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Source Sans Pro Bold" charset="0"/>
      <p:regular r:id="rId13"/>
    </p:embeddedFont>
    <p:embeddedFont>
      <p:font typeface="Calibri (MS)" charset="0"/>
      <p:regular r:id="rId14"/>
    </p:embeddedFont>
    <p:embeddedFont>
      <p:font typeface="Lora" charset="0"/>
      <p:regular r:id="rId15"/>
    </p:embeddedFon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Source Sans Pro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3630" autoAdjust="0"/>
  </p:normalViewPr>
  <p:slideViewPr>
    <p:cSldViewPr>
      <p:cViewPr>
        <p:scale>
          <a:sx n="51" d="100"/>
          <a:sy n="51" d="100"/>
        </p:scale>
        <p:origin x="-456" y="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9DD2E-D132-4EE6-AC9A-F885D34B320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C437A-C37B-474B-A283-B28D2E7E0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8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Learning rate</a:t>
            </a:r>
            <a:r>
              <a:rPr lang="en-US" dirty="0" smtClean="0"/>
              <a:t> is like how big your steps are when walking toward your goal.</a:t>
            </a:r>
          </a:p>
          <a:p>
            <a:r>
              <a:rPr lang="en-US" b="1" dirty="0" smtClean="0"/>
              <a:t>Epochs</a:t>
            </a:r>
            <a:r>
              <a:rPr lang="en-US" dirty="0" smtClean="0"/>
              <a:t> are how many times you read the full book.</a:t>
            </a:r>
          </a:p>
          <a:p>
            <a:r>
              <a:rPr lang="en-US" b="1" dirty="0" smtClean="0"/>
              <a:t>Batch size</a:t>
            </a:r>
            <a:r>
              <a:rPr lang="en-US" dirty="0" smtClean="0"/>
              <a:t> is how many pages you read before taking notes.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C437A-C37B-474B-A283-B28D2E7E0A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9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2E4C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EF5E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6049019" y="9686925"/>
            <a:ext cx="2153256" cy="514350"/>
            <a:chOff x="0" y="0"/>
            <a:chExt cx="2871008" cy="685800"/>
          </a:xfrm>
        </p:grpSpPr>
        <p:sp>
          <p:nvSpPr>
            <p:cNvPr id="7" name="Freeform 7" descr="preencoded.png">
              <a:hlinkClick r:id="rId2" tooltip="https://gamma.app/?utm_source=made-with-gamma"/>
            </p:cNvPr>
            <p:cNvSpPr/>
            <p:nvPr/>
          </p:nvSpPr>
          <p:spPr>
            <a:xfrm>
              <a:off x="0" y="0"/>
              <a:ext cx="2870962" cy="685800"/>
            </a:xfrm>
            <a:custGeom>
              <a:avLst/>
              <a:gdLst/>
              <a:ahLst/>
              <a:cxnLst/>
              <a:rect l="l" t="t" r="r" b="b"/>
              <a:pathLst>
                <a:path w="2870962" h="685800">
                  <a:moveTo>
                    <a:pt x="0" y="0"/>
                  </a:moveTo>
                  <a:lnTo>
                    <a:pt x="2870962" y="0"/>
                  </a:lnTo>
                  <a:lnTo>
                    <a:pt x="2870962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-1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11430000" y="0"/>
            <a:ext cx="6858000" cy="10287000"/>
            <a:chOff x="0" y="0"/>
            <a:chExt cx="9144000" cy="13716000"/>
          </a:xfrm>
        </p:grpSpPr>
        <p:sp>
          <p:nvSpPr>
            <p:cNvPr id="9" name="Freeform 9" descr="preencoded.png"/>
            <p:cNvSpPr/>
            <p:nvPr/>
          </p:nvSpPr>
          <p:spPr>
            <a:xfrm>
              <a:off x="0" y="0"/>
              <a:ext cx="9144000" cy="13716000"/>
            </a:xfrm>
            <a:custGeom>
              <a:avLst/>
              <a:gdLst/>
              <a:ahLst/>
              <a:cxnLst/>
              <a:rect l="l" t="t" r="r" b="b"/>
              <a:pathLst>
                <a:path w="9144000" h="13716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1026319" y="407640"/>
            <a:ext cx="9377362" cy="8162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312"/>
              </a:lnSpc>
            </a:pPr>
            <a:r>
              <a:rPr lang="en-US" sz="13499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Linear Regression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6319" y="8924330"/>
            <a:ext cx="9377362" cy="554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7"/>
              </a:lnSpc>
            </a:pPr>
            <a:r>
              <a:rPr lang="en-US" sz="2249" dirty="0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Predicting the Future, One Line at a Time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2E4C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EF5E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0" y="0"/>
            <a:ext cx="18288000" cy="3716239"/>
            <a:chOff x="0" y="0"/>
            <a:chExt cx="24384000" cy="4954985"/>
          </a:xfrm>
        </p:grpSpPr>
        <p:sp>
          <p:nvSpPr>
            <p:cNvPr id="7" name="Freeform 7" descr="preencoded.png"/>
            <p:cNvSpPr/>
            <p:nvPr/>
          </p:nvSpPr>
          <p:spPr>
            <a:xfrm>
              <a:off x="0" y="0"/>
              <a:ext cx="24384000" cy="4955032"/>
            </a:xfrm>
            <a:custGeom>
              <a:avLst/>
              <a:gdLst/>
              <a:ahLst/>
              <a:cxnLst/>
              <a:rect l="l" t="t" r="r" b="b"/>
              <a:pathLst>
                <a:path w="24384000" h="4955032">
                  <a:moveTo>
                    <a:pt x="0" y="0"/>
                  </a:moveTo>
                  <a:lnTo>
                    <a:pt x="24384000" y="0"/>
                  </a:lnTo>
                  <a:lnTo>
                    <a:pt x="24384000" y="4955032"/>
                  </a:lnTo>
                  <a:lnTo>
                    <a:pt x="0" y="49550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0" r="-20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1040457" y="4514701"/>
            <a:ext cx="6995220" cy="893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Next Steps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40457" y="6188423"/>
            <a:ext cx="7740849" cy="2948731"/>
            <a:chOff x="0" y="0"/>
            <a:chExt cx="10321132" cy="393164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321163" cy="3931666"/>
            </a:xfrm>
            <a:custGeom>
              <a:avLst/>
              <a:gdLst/>
              <a:ahLst/>
              <a:cxnLst/>
              <a:rect l="l" t="t" r="r" b="b"/>
              <a:pathLst>
                <a:path w="10321163" h="3931666">
                  <a:moveTo>
                    <a:pt x="0" y="59436"/>
                  </a:moveTo>
                  <a:cubicBezTo>
                    <a:pt x="0" y="26670"/>
                    <a:pt x="26670" y="0"/>
                    <a:pt x="59436" y="0"/>
                  </a:cubicBezTo>
                  <a:lnTo>
                    <a:pt x="10261727" y="0"/>
                  </a:lnTo>
                  <a:cubicBezTo>
                    <a:pt x="10294620" y="0"/>
                    <a:pt x="10321163" y="26670"/>
                    <a:pt x="10321163" y="59436"/>
                  </a:cubicBezTo>
                  <a:lnTo>
                    <a:pt x="10321163" y="3872230"/>
                  </a:lnTo>
                  <a:cubicBezTo>
                    <a:pt x="10321163" y="3905123"/>
                    <a:pt x="10294493" y="3931666"/>
                    <a:pt x="10261727" y="3931666"/>
                  </a:cubicBezTo>
                  <a:lnTo>
                    <a:pt x="59436" y="3931666"/>
                  </a:lnTo>
                  <a:cubicBezTo>
                    <a:pt x="26543" y="3931666"/>
                    <a:pt x="0" y="3904996"/>
                    <a:pt x="0" y="3872230"/>
                  </a:cubicBezTo>
                  <a:close/>
                </a:path>
              </a:pathLst>
            </a:custGeom>
            <a:solidFill>
              <a:srgbClr val="B6D6FC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337668" y="6596658"/>
            <a:ext cx="437109" cy="349746"/>
            <a:chOff x="0" y="0"/>
            <a:chExt cx="582812" cy="466328"/>
          </a:xfrm>
        </p:grpSpPr>
        <p:sp>
          <p:nvSpPr>
            <p:cNvPr id="12" name="Freeform 12" descr="preencoded.png"/>
            <p:cNvSpPr/>
            <p:nvPr/>
          </p:nvSpPr>
          <p:spPr>
            <a:xfrm>
              <a:off x="0" y="0"/>
              <a:ext cx="582803" cy="466344"/>
            </a:xfrm>
            <a:custGeom>
              <a:avLst/>
              <a:gdLst/>
              <a:ahLst/>
              <a:cxnLst/>
              <a:rect l="l" t="t" r="r" b="b"/>
              <a:pathLst>
                <a:path w="582803" h="466344">
                  <a:moveTo>
                    <a:pt x="0" y="0"/>
                  </a:moveTo>
                  <a:lnTo>
                    <a:pt x="582803" y="0"/>
                  </a:lnTo>
                  <a:lnTo>
                    <a:pt x="582803" y="466344"/>
                  </a:lnTo>
                  <a:lnTo>
                    <a:pt x="0" y="4663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63" r="-1" b="-259"/>
              </a:stretch>
            </a:blipFill>
          </p:spPr>
        </p:sp>
      </p:grpSp>
      <p:sp>
        <p:nvSpPr>
          <p:cNvPr id="13" name="TextBox 13"/>
          <p:cNvSpPr txBox="1"/>
          <p:nvPr/>
        </p:nvSpPr>
        <p:spPr>
          <a:xfrm>
            <a:off x="2071985" y="6540847"/>
            <a:ext cx="3497610" cy="456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Further Learning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71985" y="7208490"/>
            <a:ext cx="6412111" cy="1512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87"/>
              </a:lnSpc>
            </a:pPr>
            <a:r>
              <a:rPr lang="en-US" sz="2312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Explore advanced regression techniques like polynomial regression or logistic regression for more complex datasets.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9516219" y="6188423"/>
            <a:ext cx="7740849" cy="2948731"/>
            <a:chOff x="0" y="0"/>
            <a:chExt cx="10321132" cy="393164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321163" cy="3931666"/>
            </a:xfrm>
            <a:custGeom>
              <a:avLst/>
              <a:gdLst/>
              <a:ahLst/>
              <a:cxnLst/>
              <a:rect l="l" t="t" r="r" b="b"/>
              <a:pathLst>
                <a:path w="10321163" h="3931666">
                  <a:moveTo>
                    <a:pt x="0" y="59436"/>
                  </a:moveTo>
                  <a:cubicBezTo>
                    <a:pt x="0" y="26670"/>
                    <a:pt x="26670" y="0"/>
                    <a:pt x="59436" y="0"/>
                  </a:cubicBezTo>
                  <a:lnTo>
                    <a:pt x="10261727" y="0"/>
                  </a:lnTo>
                  <a:cubicBezTo>
                    <a:pt x="10294620" y="0"/>
                    <a:pt x="10321163" y="26670"/>
                    <a:pt x="10321163" y="59436"/>
                  </a:cubicBezTo>
                  <a:lnTo>
                    <a:pt x="10321163" y="3872230"/>
                  </a:lnTo>
                  <a:cubicBezTo>
                    <a:pt x="10321163" y="3905123"/>
                    <a:pt x="10294493" y="3931666"/>
                    <a:pt x="10261727" y="3931666"/>
                  </a:cubicBezTo>
                  <a:lnTo>
                    <a:pt x="59436" y="3931666"/>
                  </a:lnTo>
                  <a:cubicBezTo>
                    <a:pt x="26543" y="3931666"/>
                    <a:pt x="0" y="3904996"/>
                    <a:pt x="0" y="3872230"/>
                  </a:cubicBezTo>
                  <a:close/>
                </a:path>
              </a:pathLst>
            </a:custGeom>
            <a:solidFill>
              <a:srgbClr val="B6FCB8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9813429" y="6596658"/>
            <a:ext cx="437109" cy="349746"/>
            <a:chOff x="0" y="0"/>
            <a:chExt cx="582812" cy="466328"/>
          </a:xfrm>
        </p:grpSpPr>
        <p:sp>
          <p:nvSpPr>
            <p:cNvPr id="18" name="Freeform 18" descr="preencoded.png"/>
            <p:cNvSpPr/>
            <p:nvPr/>
          </p:nvSpPr>
          <p:spPr>
            <a:xfrm>
              <a:off x="0" y="0"/>
              <a:ext cx="582803" cy="466344"/>
            </a:xfrm>
            <a:custGeom>
              <a:avLst/>
              <a:gdLst/>
              <a:ahLst/>
              <a:cxnLst/>
              <a:rect l="l" t="t" r="r" b="b"/>
              <a:pathLst>
                <a:path w="582803" h="466344">
                  <a:moveTo>
                    <a:pt x="0" y="0"/>
                  </a:moveTo>
                  <a:lnTo>
                    <a:pt x="582803" y="0"/>
                  </a:lnTo>
                  <a:lnTo>
                    <a:pt x="582803" y="466344"/>
                  </a:lnTo>
                  <a:lnTo>
                    <a:pt x="0" y="4663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263" r="-1" b="-259"/>
              </a:stretch>
            </a:blipFill>
          </p:spPr>
        </p:sp>
      </p:grpSp>
      <p:sp>
        <p:nvSpPr>
          <p:cNvPr id="19" name="TextBox 19"/>
          <p:cNvSpPr txBox="1"/>
          <p:nvPr/>
        </p:nvSpPr>
        <p:spPr>
          <a:xfrm>
            <a:off x="10547747" y="6540847"/>
            <a:ext cx="3497610" cy="456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Practical Application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547747" y="7208490"/>
            <a:ext cx="6412111" cy="1512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87"/>
              </a:lnSpc>
            </a:pPr>
            <a:r>
              <a:rPr lang="en-US" sz="2312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Apply linear regression to a real-world dataset. Consider using libraries like Scikit-learn in Python to build your first model.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2E4C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EF5E7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47155" y="2166789"/>
            <a:ext cx="8826252" cy="899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What is Linear Regression?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47155" y="3664298"/>
            <a:ext cx="673150" cy="673150"/>
            <a:chOff x="0" y="0"/>
            <a:chExt cx="897533" cy="8975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97509" cy="897509"/>
            </a:xfrm>
            <a:custGeom>
              <a:avLst/>
              <a:gdLst/>
              <a:ahLst/>
              <a:cxnLst/>
              <a:rect l="l" t="t" r="r" b="b"/>
              <a:pathLst>
                <a:path w="897509" h="897509">
                  <a:moveTo>
                    <a:pt x="0" y="59817"/>
                  </a:moveTo>
                  <a:cubicBezTo>
                    <a:pt x="0" y="26797"/>
                    <a:pt x="26797" y="0"/>
                    <a:pt x="59817" y="0"/>
                  </a:cubicBezTo>
                  <a:lnTo>
                    <a:pt x="837692" y="0"/>
                  </a:lnTo>
                  <a:cubicBezTo>
                    <a:pt x="870712" y="0"/>
                    <a:pt x="897509" y="26797"/>
                    <a:pt x="897509" y="59817"/>
                  </a:cubicBezTo>
                  <a:lnTo>
                    <a:pt x="897509" y="837692"/>
                  </a:lnTo>
                  <a:cubicBezTo>
                    <a:pt x="897509" y="870712"/>
                    <a:pt x="870712" y="897509"/>
                    <a:pt x="837692" y="897509"/>
                  </a:cubicBezTo>
                  <a:lnTo>
                    <a:pt x="59817" y="897509"/>
                  </a:lnTo>
                  <a:cubicBezTo>
                    <a:pt x="26797" y="897509"/>
                    <a:pt x="0" y="870712"/>
                    <a:pt x="0" y="837692"/>
                  </a:cubicBezTo>
                  <a:close/>
                </a:path>
              </a:pathLst>
            </a:custGeom>
            <a:solidFill>
              <a:srgbClr val="F3E7D4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019449" y="3748088"/>
            <a:ext cx="352023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3A3630"/>
                </a:solidFill>
                <a:latin typeface="Lora"/>
                <a:ea typeface="Lora"/>
                <a:cs typeface="Lora"/>
                <a:sym typeface="Lora"/>
              </a:rPr>
              <a:t>Supervised Learning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019449" y="4291310"/>
            <a:ext cx="6937474" cy="1052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fundamental supervised learning algorithm used for predictive modeling.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9330929" y="3664298"/>
            <a:ext cx="673150" cy="673150"/>
            <a:chOff x="0" y="0"/>
            <a:chExt cx="897533" cy="8975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97509" cy="897509"/>
            </a:xfrm>
            <a:custGeom>
              <a:avLst/>
              <a:gdLst/>
              <a:ahLst/>
              <a:cxnLst/>
              <a:rect l="l" t="t" r="r" b="b"/>
              <a:pathLst>
                <a:path w="897509" h="897509">
                  <a:moveTo>
                    <a:pt x="0" y="59817"/>
                  </a:moveTo>
                  <a:cubicBezTo>
                    <a:pt x="0" y="26797"/>
                    <a:pt x="26797" y="0"/>
                    <a:pt x="59817" y="0"/>
                  </a:cubicBezTo>
                  <a:lnTo>
                    <a:pt x="837692" y="0"/>
                  </a:lnTo>
                  <a:cubicBezTo>
                    <a:pt x="870712" y="0"/>
                    <a:pt x="897509" y="26797"/>
                    <a:pt x="897509" y="59817"/>
                  </a:cubicBezTo>
                  <a:lnTo>
                    <a:pt x="897509" y="837692"/>
                  </a:lnTo>
                  <a:cubicBezTo>
                    <a:pt x="897509" y="870712"/>
                    <a:pt x="870712" y="897509"/>
                    <a:pt x="837692" y="897509"/>
                  </a:cubicBezTo>
                  <a:lnTo>
                    <a:pt x="59817" y="897509"/>
                  </a:lnTo>
                  <a:cubicBezTo>
                    <a:pt x="26797" y="897509"/>
                    <a:pt x="0" y="870712"/>
                    <a:pt x="0" y="837692"/>
                  </a:cubicBezTo>
                  <a:close/>
                </a:path>
              </a:pathLst>
            </a:custGeom>
            <a:solidFill>
              <a:srgbClr val="F3E7D4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0303222" y="3748088"/>
            <a:ext cx="352023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3A3630"/>
                </a:solidFill>
                <a:latin typeface="Lora"/>
                <a:ea typeface="Lora"/>
                <a:cs typeface="Lora"/>
                <a:sym typeface="Lora"/>
              </a:rPr>
              <a:t>Best Fit Line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303222" y="4291310"/>
            <a:ext cx="6937622" cy="1052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identifies the optimal straight line that best represents the relationship between data points.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47155" y="5942559"/>
            <a:ext cx="673150" cy="673150"/>
            <a:chOff x="0" y="0"/>
            <a:chExt cx="897533" cy="89753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97509" cy="897509"/>
            </a:xfrm>
            <a:custGeom>
              <a:avLst/>
              <a:gdLst/>
              <a:ahLst/>
              <a:cxnLst/>
              <a:rect l="l" t="t" r="r" b="b"/>
              <a:pathLst>
                <a:path w="897509" h="897509">
                  <a:moveTo>
                    <a:pt x="0" y="59817"/>
                  </a:moveTo>
                  <a:cubicBezTo>
                    <a:pt x="0" y="26797"/>
                    <a:pt x="26797" y="0"/>
                    <a:pt x="59817" y="0"/>
                  </a:cubicBezTo>
                  <a:lnTo>
                    <a:pt x="837692" y="0"/>
                  </a:lnTo>
                  <a:cubicBezTo>
                    <a:pt x="870712" y="0"/>
                    <a:pt x="897509" y="26797"/>
                    <a:pt x="897509" y="59817"/>
                  </a:cubicBezTo>
                  <a:lnTo>
                    <a:pt x="897509" y="837692"/>
                  </a:lnTo>
                  <a:cubicBezTo>
                    <a:pt x="897509" y="870712"/>
                    <a:pt x="870712" y="897509"/>
                    <a:pt x="837692" y="897509"/>
                  </a:cubicBezTo>
                  <a:lnTo>
                    <a:pt x="59817" y="897509"/>
                  </a:lnTo>
                  <a:cubicBezTo>
                    <a:pt x="26797" y="897509"/>
                    <a:pt x="0" y="870712"/>
                    <a:pt x="0" y="837692"/>
                  </a:cubicBezTo>
                  <a:close/>
                </a:path>
              </a:pathLst>
            </a:custGeom>
            <a:solidFill>
              <a:srgbClr val="F3E7D4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2019449" y="6026349"/>
            <a:ext cx="3693170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3A3630"/>
                </a:solidFill>
                <a:latin typeface="Lora"/>
                <a:ea typeface="Lora"/>
                <a:cs typeface="Lora"/>
                <a:sym typeface="Lora"/>
              </a:rPr>
              <a:t>Continuous Prediction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019449" y="6569571"/>
            <a:ext cx="6937474" cy="1052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Its primary goal is to predict continuous values, such as prices, temperatures, or sales figures.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9330929" y="5942559"/>
            <a:ext cx="673150" cy="673150"/>
            <a:chOff x="0" y="0"/>
            <a:chExt cx="897533" cy="89753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97509" cy="897509"/>
            </a:xfrm>
            <a:custGeom>
              <a:avLst/>
              <a:gdLst/>
              <a:ahLst/>
              <a:cxnLst/>
              <a:rect l="l" t="t" r="r" b="b"/>
              <a:pathLst>
                <a:path w="897509" h="897509">
                  <a:moveTo>
                    <a:pt x="0" y="59817"/>
                  </a:moveTo>
                  <a:cubicBezTo>
                    <a:pt x="0" y="26797"/>
                    <a:pt x="26797" y="0"/>
                    <a:pt x="59817" y="0"/>
                  </a:cubicBezTo>
                  <a:lnTo>
                    <a:pt x="837692" y="0"/>
                  </a:lnTo>
                  <a:cubicBezTo>
                    <a:pt x="870712" y="0"/>
                    <a:pt x="897509" y="26797"/>
                    <a:pt x="897509" y="59817"/>
                  </a:cubicBezTo>
                  <a:lnTo>
                    <a:pt x="897509" y="837692"/>
                  </a:lnTo>
                  <a:cubicBezTo>
                    <a:pt x="897509" y="870712"/>
                    <a:pt x="870712" y="897509"/>
                    <a:pt x="837692" y="897509"/>
                  </a:cubicBezTo>
                  <a:lnTo>
                    <a:pt x="59817" y="897509"/>
                  </a:lnTo>
                  <a:cubicBezTo>
                    <a:pt x="26797" y="897509"/>
                    <a:pt x="0" y="870712"/>
                    <a:pt x="0" y="837692"/>
                  </a:cubicBezTo>
                  <a:close/>
                </a:path>
              </a:pathLst>
            </a:custGeom>
            <a:solidFill>
              <a:srgbClr val="F3E7D4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10303222" y="6026349"/>
            <a:ext cx="435218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3A3630"/>
                </a:solidFill>
                <a:latin typeface="Lora"/>
                <a:ea typeface="Lora"/>
                <a:cs typeface="Lora"/>
                <a:sym typeface="Lora"/>
              </a:rPr>
              <a:t>Input-Output Relationship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303222" y="6569571"/>
            <a:ext cx="6937622" cy="1531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clearly demonstrates the linear relationship between input (X) and output (Y) variables. The equation is Y = mX + b, where 'm' is the slope and 'b' is the Y-intercept.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2E4C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EF5E7"/>
            </a:solidFill>
          </p:spPr>
        </p:sp>
      </p:grp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552382" y="656049"/>
          <a:ext cx="16383000" cy="3978408"/>
        </p:xfrm>
        <a:graphic>
          <a:graphicData uri="http://schemas.openxmlformats.org/drawingml/2006/table">
            <a:tbl>
              <a:tblPr/>
              <a:tblGrid>
                <a:gridCol w="2047875"/>
                <a:gridCol w="2047875"/>
                <a:gridCol w="2047875"/>
                <a:gridCol w="2047875"/>
                <a:gridCol w="2047875"/>
                <a:gridCol w="2047875"/>
                <a:gridCol w="2047875"/>
                <a:gridCol w="2047875"/>
              </a:tblGrid>
              <a:tr h="778008"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X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Y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X̄=3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Ȳ=4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dX=X−3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dY=Y−4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dX × dY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dX^2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576"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2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3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4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-2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-2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4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4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576"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2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4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-1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0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0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576"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3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5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0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0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0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4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4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0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0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576"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5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5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2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2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4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7" name="Group 7"/>
          <p:cNvGrpSpPr/>
          <p:nvPr/>
        </p:nvGrpSpPr>
        <p:grpSpPr>
          <a:xfrm>
            <a:off x="5310332" y="4969262"/>
            <a:ext cx="6457985" cy="1352085"/>
            <a:chOff x="0" y="0"/>
            <a:chExt cx="8610647" cy="180278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610600" cy="1802765"/>
            </a:xfrm>
            <a:custGeom>
              <a:avLst/>
              <a:gdLst/>
              <a:ahLst/>
              <a:cxnLst/>
              <a:rect l="l" t="t" r="r" b="b"/>
              <a:pathLst>
                <a:path w="8610600" h="1802765">
                  <a:moveTo>
                    <a:pt x="0" y="0"/>
                  </a:moveTo>
                  <a:lnTo>
                    <a:pt x="8610600" y="0"/>
                  </a:lnTo>
                  <a:lnTo>
                    <a:pt x="8610600" y="1802765"/>
                  </a:lnTo>
                  <a:lnTo>
                    <a:pt x="0" y="1802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5961621" y="6705397"/>
            <a:ext cx="6221086" cy="1882130"/>
            <a:chOff x="0" y="0"/>
            <a:chExt cx="8294782" cy="250950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294751" cy="2509520"/>
            </a:xfrm>
            <a:custGeom>
              <a:avLst/>
              <a:gdLst/>
              <a:ahLst/>
              <a:cxnLst/>
              <a:rect l="l" t="t" r="r" b="b"/>
              <a:pathLst>
                <a:path w="8294751" h="2509520">
                  <a:moveTo>
                    <a:pt x="0" y="0"/>
                  </a:moveTo>
                  <a:lnTo>
                    <a:pt x="8294751" y="0"/>
                  </a:lnTo>
                  <a:lnTo>
                    <a:pt x="8294751" y="2509520"/>
                  </a:lnTo>
                  <a:lnTo>
                    <a:pt x="0" y="25095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2E4C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EF5E7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770036" y="757386"/>
            <a:ext cx="5604421" cy="494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62"/>
              </a:lnSpc>
            </a:pPr>
            <a:r>
              <a:rPr lang="en-US" sz="5500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Applications in AI &amp; ML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70036" y="1741885"/>
            <a:ext cx="8105626" cy="742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1625" lvl="1" indent="-150812" algn="l">
              <a:lnSpc>
                <a:spcPts val="2750"/>
              </a:lnSpc>
              <a:buFont typeface="Arial"/>
              <a:buChar char="•"/>
            </a:pPr>
            <a:r>
              <a:rPr lang="en-US" sz="2000" b="1">
                <a:solidFill>
                  <a:srgbClr val="3A363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Real Estate:</a:t>
            </a:r>
            <a:r>
              <a:rPr lang="en-US" sz="2000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Predicting house prices based on features like size, location, and number of bedrooms.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70036" y="2580234"/>
            <a:ext cx="8105626" cy="68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77031" lvl="1" indent="-188516" algn="l">
              <a:lnSpc>
                <a:spcPts val="2750"/>
              </a:lnSpc>
              <a:buFont typeface="Arial"/>
              <a:buChar char="•"/>
            </a:pPr>
            <a:r>
              <a:rPr lang="en-US" sz="2499" b="1">
                <a:solidFill>
                  <a:srgbClr val="3A363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Finance:</a:t>
            </a:r>
            <a:r>
              <a:rPr lang="en-US" sz="2499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Forecasting sales, stock prices, or market trends to inform investment strategies.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70036" y="3361432"/>
            <a:ext cx="8105626" cy="68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77031" lvl="1" indent="-188516" algn="l">
              <a:lnSpc>
                <a:spcPts val="2750"/>
              </a:lnSpc>
              <a:buFont typeface="Arial"/>
              <a:buChar char="•"/>
            </a:pPr>
            <a:r>
              <a:rPr lang="en-US" sz="2499" b="1">
                <a:solidFill>
                  <a:srgbClr val="3A363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Natural Language Processing:</a:t>
            </a:r>
            <a:r>
              <a:rPr lang="en-US" sz="2499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Used for text-based predictions and sentiment analysis in various NLP tasks.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421862" y="1829544"/>
            <a:ext cx="8105626" cy="8105626"/>
            <a:chOff x="0" y="0"/>
            <a:chExt cx="10807502" cy="10807502"/>
          </a:xfrm>
        </p:grpSpPr>
        <p:sp>
          <p:nvSpPr>
            <p:cNvPr id="11" name="Freeform 11" descr="preencoded.png"/>
            <p:cNvSpPr/>
            <p:nvPr/>
          </p:nvSpPr>
          <p:spPr>
            <a:xfrm>
              <a:off x="0" y="0"/>
              <a:ext cx="10807446" cy="10807446"/>
            </a:xfrm>
            <a:custGeom>
              <a:avLst/>
              <a:gdLst/>
              <a:ahLst/>
              <a:cxnLst/>
              <a:rect l="l" t="t" r="r" b="b"/>
              <a:pathLst>
                <a:path w="10807446" h="10807446">
                  <a:moveTo>
                    <a:pt x="0" y="0"/>
                  </a:moveTo>
                  <a:lnTo>
                    <a:pt x="10807446" y="0"/>
                  </a:lnTo>
                  <a:lnTo>
                    <a:pt x="10807446" y="10807446"/>
                  </a:lnTo>
                  <a:lnTo>
                    <a:pt x="0" y="108074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12" name="TextBox 12"/>
          <p:cNvSpPr txBox="1"/>
          <p:nvPr/>
        </p:nvSpPr>
        <p:spPr>
          <a:xfrm>
            <a:off x="770036" y="10363497"/>
            <a:ext cx="16747926" cy="418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1687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Linear regression also serves as a foundational algorithm for model evaluation and comparison in machine learning, providing a baseline for more complex models.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2E4C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EF5E7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72442" y="745034"/>
            <a:ext cx="12024717" cy="836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74"/>
              </a:lnSpc>
            </a:pPr>
            <a:r>
              <a:rPr lang="en-US" sz="5125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Understanding Loss and Its Importance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72442" y="2553741"/>
            <a:ext cx="8032551" cy="2919561"/>
            <a:chOff x="0" y="0"/>
            <a:chExt cx="10710068" cy="389274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710037" cy="3892804"/>
            </a:xfrm>
            <a:custGeom>
              <a:avLst/>
              <a:gdLst/>
              <a:ahLst/>
              <a:cxnLst/>
              <a:rect l="l" t="t" r="r" b="b"/>
              <a:pathLst>
                <a:path w="10710037" h="3892804">
                  <a:moveTo>
                    <a:pt x="0" y="243840"/>
                  </a:moveTo>
                  <a:cubicBezTo>
                    <a:pt x="0" y="109220"/>
                    <a:pt x="109220" y="0"/>
                    <a:pt x="243840" y="0"/>
                  </a:cubicBezTo>
                  <a:lnTo>
                    <a:pt x="10466197" y="0"/>
                  </a:lnTo>
                  <a:cubicBezTo>
                    <a:pt x="10600817" y="0"/>
                    <a:pt x="10710037" y="109220"/>
                    <a:pt x="10710037" y="243840"/>
                  </a:cubicBezTo>
                  <a:lnTo>
                    <a:pt x="10710037" y="3648964"/>
                  </a:lnTo>
                  <a:cubicBezTo>
                    <a:pt x="10710037" y="3783584"/>
                    <a:pt x="10600817" y="3892804"/>
                    <a:pt x="10466197" y="3892804"/>
                  </a:cubicBezTo>
                  <a:lnTo>
                    <a:pt x="243840" y="3892804"/>
                  </a:lnTo>
                  <a:cubicBezTo>
                    <a:pt x="109220" y="3892804"/>
                    <a:pt x="0" y="3783584"/>
                    <a:pt x="0" y="3648964"/>
                  </a:cubicBezTo>
                  <a:close/>
                </a:path>
              </a:pathLst>
            </a:custGeom>
            <a:solidFill>
              <a:srgbClr val="FEF5E7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972442" y="2515641"/>
            <a:ext cx="8032551" cy="152400"/>
            <a:chOff x="0" y="0"/>
            <a:chExt cx="10710068" cy="2032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710164" cy="203327"/>
            </a:xfrm>
            <a:custGeom>
              <a:avLst/>
              <a:gdLst/>
              <a:ahLst/>
              <a:cxnLst/>
              <a:rect l="l" t="t" r="r" b="b"/>
              <a:pathLst>
                <a:path w="10710164" h="203327">
                  <a:moveTo>
                    <a:pt x="0" y="55626"/>
                  </a:moveTo>
                  <a:cubicBezTo>
                    <a:pt x="0" y="24892"/>
                    <a:pt x="24892" y="0"/>
                    <a:pt x="55626" y="0"/>
                  </a:cubicBezTo>
                  <a:lnTo>
                    <a:pt x="10654538" y="0"/>
                  </a:lnTo>
                  <a:cubicBezTo>
                    <a:pt x="10685272" y="0"/>
                    <a:pt x="10710164" y="24892"/>
                    <a:pt x="10710164" y="55626"/>
                  </a:cubicBezTo>
                  <a:lnTo>
                    <a:pt x="10710164" y="147701"/>
                  </a:lnTo>
                  <a:cubicBezTo>
                    <a:pt x="10710164" y="178435"/>
                    <a:pt x="10685272" y="203327"/>
                    <a:pt x="10654538" y="203327"/>
                  </a:cubicBezTo>
                  <a:lnTo>
                    <a:pt x="55626" y="203327"/>
                  </a:lnTo>
                  <a:cubicBezTo>
                    <a:pt x="24892" y="203200"/>
                    <a:pt x="0" y="178308"/>
                    <a:pt x="0" y="147574"/>
                  </a:cubicBezTo>
                  <a:close/>
                </a:path>
              </a:pathLst>
            </a:custGeom>
            <a:solidFill>
              <a:srgbClr val="38512F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4571925" y="2137022"/>
            <a:ext cx="833586" cy="833586"/>
            <a:chOff x="0" y="0"/>
            <a:chExt cx="1111448" cy="111144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11504" cy="1111504"/>
            </a:xfrm>
            <a:custGeom>
              <a:avLst/>
              <a:gdLst/>
              <a:ahLst/>
              <a:cxnLst/>
              <a:rect l="l" t="t" r="r" b="b"/>
              <a:pathLst>
                <a:path w="1111504" h="1111504">
                  <a:moveTo>
                    <a:pt x="0" y="555752"/>
                  </a:moveTo>
                  <a:cubicBezTo>
                    <a:pt x="0" y="248793"/>
                    <a:pt x="248793" y="0"/>
                    <a:pt x="555752" y="0"/>
                  </a:cubicBezTo>
                  <a:cubicBezTo>
                    <a:pt x="862711" y="0"/>
                    <a:pt x="1111504" y="248793"/>
                    <a:pt x="1111504" y="555752"/>
                  </a:cubicBezTo>
                  <a:cubicBezTo>
                    <a:pt x="1111504" y="862711"/>
                    <a:pt x="862584" y="1111504"/>
                    <a:pt x="555752" y="1111504"/>
                  </a:cubicBezTo>
                  <a:cubicBezTo>
                    <a:pt x="248920" y="1111504"/>
                    <a:pt x="0" y="862584"/>
                    <a:pt x="0" y="555752"/>
                  </a:cubicBezTo>
                  <a:close/>
                </a:path>
              </a:pathLst>
            </a:custGeom>
            <a:solidFill>
              <a:srgbClr val="38512F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4821956" y="2250132"/>
            <a:ext cx="333375" cy="511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87"/>
              </a:lnSpc>
            </a:pPr>
            <a:r>
              <a:rPr lang="en-US" sz="2625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88405" y="3238797"/>
            <a:ext cx="3269010" cy="418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562">
                <a:solidFill>
                  <a:srgbClr val="3A3630"/>
                </a:solidFill>
                <a:latin typeface="Lora"/>
                <a:ea typeface="Lora"/>
                <a:cs typeface="Lora"/>
                <a:sym typeface="Lora"/>
              </a:rPr>
              <a:t>Defining Loss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88405" y="3728442"/>
            <a:ext cx="7400627" cy="1428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Loss quantifies the error between your model's predicted output and the actual observed value. It's a measure of how "wrong" your predictions are.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282856" y="2553741"/>
            <a:ext cx="8032700" cy="2919561"/>
            <a:chOff x="0" y="0"/>
            <a:chExt cx="10710267" cy="389274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710291" cy="3892804"/>
            </a:xfrm>
            <a:custGeom>
              <a:avLst/>
              <a:gdLst/>
              <a:ahLst/>
              <a:cxnLst/>
              <a:rect l="l" t="t" r="r" b="b"/>
              <a:pathLst>
                <a:path w="10710291" h="3892804">
                  <a:moveTo>
                    <a:pt x="0" y="243840"/>
                  </a:moveTo>
                  <a:cubicBezTo>
                    <a:pt x="0" y="109220"/>
                    <a:pt x="109220" y="0"/>
                    <a:pt x="243840" y="0"/>
                  </a:cubicBezTo>
                  <a:lnTo>
                    <a:pt x="10466451" y="0"/>
                  </a:lnTo>
                  <a:cubicBezTo>
                    <a:pt x="10601071" y="0"/>
                    <a:pt x="10710291" y="109220"/>
                    <a:pt x="10710291" y="243840"/>
                  </a:cubicBezTo>
                  <a:lnTo>
                    <a:pt x="10710291" y="3648964"/>
                  </a:lnTo>
                  <a:cubicBezTo>
                    <a:pt x="10710291" y="3783584"/>
                    <a:pt x="10601071" y="3892804"/>
                    <a:pt x="10466451" y="3892804"/>
                  </a:cubicBezTo>
                  <a:lnTo>
                    <a:pt x="243840" y="3892804"/>
                  </a:lnTo>
                  <a:cubicBezTo>
                    <a:pt x="109220" y="3892804"/>
                    <a:pt x="0" y="3783584"/>
                    <a:pt x="0" y="3648964"/>
                  </a:cubicBezTo>
                  <a:close/>
                </a:path>
              </a:pathLst>
            </a:custGeom>
            <a:solidFill>
              <a:srgbClr val="FEF5E7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9282856" y="2515641"/>
            <a:ext cx="8032700" cy="152400"/>
            <a:chOff x="0" y="0"/>
            <a:chExt cx="10710267" cy="2032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710291" cy="203327"/>
            </a:xfrm>
            <a:custGeom>
              <a:avLst/>
              <a:gdLst/>
              <a:ahLst/>
              <a:cxnLst/>
              <a:rect l="l" t="t" r="r" b="b"/>
              <a:pathLst>
                <a:path w="10710291" h="203327">
                  <a:moveTo>
                    <a:pt x="0" y="55626"/>
                  </a:moveTo>
                  <a:cubicBezTo>
                    <a:pt x="0" y="24892"/>
                    <a:pt x="24892" y="0"/>
                    <a:pt x="55626" y="0"/>
                  </a:cubicBezTo>
                  <a:lnTo>
                    <a:pt x="10654665" y="0"/>
                  </a:lnTo>
                  <a:cubicBezTo>
                    <a:pt x="10685399" y="0"/>
                    <a:pt x="10710291" y="24892"/>
                    <a:pt x="10710291" y="55626"/>
                  </a:cubicBezTo>
                  <a:lnTo>
                    <a:pt x="10710291" y="147701"/>
                  </a:lnTo>
                  <a:cubicBezTo>
                    <a:pt x="10710291" y="178435"/>
                    <a:pt x="10685399" y="203327"/>
                    <a:pt x="10654665" y="203327"/>
                  </a:cubicBezTo>
                  <a:lnTo>
                    <a:pt x="55626" y="203327"/>
                  </a:lnTo>
                  <a:cubicBezTo>
                    <a:pt x="24892" y="203200"/>
                    <a:pt x="0" y="178308"/>
                    <a:pt x="0" y="147574"/>
                  </a:cubicBezTo>
                  <a:close/>
                </a:path>
              </a:pathLst>
            </a:custGeom>
            <a:solidFill>
              <a:srgbClr val="38512F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12882339" y="2137022"/>
            <a:ext cx="833586" cy="833586"/>
            <a:chOff x="0" y="0"/>
            <a:chExt cx="1111448" cy="111144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111504" cy="1111504"/>
            </a:xfrm>
            <a:custGeom>
              <a:avLst/>
              <a:gdLst/>
              <a:ahLst/>
              <a:cxnLst/>
              <a:rect l="l" t="t" r="r" b="b"/>
              <a:pathLst>
                <a:path w="1111504" h="1111504">
                  <a:moveTo>
                    <a:pt x="0" y="555752"/>
                  </a:moveTo>
                  <a:cubicBezTo>
                    <a:pt x="0" y="248793"/>
                    <a:pt x="248793" y="0"/>
                    <a:pt x="555752" y="0"/>
                  </a:cubicBezTo>
                  <a:cubicBezTo>
                    <a:pt x="862711" y="0"/>
                    <a:pt x="1111504" y="248793"/>
                    <a:pt x="1111504" y="555752"/>
                  </a:cubicBezTo>
                  <a:cubicBezTo>
                    <a:pt x="1111504" y="862711"/>
                    <a:pt x="862584" y="1111504"/>
                    <a:pt x="555752" y="1111504"/>
                  </a:cubicBezTo>
                  <a:cubicBezTo>
                    <a:pt x="248920" y="1111504"/>
                    <a:pt x="0" y="862584"/>
                    <a:pt x="0" y="555752"/>
                  </a:cubicBezTo>
                  <a:close/>
                </a:path>
              </a:pathLst>
            </a:custGeom>
            <a:solidFill>
              <a:srgbClr val="38512F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3132370" y="2250132"/>
            <a:ext cx="333375" cy="511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87"/>
              </a:lnSpc>
            </a:pPr>
            <a:r>
              <a:rPr lang="en-US" sz="2625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598819" y="3238797"/>
            <a:ext cx="4379267" cy="418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562">
                <a:solidFill>
                  <a:srgbClr val="3A3630"/>
                </a:solidFill>
                <a:latin typeface="Lora"/>
                <a:ea typeface="Lora"/>
                <a:cs typeface="Lora"/>
                <a:sym typeface="Lora"/>
              </a:rPr>
              <a:t>Guiding Model Improvement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598819" y="3728442"/>
            <a:ext cx="7400776" cy="1428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Loss functions are crucial during training. By calculating the loss, the model understands where it needs to adjust its parameters to make more accurate predictions.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972442" y="6167884"/>
            <a:ext cx="8032551" cy="3364111"/>
            <a:chOff x="0" y="0"/>
            <a:chExt cx="10710068" cy="4485482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0710037" cy="4485513"/>
            </a:xfrm>
            <a:custGeom>
              <a:avLst/>
              <a:gdLst/>
              <a:ahLst/>
              <a:cxnLst/>
              <a:rect l="l" t="t" r="r" b="b"/>
              <a:pathLst>
                <a:path w="10710037" h="4485513">
                  <a:moveTo>
                    <a:pt x="0" y="243840"/>
                  </a:moveTo>
                  <a:cubicBezTo>
                    <a:pt x="0" y="109220"/>
                    <a:pt x="109220" y="0"/>
                    <a:pt x="243840" y="0"/>
                  </a:cubicBezTo>
                  <a:lnTo>
                    <a:pt x="10466197" y="0"/>
                  </a:lnTo>
                  <a:cubicBezTo>
                    <a:pt x="10600817" y="0"/>
                    <a:pt x="10710037" y="109220"/>
                    <a:pt x="10710037" y="243840"/>
                  </a:cubicBezTo>
                  <a:lnTo>
                    <a:pt x="10710037" y="4241673"/>
                  </a:lnTo>
                  <a:cubicBezTo>
                    <a:pt x="10710037" y="4376293"/>
                    <a:pt x="10600817" y="4485513"/>
                    <a:pt x="10466197" y="4485513"/>
                  </a:cubicBezTo>
                  <a:lnTo>
                    <a:pt x="243840" y="4485513"/>
                  </a:lnTo>
                  <a:cubicBezTo>
                    <a:pt x="109220" y="4485513"/>
                    <a:pt x="0" y="4376293"/>
                    <a:pt x="0" y="4241673"/>
                  </a:cubicBezTo>
                  <a:close/>
                </a:path>
              </a:pathLst>
            </a:custGeom>
            <a:solidFill>
              <a:srgbClr val="FEF5E7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972442" y="6129784"/>
            <a:ext cx="8032551" cy="152400"/>
            <a:chOff x="0" y="0"/>
            <a:chExt cx="10710068" cy="2032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0710164" cy="203327"/>
            </a:xfrm>
            <a:custGeom>
              <a:avLst/>
              <a:gdLst/>
              <a:ahLst/>
              <a:cxnLst/>
              <a:rect l="l" t="t" r="r" b="b"/>
              <a:pathLst>
                <a:path w="10710164" h="203327">
                  <a:moveTo>
                    <a:pt x="0" y="55626"/>
                  </a:moveTo>
                  <a:cubicBezTo>
                    <a:pt x="0" y="24892"/>
                    <a:pt x="24892" y="0"/>
                    <a:pt x="55626" y="0"/>
                  </a:cubicBezTo>
                  <a:lnTo>
                    <a:pt x="10654538" y="0"/>
                  </a:lnTo>
                  <a:cubicBezTo>
                    <a:pt x="10685272" y="0"/>
                    <a:pt x="10710164" y="24892"/>
                    <a:pt x="10710164" y="55626"/>
                  </a:cubicBezTo>
                  <a:lnTo>
                    <a:pt x="10710164" y="147701"/>
                  </a:lnTo>
                  <a:cubicBezTo>
                    <a:pt x="10710164" y="178435"/>
                    <a:pt x="10685272" y="203327"/>
                    <a:pt x="10654538" y="203327"/>
                  </a:cubicBezTo>
                  <a:lnTo>
                    <a:pt x="55626" y="203327"/>
                  </a:lnTo>
                  <a:cubicBezTo>
                    <a:pt x="24892" y="203200"/>
                    <a:pt x="0" y="178308"/>
                    <a:pt x="0" y="147574"/>
                  </a:cubicBezTo>
                  <a:close/>
                </a:path>
              </a:pathLst>
            </a:custGeom>
            <a:solidFill>
              <a:srgbClr val="38512F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4571925" y="5751165"/>
            <a:ext cx="833586" cy="833586"/>
            <a:chOff x="0" y="0"/>
            <a:chExt cx="1111448" cy="1111448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111504" cy="1111504"/>
            </a:xfrm>
            <a:custGeom>
              <a:avLst/>
              <a:gdLst/>
              <a:ahLst/>
              <a:cxnLst/>
              <a:rect l="l" t="t" r="r" b="b"/>
              <a:pathLst>
                <a:path w="1111504" h="1111504">
                  <a:moveTo>
                    <a:pt x="0" y="555752"/>
                  </a:moveTo>
                  <a:cubicBezTo>
                    <a:pt x="0" y="248793"/>
                    <a:pt x="248793" y="0"/>
                    <a:pt x="555752" y="0"/>
                  </a:cubicBezTo>
                  <a:cubicBezTo>
                    <a:pt x="862711" y="0"/>
                    <a:pt x="1111504" y="248793"/>
                    <a:pt x="1111504" y="555752"/>
                  </a:cubicBezTo>
                  <a:cubicBezTo>
                    <a:pt x="1111504" y="862711"/>
                    <a:pt x="862584" y="1111504"/>
                    <a:pt x="555752" y="1111504"/>
                  </a:cubicBezTo>
                  <a:cubicBezTo>
                    <a:pt x="248920" y="1111504"/>
                    <a:pt x="0" y="862584"/>
                    <a:pt x="0" y="555752"/>
                  </a:cubicBezTo>
                  <a:close/>
                </a:path>
              </a:pathLst>
            </a:custGeom>
            <a:solidFill>
              <a:srgbClr val="38512F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4821956" y="5864275"/>
            <a:ext cx="333375" cy="511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87"/>
              </a:lnSpc>
            </a:pPr>
            <a:r>
              <a:rPr lang="en-US" sz="2625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3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288405" y="6852940"/>
            <a:ext cx="4051399" cy="418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562">
                <a:solidFill>
                  <a:srgbClr val="3A3630"/>
                </a:solidFill>
                <a:latin typeface="Lora"/>
                <a:ea typeface="Lora"/>
                <a:cs typeface="Lora"/>
                <a:sym typeface="Lora"/>
              </a:rPr>
              <a:t>Mean Squared Error (MSE)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88405" y="7342585"/>
            <a:ext cx="7400627" cy="1873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most common loss function for linear regression, MSE calculates the average of the squared differences between predicted and actual values. It penalizes larger errors more heavily.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9282856" y="6167884"/>
            <a:ext cx="8032700" cy="3364111"/>
            <a:chOff x="0" y="0"/>
            <a:chExt cx="10710267" cy="4485482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0710291" cy="4485513"/>
            </a:xfrm>
            <a:custGeom>
              <a:avLst/>
              <a:gdLst/>
              <a:ahLst/>
              <a:cxnLst/>
              <a:rect l="l" t="t" r="r" b="b"/>
              <a:pathLst>
                <a:path w="10710291" h="4485513">
                  <a:moveTo>
                    <a:pt x="0" y="243840"/>
                  </a:moveTo>
                  <a:cubicBezTo>
                    <a:pt x="0" y="109220"/>
                    <a:pt x="109220" y="0"/>
                    <a:pt x="243840" y="0"/>
                  </a:cubicBezTo>
                  <a:lnTo>
                    <a:pt x="10466451" y="0"/>
                  </a:lnTo>
                  <a:cubicBezTo>
                    <a:pt x="10601071" y="0"/>
                    <a:pt x="10710291" y="109220"/>
                    <a:pt x="10710291" y="243840"/>
                  </a:cubicBezTo>
                  <a:lnTo>
                    <a:pt x="10710291" y="4241673"/>
                  </a:lnTo>
                  <a:cubicBezTo>
                    <a:pt x="10710291" y="4376293"/>
                    <a:pt x="10601071" y="4485513"/>
                    <a:pt x="10466451" y="4485513"/>
                  </a:cubicBezTo>
                  <a:lnTo>
                    <a:pt x="243840" y="4485513"/>
                  </a:lnTo>
                  <a:cubicBezTo>
                    <a:pt x="109220" y="4485513"/>
                    <a:pt x="0" y="4376293"/>
                    <a:pt x="0" y="4241673"/>
                  </a:cubicBezTo>
                  <a:close/>
                </a:path>
              </a:pathLst>
            </a:custGeom>
            <a:solidFill>
              <a:srgbClr val="FEF5E7"/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9282856" y="6129784"/>
            <a:ext cx="8032700" cy="152400"/>
            <a:chOff x="0" y="0"/>
            <a:chExt cx="10710267" cy="2032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0710291" cy="203327"/>
            </a:xfrm>
            <a:custGeom>
              <a:avLst/>
              <a:gdLst/>
              <a:ahLst/>
              <a:cxnLst/>
              <a:rect l="l" t="t" r="r" b="b"/>
              <a:pathLst>
                <a:path w="10710291" h="203327">
                  <a:moveTo>
                    <a:pt x="0" y="55626"/>
                  </a:moveTo>
                  <a:cubicBezTo>
                    <a:pt x="0" y="24892"/>
                    <a:pt x="24892" y="0"/>
                    <a:pt x="55626" y="0"/>
                  </a:cubicBezTo>
                  <a:lnTo>
                    <a:pt x="10654665" y="0"/>
                  </a:lnTo>
                  <a:cubicBezTo>
                    <a:pt x="10685399" y="0"/>
                    <a:pt x="10710291" y="24892"/>
                    <a:pt x="10710291" y="55626"/>
                  </a:cubicBezTo>
                  <a:lnTo>
                    <a:pt x="10710291" y="147701"/>
                  </a:lnTo>
                  <a:cubicBezTo>
                    <a:pt x="10710291" y="178435"/>
                    <a:pt x="10685399" y="203327"/>
                    <a:pt x="10654665" y="203327"/>
                  </a:cubicBezTo>
                  <a:lnTo>
                    <a:pt x="55626" y="203327"/>
                  </a:lnTo>
                  <a:cubicBezTo>
                    <a:pt x="24892" y="203200"/>
                    <a:pt x="0" y="178308"/>
                    <a:pt x="0" y="147574"/>
                  </a:cubicBezTo>
                  <a:close/>
                </a:path>
              </a:pathLst>
            </a:custGeom>
            <a:solidFill>
              <a:srgbClr val="38512F"/>
            </a:solidFill>
          </p:spPr>
        </p:sp>
      </p:grpSp>
      <p:grpSp>
        <p:nvGrpSpPr>
          <p:cNvPr id="38" name="Group 38"/>
          <p:cNvGrpSpPr/>
          <p:nvPr/>
        </p:nvGrpSpPr>
        <p:grpSpPr>
          <a:xfrm>
            <a:off x="12882339" y="5751165"/>
            <a:ext cx="833586" cy="833586"/>
            <a:chOff x="0" y="0"/>
            <a:chExt cx="1111448" cy="111144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111504" cy="1111504"/>
            </a:xfrm>
            <a:custGeom>
              <a:avLst/>
              <a:gdLst/>
              <a:ahLst/>
              <a:cxnLst/>
              <a:rect l="l" t="t" r="r" b="b"/>
              <a:pathLst>
                <a:path w="1111504" h="1111504">
                  <a:moveTo>
                    <a:pt x="0" y="555752"/>
                  </a:moveTo>
                  <a:cubicBezTo>
                    <a:pt x="0" y="248793"/>
                    <a:pt x="248793" y="0"/>
                    <a:pt x="555752" y="0"/>
                  </a:cubicBezTo>
                  <a:cubicBezTo>
                    <a:pt x="862711" y="0"/>
                    <a:pt x="1111504" y="248793"/>
                    <a:pt x="1111504" y="555752"/>
                  </a:cubicBezTo>
                  <a:cubicBezTo>
                    <a:pt x="1111504" y="862711"/>
                    <a:pt x="862584" y="1111504"/>
                    <a:pt x="555752" y="1111504"/>
                  </a:cubicBezTo>
                  <a:cubicBezTo>
                    <a:pt x="248920" y="1111504"/>
                    <a:pt x="0" y="862584"/>
                    <a:pt x="0" y="555752"/>
                  </a:cubicBezTo>
                  <a:close/>
                </a:path>
              </a:pathLst>
            </a:custGeom>
            <a:solidFill>
              <a:srgbClr val="38512F"/>
            </a:solidFill>
          </p:spPr>
        </p:sp>
      </p:grpSp>
      <p:sp>
        <p:nvSpPr>
          <p:cNvPr id="40" name="TextBox 40"/>
          <p:cNvSpPr txBox="1"/>
          <p:nvPr/>
        </p:nvSpPr>
        <p:spPr>
          <a:xfrm>
            <a:off x="13132370" y="5864275"/>
            <a:ext cx="333375" cy="511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87"/>
              </a:lnSpc>
            </a:pPr>
            <a:r>
              <a:rPr lang="en-US" sz="2625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4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9598819" y="6852940"/>
            <a:ext cx="4148138" cy="418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562">
                <a:solidFill>
                  <a:srgbClr val="3A3630"/>
                </a:solidFill>
                <a:latin typeface="Lora"/>
                <a:ea typeface="Lora"/>
                <a:cs typeface="Lora"/>
                <a:sym typeface="Lora"/>
              </a:rPr>
              <a:t>Mean Absolute Error (MAE)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9598819" y="7342585"/>
            <a:ext cx="7400776" cy="1428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MAE calculates the average of the absolute differences. It's less sensitive to outliers and often preferred when large errors are not disproportionately critical.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2E4C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EF5E7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47155" y="1277242"/>
            <a:ext cx="13966626" cy="899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Hyperparameters: Tuning for Performance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47155" y="2679501"/>
            <a:ext cx="16193690" cy="1052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Hyperparameters are configuration settings external to the model, whose values are set before the training process begins. They significantly influence how the model learns and its overall performance.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28105" y="4049762"/>
            <a:ext cx="5236517" cy="3665935"/>
            <a:chOff x="0" y="0"/>
            <a:chExt cx="6982023" cy="4887913"/>
          </a:xfrm>
        </p:grpSpPr>
        <p:sp>
          <p:nvSpPr>
            <p:cNvPr id="9" name="Freeform 9"/>
            <p:cNvSpPr/>
            <p:nvPr/>
          </p:nvSpPr>
          <p:spPr>
            <a:xfrm>
              <a:off x="25400" y="25400"/>
              <a:ext cx="6931278" cy="4837049"/>
            </a:xfrm>
            <a:custGeom>
              <a:avLst/>
              <a:gdLst/>
              <a:ahLst/>
              <a:cxnLst/>
              <a:rect l="l" t="t" r="r" b="b"/>
              <a:pathLst>
                <a:path w="6931278" h="4837049">
                  <a:moveTo>
                    <a:pt x="0" y="59817"/>
                  </a:moveTo>
                  <a:cubicBezTo>
                    <a:pt x="0" y="26797"/>
                    <a:pt x="26924" y="0"/>
                    <a:pt x="60071" y="0"/>
                  </a:cubicBezTo>
                  <a:lnTo>
                    <a:pt x="6871208" y="0"/>
                  </a:lnTo>
                  <a:cubicBezTo>
                    <a:pt x="6904355" y="0"/>
                    <a:pt x="6931278" y="26797"/>
                    <a:pt x="6931278" y="59817"/>
                  </a:cubicBezTo>
                  <a:lnTo>
                    <a:pt x="6931278" y="4777232"/>
                  </a:lnTo>
                  <a:cubicBezTo>
                    <a:pt x="6931278" y="4810252"/>
                    <a:pt x="6904355" y="4837049"/>
                    <a:pt x="6871208" y="4837049"/>
                  </a:cubicBezTo>
                  <a:lnTo>
                    <a:pt x="60071" y="4837049"/>
                  </a:lnTo>
                  <a:cubicBezTo>
                    <a:pt x="26924" y="4837049"/>
                    <a:pt x="0" y="4810252"/>
                    <a:pt x="0" y="4777232"/>
                  </a:cubicBezTo>
                  <a:close/>
                </a:path>
              </a:pathLst>
            </a:custGeom>
            <a:solidFill>
              <a:srgbClr val="FEF5E7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6982078" cy="4887849"/>
            </a:xfrm>
            <a:custGeom>
              <a:avLst/>
              <a:gdLst/>
              <a:ahLst/>
              <a:cxnLst/>
              <a:rect l="l" t="t" r="r" b="b"/>
              <a:pathLst>
                <a:path w="6982078" h="4887849">
                  <a:moveTo>
                    <a:pt x="0" y="85217"/>
                  </a:moveTo>
                  <a:cubicBezTo>
                    <a:pt x="0" y="38100"/>
                    <a:pt x="38354" y="0"/>
                    <a:pt x="85471" y="0"/>
                  </a:cubicBezTo>
                  <a:lnTo>
                    <a:pt x="6896608" y="0"/>
                  </a:lnTo>
                  <a:lnTo>
                    <a:pt x="6896608" y="25400"/>
                  </a:lnTo>
                  <a:lnTo>
                    <a:pt x="6896608" y="0"/>
                  </a:lnTo>
                  <a:cubicBezTo>
                    <a:pt x="6943725" y="0"/>
                    <a:pt x="6982078" y="38100"/>
                    <a:pt x="6982078" y="85217"/>
                  </a:cubicBezTo>
                  <a:lnTo>
                    <a:pt x="6956678" y="85217"/>
                  </a:lnTo>
                  <a:lnTo>
                    <a:pt x="6982078" y="85217"/>
                  </a:lnTo>
                  <a:lnTo>
                    <a:pt x="6982078" y="4802632"/>
                  </a:lnTo>
                  <a:lnTo>
                    <a:pt x="6956678" y="4802632"/>
                  </a:lnTo>
                  <a:lnTo>
                    <a:pt x="6982078" y="4802632"/>
                  </a:lnTo>
                  <a:cubicBezTo>
                    <a:pt x="6982078" y="4849749"/>
                    <a:pt x="6943725" y="4887849"/>
                    <a:pt x="6896608" y="4887849"/>
                  </a:cubicBezTo>
                  <a:lnTo>
                    <a:pt x="6896608" y="4862449"/>
                  </a:lnTo>
                  <a:lnTo>
                    <a:pt x="6896608" y="4887849"/>
                  </a:lnTo>
                  <a:lnTo>
                    <a:pt x="85471" y="4887849"/>
                  </a:lnTo>
                  <a:lnTo>
                    <a:pt x="85471" y="4862449"/>
                  </a:lnTo>
                  <a:lnTo>
                    <a:pt x="85471" y="4887849"/>
                  </a:lnTo>
                  <a:cubicBezTo>
                    <a:pt x="38354" y="4887849"/>
                    <a:pt x="0" y="4849749"/>
                    <a:pt x="0" y="4802632"/>
                  </a:cubicBezTo>
                  <a:lnTo>
                    <a:pt x="0" y="85217"/>
                  </a:lnTo>
                  <a:lnTo>
                    <a:pt x="25400" y="85217"/>
                  </a:lnTo>
                  <a:lnTo>
                    <a:pt x="0" y="85217"/>
                  </a:lnTo>
                  <a:moveTo>
                    <a:pt x="50800" y="85217"/>
                  </a:moveTo>
                  <a:lnTo>
                    <a:pt x="50800" y="4802632"/>
                  </a:lnTo>
                  <a:lnTo>
                    <a:pt x="25400" y="4802632"/>
                  </a:lnTo>
                  <a:lnTo>
                    <a:pt x="50800" y="4802632"/>
                  </a:lnTo>
                  <a:cubicBezTo>
                    <a:pt x="50800" y="4821555"/>
                    <a:pt x="66167" y="4837049"/>
                    <a:pt x="85471" y="4837049"/>
                  </a:cubicBezTo>
                  <a:lnTo>
                    <a:pt x="6896608" y="4837049"/>
                  </a:lnTo>
                  <a:cubicBezTo>
                    <a:pt x="6915785" y="4837049"/>
                    <a:pt x="6931278" y="4821555"/>
                    <a:pt x="6931278" y="4802632"/>
                  </a:cubicBezTo>
                  <a:lnTo>
                    <a:pt x="6931278" y="85217"/>
                  </a:lnTo>
                  <a:cubicBezTo>
                    <a:pt x="6931278" y="66294"/>
                    <a:pt x="6915912" y="50800"/>
                    <a:pt x="6896608" y="50800"/>
                  </a:cubicBezTo>
                  <a:lnTo>
                    <a:pt x="85471" y="50800"/>
                  </a:lnTo>
                  <a:lnTo>
                    <a:pt x="85471" y="25400"/>
                  </a:lnTo>
                  <a:lnTo>
                    <a:pt x="85471" y="50800"/>
                  </a:lnTo>
                  <a:cubicBezTo>
                    <a:pt x="66167" y="50800"/>
                    <a:pt x="50800" y="66294"/>
                    <a:pt x="50800" y="85217"/>
                  </a:cubicBezTo>
                  <a:close/>
                </a:path>
              </a:pathLst>
            </a:custGeom>
            <a:solidFill>
              <a:srgbClr val="D9CDBA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085255" y="4106912"/>
            <a:ext cx="5122217" cy="897583"/>
            <a:chOff x="0" y="0"/>
            <a:chExt cx="6829623" cy="119677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829679" cy="1196721"/>
            </a:xfrm>
            <a:custGeom>
              <a:avLst/>
              <a:gdLst/>
              <a:ahLst/>
              <a:cxnLst/>
              <a:rect l="l" t="t" r="r" b="b"/>
              <a:pathLst>
                <a:path w="6829679" h="1196721">
                  <a:moveTo>
                    <a:pt x="0" y="0"/>
                  </a:moveTo>
                  <a:lnTo>
                    <a:pt x="6829679" y="0"/>
                  </a:lnTo>
                  <a:lnTo>
                    <a:pt x="6829679" y="1196721"/>
                  </a:lnTo>
                  <a:lnTo>
                    <a:pt x="0" y="1196721"/>
                  </a:lnTo>
                  <a:close/>
                </a:path>
              </a:pathLst>
            </a:custGeom>
            <a:solidFill>
              <a:srgbClr val="F3E7D4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3422005" y="4341911"/>
            <a:ext cx="448716" cy="494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3A3630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84399" y="5284589"/>
            <a:ext cx="352023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3A3630"/>
                </a:solidFill>
                <a:latin typeface="Lora"/>
                <a:ea typeface="Lora"/>
                <a:cs typeface="Lora"/>
                <a:sym typeface="Lora"/>
              </a:rPr>
              <a:t>Learning Rate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84399" y="5827811"/>
            <a:ext cx="4523929" cy="1531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Determines the step size taken during each iteration of Gradient Descent.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6525666" y="4049762"/>
            <a:ext cx="5236517" cy="3665935"/>
            <a:chOff x="0" y="0"/>
            <a:chExt cx="6982023" cy="4887913"/>
          </a:xfrm>
        </p:grpSpPr>
        <p:sp>
          <p:nvSpPr>
            <p:cNvPr id="17" name="Freeform 17"/>
            <p:cNvSpPr/>
            <p:nvPr/>
          </p:nvSpPr>
          <p:spPr>
            <a:xfrm>
              <a:off x="25400" y="25400"/>
              <a:ext cx="6931278" cy="4837049"/>
            </a:xfrm>
            <a:custGeom>
              <a:avLst/>
              <a:gdLst/>
              <a:ahLst/>
              <a:cxnLst/>
              <a:rect l="l" t="t" r="r" b="b"/>
              <a:pathLst>
                <a:path w="6931278" h="4837049">
                  <a:moveTo>
                    <a:pt x="0" y="59817"/>
                  </a:moveTo>
                  <a:cubicBezTo>
                    <a:pt x="0" y="26797"/>
                    <a:pt x="26924" y="0"/>
                    <a:pt x="60071" y="0"/>
                  </a:cubicBezTo>
                  <a:lnTo>
                    <a:pt x="6871208" y="0"/>
                  </a:lnTo>
                  <a:cubicBezTo>
                    <a:pt x="6904355" y="0"/>
                    <a:pt x="6931278" y="26797"/>
                    <a:pt x="6931278" y="59817"/>
                  </a:cubicBezTo>
                  <a:lnTo>
                    <a:pt x="6931278" y="4777232"/>
                  </a:lnTo>
                  <a:cubicBezTo>
                    <a:pt x="6931278" y="4810252"/>
                    <a:pt x="6904355" y="4837049"/>
                    <a:pt x="6871208" y="4837049"/>
                  </a:cubicBezTo>
                  <a:lnTo>
                    <a:pt x="60071" y="4837049"/>
                  </a:lnTo>
                  <a:cubicBezTo>
                    <a:pt x="26924" y="4837049"/>
                    <a:pt x="0" y="4810252"/>
                    <a:pt x="0" y="4777232"/>
                  </a:cubicBezTo>
                  <a:close/>
                </a:path>
              </a:pathLst>
            </a:custGeom>
            <a:solidFill>
              <a:srgbClr val="FEF5E7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0"/>
              <a:ext cx="6982078" cy="4887849"/>
            </a:xfrm>
            <a:custGeom>
              <a:avLst/>
              <a:gdLst/>
              <a:ahLst/>
              <a:cxnLst/>
              <a:rect l="l" t="t" r="r" b="b"/>
              <a:pathLst>
                <a:path w="6982078" h="4887849">
                  <a:moveTo>
                    <a:pt x="0" y="85217"/>
                  </a:moveTo>
                  <a:cubicBezTo>
                    <a:pt x="0" y="38100"/>
                    <a:pt x="38354" y="0"/>
                    <a:pt x="85471" y="0"/>
                  </a:cubicBezTo>
                  <a:lnTo>
                    <a:pt x="6896608" y="0"/>
                  </a:lnTo>
                  <a:lnTo>
                    <a:pt x="6896608" y="25400"/>
                  </a:lnTo>
                  <a:lnTo>
                    <a:pt x="6896608" y="0"/>
                  </a:lnTo>
                  <a:cubicBezTo>
                    <a:pt x="6943725" y="0"/>
                    <a:pt x="6982078" y="38100"/>
                    <a:pt x="6982078" y="85217"/>
                  </a:cubicBezTo>
                  <a:lnTo>
                    <a:pt x="6956678" y="85217"/>
                  </a:lnTo>
                  <a:lnTo>
                    <a:pt x="6982078" y="85217"/>
                  </a:lnTo>
                  <a:lnTo>
                    <a:pt x="6982078" y="4802632"/>
                  </a:lnTo>
                  <a:lnTo>
                    <a:pt x="6956678" y="4802632"/>
                  </a:lnTo>
                  <a:lnTo>
                    <a:pt x="6982078" y="4802632"/>
                  </a:lnTo>
                  <a:cubicBezTo>
                    <a:pt x="6982078" y="4849749"/>
                    <a:pt x="6943725" y="4887849"/>
                    <a:pt x="6896608" y="4887849"/>
                  </a:cubicBezTo>
                  <a:lnTo>
                    <a:pt x="6896608" y="4862449"/>
                  </a:lnTo>
                  <a:lnTo>
                    <a:pt x="6896608" y="4887849"/>
                  </a:lnTo>
                  <a:lnTo>
                    <a:pt x="85471" y="4887849"/>
                  </a:lnTo>
                  <a:lnTo>
                    <a:pt x="85471" y="4862449"/>
                  </a:lnTo>
                  <a:lnTo>
                    <a:pt x="85471" y="4887849"/>
                  </a:lnTo>
                  <a:cubicBezTo>
                    <a:pt x="38354" y="4887849"/>
                    <a:pt x="0" y="4849749"/>
                    <a:pt x="0" y="4802632"/>
                  </a:cubicBezTo>
                  <a:lnTo>
                    <a:pt x="0" y="85217"/>
                  </a:lnTo>
                  <a:lnTo>
                    <a:pt x="25400" y="85217"/>
                  </a:lnTo>
                  <a:lnTo>
                    <a:pt x="0" y="85217"/>
                  </a:lnTo>
                  <a:moveTo>
                    <a:pt x="50800" y="85217"/>
                  </a:moveTo>
                  <a:lnTo>
                    <a:pt x="50800" y="4802632"/>
                  </a:lnTo>
                  <a:lnTo>
                    <a:pt x="25400" y="4802632"/>
                  </a:lnTo>
                  <a:lnTo>
                    <a:pt x="50800" y="4802632"/>
                  </a:lnTo>
                  <a:cubicBezTo>
                    <a:pt x="50800" y="4821555"/>
                    <a:pt x="66167" y="4837049"/>
                    <a:pt x="85471" y="4837049"/>
                  </a:cubicBezTo>
                  <a:lnTo>
                    <a:pt x="6896608" y="4837049"/>
                  </a:lnTo>
                  <a:cubicBezTo>
                    <a:pt x="6915785" y="4837049"/>
                    <a:pt x="6931278" y="4821555"/>
                    <a:pt x="6931278" y="4802632"/>
                  </a:cubicBezTo>
                  <a:lnTo>
                    <a:pt x="6931278" y="85217"/>
                  </a:lnTo>
                  <a:cubicBezTo>
                    <a:pt x="6931278" y="66294"/>
                    <a:pt x="6915912" y="50800"/>
                    <a:pt x="6896608" y="50800"/>
                  </a:cubicBezTo>
                  <a:lnTo>
                    <a:pt x="85471" y="50800"/>
                  </a:lnTo>
                  <a:lnTo>
                    <a:pt x="85471" y="25400"/>
                  </a:lnTo>
                  <a:lnTo>
                    <a:pt x="85471" y="50800"/>
                  </a:lnTo>
                  <a:cubicBezTo>
                    <a:pt x="66167" y="50800"/>
                    <a:pt x="50800" y="66294"/>
                    <a:pt x="50800" y="85217"/>
                  </a:cubicBezTo>
                  <a:close/>
                </a:path>
              </a:pathLst>
            </a:custGeom>
            <a:solidFill>
              <a:srgbClr val="D9CDBA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6582816" y="4106912"/>
            <a:ext cx="5122217" cy="897583"/>
            <a:chOff x="0" y="0"/>
            <a:chExt cx="6829623" cy="119677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829679" cy="1196721"/>
            </a:xfrm>
            <a:custGeom>
              <a:avLst/>
              <a:gdLst/>
              <a:ahLst/>
              <a:cxnLst/>
              <a:rect l="l" t="t" r="r" b="b"/>
              <a:pathLst>
                <a:path w="6829679" h="1196721">
                  <a:moveTo>
                    <a:pt x="0" y="0"/>
                  </a:moveTo>
                  <a:lnTo>
                    <a:pt x="6829679" y="0"/>
                  </a:lnTo>
                  <a:lnTo>
                    <a:pt x="6829679" y="1196721"/>
                  </a:lnTo>
                  <a:lnTo>
                    <a:pt x="0" y="1196721"/>
                  </a:lnTo>
                  <a:close/>
                </a:path>
              </a:pathLst>
            </a:custGeom>
            <a:solidFill>
              <a:srgbClr val="F3E7D4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8919568" y="4341911"/>
            <a:ext cx="448716" cy="494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3A3630"/>
                </a:solidFill>
                <a:latin typeface="Lora"/>
                <a:ea typeface="Lora"/>
                <a:cs typeface="Lora"/>
                <a:sym typeface="Lora"/>
              </a:rPr>
              <a:t>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881961" y="5284589"/>
            <a:ext cx="352023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dirty="0">
                <a:solidFill>
                  <a:srgbClr val="3A3630"/>
                </a:solidFill>
                <a:latin typeface="Lora"/>
                <a:ea typeface="Lora"/>
                <a:cs typeface="Lora"/>
                <a:sym typeface="Lora"/>
              </a:rPr>
              <a:t>Batch Size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881961" y="5827811"/>
            <a:ext cx="4523929" cy="1052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number of training examples utilized in a single iteration.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2023229" y="4049762"/>
            <a:ext cx="5236666" cy="3665935"/>
            <a:chOff x="0" y="0"/>
            <a:chExt cx="6982222" cy="4887913"/>
          </a:xfrm>
        </p:grpSpPr>
        <p:sp>
          <p:nvSpPr>
            <p:cNvPr id="25" name="Freeform 25"/>
            <p:cNvSpPr/>
            <p:nvPr/>
          </p:nvSpPr>
          <p:spPr>
            <a:xfrm>
              <a:off x="25400" y="25400"/>
              <a:ext cx="6931406" cy="4837049"/>
            </a:xfrm>
            <a:custGeom>
              <a:avLst/>
              <a:gdLst/>
              <a:ahLst/>
              <a:cxnLst/>
              <a:rect l="l" t="t" r="r" b="b"/>
              <a:pathLst>
                <a:path w="6931406" h="4837049">
                  <a:moveTo>
                    <a:pt x="0" y="59817"/>
                  </a:moveTo>
                  <a:cubicBezTo>
                    <a:pt x="0" y="26797"/>
                    <a:pt x="26924" y="0"/>
                    <a:pt x="60071" y="0"/>
                  </a:cubicBezTo>
                  <a:lnTo>
                    <a:pt x="6871335" y="0"/>
                  </a:lnTo>
                  <a:cubicBezTo>
                    <a:pt x="6904482" y="0"/>
                    <a:pt x="6931406" y="26797"/>
                    <a:pt x="6931406" y="59817"/>
                  </a:cubicBezTo>
                  <a:lnTo>
                    <a:pt x="6931406" y="4777232"/>
                  </a:lnTo>
                  <a:cubicBezTo>
                    <a:pt x="6931406" y="4810252"/>
                    <a:pt x="6904482" y="4837049"/>
                    <a:pt x="6871335" y="4837049"/>
                  </a:cubicBezTo>
                  <a:lnTo>
                    <a:pt x="60071" y="4837049"/>
                  </a:lnTo>
                  <a:cubicBezTo>
                    <a:pt x="26924" y="4837049"/>
                    <a:pt x="0" y="4810252"/>
                    <a:pt x="0" y="4777232"/>
                  </a:cubicBezTo>
                  <a:close/>
                </a:path>
              </a:pathLst>
            </a:custGeom>
            <a:solidFill>
              <a:srgbClr val="FEF5E7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0" y="0"/>
              <a:ext cx="6982206" cy="4887849"/>
            </a:xfrm>
            <a:custGeom>
              <a:avLst/>
              <a:gdLst/>
              <a:ahLst/>
              <a:cxnLst/>
              <a:rect l="l" t="t" r="r" b="b"/>
              <a:pathLst>
                <a:path w="6982206" h="4887849">
                  <a:moveTo>
                    <a:pt x="0" y="85217"/>
                  </a:moveTo>
                  <a:cubicBezTo>
                    <a:pt x="0" y="38100"/>
                    <a:pt x="38354" y="0"/>
                    <a:pt x="85471" y="0"/>
                  </a:cubicBezTo>
                  <a:lnTo>
                    <a:pt x="6896735" y="0"/>
                  </a:lnTo>
                  <a:lnTo>
                    <a:pt x="6896735" y="25400"/>
                  </a:lnTo>
                  <a:lnTo>
                    <a:pt x="6896735" y="0"/>
                  </a:lnTo>
                  <a:cubicBezTo>
                    <a:pt x="6943852" y="0"/>
                    <a:pt x="6982206" y="38100"/>
                    <a:pt x="6982206" y="85217"/>
                  </a:cubicBezTo>
                  <a:lnTo>
                    <a:pt x="6956806" y="85217"/>
                  </a:lnTo>
                  <a:lnTo>
                    <a:pt x="6982206" y="85217"/>
                  </a:lnTo>
                  <a:lnTo>
                    <a:pt x="6982206" y="4802632"/>
                  </a:lnTo>
                  <a:lnTo>
                    <a:pt x="6956806" y="4802632"/>
                  </a:lnTo>
                  <a:lnTo>
                    <a:pt x="6982206" y="4802632"/>
                  </a:lnTo>
                  <a:cubicBezTo>
                    <a:pt x="6982206" y="4849749"/>
                    <a:pt x="6943852" y="4887849"/>
                    <a:pt x="6896735" y="4887849"/>
                  </a:cubicBezTo>
                  <a:lnTo>
                    <a:pt x="6896735" y="4862449"/>
                  </a:lnTo>
                  <a:lnTo>
                    <a:pt x="6896735" y="4887849"/>
                  </a:lnTo>
                  <a:lnTo>
                    <a:pt x="85471" y="4887849"/>
                  </a:lnTo>
                  <a:lnTo>
                    <a:pt x="85471" y="4862449"/>
                  </a:lnTo>
                  <a:lnTo>
                    <a:pt x="85471" y="4887849"/>
                  </a:lnTo>
                  <a:cubicBezTo>
                    <a:pt x="38354" y="4887849"/>
                    <a:pt x="0" y="4849749"/>
                    <a:pt x="0" y="4802632"/>
                  </a:cubicBezTo>
                  <a:lnTo>
                    <a:pt x="0" y="85217"/>
                  </a:lnTo>
                  <a:lnTo>
                    <a:pt x="25400" y="85217"/>
                  </a:lnTo>
                  <a:lnTo>
                    <a:pt x="0" y="85217"/>
                  </a:lnTo>
                  <a:moveTo>
                    <a:pt x="50800" y="85217"/>
                  </a:moveTo>
                  <a:lnTo>
                    <a:pt x="50800" y="4802632"/>
                  </a:lnTo>
                  <a:lnTo>
                    <a:pt x="25400" y="4802632"/>
                  </a:lnTo>
                  <a:lnTo>
                    <a:pt x="50800" y="4802632"/>
                  </a:lnTo>
                  <a:cubicBezTo>
                    <a:pt x="50800" y="4821555"/>
                    <a:pt x="66167" y="4837049"/>
                    <a:pt x="85471" y="4837049"/>
                  </a:cubicBezTo>
                  <a:lnTo>
                    <a:pt x="6896735" y="4837049"/>
                  </a:lnTo>
                  <a:cubicBezTo>
                    <a:pt x="6915912" y="4837049"/>
                    <a:pt x="6931406" y="4821555"/>
                    <a:pt x="6931406" y="4802632"/>
                  </a:cubicBezTo>
                  <a:lnTo>
                    <a:pt x="6931406" y="85217"/>
                  </a:lnTo>
                  <a:cubicBezTo>
                    <a:pt x="6931406" y="66294"/>
                    <a:pt x="6916039" y="50800"/>
                    <a:pt x="6896735" y="50800"/>
                  </a:cubicBezTo>
                  <a:lnTo>
                    <a:pt x="85471" y="50800"/>
                  </a:lnTo>
                  <a:lnTo>
                    <a:pt x="85471" y="25400"/>
                  </a:lnTo>
                  <a:lnTo>
                    <a:pt x="85471" y="50800"/>
                  </a:lnTo>
                  <a:cubicBezTo>
                    <a:pt x="66167" y="50800"/>
                    <a:pt x="50800" y="66294"/>
                    <a:pt x="50800" y="85217"/>
                  </a:cubicBezTo>
                  <a:close/>
                </a:path>
              </a:pathLst>
            </a:custGeom>
            <a:solidFill>
              <a:srgbClr val="D9CDBA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2080379" y="4106912"/>
            <a:ext cx="5122366" cy="897583"/>
            <a:chOff x="0" y="0"/>
            <a:chExt cx="6829822" cy="1196777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829806" cy="1196721"/>
            </a:xfrm>
            <a:custGeom>
              <a:avLst/>
              <a:gdLst/>
              <a:ahLst/>
              <a:cxnLst/>
              <a:rect l="l" t="t" r="r" b="b"/>
              <a:pathLst>
                <a:path w="6829806" h="1196721">
                  <a:moveTo>
                    <a:pt x="0" y="0"/>
                  </a:moveTo>
                  <a:lnTo>
                    <a:pt x="6829806" y="0"/>
                  </a:lnTo>
                  <a:lnTo>
                    <a:pt x="6829806" y="1196721"/>
                  </a:lnTo>
                  <a:lnTo>
                    <a:pt x="0" y="1196721"/>
                  </a:lnTo>
                  <a:close/>
                </a:path>
              </a:pathLst>
            </a:custGeom>
            <a:solidFill>
              <a:srgbClr val="F3E7D4"/>
            </a:solidFill>
          </p:spPr>
        </p:sp>
      </p:grpSp>
      <p:sp>
        <p:nvSpPr>
          <p:cNvPr id="29" name="TextBox 29"/>
          <p:cNvSpPr txBox="1"/>
          <p:nvPr/>
        </p:nvSpPr>
        <p:spPr>
          <a:xfrm>
            <a:off x="14417129" y="4341911"/>
            <a:ext cx="448716" cy="494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3A3630"/>
                </a:solidFill>
                <a:latin typeface="Lora"/>
                <a:ea typeface="Lora"/>
                <a:cs typeface="Lora"/>
                <a:sym typeface="Lora"/>
              </a:rPr>
              <a:t>3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379524" y="5284589"/>
            <a:ext cx="352023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3A3630"/>
                </a:solidFill>
                <a:latin typeface="Lora"/>
                <a:ea typeface="Lora"/>
                <a:cs typeface="Lora"/>
                <a:sym typeface="Lora"/>
              </a:rPr>
              <a:t>Number of Iterations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379524" y="5827811"/>
            <a:ext cx="4524077" cy="1052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many times the model will go through the entire training dataset.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47155" y="7937897"/>
            <a:ext cx="16193690" cy="1052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Properly tuning these hyperparameters is crucial for achieving high accuracy and efficient training. Incorrect settings can lead to suboptimal models or prolonged training times.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2E4C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EF5E7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47155" y="1503164"/>
            <a:ext cx="12170122" cy="899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Batch Size &amp; Learning Rate Explained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47155" y="3140571"/>
            <a:ext cx="4224338" cy="537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3312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Batch Size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47155" y="3881884"/>
            <a:ext cx="7731919" cy="1531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number of training samples processed before the model's internal parameters are updated. This affects training speed and the stability of the gradient updates.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47155" y="5587454"/>
            <a:ext cx="7731919" cy="1531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8754" lvl="1" indent="-174377" algn="l">
              <a:lnSpc>
                <a:spcPts val="3750"/>
              </a:lnSpc>
              <a:buFont typeface="Arial"/>
              <a:buChar char="•"/>
            </a:pPr>
            <a:r>
              <a:rPr lang="en-US" sz="2312" b="1">
                <a:solidFill>
                  <a:srgbClr val="3A363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Small Batch:</a:t>
            </a: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Slower training, but often leads to more accurate and stable convergence, as updates are based on a more detailed view of the data.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47155" y="7128421"/>
            <a:ext cx="7731919" cy="1531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8754" lvl="1" indent="-174377" algn="l">
              <a:lnSpc>
                <a:spcPts val="3750"/>
              </a:lnSpc>
              <a:buFont typeface="Arial"/>
              <a:buChar char="•"/>
            </a:pPr>
            <a:r>
              <a:rPr lang="en-US" sz="2312" b="1">
                <a:solidFill>
                  <a:srgbClr val="3A363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Large Batch:</a:t>
            </a: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Faster training, but may generalize less effectively and sometimes miss intricate patterns in the data.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18451" y="3140571"/>
            <a:ext cx="4224338" cy="537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3312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Learning Rate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518451" y="3881884"/>
            <a:ext cx="7731919" cy="1531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crucial hyperparameter that dictates the magnitude of parameter updates during each iteration of Gradient Descent. It controls how quickly the model learns.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518451" y="5587454"/>
            <a:ext cx="7731919" cy="1052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8754" lvl="1" indent="-174377" algn="l">
              <a:lnSpc>
                <a:spcPts val="3750"/>
              </a:lnSpc>
              <a:buFont typeface="Arial"/>
              <a:buChar char="•"/>
            </a:pPr>
            <a:r>
              <a:rPr lang="en-US" sz="2312" b="1">
                <a:solidFill>
                  <a:srgbClr val="3A363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Too High:</a:t>
            </a: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The model may overshoot the optimal solution, causing oscillations or divergence, leading to poor results.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518451" y="6649641"/>
            <a:ext cx="7731919" cy="1531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8754" lvl="1" indent="-174377" algn="l">
              <a:lnSpc>
                <a:spcPts val="3750"/>
              </a:lnSpc>
              <a:buFont typeface="Arial"/>
              <a:buChar char="•"/>
            </a:pPr>
            <a:r>
              <a:rPr lang="en-US" sz="2312" b="1">
                <a:solidFill>
                  <a:srgbClr val="3A363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Too Low:</a:t>
            </a: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Training becomes exceedingly slow, requiring many iterations to converge, potentially getting stuck in local minima.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2E4C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EF5E7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2597" y="774947"/>
            <a:ext cx="12946559" cy="887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49"/>
              </a:lnSpc>
            </a:pPr>
            <a:r>
              <a:rPr lang="en-US" sz="5374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Gradient Descent: Optimizing the Model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2597" y="2277964"/>
            <a:ext cx="8612684" cy="1955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249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Gradient Descent is an iterative optimization algorithm used to minimize the loss function of a model. It helps the model find the optimal weights (slope 'm' and intercept 'b') that result in the lowest possible error.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2597" y="4410075"/>
            <a:ext cx="8612684" cy="1020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39328" lvl="1" indent="-169664" algn="l">
              <a:lnSpc>
                <a:spcPts val="3624"/>
              </a:lnSpc>
              <a:buFont typeface="Arial"/>
              <a:buChar char="•"/>
            </a:pPr>
            <a:r>
              <a:rPr lang="en-US" sz="2249" b="1">
                <a:solidFill>
                  <a:srgbClr val="3A363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Step-by-Step Adjustment:</a:t>
            </a:r>
            <a:r>
              <a:rPr lang="en-US" sz="2249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It systematically adjusts the model's parameters in the direction that reduces the loss.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2597" y="5446960"/>
            <a:ext cx="8612684" cy="1487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39328" lvl="1" indent="-169664" algn="l">
              <a:lnSpc>
                <a:spcPts val="3624"/>
              </a:lnSpc>
              <a:buFont typeface="Arial"/>
              <a:buChar char="•"/>
            </a:pPr>
            <a:r>
              <a:rPr lang="en-US" sz="2249" b="1">
                <a:solidFill>
                  <a:srgbClr val="3A363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Finding the "Bottom":</a:t>
            </a:r>
            <a:r>
              <a:rPr lang="en-US" sz="2249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Imagine descending a hill; each step moves you closer to the lowest point, which represents the best fit line for the data.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2597" y="6951166"/>
            <a:ext cx="8612684" cy="1487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39328" lvl="1" indent="-169664" algn="l">
              <a:lnSpc>
                <a:spcPts val="3624"/>
              </a:lnSpc>
              <a:buFont typeface="Arial"/>
              <a:buChar char="•"/>
            </a:pPr>
            <a:r>
              <a:rPr lang="en-US" sz="2249" b="1">
                <a:solidFill>
                  <a:srgbClr val="3A363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Essential for Learning:</a:t>
            </a:r>
            <a:r>
              <a:rPr lang="en-US" sz="2249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Without Gradient Descent, a linear regression model would not be able to learn from its errors or improve its predictive accuracy during training.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0357694" y="2429470"/>
            <a:ext cx="6917085" cy="6917085"/>
            <a:chOff x="0" y="0"/>
            <a:chExt cx="9222780" cy="9222780"/>
          </a:xfrm>
        </p:grpSpPr>
        <p:sp>
          <p:nvSpPr>
            <p:cNvPr id="12" name="Freeform 12" descr="preencoded.png"/>
            <p:cNvSpPr/>
            <p:nvPr/>
          </p:nvSpPr>
          <p:spPr>
            <a:xfrm>
              <a:off x="0" y="0"/>
              <a:ext cx="9222740" cy="9222740"/>
            </a:xfrm>
            <a:custGeom>
              <a:avLst/>
              <a:gdLst/>
              <a:ahLst/>
              <a:cxnLst/>
              <a:rect l="l" t="t" r="r" b="b"/>
              <a:pathLst>
                <a:path w="9222740" h="9222740">
                  <a:moveTo>
                    <a:pt x="0" y="0"/>
                  </a:moveTo>
                  <a:lnTo>
                    <a:pt x="9222740" y="0"/>
                  </a:lnTo>
                  <a:lnTo>
                    <a:pt x="9222740" y="9222740"/>
                  </a:lnTo>
                  <a:lnTo>
                    <a:pt x="0" y="92227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2E4C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EF5E7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47155" y="2556868"/>
            <a:ext cx="7040612" cy="899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Key Takeaways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47155" y="4054376"/>
            <a:ext cx="748010" cy="748010"/>
            <a:chOff x="0" y="0"/>
            <a:chExt cx="997347" cy="997347"/>
          </a:xfrm>
        </p:grpSpPr>
        <p:sp>
          <p:nvSpPr>
            <p:cNvPr id="8" name="Freeform 8" descr="preencoded.png"/>
            <p:cNvSpPr/>
            <p:nvPr/>
          </p:nvSpPr>
          <p:spPr>
            <a:xfrm>
              <a:off x="0" y="0"/>
              <a:ext cx="997331" cy="997331"/>
            </a:xfrm>
            <a:custGeom>
              <a:avLst/>
              <a:gdLst/>
              <a:ahLst/>
              <a:cxnLst/>
              <a:rect l="l" t="t" r="r" b="b"/>
              <a:pathLst>
                <a:path w="997331" h="997331">
                  <a:moveTo>
                    <a:pt x="0" y="0"/>
                  </a:moveTo>
                  <a:lnTo>
                    <a:pt x="997331" y="0"/>
                  </a:lnTo>
                  <a:lnTo>
                    <a:pt x="997331" y="997331"/>
                  </a:lnTo>
                  <a:lnTo>
                    <a:pt x="0" y="9973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r="-1" b="-1"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1047155" y="5157341"/>
            <a:ext cx="352023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3A3630"/>
                </a:solidFill>
                <a:latin typeface="Lora"/>
                <a:ea typeface="Lora"/>
                <a:cs typeface="Lora"/>
                <a:sym typeface="Lora"/>
              </a:rPr>
              <a:t>Predictive Power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47155" y="5700564"/>
            <a:ext cx="5148560" cy="2010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Linear regression excels at predicting continuous values, making it invaluable in diverse fields like finance and healthcare.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6569720" y="4054376"/>
            <a:ext cx="748010" cy="748010"/>
            <a:chOff x="0" y="0"/>
            <a:chExt cx="997347" cy="997347"/>
          </a:xfrm>
        </p:grpSpPr>
        <p:sp>
          <p:nvSpPr>
            <p:cNvPr id="12" name="Freeform 12" descr="preencoded.png"/>
            <p:cNvSpPr/>
            <p:nvPr/>
          </p:nvSpPr>
          <p:spPr>
            <a:xfrm>
              <a:off x="0" y="0"/>
              <a:ext cx="997331" cy="997331"/>
            </a:xfrm>
            <a:custGeom>
              <a:avLst/>
              <a:gdLst/>
              <a:ahLst/>
              <a:cxnLst/>
              <a:rect l="l" t="t" r="r" b="b"/>
              <a:pathLst>
                <a:path w="997331" h="997331">
                  <a:moveTo>
                    <a:pt x="0" y="0"/>
                  </a:moveTo>
                  <a:lnTo>
                    <a:pt x="997331" y="0"/>
                  </a:lnTo>
                  <a:lnTo>
                    <a:pt x="997331" y="997331"/>
                  </a:lnTo>
                  <a:lnTo>
                    <a:pt x="0" y="9973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-1" b="-1"/>
              </a:stretch>
            </a:blipFill>
          </p:spPr>
        </p:sp>
      </p:grpSp>
      <p:sp>
        <p:nvSpPr>
          <p:cNvPr id="13" name="TextBox 13"/>
          <p:cNvSpPr txBox="1"/>
          <p:nvPr/>
        </p:nvSpPr>
        <p:spPr>
          <a:xfrm>
            <a:off x="6569720" y="5157341"/>
            <a:ext cx="352023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3A3630"/>
                </a:solidFill>
                <a:latin typeface="Lora"/>
                <a:ea typeface="Lora"/>
                <a:cs typeface="Lora"/>
                <a:sym typeface="Lora"/>
              </a:rPr>
              <a:t>Optimization Core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569720" y="5700564"/>
            <a:ext cx="5148560" cy="2010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Loss functions quantify error, while Gradient Descent efficiently minimizes it, ensuring the model continually improves its accuracy.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2092285" y="4054376"/>
            <a:ext cx="748010" cy="748010"/>
            <a:chOff x="0" y="0"/>
            <a:chExt cx="997347" cy="997347"/>
          </a:xfrm>
        </p:grpSpPr>
        <p:sp>
          <p:nvSpPr>
            <p:cNvPr id="16" name="Freeform 16" descr="preencoded.png"/>
            <p:cNvSpPr/>
            <p:nvPr/>
          </p:nvSpPr>
          <p:spPr>
            <a:xfrm>
              <a:off x="0" y="0"/>
              <a:ext cx="997331" cy="997331"/>
            </a:xfrm>
            <a:custGeom>
              <a:avLst/>
              <a:gdLst/>
              <a:ahLst/>
              <a:cxnLst/>
              <a:rect l="l" t="t" r="r" b="b"/>
              <a:pathLst>
                <a:path w="997331" h="997331">
                  <a:moveTo>
                    <a:pt x="0" y="0"/>
                  </a:moveTo>
                  <a:lnTo>
                    <a:pt x="997331" y="0"/>
                  </a:lnTo>
                  <a:lnTo>
                    <a:pt x="997331" y="997331"/>
                  </a:lnTo>
                  <a:lnTo>
                    <a:pt x="0" y="9973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1" b="-1"/>
              </a:stretch>
            </a:blipFill>
          </p:spPr>
        </p:sp>
      </p:grpSp>
      <p:sp>
        <p:nvSpPr>
          <p:cNvPr id="17" name="TextBox 17"/>
          <p:cNvSpPr txBox="1"/>
          <p:nvPr/>
        </p:nvSpPr>
        <p:spPr>
          <a:xfrm>
            <a:off x="12092285" y="5157341"/>
            <a:ext cx="4143226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3A3630"/>
                </a:solidFill>
                <a:latin typeface="Lora"/>
                <a:ea typeface="Lora"/>
                <a:cs typeface="Lora"/>
                <a:sym typeface="Lora"/>
              </a:rPr>
              <a:t>Hyperparameter Mastery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092285" y="5700564"/>
            <a:ext cx="5148560" cy="1531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Strategic tuning of hyperparameters like learning rate and batch size is key to optimizing model speed and accuracy.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908</Words>
  <Application>Microsoft Office PowerPoint</Application>
  <PresentationFormat>Custom</PresentationFormat>
  <Paragraphs>111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Source Sans Pro Bold</vt:lpstr>
      <vt:lpstr>Calibri (MS)</vt:lpstr>
      <vt:lpstr>Lora</vt:lpstr>
      <vt:lpstr>Calibri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Sony</cp:lastModifiedBy>
  <cp:revision>3</cp:revision>
  <dcterms:created xsi:type="dcterms:W3CDTF">2006-08-16T00:00:00Z</dcterms:created>
  <dcterms:modified xsi:type="dcterms:W3CDTF">2025-07-24T09:41:13Z</dcterms:modified>
  <dc:identifier>DAGuEAPczOY</dc:identifier>
</cp:coreProperties>
</file>