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conomic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92561D-F015-498C-AEAD-6BF370127C8E}">
  <a:tblStyle styleId="{2892561D-F015-498C-AEAD-6BF370127C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Economica-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033e242a3_1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033e242a3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033e242a3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033e242a3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d586b7f4431c7d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d586b7f4431c7d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d586b7f4431c7d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d586b7f4431c7d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586b7f4431c7d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586b7f4431c7d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33e242a3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33e242a3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033e242a3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033e242a3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33e242a3_1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033e242a3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d586b7f4431c7d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d586b7f4431c7d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033e242a3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033e242a3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033e242a3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033e242a3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033e242a3_1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033e242a3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033e242a3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033e242a3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033e242a3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033e242a3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5cccafd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cccafd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033e242a3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33e242a3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33e242a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33e242a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33e242a3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33e242a3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33e242a3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33e242a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youmnasabik/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drive/folders/1-6FqKXK60jvp6SmCQqOgCML7yRkypbw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lastminuteengineers.com/creating-esp8266-web-server-arduino-ide/" TargetMode="External"/><Relationship Id="rId4" Type="http://schemas.openxmlformats.org/officeDocument/2006/relationships/hyperlink" Target="https://www.espressif.com/sites/default/files/documentation/0a-esp8266ex_datasheet_en.pdf" TargetMode="External"/><Relationship Id="rId5" Type="http://schemas.openxmlformats.org/officeDocument/2006/relationships/hyperlink" Target="https://blackboard.aucegypt.edu/bbcswebdav/pid-1577852-dt-content-rid-11605851_1/courses/CSCE430204_2020Sp/DS3231%20datasheet.pdf" TargetMode="External"/><Relationship Id="rId6" Type="http://schemas.openxmlformats.org/officeDocument/2006/relationships/hyperlink" Target="https://blackboard.aucegypt.edu/bbcswebdav/pid-1558189-dt-content-rid-11337585_1/courses/CSCE430204_2020Sp/Description%20of%20STM32F1%20HAL%20and%20low-layer%20drivers%20%28en.DM00154093%29.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Simple IoT Application</a:t>
            </a:r>
            <a:endParaRPr>
              <a:solidFill>
                <a:srgbClr val="FF0000"/>
              </a:solidFill>
            </a:endParaRPr>
          </a:p>
        </p:txBody>
      </p:sp>
      <p:sp>
        <p:nvSpPr>
          <p:cNvPr id="63" name="Google Shape;63;p13"/>
          <p:cNvSpPr txBox="1"/>
          <p:nvPr>
            <p:ph idx="1" type="subTitle"/>
          </p:nvPr>
        </p:nvSpPr>
        <p:spPr>
          <a:xfrm>
            <a:off x="311700" y="2834125"/>
            <a:ext cx="8520600" cy="12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dk1"/>
                </a:solidFill>
              </a:rPr>
              <a:t>Youmna Sabik</a:t>
            </a:r>
            <a:endParaRPr sz="3400">
              <a:solidFill>
                <a:schemeClr val="dk1"/>
              </a:solidFill>
            </a:endParaRPr>
          </a:p>
          <a:p>
            <a:pPr indent="0" lvl="0" marL="0" rtl="0" algn="ctr">
              <a:spcBef>
                <a:spcPts val="0"/>
              </a:spcBef>
              <a:spcAft>
                <a:spcPts val="0"/>
              </a:spcAft>
              <a:buClr>
                <a:schemeClr val="dk1"/>
              </a:buClr>
              <a:buSzPts val="1100"/>
              <a:buFont typeface="Arial"/>
              <a:buNone/>
            </a:pPr>
            <a:r>
              <a:rPr lang="en" sz="3400">
                <a:solidFill>
                  <a:schemeClr val="dk1"/>
                </a:solidFill>
              </a:rPr>
              <a:t>900160339</a:t>
            </a:r>
            <a:endParaRPr sz="3400">
              <a:solidFill>
                <a:schemeClr val="dk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4" name="Google Shape;64;p13"/>
          <p:cNvSpPr txBox="1"/>
          <p:nvPr/>
        </p:nvSpPr>
        <p:spPr>
          <a:xfrm>
            <a:off x="204300" y="4286250"/>
            <a:ext cx="34986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GitHub: </a:t>
            </a:r>
            <a:r>
              <a:rPr lang="en" sz="1100" u="sng">
                <a:solidFill>
                  <a:schemeClr val="hlink"/>
                </a:solidFill>
                <a:hlinkClick r:id="rId3"/>
              </a:rPr>
              <a:t>https://github.com/youmnasabik/Project</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ESP8266</a:t>
            </a:r>
            <a:endParaRPr/>
          </a:p>
        </p:txBody>
      </p:sp>
      <p:pic>
        <p:nvPicPr>
          <p:cNvPr id="125" name="Google Shape;125;p22"/>
          <p:cNvPicPr preferRelativeResize="0"/>
          <p:nvPr/>
        </p:nvPicPr>
        <p:blipFill>
          <a:blip r:embed="rId3">
            <a:alphaModFix/>
          </a:blip>
          <a:stretch>
            <a:fillRect/>
          </a:stretch>
        </p:blipFill>
        <p:spPr>
          <a:xfrm>
            <a:off x="533500" y="957274"/>
            <a:ext cx="7247950" cy="3105550"/>
          </a:xfrm>
          <a:prstGeom prst="rect">
            <a:avLst/>
          </a:prstGeom>
          <a:noFill/>
          <a:ln>
            <a:noFill/>
          </a:ln>
        </p:spPr>
      </p:pic>
      <p:sp>
        <p:nvSpPr>
          <p:cNvPr id="126" name="Google Shape;126;p22"/>
          <p:cNvSpPr txBox="1"/>
          <p:nvPr/>
        </p:nvSpPr>
        <p:spPr>
          <a:xfrm>
            <a:off x="539175" y="4062825"/>
            <a:ext cx="7236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Initially, sett</a:t>
            </a:r>
            <a:r>
              <a:rPr lang="en">
                <a:latin typeface="Open Sans"/>
                <a:ea typeface="Open Sans"/>
                <a:cs typeface="Open Sans"/>
                <a:sym typeface="Open Sans"/>
              </a:rPr>
              <a:t>ing SSID name and password. In addition, setting local_IP, gateway so that each router has a gateway to make the devices connect to router and subnet which is used to define how many devices </a:t>
            </a:r>
            <a:r>
              <a:rPr lang="en">
                <a:latin typeface="Open Sans"/>
                <a:ea typeface="Open Sans"/>
                <a:cs typeface="Open Sans"/>
                <a:sym typeface="Open Sans"/>
              </a:rPr>
              <a:t> can be connected to the router and here they are 255 devices</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Declarations</a:t>
            </a:r>
            <a:endParaRPr/>
          </a:p>
        </p:txBody>
      </p:sp>
      <p:sp>
        <p:nvSpPr>
          <p:cNvPr id="132" name="Google Shape;132;p23"/>
          <p:cNvSpPr txBox="1"/>
          <p:nvPr>
            <p:ph idx="1" type="body"/>
          </p:nvPr>
        </p:nvSpPr>
        <p:spPr>
          <a:xfrm>
            <a:off x="311700" y="3433550"/>
            <a:ext cx="8520600" cy="114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String temp is used to store all the output(date and time) received from STM32 module. While string day is used to store only one bit of temp which identifies the day based on the assumption i made. Finally, I display the output on website on two lines, one representing date and other representing time.</a:t>
            </a:r>
            <a:endParaRPr sz="1500"/>
          </a:p>
        </p:txBody>
      </p:sp>
      <p:pic>
        <p:nvPicPr>
          <p:cNvPr id="133" name="Google Shape;133;p23"/>
          <p:cNvPicPr preferRelativeResize="0"/>
          <p:nvPr/>
        </p:nvPicPr>
        <p:blipFill>
          <a:blip r:embed="rId3">
            <a:alphaModFix/>
          </a:blip>
          <a:stretch>
            <a:fillRect/>
          </a:stretch>
        </p:blipFill>
        <p:spPr>
          <a:xfrm>
            <a:off x="152400" y="1217475"/>
            <a:ext cx="5782325" cy="190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139" name="Google Shape;139;p24"/>
          <p:cNvSpPr txBox="1"/>
          <p:nvPr>
            <p:ph idx="1" type="body"/>
          </p:nvPr>
        </p:nvSpPr>
        <p:spPr>
          <a:xfrm>
            <a:off x="4572000" y="1212400"/>
            <a:ext cx="4260300" cy="37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turning led on, ‘O’ is transmitted to the STM32 module and this turns the led on.</a:t>
            </a:r>
            <a:endParaRPr/>
          </a:p>
          <a:p>
            <a:pPr indent="0" lvl="0" marL="457200" rtl="0" algn="l">
              <a:spcBef>
                <a:spcPts val="1600"/>
              </a:spcBef>
              <a:spcAft>
                <a:spcPts val="0"/>
              </a:spcAft>
              <a:buNone/>
            </a:pPr>
            <a:r>
              <a:rPr lang="en"/>
              <a:t> </a:t>
            </a:r>
            <a:endParaRPr/>
          </a:p>
          <a:p>
            <a:pPr indent="-342900" lvl="0" marL="457200" rtl="0" algn="l">
              <a:spcBef>
                <a:spcPts val="1600"/>
              </a:spcBef>
              <a:spcAft>
                <a:spcPts val="0"/>
              </a:spcAft>
              <a:buSzPts val="1800"/>
              <a:buChar char="●"/>
            </a:pPr>
            <a:r>
              <a:rPr lang="en"/>
              <a:t>For turning led off, ‘F’ is transmitted to the STM32 module and this turns the led off.</a:t>
            </a:r>
            <a:endParaRPr/>
          </a:p>
          <a:p>
            <a:pPr indent="0" lvl="0" marL="0" rtl="0" algn="l">
              <a:spcBef>
                <a:spcPts val="160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367150" y="1147225"/>
            <a:ext cx="4204849" cy="372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850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SendHTML Function</a:t>
            </a:r>
            <a:endParaRPr/>
          </a:p>
        </p:txBody>
      </p:sp>
      <p:sp>
        <p:nvSpPr>
          <p:cNvPr id="146" name="Google Shape;146;p25"/>
          <p:cNvSpPr txBox="1"/>
          <p:nvPr>
            <p:ph idx="1" type="body"/>
          </p:nvPr>
        </p:nvSpPr>
        <p:spPr>
          <a:xfrm>
            <a:off x="529750" y="3857625"/>
            <a:ext cx="8150400" cy="99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shows how the date and time are </a:t>
            </a:r>
            <a:r>
              <a:rPr lang="en" sz="1400"/>
              <a:t>outputted</a:t>
            </a:r>
            <a:r>
              <a:rPr lang="en" sz="1400"/>
              <a:t> on the </a:t>
            </a:r>
            <a:r>
              <a:rPr lang="en" sz="1400"/>
              <a:t>web page</a:t>
            </a:r>
            <a:r>
              <a:rPr lang="en" sz="1400"/>
              <a:t> when user request them by clicking on button. And after they are displayed, I clear all the strings (temp,day,Final_Time,Final_Date)</a:t>
            </a:r>
            <a:endParaRPr sz="1400"/>
          </a:p>
        </p:txBody>
      </p:sp>
      <p:pic>
        <p:nvPicPr>
          <p:cNvPr id="147" name="Google Shape;147;p25"/>
          <p:cNvPicPr preferRelativeResize="0"/>
          <p:nvPr/>
        </p:nvPicPr>
        <p:blipFill>
          <a:blip r:embed="rId3">
            <a:alphaModFix/>
          </a:blip>
          <a:stretch>
            <a:fillRect/>
          </a:stretch>
        </p:blipFill>
        <p:spPr>
          <a:xfrm>
            <a:off x="457200" y="957575"/>
            <a:ext cx="8295500" cy="303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52400" y="152400"/>
            <a:ext cx="4192995" cy="4838700"/>
          </a:xfrm>
          <a:prstGeom prst="rect">
            <a:avLst/>
          </a:prstGeom>
          <a:noFill/>
          <a:ln>
            <a:noFill/>
          </a:ln>
        </p:spPr>
      </p:pic>
      <p:sp>
        <p:nvSpPr>
          <p:cNvPr id="153" name="Google Shape;153;p26"/>
          <p:cNvSpPr txBox="1"/>
          <p:nvPr/>
        </p:nvSpPr>
        <p:spPr>
          <a:xfrm>
            <a:off x="4265825" y="68400"/>
            <a:ext cx="4555200" cy="483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When the user clicks on the </a:t>
            </a:r>
            <a:r>
              <a:rPr b="1" lang="en">
                <a:latin typeface="Open Sans"/>
                <a:ea typeface="Open Sans"/>
                <a:cs typeface="Open Sans"/>
                <a:sym typeface="Open Sans"/>
              </a:rPr>
              <a:t>Date &amp; Time </a:t>
            </a:r>
            <a:r>
              <a:rPr lang="en">
                <a:latin typeface="Open Sans"/>
                <a:ea typeface="Open Sans"/>
                <a:cs typeface="Open Sans"/>
                <a:sym typeface="Open Sans"/>
              </a:rPr>
              <a:t>button,the </a:t>
            </a:r>
            <a:r>
              <a:rPr b="1" lang="en">
                <a:latin typeface="Open Sans"/>
                <a:ea typeface="Open Sans"/>
                <a:cs typeface="Open Sans"/>
                <a:sym typeface="Open Sans"/>
              </a:rPr>
              <a:t>handle_DATE_TIME </a:t>
            </a:r>
            <a:r>
              <a:rPr lang="en">
                <a:latin typeface="Open Sans"/>
                <a:ea typeface="Open Sans"/>
                <a:cs typeface="Open Sans"/>
                <a:sym typeface="Open Sans"/>
              </a:rPr>
              <a:t>function is executed so that it transmits </a:t>
            </a:r>
            <a:r>
              <a:rPr b="1" lang="en">
                <a:latin typeface="Open Sans"/>
                <a:ea typeface="Open Sans"/>
                <a:cs typeface="Open Sans"/>
                <a:sym typeface="Open Sans"/>
              </a:rPr>
              <a:t>‘D’ </a:t>
            </a:r>
            <a:r>
              <a:rPr lang="en">
                <a:latin typeface="Open Sans"/>
                <a:ea typeface="Open Sans"/>
                <a:cs typeface="Open Sans"/>
                <a:sym typeface="Open Sans"/>
              </a:rPr>
              <a:t>to STM32 module and based on this the STM32 transmits the current  date and time to the user. The stm32 module transmits week days as numbers and based on the assumption as mentioned before. In this function, I make if </a:t>
            </a:r>
            <a:r>
              <a:rPr lang="en">
                <a:latin typeface="Open Sans"/>
                <a:ea typeface="Open Sans"/>
                <a:cs typeface="Open Sans"/>
                <a:sym typeface="Open Sans"/>
              </a:rPr>
              <a:t>conditions</a:t>
            </a:r>
            <a:r>
              <a:rPr lang="en">
                <a:latin typeface="Open Sans"/>
                <a:ea typeface="Open Sans"/>
                <a:cs typeface="Open Sans"/>
                <a:sym typeface="Open Sans"/>
              </a:rPr>
              <a:t> on 5th character of </a:t>
            </a:r>
            <a:r>
              <a:rPr b="1" lang="en">
                <a:latin typeface="Open Sans"/>
                <a:ea typeface="Open Sans"/>
                <a:cs typeface="Open Sans"/>
                <a:sym typeface="Open Sans"/>
              </a:rPr>
              <a:t>temp </a:t>
            </a:r>
            <a:r>
              <a:rPr lang="en">
                <a:latin typeface="Open Sans"/>
                <a:ea typeface="Open Sans"/>
                <a:cs typeface="Open Sans"/>
                <a:sym typeface="Open Sans"/>
              </a:rPr>
              <a:t>string as it is the character that identifies the week day based on the order of output of keil code.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It is already known from the keil code that output of date and time is 29 characters and that time part starts from character 16 to 29. While date part start from character 6 to character 15.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Final_date= day(which is already </a:t>
            </a:r>
            <a:r>
              <a:rPr lang="en">
                <a:latin typeface="Open Sans"/>
                <a:ea typeface="Open Sans"/>
                <a:cs typeface="Open Sans"/>
                <a:sym typeface="Open Sans"/>
              </a:rPr>
              <a:t>known</a:t>
            </a:r>
            <a:r>
              <a:rPr lang="en">
                <a:latin typeface="Open Sans"/>
                <a:ea typeface="Open Sans"/>
                <a:cs typeface="Open Sans"/>
                <a:sym typeface="Open Sans"/>
              </a:rPr>
              <a:t> from if conditions based on 5th character) + </a:t>
            </a:r>
            <a:r>
              <a:rPr lang="en">
                <a:latin typeface="Open Sans"/>
                <a:ea typeface="Open Sans"/>
                <a:cs typeface="Open Sans"/>
                <a:sym typeface="Open Sans"/>
              </a:rPr>
              <a:t>characters</a:t>
            </a:r>
            <a:r>
              <a:rPr lang="en">
                <a:latin typeface="Open Sans"/>
                <a:ea typeface="Open Sans"/>
                <a:cs typeface="Open Sans"/>
                <a:sym typeface="Open Sans"/>
              </a:rPr>
              <a:t> from 6 to 15.</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WiFi Connection</a:t>
            </a:r>
            <a:endParaRPr/>
          </a:p>
        </p:txBody>
      </p:sp>
      <p:pic>
        <p:nvPicPr>
          <p:cNvPr id="159" name="Google Shape;159;p27"/>
          <p:cNvPicPr preferRelativeResize="0"/>
          <p:nvPr/>
        </p:nvPicPr>
        <p:blipFill>
          <a:blip r:embed="rId3">
            <a:alphaModFix/>
          </a:blip>
          <a:stretch>
            <a:fillRect/>
          </a:stretch>
        </p:blipFill>
        <p:spPr>
          <a:xfrm>
            <a:off x="1005775" y="1225225"/>
            <a:ext cx="2102275" cy="3738424"/>
          </a:xfrm>
          <a:prstGeom prst="rect">
            <a:avLst/>
          </a:prstGeom>
          <a:noFill/>
          <a:ln>
            <a:noFill/>
          </a:ln>
        </p:spPr>
      </p:pic>
      <p:pic>
        <p:nvPicPr>
          <p:cNvPr id="160" name="Google Shape;160;p27"/>
          <p:cNvPicPr preferRelativeResize="0"/>
          <p:nvPr/>
        </p:nvPicPr>
        <p:blipFill>
          <a:blip r:embed="rId4">
            <a:alphaModFix/>
          </a:blip>
          <a:stretch>
            <a:fillRect/>
          </a:stretch>
        </p:blipFill>
        <p:spPr>
          <a:xfrm>
            <a:off x="4884025" y="1225205"/>
            <a:ext cx="2102275" cy="3738444"/>
          </a:xfrm>
          <a:prstGeom prst="rect">
            <a:avLst/>
          </a:prstGeom>
          <a:noFill/>
          <a:ln>
            <a:noFill/>
          </a:ln>
        </p:spPr>
      </p:pic>
      <p:sp>
        <p:nvSpPr>
          <p:cNvPr id="161" name="Google Shape;161;p27"/>
          <p:cNvSpPr/>
          <p:nvPr/>
        </p:nvSpPr>
        <p:spPr>
          <a:xfrm>
            <a:off x="1047275" y="2660425"/>
            <a:ext cx="903600" cy="363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LED Status: OFF</a:t>
            </a:r>
            <a:endParaRPr/>
          </a:p>
        </p:txBody>
      </p:sp>
      <p:pic>
        <p:nvPicPr>
          <p:cNvPr id="167" name="Google Shape;167;p28"/>
          <p:cNvPicPr preferRelativeResize="0"/>
          <p:nvPr/>
        </p:nvPicPr>
        <p:blipFill>
          <a:blip r:embed="rId3">
            <a:alphaModFix/>
          </a:blip>
          <a:stretch>
            <a:fillRect/>
          </a:stretch>
        </p:blipFill>
        <p:spPr>
          <a:xfrm>
            <a:off x="754275" y="1223425"/>
            <a:ext cx="2649725" cy="3691476"/>
          </a:xfrm>
          <a:prstGeom prst="rect">
            <a:avLst/>
          </a:prstGeom>
          <a:noFill/>
          <a:ln>
            <a:noFill/>
          </a:ln>
        </p:spPr>
      </p:pic>
      <p:pic>
        <p:nvPicPr>
          <p:cNvPr id="168" name="Google Shape;168;p28"/>
          <p:cNvPicPr preferRelativeResize="0"/>
          <p:nvPr/>
        </p:nvPicPr>
        <p:blipFill>
          <a:blip r:embed="rId4">
            <a:alphaModFix/>
          </a:blip>
          <a:stretch>
            <a:fillRect/>
          </a:stretch>
        </p:blipFill>
        <p:spPr>
          <a:xfrm>
            <a:off x="4224775" y="1299625"/>
            <a:ext cx="4766826" cy="3373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LED Status: ON</a:t>
            </a:r>
            <a:endParaRPr/>
          </a:p>
        </p:txBody>
      </p:sp>
      <p:pic>
        <p:nvPicPr>
          <p:cNvPr id="174" name="Google Shape;174;p29"/>
          <p:cNvPicPr preferRelativeResize="0"/>
          <p:nvPr/>
        </p:nvPicPr>
        <p:blipFill>
          <a:blip r:embed="rId3">
            <a:alphaModFix/>
          </a:blip>
          <a:stretch>
            <a:fillRect/>
          </a:stretch>
        </p:blipFill>
        <p:spPr>
          <a:xfrm>
            <a:off x="754300" y="1094975"/>
            <a:ext cx="2540275" cy="3691476"/>
          </a:xfrm>
          <a:prstGeom prst="rect">
            <a:avLst/>
          </a:prstGeom>
          <a:noFill/>
          <a:ln>
            <a:noFill/>
          </a:ln>
        </p:spPr>
      </p:pic>
      <p:pic>
        <p:nvPicPr>
          <p:cNvPr id="175" name="Google Shape;175;p29"/>
          <p:cNvPicPr preferRelativeResize="0"/>
          <p:nvPr/>
        </p:nvPicPr>
        <p:blipFill>
          <a:blip r:embed="rId4">
            <a:alphaModFix/>
          </a:blip>
          <a:stretch>
            <a:fillRect/>
          </a:stretch>
        </p:blipFill>
        <p:spPr>
          <a:xfrm>
            <a:off x="4486600" y="1094975"/>
            <a:ext cx="3114395" cy="3691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DATE&amp;Time</a:t>
            </a:r>
            <a:endParaRPr/>
          </a:p>
        </p:txBody>
      </p:sp>
      <p:pic>
        <p:nvPicPr>
          <p:cNvPr id="181" name="Google Shape;181;p30"/>
          <p:cNvPicPr preferRelativeResize="0"/>
          <p:nvPr/>
        </p:nvPicPr>
        <p:blipFill>
          <a:blip r:embed="rId3">
            <a:alphaModFix/>
          </a:blip>
          <a:stretch>
            <a:fillRect/>
          </a:stretch>
        </p:blipFill>
        <p:spPr>
          <a:xfrm>
            <a:off x="2684675" y="1147225"/>
            <a:ext cx="3181650" cy="373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87" name="Google Shape;187;p31"/>
          <p:cNvSpPr txBox="1"/>
          <p:nvPr/>
        </p:nvSpPr>
        <p:spPr>
          <a:xfrm>
            <a:off x="416475" y="1286300"/>
            <a:ext cx="71214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https://drive.google.com/drive/folders/1-6FqKXK60jvp6SmCQqOgCML7yRkypbw0</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a:t>
            </a:r>
            <a:r>
              <a:rPr lang="en"/>
              <a:t>Description</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highlight>
                  <a:srgbClr val="FFFFFF"/>
                </a:highlight>
                <a:latin typeface="Arial"/>
                <a:ea typeface="Arial"/>
                <a:cs typeface="Arial"/>
                <a:sym typeface="Arial"/>
              </a:rPr>
              <a:t>-</a:t>
            </a:r>
            <a:r>
              <a:rPr lang="en" sz="1400">
                <a:highlight>
                  <a:srgbClr val="FFFFFF"/>
                </a:highlight>
                <a:latin typeface="Arial"/>
                <a:ea typeface="Arial"/>
                <a:cs typeface="Arial"/>
                <a:sym typeface="Arial"/>
              </a:rPr>
              <a:t>The project aims to control the I/O operations on the STM32 module using the RTC module to retrieve the Date and time through a web page interface.</a:t>
            </a:r>
            <a:endParaRPr sz="1400">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400">
              <a:highlight>
                <a:srgbClr val="FFFFFF"/>
              </a:highlight>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400">
                <a:highlight>
                  <a:srgbClr val="FFFFFF"/>
                </a:highlight>
                <a:latin typeface="Arial"/>
                <a:ea typeface="Arial"/>
                <a:cs typeface="Arial"/>
                <a:sym typeface="Arial"/>
              </a:rPr>
              <a:t>-It is a client server architecture where the ESP8266 module acts as a WiFi access point that connects the Server, STM32 module, to display the Time and date to the client, web page,based on his request, where the Time and date are retrieved from the STM32 module.</a:t>
            </a:r>
            <a:endParaRPr sz="1400">
              <a:highlight>
                <a:srgbClr val="FFFFFF"/>
              </a:highlight>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400">
                <a:highlight>
                  <a:srgbClr val="FFFFFF"/>
                </a:highlight>
                <a:latin typeface="Arial"/>
                <a:ea typeface="Arial"/>
                <a:cs typeface="Arial"/>
                <a:sym typeface="Arial"/>
              </a:rPr>
              <a:t>-It also controls the LEDs of STM32 module</a:t>
            </a:r>
            <a:endParaRPr sz="1400">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71" name="Google Shape;71;p14"/>
          <p:cNvPicPr preferRelativeResize="0"/>
          <p:nvPr/>
        </p:nvPicPr>
        <p:blipFill>
          <a:blip r:embed="rId3">
            <a:alphaModFix/>
          </a:blip>
          <a:stretch>
            <a:fillRect/>
          </a:stretch>
        </p:blipFill>
        <p:spPr>
          <a:xfrm>
            <a:off x="6308850" y="2947725"/>
            <a:ext cx="2143625" cy="139335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3" name="Google Shape;193;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https://lastminuteengineers.com/creating-esp8266-web-server-arduino-ide/</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https://www.espressif.com/sites/default/files/documentation/0a-esp8266ex_datasheet_en.pdf</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5"/>
              </a:rPr>
              <a:t>https://blackboard.aucegypt.edu/bbcswebdav/pid-1577852-dt-content-rid-11605851_1/courses/CSCE430204_2020Sp/DS3231%20datasheet.pdf</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6"/>
              </a:rPr>
              <a:t>https://blackboard.aucegypt.edu/bbcswebdav/pid-1558189-dt-content-rid-11337585_1/courses/CSCE430204_2020Sp/Description%20of%20STM32F1%20HAL%20and%20low-layer%20drivers%20%28en.DM00154093%29.pdf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Deliverables</a:t>
            </a:r>
            <a:endParaRPr/>
          </a:p>
        </p:txBody>
      </p:sp>
      <p:sp>
        <p:nvSpPr>
          <p:cNvPr id="77" name="Google Shape;77;p15"/>
          <p:cNvSpPr txBox="1"/>
          <p:nvPr>
            <p:ph idx="1" type="body"/>
          </p:nvPr>
        </p:nvSpPr>
        <p:spPr>
          <a:xfrm>
            <a:off x="311700" y="994600"/>
            <a:ext cx="85206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STM32 module is </a:t>
            </a:r>
            <a:r>
              <a:rPr lang="en"/>
              <a:t>connected</a:t>
            </a:r>
            <a:r>
              <a:rPr lang="en"/>
              <a:t> to RTC module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ES8266 connects STM32 module to display data to user based on his request through webpage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STM32 receives special characters and act accordingly</a:t>
            </a:r>
            <a:endParaRPr/>
          </a:p>
          <a:p>
            <a:pPr indent="-342900" lvl="0" marL="457200" rtl="0" algn="l">
              <a:spcBef>
                <a:spcPts val="0"/>
              </a:spcBef>
              <a:spcAft>
                <a:spcPts val="0"/>
              </a:spcAft>
              <a:buSzPts val="1800"/>
              <a:buChar char="●"/>
            </a:pPr>
            <a:r>
              <a:rPr lang="en"/>
              <a:t>Returns current date and time</a:t>
            </a:r>
            <a:endParaRPr/>
          </a:p>
          <a:p>
            <a:pPr indent="-342900" lvl="0" marL="457200" rtl="0" algn="l">
              <a:spcBef>
                <a:spcPts val="0"/>
              </a:spcBef>
              <a:spcAft>
                <a:spcPts val="0"/>
              </a:spcAft>
              <a:buSzPts val="1800"/>
              <a:buChar char="●"/>
            </a:pPr>
            <a:r>
              <a:rPr lang="en"/>
              <a:t>Turn led on</a:t>
            </a:r>
            <a:endParaRPr/>
          </a:p>
          <a:p>
            <a:pPr indent="-342900" lvl="0" marL="457200" rtl="0" algn="l">
              <a:spcBef>
                <a:spcPts val="0"/>
              </a:spcBef>
              <a:spcAft>
                <a:spcPts val="0"/>
              </a:spcAft>
              <a:buSzPts val="1800"/>
              <a:buChar char="●"/>
            </a:pPr>
            <a:r>
              <a:rPr lang="en"/>
              <a:t>Turn led off</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348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Connection (Block Diagram)</a:t>
            </a:r>
            <a:endParaRPr/>
          </a:p>
        </p:txBody>
      </p:sp>
      <p:pic>
        <p:nvPicPr>
          <p:cNvPr id="83" name="Google Shape;83;p16"/>
          <p:cNvPicPr preferRelativeResize="0"/>
          <p:nvPr/>
        </p:nvPicPr>
        <p:blipFill>
          <a:blip r:embed="rId3">
            <a:alphaModFix/>
          </a:blip>
          <a:stretch>
            <a:fillRect/>
          </a:stretch>
        </p:blipFill>
        <p:spPr>
          <a:xfrm>
            <a:off x="311700" y="948575"/>
            <a:ext cx="6889776" cy="3772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Connection (circuit)</a:t>
            </a:r>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rot="-5400000">
            <a:off x="2648937" y="-1210638"/>
            <a:ext cx="3876701" cy="849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5685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RTC Module</a:t>
            </a:r>
            <a:endParaRPr/>
          </a:p>
        </p:txBody>
      </p:sp>
      <p:sp>
        <p:nvSpPr>
          <p:cNvPr id="96" name="Google Shape;96;p18"/>
          <p:cNvSpPr txBox="1"/>
          <p:nvPr>
            <p:ph idx="1" type="body"/>
          </p:nvPr>
        </p:nvSpPr>
        <p:spPr>
          <a:xfrm>
            <a:off x="56850" y="2571750"/>
            <a:ext cx="8775600" cy="23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0000"/>
                </a:solidFill>
              </a:rPr>
              <a:t>I made the value of the registers hardcoded on Tuesday 26-5-2020 at 9 Am and filled the registers accordingly</a:t>
            </a:r>
            <a:endParaRPr b="1" sz="1100">
              <a:solidFill>
                <a:srgbClr val="FF0000"/>
              </a:solidFill>
            </a:endParaRPr>
          </a:p>
          <a:p>
            <a:pPr indent="0" lvl="0" marL="0" rtl="0" algn="l">
              <a:spcBef>
                <a:spcPts val="1600"/>
              </a:spcBef>
              <a:spcAft>
                <a:spcPts val="1600"/>
              </a:spcAft>
              <a:buNone/>
            </a:pPr>
            <a:r>
              <a:rPr b="1" lang="en" sz="1100"/>
              <a:t>-Seconds:  is all set to zeros as set to 9AM sharp    											-Minutes:  is all set to zeros as set to 9AM sharp											-Hours: 9Am = 9, so will be using the 24 hour therefore set bit 6 to 0, bit 5 to 0  because 9 hours less than 20. Also set bit 4 to zero because less than 10 hours. Then filling bit 0 to bit 3 by “9”  ---&gt;</a:t>
            </a:r>
            <a:r>
              <a:rPr b="1" lang="en" sz="1400">
                <a:solidFill>
                  <a:srgbClr val="FF0000"/>
                </a:solidFill>
              </a:rPr>
              <a:t>00001001	   </a:t>
            </a:r>
            <a:r>
              <a:rPr b="1" lang="en" sz="1400"/>
              <a:t>    		                                  	</a:t>
            </a:r>
            <a:r>
              <a:rPr b="1" lang="en" sz="1100"/>
              <a:t>-DAY: Based on my assumption, Tuesdayis set to be 3 so will fill register with value 0x03                                                                                  -DATE: since its day 26, therefore bit 5 and 4 set to 10 corresponding to </a:t>
            </a:r>
            <a:r>
              <a:rPr b="1" lang="en" sz="1100">
                <a:solidFill>
                  <a:srgbClr val="FF0000"/>
                </a:solidFill>
              </a:rPr>
              <a:t>20</a:t>
            </a:r>
            <a:r>
              <a:rPr b="1" lang="en" sz="1100"/>
              <a:t> days, and from bit0 to bit 3 filled with remaing </a:t>
            </a:r>
            <a:r>
              <a:rPr b="1" lang="en" sz="1100">
                <a:solidFill>
                  <a:srgbClr val="FF0000"/>
                </a:solidFill>
              </a:rPr>
              <a:t>6</a:t>
            </a:r>
            <a:r>
              <a:rPr b="1" lang="en" sz="1100"/>
              <a:t> days </a:t>
            </a:r>
            <a:r>
              <a:rPr b="1" lang="en" sz="1100">
                <a:solidFill>
                  <a:srgbClr val="FF0000"/>
                </a:solidFill>
              </a:rPr>
              <a:t>00(10)0110  </a:t>
            </a:r>
            <a:r>
              <a:rPr b="1" lang="en" sz="1100"/>
              <a:t>                                                                           										-Month: since its May so its value will be set to 0x05											-Year: since it is 2020, so its value is set to 0x20</a:t>
            </a:r>
            <a:endParaRPr/>
          </a:p>
        </p:txBody>
      </p:sp>
      <p:pic>
        <p:nvPicPr>
          <p:cNvPr id="97" name="Google Shape;97;p18"/>
          <p:cNvPicPr preferRelativeResize="0"/>
          <p:nvPr/>
        </p:nvPicPr>
        <p:blipFill>
          <a:blip r:embed="rId3">
            <a:alphaModFix/>
          </a:blip>
          <a:stretch>
            <a:fillRect/>
          </a:stretch>
        </p:blipFill>
        <p:spPr>
          <a:xfrm>
            <a:off x="56850" y="651150"/>
            <a:ext cx="8520601" cy="181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03" name="Google Shape;103;p19"/>
          <p:cNvSpPr txBox="1"/>
          <p:nvPr>
            <p:ph idx="1" type="body"/>
          </p:nvPr>
        </p:nvSpPr>
        <p:spPr>
          <a:xfrm>
            <a:off x="311700" y="1051025"/>
            <a:ext cx="8520600" cy="383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rPr>
              <a:t>*secbuffer[0] = 0x00;          	                       secbuffer[1] = 0x00; //data to put in register 0 SEC</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*minbuffer[0] = 0x01;                                        minbuffer[1] = 0x00; //data to put in register  O MIN </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*hourbuffer[0] = 0x02;        		         hourbuffer[1] = 0x23; //data to put in register 00001001 =9Am </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*DAY[0] = 0x03;                                                  DAY[1] = 0x02; //data to put in register Tuesday=3</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*DATE[0] = 0x04; 	                                     DATE[1] = 0x26; //data to put in register date=26</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*MONTH_CENTURY[0] = 0x05;                         MONTH_CENTURY[1] = 0x05; //data to put in register MAY= 5</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  YEAR[0] = 0x06; 			         YEAR[1] = 0x20; //data to put in register 20</a:t>
            </a:r>
            <a:endParaRPr sz="1000">
              <a:solidFill>
                <a:srgbClr val="000000"/>
              </a:solidFill>
            </a:endParaRPr>
          </a:p>
          <a:p>
            <a:pPr indent="0" lvl="0" marL="0" rtl="0" algn="l">
              <a:spcBef>
                <a:spcPts val="1600"/>
              </a:spcBef>
              <a:spcAft>
                <a:spcPts val="0"/>
              </a:spcAft>
              <a:buNone/>
            </a:pPr>
            <a:r>
              <a:rPr lang="en"/>
              <a:t>Ex:</a:t>
            </a:r>
            <a:endParaRPr sz="1100">
              <a:solidFill>
                <a:srgbClr val="FF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1131050" y="3711800"/>
            <a:ext cx="7043376" cy="100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Code#2</a:t>
            </a:r>
            <a:endParaRPr/>
          </a:p>
        </p:txBody>
      </p:sp>
      <p:sp>
        <p:nvSpPr>
          <p:cNvPr id="110" name="Google Shape;110;p20"/>
          <p:cNvSpPr txBox="1"/>
          <p:nvPr>
            <p:ph idx="1" type="body"/>
          </p:nvPr>
        </p:nvSpPr>
        <p:spPr>
          <a:xfrm>
            <a:off x="311700" y="1007850"/>
            <a:ext cx="8520600" cy="3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uint8_t out[] = {'D','A','Y','=',0,0,',',0,0,'-',0,0,'-',0,0,'\r','\n','T','I','M','E','=',0,0,':',0,0,':',0,0,'\r','\n'};</a:t>
            </a:r>
            <a:endParaRPr sz="1400"/>
          </a:p>
          <a:p>
            <a:pPr indent="0" lvl="0" marL="0" rtl="0" algn="l">
              <a:spcBef>
                <a:spcPts val="1600"/>
              </a:spcBef>
              <a:spcAft>
                <a:spcPts val="1600"/>
              </a:spcAft>
              <a:buNone/>
            </a:pPr>
            <a:r>
              <a:t/>
            </a:r>
            <a:endParaRPr sz="1400"/>
          </a:p>
        </p:txBody>
      </p:sp>
      <p:pic>
        <p:nvPicPr>
          <p:cNvPr id="111" name="Google Shape;111;p20"/>
          <p:cNvPicPr preferRelativeResize="0"/>
          <p:nvPr/>
        </p:nvPicPr>
        <p:blipFill>
          <a:blip r:embed="rId3">
            <a:alphaModFix/>
          </a:blip>
          <a:stretch>
            <a:fillRect/>
          </a:stretch>
        </p:blipFill>
        <p:spPr>
          <a:xfrm>
            <a:off x="709863" y="1661725"/>
            <a:ext cx="7191375"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1600" y="1189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17" name="Google Shape;117;p21"/>
          <p:cNvSpPr txBox="1"/>
          <p:nvPr>
            <p:ph idx="1" type="body"/>
          </p:nvPr>
        </p:nvSpPr>
        <p:spPr>
          <a:xfrm>
            <a:off x="181150" y="1019425"/>
            <a:ext cx="8651100" cy="3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Assuming That in STM32F103C8 I received from the user</a:t>
            </a:r>
            <a:endParaRPr b="1"/>
          </a:p>
          <a:p>
            <a:pPr indent="0" lvl="0" marL="0" rtl="0" algn="l">
              <a:spcBef>
                <a:spcPts val="1600"/>
              </a:spcBef>
              <a:spcAft>
                <a:spcPts val="0"/>
              </a:spcAft>
              <a:buNone/>
            </a:pPr>
            <a:r>
              <a:rPr lang="en" sz="1500"/>
              <a:t>D-&gt; Means user requested date and time</a:t>
            </a:r>
            <a:endParaRPr sz="1500"/>
          </a:p>
          <a:p>
            <a:pPr indent="0" lvl="0" marL="0" rtl="0" algn="l">
              <a:spcBef>
                <a:spcPts val="1600"/>
              </a:spcBef>
              <a:spcAft>
                <a:spcPts val="0"/>
              </a:spcAft>
              <a:buNone/>
            </a:pPr>
            <a:r>
              <a:rPr lang="en" sz="1500"/>
              <a:t>O-&gt;turning on the led</a:t>
            </a:r>
            <a:endParaRPr sz="1500"/>
          </a:p>
          <a:p>
            <a:pPr indent="0" lvl="0" marL="0" rtl="0" algn="l">
              <a:spcBef>
                <a:spcPts val="1600"/>
              </a:spcBef>
              <a:spcAft>
                <a:spcPts val="0"/>
              </a:spcAft>
              <a:buNone/>
            </a:pPr>
            <a:r>
              <a:rPr lang="en" sz="1500"/>
              <a:t>F-&gt; turning off the led</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8" name="Google Shape;118;p21"/>
          <p:cNvGraphicFramePr/>
          <p:nvPr/>
        </p:nvGraphicFramePr>
        <p:xfrm>
          <a:off x="91600" y="950275"/>
          <a:ext cx="3000000" cy="3000000"/>
        </p:xfrm>
        <a:graphic>
          <a:graphicData uri="http://schemas.openxmlformats.org/drawingml/2006/table">
            <a:tbl>
              <a:tblPr>
                <a:noFill/>
                <a:tableStyleId>{2892561D-F015-498C-AEAD-6BF370127C8E}</a:tableStyleId>
              </a:tblPr>
              <a:tblGrid>
                <a:gridCol w="1154750"/>
                <a:gridCol w="1154750"/>
                <a:gridCol w="1154750"/>
                <a:gridCol w="1538325"/>
                <a:gridCol w="1194425"/>
                <a:gridCol w="896350"/>
                <a:gridCol w="1108375"/>
              </a:tblGrid>
              <a:tr h="2384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81000">
                <a:tc>
                  <a:txBody>
                    <a:bodyPr/>
                    <a:lstStyle/>
                    <a:p>
                      <a:pPr indent="0" lvl="0" marL="0" rtl="0" algn="l">
                        <a:lnSpc>
                          <a:spcPct val="115000"/>
                        </a:lnSpc>
                        <a:spcBef>
                          <a:spcPts val="0"/>
                        </a:spcBef>
                        <a:spcAft>
                          <a:spcPts val="1600"/>
                        </a:spcAft>
                        <a:buNone/>
                      </a:pPr>
                      <a:r>
                        <a:rPr lang="en" sz="1800">
                          <a:solidFill>
                            <a:schemeClr val="lt2"/>
                          </a:solidFill>
                        </a:rPr>
                        <a:t>Sunday</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lt2"/>
                          </a:solidFill>
                        </a:rPr>
                        <a:t>M</a:t>
                      </a:r>
                      <a:r>
                        <a:rPr lang="en" sz="1800">
                          <a:solidFill>
                            <a:schemeClr val="lt2"/>
                          </a:solidFill>
                        </a:rPr>
                        <a:t>onday</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lt2"/>
                          </a:solidFill>
                        </a:rPr>
                        <a:t>T</a:t>
                      </a:r>
                      <a:r>
                        <a:rPr lang="en" sz="1800">
                          <a:solidFill>
                            <a:schemeClr val="lt2"/>
                          </a:solidFill>
                        </a:rPr>
                        <a:t>uesday</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lt2"/>
                          </a:solidFill>
                        </a:rPr>
                        <a:t>W</a:t>
                      </a:r>
                      <a:r>
                        <a:rPr lang="en" sz="1800">
                          <a:solidFill>
                            <a:schemeClr val="lt2"/>
                          </a:solidFill>
                        </a:rPr>
                        <a:t>ednesday</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lt2"/>
                          </a:solidFill>
                        </a:rPr>
                        <a:t>T</a:t>
                      </a:r>
                      <a:r>
                        <a:rPr lang="en" sz="1800">
                          <a:solidFill>
                            <a:schemeClr val="lt2"/>
                          </a:solidFill>
                        </a:rPr>
                        <a:t>hursday </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lt2"/>
                          </a:solidFill>
                        </a:rPr>
                        <a:t>F</a:t>
                      </a:r>
                      <a:r>
                        <a:rPr lang="en" sz="1800">
                          <a:solidFill>
                            <a:schemeClr val="lt2"/>
                          </a:solidFill>
                        </a:rPr>
                        <a:t>riday </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lt2"/>
                          </a:solidFill>
                        </a:rPr>
                        <a:t>S</a:t>
                      </a:r>
                      <a:r>
                        <a:rPr lang="en" sz="1800">
                          <a:solidFill>
                            <a:schemeClr val="lt2"/>
                          </a:solidFill>
                        </a:rPr>
                        <a:t>aturday</a:t>
                      </a:r>
                      <a:endParaRPr/>
                    </a:p>
                  </a:txBody>
                  <a:tcPr marT="91425" marB="91425" marR="91425" marL="91425"/>
                </a:tc>
              </a:tr>
            </a:tbl>
          </a:graphicData>
        </a:graphic>
      </p:graphicFrame>
      <p:pic>
        <p:nvPicPr>
          <p:cNvPr id="119" name="Google Shape;119;p21"/>
          <p:cNvPicPr preferRelativeResize="0"/>
          <p:nvPr/>
        </p:nvPicPr>
        <p:blipFill>
          <a:blip r:embed="rId3">
            <a:alphaModFix/>
          </a:blip>
          <a:stretch>
            <a:fillRect/>
          </a:stretch>
        </p:blipFill>
        <p:spPr>
          <a:xfrm>
            <a:off x="3969250" y="2455875"/>
            <a:ext cx="4772800" cy="255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