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286" r:id="rId6"/>
    <p:sldId id="278" r:id="rId7"/>
    <p:sldId id="291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70"/>
  </p:normalViewPr>
  <p:slideViewPr>
    <p:cSldViewPr snapToGrid="0">
      <p:cViewPr varScale="1">
        <p:scale>
          <a:sx n="44" d="100"/>
          <a:sy n="44" d="100"/>
        </p:scale>
        <p:origin x="29" y="96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400" dirty="0"/>
              <a:t>Merger and Acquisitions </a:t>
            </a:r>
            <a:r>
              <a:rPr lang="en-US" sz="5400" dirty="0" smtClean="0"/>
              <a:t>By</a:t>
            </a:r>
            <a:r>
              <a:rPr lang="en-US" sz="5400" dirty="0"/>
              <a:t> </a:t>
            </a:r>
            <a:br>
              <a:rPr lang="en-US" sz="5400" dirty="0"/>
            </a:br>
            <a:r>
              <a:rPr lang="en-US" sz="5400" dirty="0" smtClean="0"/>
              <a:t>Tech. </a:t>
            </a:r>
            <a:r>
              <a:rPr lang="en-US" sz="5400" dirty="0"/>
              <a:t>Companies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dirty="0"/>
              <a:t>Acquisitions Dataset</a:t>
            </a:r>
            <a:endParaRPr lang="en-US" b="0" dirty="0"/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xmlns="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757446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5" y="1752780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dataset contains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843594" y="2978804"/>
            <a:ext cx="5181600" cy="1603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Microsoft, Google, IBM, </a:t>
            </a:r>
            <a:r>
              <a:rPr lang="en-US" sz="2400" b="1" dirty="0" err="1" smtClean="0"/>
              <a:t>Hp</a:t>
            </a:r>
            <a:r>
              <a:rPr lang="en-US" sz="2400" b="1" dirty="0" smtClean="0"/>
              <a:t> , Apple</a:t>
            </a:r>
            <a:endParaRPr lang="en-US" sz="2400" b="1" i="1" spc="-25" dirty="0" smtClean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/>
              <a:t>Disney</a:t>
            </a:r>
          </a:p>
          <a:p>
            <a:pPr marL="0" indent="0">
              <a:buNone/>
            </a:pPr>
            <a:endParaRPr lang="en-US" sz="2400" b="1" i="1" spc="-25" dirty="0" smtClean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/>
              <a:t>1455 rows × 10 columns</a:t>
            </a:r>
            <a:endParaRPr lang="en-US" sz="2400" b="1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>
            <a:off x="5817468" y="2586636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The attributes include the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6104" y="207488"/>
            <a:ext cx="4505012" cy="87451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/>
              <a:t>Year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b="1" dirty="0">
                <a:solidFill>
                  <a:schemeClr val="bg1"/>
                </a:solidFill>
              </a:rPr>
              <a:t> Year </a:t>
            </a:r>
            <a:r>
              <a:rPr lang="en-US" sz="2400" b="1" dirty="0" smtClean="0">
                <a:solidFill>
                  <a:schemeClr val="bg1"/>
                </a:solidFill>
              </a:rPr>
              <a:t>of </a:t>
            </a: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acquisition 2010-2015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xmlns="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37049" y="864156"/>
            <a:ext cx="4758082" cy="9997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2400" b="1" dirty="0"/>
              <a:t>Acquired Company </a:t>
            </a:r>
            <a:r>
              <a:rPr lang="en-US" sz="2400" dirty="0" smtClean="0"/>
              <a:t>:</a:t>
            </a:r>
            <a:r>
              <a:rPr lang="en-US" sz="2400" b="1" dirty="0" smtClean="0">
                <a:solidFill>
                  <a:schemeClr val="bg1"/>
                </a:solidFill>
              </a:rPr>
              <a:t>name </a:t>
            </a:r>
            <a:r>
              <a:rPr lang="en-US" sz="2400" b="1" dirty="0">
                <a:solidFill>
                  <a:schemeClr val="bg1"/>
                </a:solidFill>
              </a:rPr>
              <a:t>of the company </a:t>
            </a:r>
            <a:r>
              <a:rPr lang="en-US" sz="2400" b="1" dirty="0" smtClean="0">
                <a:solidFill>
                  <a:schemeClr val="bg1"/>
                </a:solidFill>
              </a:rPr>
              <a:t>acquired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57239" y="1856065"/>
            <a:ext cx="4788742" cy="6645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/>
              <a:t>Acquisition Price </a:t>
            </a:r>
            <a:r>
              <a:rPr lang="en-US" sz="2400" b="1" dirty="0" smtClean="0"/>
              <a:t>:</a:t>
            </a:r>
            <a:r>
              <a:rPr lang="en-US" sz="2400" b="1" dirty="0" smtClean="0">
                <a:solidFill>
                  <a:schemeClr val="bg1"/>
                </a:solidFill>
              </a:rPr>
              <a:t>value </a:t>
            </a:r>
            <a:r>
              <a:rPr lang="en-US" sz="2400" b="1" dirty="0">
                <a:solidFill>
                  <a:schemeClr val="bg1"/>
                </a:solidFill>
              </a:rPr>
              <a:t>or the cost of acquisition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xmlns="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0" y="278069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xmlns="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049" y="873888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0104" y="1893892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xmlns="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0" y="3889412"/>
            <a:ext cx="576000" cy="576001"/>
          </a:xfrm>
          <a:prstGeom prst="rect">
            <a:avLst/>
          </a:prstGeom>
        </p:spPr>
      </p:pic>
      <p:pic>
        <p:nvPicPr>
          <p:cNvPr id="17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0104" y="2504814"/>
            <a:ext cx="576000" cy="576001"/>
          </a:xfrm>
          <a:prstGeom prst="rect">
            <a:avLst/>
          </a:prstGeom>
        </p:spPr>
      </p:pic>
      <p:pic>
        <p:nvPicPr>
          <p:cNvPr id="18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218" y="4603831"/>
            <a:ext cx="576000" cy="576001"/>
          </a:xfrm>
          <a:prstGeom prst="rect">
            <a:avLst/>
          </a:prstGeom>
        </p:spPr>
      </p:pic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049" y="3190546"/>
            <a:ext cx="576000" cy="57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1391"/>
            <a:ext cx="6481239" cy="3032044"/>
          </a:xfrm>
          <a:prstGeom prst="rect">
            <a:avLst/>
          </a:prstGeom>
          <a:effectLst>
            <a:glow rad="127000">
              <a:schemeClr val="accent1">
                <a:satMod val="175000"/>
                <a:alpha val="40000"/>
              </a:schemeClr>
            </a:glow>
            <a:softEdge rad="177800"/>
          </a:effectLst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46600" y="3113816"/>
            <a:ext cx="5124122" cy="6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800" b="1" dirty="0"/>
              <a:t>Country</a:t>
            </a:r>
            <a:r>
              <a:rPr lang="en-US" sz="2800" dirty="0"/>
              <a:t> </a:t>
            </a:r>
            <a:r>
              <a:rPr lang="en-US" sz="2000" dirty="0" smtClean="0"/>
              <a:t>: </a:t>
            </a: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country from which the acquisition was made.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37049" y="3889918"/>
            <a:ext cx="4788742" cy="6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3100" b="1" dirty="0"/>
              <a:t>Acquisition Month </a:t>
            </a:r>
            <a:r>
              <a:rPr lang="en-US" sz="2400" dirty="0"/>
              <a:t>:</a:t>
            </a:r>
            <a:r>
              <a:rPr lang="en-US" sz="2400" b="1" dirty="0" smtClean="0">
                <a:solidFill>
                  <a:schemeClr val="bg1"/>
                </a:solidFill>
              </a:rPr>
              <a:t>Month </a:t>
            </a:r>
            <a:r>
              <a:rPr lang="en-US" sz="2400" b="1" dirty="0">
                <a:solidFill>
                  <a:schemeClr val="bg1"/>
                </a:solidFill>
              </a:rPr>
              <a:t>of the acquisition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67878" y="4643655"/>
            <a:ext cx="4788742" cy="66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 smtClean="0"/>
              <a:t>ID</a:t>
            </a:r>
            <a:r>
              <a:rPr lang="en-US" sz="2400" b="1" dirty="0" smtClean="0">
                <a:solidFill>
                  <a:schemeClr val="bg1"/>
                </a:solidFill>
              </a:rPr>
              <a:t> : identify every row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74969" y="2530079"/>
            <a:ext cx="4788742" cy="6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800" b="1" dirty="0"/>
              <a:t>Business</a:t>
            </a:r>
            <a:r>
              <a:rPr lang="en-US" sz="2800" dirty="0"/>
              <a:t> </a:t>
            </a:r>
            <a:r>
              <a:rPr lang="en-US" sz="2000" dirty="0" smtClean="0"/>
              <a:t>:</a:t>
            </a:r>
            <a:r>
              <a:rPr lang="en-US" sz="2400" b="1" dirty="0" smtClean="0">
                <a:solidFill>
                  <a:schemeClr val="bg1"/>
                </a:solidFill>
              </a:rPr>
              <a:t>business </a:t>
            </a:r>
            <a:r>
              <a:rPr lang="en-US" sz="2400" b="1" dirty="0">
                <a:solidFill>
                  <a:schemeClr val="bg1"/>
                </a:solidFill>
              </a:rPr>
              <a:t>use-case of the acquisition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049" y="5161953"/>
            <a:ext cx="576000" cy="576001"/>
          </a:xfrm>
          <a:prstGeom prst="rect">
            <a:avLst/>
          </a:prstGeom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46600" y="5185761"/>
            <a:ext cx="4788742" cy="66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 smtClean="0"/>
              <a:t>Category</a:t>
            </a:r>
            <a:r>
              <a:rPr lang="en-US" sz="2400" b="1" dirty="0" smtClean="0">
                <a:solidFill>
                  <a:schemeClr val="bg1"/>
                </a:solidFill>
              </a:rPr>
              <a:t>: empty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 txBox="1">
            <a:spLocks/>
          </p:cNvSpPr>
          <p:nvPr/>
        </p:nvSpPr>
        <p:spPr>
          <a:xfrm>
            <a:off x="7074969" y="5737954"/>
            <a:ext cx="5881906" cy="1120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/>
              <a:t>Derived Products</a:t>
            </a:r>
            <a:r>
              <a:rPr lang="en-US" sz="2400" b="1" dirty="0">
                <a:solidFill>
                  <a:schemeClr val="bg1"/>
                </a:solidFill>
              </a:rPr>
              <a:t>: Google Cloud Platform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>
                <a:solidFill>
                  <a:schemeClr val="bg1"/>
                </a:solidFill>
              </a:rPr>
              <a:t>Android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>
                <a:solidFill>
                  <a:schemeClr val="bg1"/>
                </a:solidFill>
              </a:rPr>
              <a:t>Amazon Web Services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400" b="1" dirty="0">
                <a:solidFill>
                  <a:schemeClr val="bg1"/>
                </a:solidFill>
              </a:rPr>
              <a:t>YouTube</a:t>
            </a:r>
          </a:p>
        </p:txBody>
      </p:sp>
      <p:pic>
        <p:nvPicPr>
          <p:cNvPr id="28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3743" y="5717056"/>
            <a:ext cx="576000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xmlns="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857A0168-DBD5-47D4-A751-3B39262D8254}"/>
              </a:ext>
            </a:extLst>
          </p:cNvPr>
          <p:cNvSpPr/>
          <p:nvPr/>
        </p:nvSpPr>
        <p:spPr>
          <a:xfrm>
            <a:off x="8355282" y="836613"/>
            <a:ext cx="3847121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7F009843-AFA3-44E8-B7D5-3F39B363C92E}"/>
              </a:ext>
            </a:extLst>
          </p:cNvPr>
          <p:cNvSpPr/>
          <p:nvPr/>
        </p:nvSpPr>
        <p:spPr>
          <a:xfrm>
            <a:off x="6226175" y="1"/>
            <a:ext cx="5429652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6688843" y="1283651"/>
            <a:ext cx="4966983" cy="7218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b="1" dirty="0">
                <a:solidFill>
                  <a:schemeClr val="bg1"/>
                </a:solidFill>
              </a:rPr>
              <a:t>Highest Number of Acquisitions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xmlns="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5307" y="1175376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xmlns="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5307" y="2199578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6761659" y="2218400"/>
            <a:ext cx="4691558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b="1" dirty="0">
                <a:solidFill>
                  <a:schemeClr val="bg1"/>
                </a:solidFill>
              </a:rPr>
              <a:t>What is the year of </a:t>
            </a:r>
            <a:r>
              <a:rPr lang="en-US" sz="2400" b="1" dirty="0" err="1">
                <a:solidFill>
                  <a:schemeClr val="bg1"/>
                </a:solidFill>
              </a:rPr>
              <a:t>firist</a:t>
            </a:r>
            <a:r>
              <a:rPr lang="en-US" sz="2400" b="1" dirty="0">
                <a:solidFill>
                  <a:schemeClr val="bg1"/>
                </a:solidFill>
              </a:rPr>
              <a:t>  Acquisition &amp; </a:t>
            </a:r>
            <a:r>
              <a:rPr lang="en-US" sz="2400" b="1" spc="-30" dirty="0">
                <a:solidFill>
                  <a:schemeClr val="bg1"/>
                </a:solidFill>
                <a:cs typeface="Arial"/>
              </a:rPr>
              <a:t>Big </a:t>
            </a:r>
            <a:r>
              <a:rPr lang="en-US" sz="2400" b="1" dirty="0">
                <a:solidFill>
                  <a:schemeClr val="bg1"/>
                </a:solidFill>
              </a:rPr>
              <a:t>one ?</a:t>
            </a:r>
            <a:r>
              <a:rPr lang="en-US" sz="1800" b="1" dirty="0">
                <a:solidFill>
                  <a:schemeClr val="bg1"/>
                </a:solidFill>
                <a:cs typeface="Arial"/>
              </a:rPr>
              <a:t/>
            </a:r>
            <a:br>
              <a:rPr lang="en-US" sz="1800" b="1" dirty="0">
                <a:solidFill>
                  <a:schemeClr val="bg1"/>
                </a:solidFill>
                <a:cs typeface="Arial"/>
              </a:rPr>
            </a:br>
            <a:endParaRPr lang="en-US" sz="2400" b="1" i="0" dirty="0">
              <a:solidFill>
                <a:schemeClr val="bg1"/>
              </a:solidFill>
              <a:effectLst/>
              <a:latin typeface="inherit"/>
            </a:endParaRP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xmlns="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8246" y="2954874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6763822" y="3052802"/>
            <a:ext cx="4692387" cy="10929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800" b="1" dirty="0">
                <a:solidFill>
                  <a:schemeClr val="bg1"/>
                </a:solidFill>
              </a:rPr>
              <a:t>What is the rate of acquisition of each parent company?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xmlns="" id="{7F820741-8871-4D59-8ED1-466FEFD2AF94}"/>
              </a:ext>
            </a:extLst>
          </p:cNvPr>
          <p:cNvSpPr/>
          <p:nvPr/>
        </p:nvSpPr>
        <p:spPr>
          <a:xfrm>
            <a:off x="6509104" y="1208403"/>
            <a:ext cx="3945535" cy="7833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175" y="0"/>
            <a:ext cx="4884648" cy="1325563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Tasks and Analysis Ideas</a:t>
            </a:r>
          </a:p>
        </p:txBody>
      </p:sp>
      <p:pic>
        <p:nvPicPr>
          <p:cNvPr id="15" name="Picture Placeholder 31" descr="Check mark">
            <a:extLst>
              <a:ext uri="{FF2B5EF4-FFF2-40B4-BE49-F238E27FC236}">
                <a16:creationId xmlns:a16="http://schemas.microsoft.com/office/drawing/2014/main" xmlns="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9108" y="4358626"/>
            <a:ext cx="720000" cy="719999"/>
          </a:xfrm>
          <a:prstGeom prst="rect">
            <a:avLst/>
          </a:prstGeom>
        </p:spPr>
      </p:pic>
      <p:pic>
        <p:nvPicPr>
          <p:cNvPr id="16" name="Picture Placeholder 31" descr="Check mark">
            <a:extLst>
              <a:ext uri="{FF2B5EF4-FFF2-40B4-BE49-F238E27FC236}">
                <a16:creationId xmlns:a16="http://schemas.microsoft.com/office/drawing/2014/main" xmlns="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3415" y="5458025"/>
            <a:ext cx="720000" cy="719999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 txBox="1">
            <a:spLocks/>
          </p:cNvSpPr>
          <p:nvPr/>
        </p:nvSpPr>
        <p:spPr>
          <a:xfrm>
            <a:off x="6787701" y="4285432"/>
            <a:ext cx="4971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What is the average spend of each parent company during its acquisitions?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>
          <a:xfrm>
            <a:off x="6639625" y="5526909"/>
            <a:ext cx="526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Which parent company has spent the most money on a single acquisition?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xmlns="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Younan</a:t>
            </a: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Iskander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None/>
            </a:pPr>
            <a:r>
              <a:rPr lang="en-US" sz="20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younaniskander2001@gmail.com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010-166-94946 (</a:t>
            </a:r>
            <a:r>
              <a:rPr lang="en-US" sz="2500" b="1" i="1" spc="45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whats</a:t>
            </a: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)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xmlns="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xmlns="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xmlns="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171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</vt:lpstr>
      <vt:lpstr>Calibri</vt:lpstr>
      <vt:lpstr>Gill Sans MT</vt:lpstr>
      <vt:lpstr>inherit</vt:lpstr>
      <vt:lpstr>Office Theme</vt:lpstr>
      <vt:lpstr>Merger and Acquisitions By  Tech. Companies </vt:lpstr>
      <vt:lpstr>This dataset contains</vt:lpstr>
      <vt:lpstr>The attributes include the date</vt:lpstr>
      <vt:lpstr>Tasks and Analysis Ideas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2022-09-28T22:22:54Z</dcterms:created>
  <dcterms:modified xsi:type="dcterms:W3CDTF">2022-10-03T13:49:42Z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