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5e2ca32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5e2ca3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5e2ca3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5e2ca3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f571a41d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f571a41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For the interface we used PHP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571a41d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571a41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571a41d9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f571a41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f5e2ca32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f5e2ca3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571a41d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f571a41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571a41d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571a41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schema and ER diagram: find primary key and realize which table to create (user and review table for 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Preference song print: stored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HTML and CSS for the 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mySQL and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xampp (web server/ database connection) PHP, 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used for data cleaning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64d95ff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64d95f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571a41d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571a41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571a41d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571a41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571a41d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571a41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Within the slider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most 3 genres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571a41d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571a41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571a41d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571a41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cleaning??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571a41d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571a41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5e2ca32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5e2ca3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5e2ca32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5e2ca3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full effect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678"/>
            <a:ext cx="12192000" cy="6855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8200" y="367542"/>
            <a:ext cx="10515600" cy="666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2- small effect">
  <p:cSld name="Title Slide2- small eff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0149" cy="6859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7542"/>
            <a:ext cx="10515600" cy="666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230594"/>
            <a:ext cx="10515600" cy="4929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8200" y="344370"/>
            <a:ext cx="10515600" cy="683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00" y="1230596"/>
            <a:ext cx="5181600" cy="5023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72200" y="1230596"/>
            <a:ext cx="5181600" cy="5023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9788" y="384745"/>
            <a:ext cx="10515600" cy="640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9788" y="116841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839788" y="2093720"/>
            <a:ext cx="5157787" cy="4095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72200" y="116841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6172200" y="2093720"/>
            <a:ext cx="5183188" cy="4095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412729"/>
            <a:ext cx="10515600" cy="615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_Crest">
  <p:cSld name="Open_Cres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-1"/>
            <a:ext cx="12190149" cy="685904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51" y="-1041"/>
            <a:ext cx="12190149" cy="68590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7542"/>
            <a:ext cx="10515600" cy="666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230594"/>
            <a:ext cx="10515600" cy="4929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rN2tgolIPHDgqey-CaBUgRBeo9THb0M_/view" TargetMode="External"/><Relationship Id="rId6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I5ny-ydPtiM7qVFacI20sCq3fv0ZRWDS/view" TargetMode="External"/><Relationship Id="rId4" Type="http://schemas.openxmlformats.org/officeDocument/2006/relationships/image" Target="../media/image26.jpg"/><Relationship Id="rId5" Type="http://schemas.openxmlformats.org/officeDocument/2006/relationships/hyperlink" Target="http://drive.google.com/file/d/1tnh5PaVZQniTARiuGGbmH_57uCsDXxA0/view" TargetMode="External"/><Relationship Id="rId6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deff/fm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1524000" y="9420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Small Artist Discovery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1C4587"/>
                </a:solidFill>
              </a:rPr>
              <a:t>SA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65" name="Google Shape;65;p12"/>
          <p:cNvSpPr txBox="1"/>
          <p:nvPr>
            <p:ph idx="1" type="subTitle"/>
          </p:nvPr>
        </p:nvSpPr>
        <p:spPr>
          <a:xfrm>
            <a:off x="725750" y="35789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/>
              <a:t>CS 564</a:t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/>
              <a:t>Group 16</a:t>
            </a:r>
            <a:endParaRPr b="1" sz="1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/>
              <a:t>Anna Kim, Brett Fisher, Hunter Droegkamp, Yewon Lee</a:t>
            </a:r>
            <a:endParaRPr b="1" sz="1800"/>
          </a:p>
        </p:txBody>
      </p:sp>
      <p:sp>
        <p:nvSpPr>
          <p:cNvPr id="66" name="Google Shape;66;p12"/>
          <p:cNvSpPr txBox="1"/>
          <p:nvPr/>
        </p:nvSpPr>
        <p:spPr>
          <a:xfrm>
            <a:off x="6574150" y="1657875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        </a:t>
            </a:r>
            <a:r>
              <a:rPr b="1" lang="en-US" sz="2800">
                <a:solidFill>
                  <a:srgbClr val="1C4587"/>
                </a:solidFill>
              </a:rPr>
              <a:t>Slider Search Results Evaluation</a:t>
            </a:r>
            <a:endParaRPr b="1" sz="2800">
              <a:solidFill>
                <a:srgbClr val="1C4587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71250" y="1180050"/>
            <a:ext cx="10316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Set extreme, very small ranges for the sliders to see if there are any results</a:t>
            </a:r>
            <a:r>
              <a:rPr b="1" lang="en-US" sz="2000"/>
              <a:t>:</a:t>
            </a:r>
            <a:endParaRPr b="1" sz="20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75" y="1917375"/>
            <a:ext cx="62103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400" y="2979413"/>
            <a:ext cx="30480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1003350" y="4612300"/>
            <a:ext cx="103161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Any rows returned?		</a:t>
            </a:r>
            <a:r>
              <a:rPr b="1" lang="en-US" sz="1600">
                <a:solidFill>
                  <a:srgbClr val="FF0000"/>
                </a:solidFill>
              </a:rPr>
              <a:t>NO</a:t>
            </a:r>
            <a:endParaRPr b="1" sz="1600"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This is not necessarily a bad thing, it just means the data doesn’t contain songs for every combination of slider ranges</a:t>
            </a:r>
            <a:endParaRPr sz="1600"/>
          </a:p>
        </p:txBody>
      </p:sp>
      <p:sp>
        <p:nvSpPr>
          <p:cNvPr id="140" name="Google Shape;140;p21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600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C4587"/>
                </a:solidFill>
              </a:rPr>
              <a:t>Test procedure to insert rows for each song in Review table  when new user is created:</a:t>
            </a:r>
            <a:endParaRPr b="1" sz="2600">
              <a:solidFill>
                <a:srgbClr val="1C4587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00" y="4177642"/>
            <a:ext cx="93345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000" y="1558601"/>
            <a:ext cx="2608025" cy="2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975" y="1266117"/>
            <a:ext cx="33718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1394250" y="4448550"/>
            <a:ext cx="90276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14264 rows inserted in Review for each song?	</a:t>
            </a:r>
            <a:r>
              <a:rPr b="1" lang="en-US" sz="1600">
                <a:solidFill>
                  <a:srgbClr val="00FF00"/>
                </a:solidFill>
              </a:rPr>
              <a:t>YES</a:t>
            </a:r>
            <a:endParaRPr b="1"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User_id all the same with current user?			</a:t>
            </a:r>
            <a:r>
              <a:rPr b="1" lang="en-US" sz="1600">
                <a:solidFill>
                  <a:srgbClr val="00FF00"/>
                </a:solidFill>
              </a:rPr>
              <a:t>YES</a:t>
            </a:r>
            <a:endParaRPr b="1"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Track_id matches first 10 in .csv file?			</a:t>
            </a:r>
            <a:r>
              <a:rPr b="1" lang="en-US" sz="1600">
                <a:solidFill>
                  <a:srgbClr val="00FF00"/>
                </a:solidFill>
              </a:rPr>
              <a:t>YES</a:t>
            </a:r>
            <a:endParaRPr b="1"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Preference column left untouched?				</a:t>
            </a:r>
            <a:r>
              <a:rPr b="1" lang="en-US" sz="1600">
                <a:solidFill>
                  <a:srgbClr val="00FF00"/>
                </a:solidFill>
              </a:rPr>
              <a:t>YES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1874" l="7191" r="7191" t="1251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</a:t>
            </a:r>
            <a:r>
              <a:rPr b="1" lang="en-US">
                <a:solidFill>
                  <a:srgbClr val="1C4587"/>
                </a:solidFill>
              </a:rPr>
              <a:t>Interfaces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40530" l="31111" r="30336" t="11714"/>
          <a:stretch/>
        </p:blipFill>
        <p:spPr>
          <a:xfrm>
            <a:off x="6921975" y="3245500"/>
            <a:ext cx="4715851" cy="3285849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8" name="Google Shape;158;p23"/>
          <p:cNvCxnSpPr>
            <a:endCxn id="157" idx="1"/>
          </p:cNvCxnSpPr>
          <p:nvPr/>
        </p:nvCxnSpPr>
        <p:spPr>
          <a:xfrm flipH="1" rot="-5400000">
            <a:off x="5077275" y="3043724"/>
            <a:ext cx="2072100" cy="1617300"/>
          </a:xfrm>
          <a:prstGeom prst="curvedConnector2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" name="Google Shape;159;p23"/>
          <p:cNvSpPr txBox="1"/>
          <p:nvPr/>
        </p:nvSpPr>
        <p:spPr>
          <a:xfrm>
            <a:off x="8973300" y="2816325"/>
            <a:ext cx="2664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&lt;sign up / registration page&gt;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838200" y="1114750"/>
            <a:ext cx="2664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&lt;Login page&gt;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 b="58268" l="30800" r="28698" t="11897"/>
          <a:stretch/>
        </p:blipFill>
        <p:spPr>
          <a:xfrm>
            <a:off x="285575" y="3783575"/>
            <a:ext cx="4230048" cy="1752824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2" name="Google Shape;162;p23"/>
          <p:cNvCxnSpPr>
            <a:endCxn id="161" idx="0"/>
          </p:cNvCxnSpPr>
          <p:nvPr/>
        </p:nvCxnSpPr>
        <p:spPr>
          <a:xfrm flipH="1">
            <a:off x="2400599" y="2378675"/>
            <a:ext cx="1600800" cy="1404900"/>
          </a:xfrm>
          <a:prstGeom prst="curvedConnector2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3"/>
          <p:cNvSpPr txBox="1"/>
          <p:nvPr/>
        </p:nvSpPr>
        <p:spPr>
          <a:xfrm>
            <a:off x="437975" y="3354275"/>
            <a:ext cx="2664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&lt;Main/Home page&gt;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838200" y="5623350"/>
            <a:ext cx="3037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buttons on the main page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605450" y="41849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1C4587"/>
                </a:solidFill>
              </a:rPr>
              <a:t>Connected Log-in &amp; Create account &amp; Genre Search pages</a:t>
            </a:r>
            <a:endParaRPr b="1" sz="2800">
              <a:solidFill>
                <a:srgbClr val="1C4587"/>
              </a:solidFill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49372" l="0" r="49766" t="0"/>
          <a:stretch/>
        </p:blipFill>
        <p:spPr>
          <a:xfrm>
            <a:off x="6921325" y="3752400"/>
            <a:ext cx="5025773" cy="28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 b="81499" l="50368" r="31925" t="1603"/>
          <a:stretch/>
        </p:blipFill>
        <p:spPr>
          <a:xfrm>
            <a:off x="9612475" y="5348400"/>
            <a:ext cx="2334624" cy="12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 title="php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850" y="1246500"/>
            <a:ext cx="7642600" cy="4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7999875" y="1271350"/>
            <a:ext cx="3081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&lt;Log-in and Register pages&gt;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8600675" y="3348575"/>
            <a:ext cx="3493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&lt;Actual output of user_id in database&gt;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</a:t>
            </a:r>
            <a:r>
              <a:rPr b="1" lang="en-US">
                <a:solidFill>
                  <a:srgbClr val="1C4587"/>
                </a:solidFill>
              </a:rPr>
              <a:t>Interfaces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25" y="2684600"/>
            <a:ext cx="8044700" cy="3932125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000" y="294125"/>
            <a:ext cx="6805075" cy="33281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5"/>
          <p:cNvSpPr txBox="1"/>
          <p:nvPr/>
        </p:nvSpPr>
        <p:spPr>
          <a:xfrm>
            <a:off x="5958975" y="5333125"/>
            <a:ext cx="3683400" cy="1010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In the slider search, users will adjust sliders to their liking then click search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353775" y="1262750"/>
            <a:ext cx="3264900" cy="1164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users will select at least one / upto three genres they like, than click search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30950" y="2255300"/>
            <a:ext cx="2664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&lt;Sliders Search page&gt;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9527400" y="3622225"/>
            <a:ext cx="2664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&lt;Genre Search</a:t>
            </a:r>
            <a:r>
              <a:rPr lang="en-US"/>
              <a:t> page&gt;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838200" y="4437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        </a:t>
            </a:r>
            <a:r>
              <a:rPr b="1" lang="en-US" sz="2800">
                <a:solidFill>
                  <a:srgbClr val="1C4587"/>
                </a:solidFill>
              </a:rPr>
              <a:t>Search pages’ frontend features/functions</a:t>
            </a:r>
            <a:endParaRPr b="1" sz="2800">
              <a:solidFill>
                <a:srgbClr val="1C4587"/>
              </a:solidFill>
            </a:endParaRPr>
          </a:p>
        </p:txBody>
      </p:sp>
      <p:pic>
        <p:nvPicPr>
          <p:cNvPr id="194" name="Google Shape;194;p26" title="genr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25" y="1834675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 title="slider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9025" y="1834667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1631100" y="1391525"/>
            <a:ext cx="2635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&lt;Genre page user interface&gt;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7699475" y="1391525"/>
            <a:ext cx="2678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&lt;Sliders page user interface&gt;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848" y="1551750"/>
            <a:ext cx="10140225" cy="4956375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7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</a:t>
            </a:r>
            <a:r>
              <a:rPr b="1" lang="en-US">
                <a:solidFill>
                  <a:srgbClr val="1C4587"/>
                </a:solidFill>
              </a:rPr>
              <a:t>Interfaces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309375" y="3572375"/>
            <a:ext cx="3485400" cy="1373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A list of songs is returned with columns for row number, song, artist, album, and preference checkbox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9316675" y="1122450"/>
            <a:ext cx="2664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&lt;User list of songs page&gt;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</a:t>
            </a:r>
            <a:r>
              <a:rPr b="1" lang="en-US">
                <a:solidFill>
                  <a:srgbClr val="1C4587"/>
                </a:solidFill>
              </a:rPr>
              <a:t>Conclusion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838200" y="1289250"/>
            <a:ext cx="10515600" cy="4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Relational schema</a:t>
            </a:r>
            <a:r>
              <a:rPr lang="en-US" sz="2000"/>
              <a:t> is actually a useful way of visualizing the data tables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Database design becomes much less confusing after creating </a:t>
            </a:r>
            <a:r>
              <a:rPr b="1" lang="en-US" sz="2000"/>
              <a:t>ER diagram</a:t>
            </a:r>
            <a:r>
              <a:rPr lang="en-US" sz="2000"/>
              <a:t> and checking for normalization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Diagrams help clarify what is and is not necessary in an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SQL queries</a:t>
            </a:r>
            <a:r>
              <a:rPr lang="en-US" sz="2000"/>
              <a:t> are fairly translatable to data summarizing in other languages ( PHP, R, Python, etc.)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Stored Procedure </a:t>
            </a:r>
            <a:r>
              <a:rPr lang="en-US" sz="2000"/>
              <a:t>is used to provide control </a:t>
            </a:r>
            <a:r>
              <a:rPr lang="en-US" sz="2000"/>
              <a:t>structure</a:t>
            </a:r>
            <a:r>
              <a:rPr lang="en-US" sz="2000"/>
              <a:t> such as loop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Steps needed to be taken in </a:t>
            </a:r>
            <a:r>
              <a:rPr b="1" lang="en-US" sz="2000">
                <a:solidFill>
                  <a:schemeClr val="dk1"/>
                </a:solidFill>
              </a:rPr>
              <a:t>data cleaning</a:t>
            </a:r>
            <a:r>
              <a:rPr lang="en-US" sz="2000"/>
              <a:t> phase to make sure no NULL values were contained in the data (keys cannot have any NULL)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PHP, HTML, CSS, MySQL, XAMPP, Python</a:t>
            </a:r>
            <a:endParaRPr b="1" sz="2000"/>
          </a:p>
        </p:txBody>
      </p:sp>
      <p:sp>
        <p:nvSpPr>
          <p:cNvPr id="214" name="Google Shape;214;p28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711200" y="2156525"/>
            <a:ext cx="10769606" cy="1703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Comic Sans MS"/>
              </a:rPr>
              <a:t>Thank you D: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Outline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008075" y="1264850"/>
            <a:ext cx="9783900" cy="4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-US" sz="2400"/>
              <a:t>Application description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-US" sz="2400"/>
              <a:t>Implementation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 sz="2400"/>
              <a:t>Database overview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 sz="2400"/>
              <a:t>Application architecture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-US" sz="2400"/>
              <a:t>Interfaces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-US" sz="2400"/>
              <a:t>Evaluation &amp; </a:t>
            </a:r>
            <a:r>
              <a:rPr b="1" lang="en-US" sz="2400">
                <a:solidFill>
                  <a:schemeClr val="dk1"/>
                </a:solidFill>
              </a:rPr>
              <a:t>Demonstration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b="1" lang="en-US" sz="2400"/>
              <a:t>Conclusions</a:t>
            </a:r>
            <a:endParaRPr b="1" sz="2400"/>
          </a:p>
        </p:txBody>
      </p:sp>
      <p:sp>
        <p:nvSpPr>
          <p:cNvPr id="73" name="Google Shape;73;p13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Application Description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838200" y="1255350"/>
            <a:ext cx="9890700" cy="4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Primary function:</a:t>
            </a:r>
            <a:endParaRPr sz="28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Allow users to discover unpopular music artists by searching a genre or filtering by other musical criteria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Domain:</a:t>
            </a:r>
            <a:endParaRPr sz="28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Web-based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Importance of database:</a:t>
            </a:r>
            <a:endParaRPr sz="28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Keep record of all songs, artists, albums, genres</a:t>
            </a:r>
            <a:endParaRPr sz="26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Store user info and preferences for each user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0" name="Google Shape;80;p14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Application Description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38200" y="1293375"/>
            <a:ext cx="104610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2 ways of searching:</a:t>
            </a:r>
            <a:endParaRPr sz="28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Slider Search: user adjusts sliders of each audio feature (danceability, tempo, etc.)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Genre Search: user picks up to 3 genres and a list of songs from those genres are returned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Result list/User preferences</a:t>
            </a:r>
            <a:endParaRPr sz="28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Return a list in </a:t>
            </a:r>
            <a:r>
              <a:rPr lang="en-US" sz="2600" u="sng">
                <a:solidFill>
                  <a:schemeClr val="dk1"/>
                </a:solidFill>
              </a:rPr>
              <a:t>descending order of popularity</a:t>
            </a:r>
            <a:endParaRPr sz="2600" u="sng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After searching, each song will feature a check box where the user can “Like” or “Dislike” the song</a:t>
            </a:r>
            <a:endParaRPr sz="2600"/>
          </a:p>
        </p:txBody>
      </p:sp>
      <p:sp>
        <p:nvSpPr>
          <p:cNvPr id="87" name="Google Shape;87;p15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838200" y="367577"/>
            <a:ext cx="10515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Application Architecture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475" y="1237675"/>
            <a:ext cx="5467350" cy="43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Data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838200" y="1241800"/>
            <a:ext cx="10515600" cy="4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Free Music Archive: A Dataset For Music Analysis      </a:t>
            </a:r>
            <a:br>
              <a:rPr lang="en-US" sz="2800"/>
            </a:br>
            <a:r>
              <a:rPr lang="en-US" sz="2800"/>
              <a:t>    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https://github.com/mdeff/fma</a:t>
            </a:r>
            <a:r>
              <a:rPr lang="en-US" sz="2400"/>
              <a:t> </a:t>
            </a:r>
            <a:endParaRPr sz="24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Over 100,000 Creative Commons-licensed tracks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Contains information for each song, artist, album, genre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Audio features extracted from Echonest for each song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Our Database</a:t>
            </a:r>
            <a:endParaRPr sz="28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4 initial tables (Song, Artist, Album, Genre), 2 more created in application (User, Review)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Song is largest table with 14,264 records</a:t>
            </a:r>
            <a:endParaRPr sz="2600"/>
          </a:p>
        </p:txBody>
      </p:sp>
      <p:sp>
        <p:nvSpPr>
          <p:cNvPr id="101" name="Google Shape;101;p17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     Evaluation &amp; Demonstration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838200" y="1236325"/>
            <a:ext cx="105156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Impact"/>
                <a:ea typeface="Impact"/>
                <a:cs typeface="Impact"/>
                <a:sym typeface="Impact"/>
              </a:rPr>
              <a:t>1. </a:t>
            </a:r>
            <a:r>
              <a:rPr lang="en-US" sz="3000">
                <a:latin typeface="Impact"/>
                <a:ea typeface="Impact"/>
                <a:cs typeface="Impact"/>
                <a:sym typeface="Impact"/>
              </a:rPr>
              <a:t>Test SQL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→ </a:t>
            </a:r>
            <a:r>
              <a:rPr lang="en-US" sz="2600"/>
              <a:t>Slider search result query</a:t>
            </a:r>
            <a:endParaRPr sz="2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→ </a:t>
            </a:r>
            <a:r>
              <a:rPr lang="en-US" sz="2600"/>
              <a:t>Review table update with new user creation</a:t>
            </a:r>
            <a:endParaRPr sz="26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2. Test connected backend (php &amp; SQL) and frontend (html &amp; css)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 sz="2600">
                <a:solidFill>
                  <a:schemeClr val="dk1"/>
                </a:solidFill>
              </a:rPr>
              <a:t>→ Connected Log in &amp; Create account &amp; Genre Search pages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 sz="2600">
                <a:solidFill>
                  <a:schemeClr val="dk1"/>
                </a:solidFill>
              </a:rPr>
              <a:t>→ Seach pages’ frontend features/functions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        Slider Search Results Evaluation</a:t>
            </a:r>
            <a:endParaRPr b="1" sz="2800">
              <a:solidFill>
                <a:srgbClr val="1C4587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829625" y="1116700"/>
            <a:ext cx="4697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 Base test with no sliders adjusted:</a:t>
            </a:r>
            <a:endParaRPr b="1" sz="20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5" y="1627550"/>
            <a:ext cx="61912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3525" y="1264740"/>
            <a:ext cx="4697700" cy="3306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708350" y="4550400"/>
            <a:ext cx="94143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-US" sz="1600">
                <a:solidFill>
                  <a:srgbClr val="FF0000"/>
                </a:solidFill>
              </a:rPr>
              <a:t>Query takes over 30 seconds to run - DBMS max runtime must be increased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Ordered by least to most listens that matches with .csv file?	</a:t>
            </a:r>
            <a:r>
              <a:rPr b="1" lang="en-US" sz="1600">
                <a:solidFill>
                  <a:srgbClr val="00FF00"/>
                </a:solidFill>
              </a:rPr>
              <a:t>YES</a:t>
            </a:r>
            <a:endParaRPr b="1"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No result potentially missing?							</a:t>
            </a:r>
            <a:r>
              <a:rPr b="1" lang="en-US" sz="1600">
                <a:solidFill>
                  <a:srgbClr val="00FF00"/>
                </a:solidFill>
              </a:rPr>
              <a:t>YES</a:t>
            </a:r>
            <a:endParaRPr b="1"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Proper columns shown?								</a:t>
            </a:r>
            <a:r>
              <a:rPr b="1" lang="en-US" sz="1600">
                <a:solidFill>
                  <a:srgbClr val="00FF00"/>
                </a:solidFill>
              </a:rPr>
              <a:t>YES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838200" y="367542"/>
            <a:ext cx="10515600" cy="6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        Slider Search Results Evaluation</a:t>
            </a:r>
            <a:endParaRPr b="1" sz="2800">
              <a:solidFill>
                <a:srgbClr val="1C4587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38" y="1669367"/>
            <a:ext cx="8572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25" y="1888442"/>
            <a:ext cx="85439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905600" y="1132250"/>
            <a:ext cx="10168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Adjust sliders to be the minimum around features for 20th least popular song:</a:t>
            </a:r>
            <a:endParaRPr b="1" sz="20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25" y="2260367"/>
            <a:ext cx="61817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2300" y="3108642"/>
            <a:ext cx="46863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055800" y="4986475"/>
            <a:ext cx="7786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“ReIntro” returned?		</a:t>
            </a:r>
            <a:r>
              <a:rPr b="1" lang="en-US" sz="1600">
                <a:solidFill>
                  <a:srgbClr val="00FF00"/>
                </a:solidFill>
              </a:rPr>
              <a:t>YES</a:t>
            </a:r>
            <a:endParaRPr b="1"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Runtime now only .016 seconds</a:t>
            </a:r>
            <a:endParaRPr sz="1600"/>
          </a:p>
        </p:txBody>
      </p:sp>
      <p:sp>
        <p:nvSpPr>
          <p:cNvPr id="130" name="Google Shape;130;p20"/>
          <p:cNvSpPr txBox="1"/>
          <p:nvPr/>
        </p:nvSpPr>
        <p:spPr>
          <a:xfrm>
            <a:off x="642475" y="103250"/>
            <a:ext cx="1628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A86E8"/>
                </a:solidFill>
              </a:rPr>
              <a:t>D:</a:t>
            </a:r>
            <a:endParaRPr b="1" sz="6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descreen_Geometric">
  <a:themeElements>
    <a:clrScheme name="UWBrand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