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80" r:id="rId10"/>
    <p:sldId id="281" r:id="rId11"/>
    <p:sldId id="268" r:id="rId12"/>
    <p:sldId id="269" r:id="rId13"/>
    <p:sldId id="279" r:id="rId14"/>
    <p:sldId id="271" r:id="rId15"/>
    <p:sldId id="272" r:id="rId16"/>
    <p:sldId id="273" r:id="rId17"/>
    <p:sldId id="284" r:id="rId18"/>
    <p:sldId id="283" r:id="rId19"/>
    <p:sldId id="275" r:id="rId20"/>
    <p:sldId id="276" r:id="rId21"/>
    <p:sldId id="277" r:id="rId22"/>
    <p:sldId id="278"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B0BF605-98D5-4ACD-82B8-391A6EC84392}" type="datetimeFigureOut">
              <a:rPr lang="en-US" smtClean="0"/>
              <a:t>8/3/2024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177311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366444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236437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2779502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3657591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2516226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17647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0BF605-98D5-4ACD-82B8-391A6EC84392}"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64706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B0BF605-98D5-4ACD-82B8-391A6EC84392}"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67611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1349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422053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388187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400406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199939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261053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60766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BF605-98D5-4ACD-82B8-391A6EC84392}"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7CC719-86DB-4592-A24C-1021664BC6B9}" type="slidenum">
              <a:rPr lang="en-US" smtClean="0"/>
              <a:t>‹#›</a:t>
            </a:fld>
            <a:endParaRPr lang="en-US" dirty="0"/>
          </a:p>
        </p:txBody>
      </p:sp>
    </p:spTree>
    <p:extLst>
      <p:ext uri="{BB962C8B-B14F-4D97-AF65-F5344CB8AC3E}">
        <p14:creationId xmlns:p14="http://schemas.microsoft.com/office/powerpoint/2010/main" val="192421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0BF605-98D5-4ACD-82B8-391A6EC84392}" type="datetimeFigureOut">
              <a:rPr lang="en-US" smtClean="0"/>
              <a:t>8/3/2024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7CC719-86DB-4592-A24C-1021664BC6B9}" type="slidenum">
              <a:rPr lang="en-US" smtClean="0"/>
              <a:t>‹#›</a:t>
            </a:fld>
            <a:endParaRPr lang="en-US" dirty="0"/>
          </a:p>
        </p:txBody>
      </p:sp>
    </p:spTree>
    <p:extLst>
      <p:ext uri="{BB962C8B-B14F-4D97-AF65-F5344CB8AC3E}">
        <p14:creationId xmlns:p14="http://schemas.microsoft.com/office/powerpoint/2010/main" val="299901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8040"/>
            <a:ext cx="8825658" cy="1158418"/>
          </a:xfrm>
        </p:spPr>
        <p:txBody>
          <a:bodyPr/>
          <a:lstStyle/>
          <a:p>
            <a:pPr algn="ctr"/>
            <a:r>
              <a:rPr lang="en-US" sz="4800" b="1" dirty="0" smtClean="0">
                <a:latin typeface="Times New Roman" panose="02020603050405020304" pitchFamily="18" charset="0"/>
                <a:cs typeface="Times New Roman" panose="02020603050405020304" pitchFamily="18" charset="0"/>
              </a:rPr>
              <a:t>Learning Management System</a:t>
            </a:r>
            <a:endParaRPr lang="en-US"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97487" y="2906578"/>
            <a:ext cx="9144000" cy="2901793"/>
          </a:xfrm>
        </p:spPr>
        <p:txBody>
          <a:bodyPr/>
          <a:lstStyle/>
          <a:p>
            <a:r>
              <a:rPr lang="en-US" sz="2400" b="1" cap="none" dirty="0" smtClean="0">
                <a:solidFill>
                  <a:schemeClr val="bg1"/>
                </a:solidFill>
                <a:latin typeface="Times New Roman" panose="02020603050405020304" pitchFamily="18" charset="0"/>
                <a:cs typeface="Times New Roman" panose="02020603050405020304" pitchFamily="18" charset="0"/>
              </a:rPr>
              <a:t>Presented By:</a:t>
            </a:r>
          </a:p>
          <a:p>
            <a:pPr marL="342900" indent="-342900">
              <a:buFont typeface="Wingdings" panose="05000000000000000000" pitchFamily="2" charset="2"/>
              <a:buChar char="Ø"/>
            </a:pPr>
            <a:r>
              <a:rPr lang="en-US" sz="2400" b="1" cap="none" dirty="0" smtClean="0">
                <a:solidFill>
                  <a:schemeClr val="bg1"/>
                </a:solidFill>
                <a:latin typeface="Times New Roman" panose="02020603050405020304" pitchFamily="18" charset="0"/>
                <a:cs typeface="Times New Roman" panose="02020603050405020304" pitchFamily="18" charset="0"/>
              </a:rPr>
              <a:t>Muhammad Younas </a:t>
            </a:r>
          </a:p>
          <a:p>
            <a:pPr marL="342900" indent="-342900">
              <a:buFont typeface="Wingdings" panose="05000000000000000000" pitchFamily="2" charset="2"/>
              <a:buChar char="Ø"/>
            </a:pPr>
            <a:r>
              <a:rPr lang="en-US" sz="2400" b="1" cap="none" dirty="0" smtClean="0">
                <a:solidFill>
                  <a:schemeClr val="bg1"/>
                </a:solidFill>
                <a:latin typeface="Times New Roman" panose="02020603050405020304" pitchFamily="18" charset="0"/>
                <a:cs typeface="Times New Roman" panose="02020603050405020304" pitchFamily="18" charset="0"/>
              </a:rPr>
              <a:t>BSIT-20-42</a:t>
            </a:r>
          </a:p>
          <a:p>
            <a:r>
              <a:rPr lang="en-US" sz="2400" b="1" cap="none" dirty="0" smtClean="0">
                <a:solidFill>
                  <a:schemeClr val="bg1"/>
                </a:solidFill>
                <a:latin typeface="Times New Roman" panose="02020603050405020304" pitchFamily="18" charset="0"/>
                <a:cs typeface="Times New Roman" panose="02020603050405020304" pitchFamily="18" charset="0"/>
              </a:rPr>
              <a:t>Supervised By:</a:t>
            </a:r>
          </a:p>
          <a:p>
            <a:pPr marL="342900" indent="-342900">
              <a:buFont typeface="Wingdings" panose="05000000000000000000" pitchFamily="2" charset="2"/>
              <a:buChar char="Ø"/>
            </a:pPr>
            <a:r>
              <a:rPr lang="en-US" sz="2400" b="1" cap="none" dirty="0" smtClean="0">
                <a:solidFill>
                  <a:schemeClr val="bg1"/>
                </a:solidFill>
                <a:latin typeface="Times New Roman" panose="02020603050405020304" pitchFamily="18" charset="0"/>
                <a:cs typeface="Times New Roman" panose="02020603050405020304" pitchFamily="18" charset="0"/>
              </a:rPr>
              <a:t>Dr. </a:t>
            </a:r>
            <a:r>
              <a:rPr lang="en-US" sz="2400" b="1" cap="none" dirty="0" err="1" smtClean="0">
                <a:solidFill>
                  <a:schemeClr val="bg1"/>
                </a:solidFill>
                <a:latin typeface="Times New Roman" panose="02020603050405020304" pitchFamily="18" charset="0"/>
                <a:cs typeface="Times New Roman" panose="02020603050405020304" pitchFamily="18" charset="0"/>
              </a:rPr>
              <a:t>Maruf</a:t>
            </a:r>
            <a:r>
              <a:rPr lang="en-US" sz="2400" b="1" cap="none" dirty="0" smtClean="0">
                <a:solidFill>
                  <a:schemeClr val="bg1"/>
                </a:solidFill>
                <a:latin typeface="Times New Roman" panose="02020603050405020304" pitchFamily="18" charset="0"/>
                <a:cs typeface="Times New Roman" panose="02020603050405020304" pitchFamily="18" charset="0"/>
              </a:rPr>
              <a:t> Pasha</a:t>
            </a:r>
          </a:p>
          <a:p>
            <a:endParaRPr lang="en-US" cap="none" dirty="0"/>
          </a:p>
        </p:txBody>
      </p:sp>
    </p:spTree>
    <p:extLst>
      <p:ext uri="{BB962C8B-B14F-4D97-AF65-F5344CB8AC3E}">
        <p14:creationId xmlns:p14="http://schemas.microsoft.com/office/powerpoint/2010/main" val="2242419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System Design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r>
              <a:rPr lang="en-US" b="1" dirty="0" smtClean="0">
                <a:latin typeface="Times New Roman" panose="02020603050405020304" pitchFamily="18" charset="0"/>
                <a:cs typeface="Times New Roman" panose="02020603050405020304" pitchFamily="18" charset="0"/>
              </a:rPr>
              <a:t>Sequence Diagram </a:t>
            </a:r>
            <a:r>
              <a:rPr lang="en-US" b="1" dirty="0" smtClean="0">
                <a:solidFill>
                  <a:srgbClr val="0070C0"/>
                </a:solidFill>
                <a:latin typeface="Times New Roman" panose="02020603050405020304" pitchFamily="18" charset="0"/>
                <a:cs typeface="Times New Roman" panose="02020603050405020304" pitchFamily="18" charset="0"/>
              </a:rPr>
              <a:t>Login</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36394" y="2356835"/>
            <a:ext cx="7199291" cy="4056844"/>
          </a:xfrm>
        </p:spPr>
      </p:pic>
    </p:spTree>
    <p:extLst>
      <p:ext uri="{BB962C8B-B14F-4D97-AF65-F5344CB8AC3E}">
        <p14:creationId xmlns:p14="http://schemas.microsoft.com/office/powerpoint/2010/main" val="1506288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2812110"/>
            <a:ext cx="10515600" cy="1325563"/>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User’s Guide</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315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User’s Login </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804" y="2603500"/>
            <a:ext cx="2662704" cy="3416300"/>
          </a:xfrm>
        </p:spPr>
      </p:pic>
    </p:spTree>
    <p:extLst>
      <p:ext uri="{BB962C8B-B14F-4D97-AF65-F5344CB8AC3E}">
        <p14:creationId xmlns:p14="http://schemas.microsoft.com/office/powerpoint/2010/main" val="2624040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User’s Dashboard</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00313" y="2603500"/>
            <a:ext cx="2135187" cy="34163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13408" y="2603500"/>
            <a:ext cx="2615022" cy="3416300"/>
          </a:xfrm>
        </p:spPr>
      </p:pic>
    </p:spTree>
    <p:extLst>
      <p:ext uri="{BB962C8B-B14F-4D97-AF65-F5344CB8AC3E}">
        <p14:creationId xmlns:p14="http://schemas.microsoft.com/office/powerpoint/2010/main" val="3405645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My Profile</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667" y="2218723"/>
            <a:ext cx="2872502" cy="4890416"/>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229" y="2925376"/>
            <a:ext cx="3048425" cy="3477110"/>
          </a:xfrm>
          <a:prstGeom prst="rect">
            <a:avLst/>
          </a:prstGeom>
        </p:spPr>
      </p:pic>
      <p:cxnSp>
        <p:nvCxnSpPr>
          <p:cNvPr id="6" name="Straight Arrow Connector 5"/>
          <p:cNvCxnSpPr>
            <a:stCxn id="4" idx="3"/>
          </p:cNvCxnSpPr>
          <p:nvPr/>
        </p:nvCxnSpPr>
        <p:spPr>
          <a:xfrm flipV="1">
            <a:off x="4351169" y="3928056"/>
            <a:ext cx="3092820" cy="73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1590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Edit Profile</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5556" y="2590621"/>
            <a:ext cx="2059746" cy="3416300"/>
          </a:xfrm>
        </p:spPr>
      </p:pic>
    </p:spTree>
    <p:extLst>
      <p:ext uri="{BB962C8B-B14F-4D97-AF65-F5344CB8AC3E}">
        <p14:creationId xmlns:p14="http://schemas.microsoft.com/office/powerpoint/2010/main" val="1088831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Current Enrollments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5025" y="2247192"/>
            <a:ext cx="3657600" cy="4610807"/>
          </a:xfrm>
        </p:spPr>
      </p:pic>
    </p:spTree>
    <p:extLst>
      <p:ext uri="{BB962C8B-B14F-4D97-AF65-F5344CB8AC3E}">
        <p14:creationId xmlns:p14="http://schemas.microsoft.com/office/powerpoint/2010/main" val="1289459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Fee Voucher</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954" y="2808615"/>
            <a:ext cx="3562847" cy="331516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9438" y="2808615"/>
            <a:ext cx="3238904" cy="2973999"/>
          </a:xfrm>
        </p:spPr>
      </p:pic>
      <p:cxnSp>
        <p:nvCxnSpPr>
          <p:cNvPr id="8" name="Straight Arrow Connector 7"/>
          <p:cNvCxnSpPr>
            <a:stCxn id="5" idx="3"/>
          </p:cNvCxnSpPr>
          <p:nvPr/>
        </p:nvCxnSpPr>
        <p:spPr>
          <a:xfrm flipV="1">
            <a:off x="4717801" y="4417454"/>
            <a:ext cx="1721637" cy="48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ight Arrow 8"/>
          <p:cNvSpPr/>
          <p:nvPr/>
        </p:nvSpPr>
        <p:spPr>
          <a:xfrm>
            <a:off x="4846590" y="4544604"/>
            <a:ext cx="1721637" cy="15854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00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Paln</a:t>
            </a:r>
            <a:r>
              <a:rPr lang="en-US" b="1" dirty="0" smtClean="0">
                <a:latin typeface="Times New Roman" panose="02020603050405020304" pitchFamily="18" charset="0"/>
                <a:cs typeface="Times New Roman" panose="02020603050405020304" pitchFamily="18" charset="0"/>
              </a:rPr>
              <a:t> of Study ( Changings)</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Old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15"/>
          </p:nvPr>
        </p:nvSpPr>
        <p:spPr/>
        <p:txBody>
          <a:bodyPr/>
          <a:lstStyle/>
          <a:p>
            <a:endParaRPr lang="en-US" dirty="0"/>
          </a:p>
        </p:txBody>
      </p:sp>
      <p:sp>
        <p:nvSpPr>
          <p:cNvPr id="5" name="Text Placeholder 4"/>
          <p:cNvSpPr>
            <a:spLocks noGrp="1"/>
          </p:cNvSpPr>
          <p:nvPr>
            <p:ph type="body" sz="quarter" idx="3"/>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Changed</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Changed</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half" idx="17"/>
          </p:nvPr>
        </p:nvSpPr>
        <p:spPr/>
        <p:txBody>
          <a:bodyPr/>
          <a:lstStyle/>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45" y="3179762"/>
            <a:ext cx="3591426" cy="3315163"/>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0130" b="36183"/>
          <a:stretch/>
        </p:blipFill>
        <p:spPr>
          <a:xfrm>
            <a:off x="4510796" y="3179762"/>
            <a:ext cx="3163253" cy="2588396"/>
          </a:xfrm>
          <a:prstGeom prst="rect">
            <a:avLst/>
          </a:prstGeom>
        </p:spPr>
      </p:pic>
      <p:cxnSp>
        <p:nvCxnSpPr>
          <p:cNvPr id="14" name="Straight Arrow Connector 13"/>
          <p:cNvCxnSpPr/>
          <p:nvPr/>
        </p:nvCxnSpPr>
        <p:spPr>
          <a:xfrm flipV="1">
            <a:off x="5151549" y="3786389"/>
            <a:ext cx="811369" cy="817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t="9014" b="33333"/>
          <a:stretch/>
        </p:blipFill>
        <p:spPr>
          <a:xfrm>
            <a:off x="7902454" y="3097375"/>
            <a:ext cx="3163253" cy="3953814"/>
          </a:xfrm>
          <a:prstGeom prst="rect">
            <a:avLst/>
          </a:prstGeom>
        </p:spPr>
      </p:pic>
      <p:cxnSp>
        <p:nvCxnSpPr>
          <p:cNvPr id="19" name="Straight Arrow Connector 18"/>
          <p:cNvCxnSpPr/>
          <p:nvPr/>
        </p:nvCxnSpPr>
        <p:spPr>
          <a:xfrm flipV="1">
            <a:off x="8298558" y="3966693"/>
            <a:ext cx="2403786" cy="1700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244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Contact Us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4131" y="2603500"/>
            <a:ext cx="2088051" cy="3416300"/>
          </a:xfrm>
        </p:spPr>
      </p:pic>
    </p:spTree>
    <p:extLst>
      <p:ext uri="{BB962C8B-B14F-4D97-AF65-F5344CB8AC3E}">
        <p14:creationId xmlns:p14="http://schemas.microsoft.com/office/powerpoint/2010/main" val="4133271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Project 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3957" y="2276386"/>
            <a:ext cx="10515600" cy="467820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Students need quick and easy access to a wide range of academic and administrative services</a:t>
            </a:r>
            <a:r>
              <a:rPr lang="en-US" sz="2400" dirty="0"/>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Learning </a:t>
            </a:r>
            <a:r>
              <a:rPr lang="en-US" sz="2400" dirty="0" smtClean="0">
                <a:latin typeface="Times New Roman" panose="02020603050405020304" pitchFamily="18" charset="0"/>
                <a:cs typeface="Times New Roman" panose="02020603050405020304" pitchFamily="18" charset="0"/>
              </a:rPr>
              <a:t>Management System </a:t>
            </a:r>
            <a:r>
              <a:rPr lang="en-US" sz="2400" dirty="0">
                <a:latin typeface="Times New Roman" panose="02020603050405020304" pitchFamily="18" charset="0"/>
                <a:cs typeface="Times New Roman" panose="02020603050405020304" pitchFamily="18" charset="0"/>
              </a:rPr>
              <a:t>application is designed to meet this need by providing a comprehensive, user-friendly platform for students in educational institutions. </a:t>
            </a: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this system, users can easily create and manage their accounts. Secure login and authentication ensure that user data remains protected. In case users forget their passwords, they can reset them with ease.</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825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Update Password</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5402" y="2603500"/>
            <a:ext cx="2425508" cy="3416300"/>
          </a:xfrm>
        </p:spPr>
      </p:pic>
    </p:spTree>
    <p:extLst>
      <p:ext uri="{BB962C8B-B14F-4D97-AF65-F5344CB8AC3E}">
        <p14:creationId xmlns:p14="http://schemas.microsoft.com/office/powerpoint/2010/main" val="965407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Admin Panel</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221544"/>
            <a:ext cx="12192000" cy="4535703"/>
          </a:xfrm>
        </p:spPr>
      </p:pic>
    </p:spTree>
    <p:extLst>
      <p:ext uri="{BB962C8B-B14F-4D97-AF65-F5344CB8AC3E}">
        <p14:creationId xmlns:p14="http://schemas.microsoft.com/office/powerpoint/2010/main" val="1793429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US" sz="2400" dirty="0"/>
              <a:t>In conclusion, the Learning Management System offers a user-friendly solution for managing educational resources and facilitating effective learning experiences. This comprehensive platform, developed using modern technologies like Flutter, provides essential features such as course management, user authentication, and content access control. It empowers educators to create engaging courses and enables learners to access educational materials easily.</a:t>
            </a:r>
          </a:p>
        </p:txBody>
      </p:sp>
    </p:spTree>
    <p:extLst>
      <p:ext uri="{BB962C8B-B14F-4D97-AF65-F5344CB8AC3E}">
        <p14:creationId xmlns:p14="http://schemas.microsoft.com/office/powerpoint/2010/main" val="815891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0806"/>
          <a:stretch/>
        </p:blipFill>
        <p:spPr>
          <a:xfrm>
            <a:off x="888642" y="1913815"/>
            <a:ext cx="10058400" cy="3186219"/>
          </a:xfrm>
          <a:prstGeom prst="rect">
            <a:avLst/>
          </a:prstGeom>
        </p:spPr>
      </p:pic>
    </p:spTree>
    <p:extLst>
      <p:ext uri="{BB962C8B-B14F-4D97-AF65-F5344CB8AC3E}">
        <p14:creationId xmlns:p14="http://schemas.microsoft.com/office/powerpoint/2010/main" val="55325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0213"/>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Key Features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05928"/>
            <a:ext cx="10515600" cy="5032375"/>
          </a:xfrm>
        </p:spPr>
        <p:txBody>
          <a:bodyPr>
            <a:normAutofit/>
          </a:bodyPr>
          <a:lstStyle/>
          <a:p>
            <a:pPr>
              <a:lnSpc>
                <a:spcPct val="150000"/>
              </a:lnSpc>
            </a:pPr>
            <a:r>
              <a:rPr lang="en-US" sz="2400" b="1" dirty="0" smtClean="0">
                <a:latin typeface="Times New Roman" panose="02020603050405020304" pitchFamily="18" charset="0"/>
                <a:cs typeface="Times New Roman" panose="02020603050405020304" pitchFamily="18" charset="0"/>
              </a:rPr>
              <a:t>User Management:</a:t>
            </a:r>
          </a:p>
          <a:p>
            <a:pPr lvl="1"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shall allow the users to create their accounts with email. </a:t>
            </a:r>
          </a:p>
          <a:p>
            <a:pPr lvl="1"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shall allow the user to securely login to their accounts. </a:t>
            </a:r>
          </a:p>
          <a:p>
            <a:pPr lvl="0">
              <a:lnSpc>
                <a:spcPct val="150000"/>
              </a:lnSpc>
            </a:pPr>
            <a:r>
              <a:rPr lang="en-US" sz="2400" b="1" dirty="0">
                <a:latin typeface="Times New Roman" panose="02020603050405020304" pitchFamily="18" charset="0"/>
                <a:cs typeface="Times New Roman" panose="02020603050405020304" pitchFamily="18" charset="0"/>
              </a:rPr>
              <a:t>Course </a:t>
            </a:r>
            <a:r>
              <a:rPr lang="en-US" sz="2400" b="1" dirty="0" smtClean="0">
                <a:latin typeface="Times New Roman" panose="02020603050405020304" pitchFamily="18" charset="0"/>
                <a:cs typeface="Times New Roman" panose="02020603050405020304" pitchFamily="18" charset="0"/>
              </a:rPr>
              <a:t>Management:</a:t>
            </a:r>
          </a:p>
          <a:p>
            <a:pPr lvl="1"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Users can add different courses to the system.</a:t>
            </a:r>
          </a:p>
          <a:p>
            <a:pPr lvl="1"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Users can update or modify information for selected courses.</a:t>
            </a:r>
          </a:p>
          <a:p>
            <a:pPr>
              <a:lnSpc>
                <a:spcPct val="150000"/>
              </a:lnSpc>
            </a:pPr>
            <a:r>
              <a:rPr lang="en-US" sz="2400" b="1" dirty="0">
                <a:latin typeface="Times New Roman" panose="02020603050405020304" pitchFamily="18" charset="0"/>
                <a:cs typeface="Times New Roman" panose="02020603050405020304" pitchFamily="18" charset="0"/>
              </a:rPr>
              <a:t>User Profile </a:t>
            </a:r>
            <a:r>
              <a:rPr lang="en-US" sz="2400" b="1" dirty="0" smtClean="0">
                <a:latin typeface="Times New Roman" panose="02020603050405020304" pitchFamily="18" charset="0"/>
                <a:cs typeface="Times New Roman" panose="02020603050405020304" pitchFamily="18" charset="0"/>
              </a:rPr>
              <a:t>Management:</a:t>
            </a:r>
          </a:p>
          <a:p>
            <a:pPr lvl="1"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shall maintain a user profile and display all necessary information. </a:t>
            </a:r>
          </a:p>
          <a:p>
            <a:pPr lvl="1"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shall allow the user to update his/her profile.</a:t>
            </a:r>
          </a:p>
          <a:p>
            <a:pPr marL="0" indent="0">
              <a:lnSpc>
                <a:spcPct val="150000"/>
              </a:lnSpc>
              <a:buNone/>
            </a:pPr>
            <a:endParaRPr lang="en-US" sz="2400" dirty="0"/>
          </a:p>
          <a:p>
            <a:pPr marL="0" lvl="0" indent="0">
              <a:lnSpc>
                <a:spcPct val="150000"/>
              </a:lnSpc>
              <a:buNone/>
            </a:pPr>
            <a:endParaRPr lang="en-US" sz="2400" dirty="0"/>
          </a:p>
          <a:p>
            <a:pPr marL="0" lvl="0" indent="0">
              <a:lnSpc>
                <a:spcPct val="150000"/>
              </a:lnSpc>
              <a:buNone/>
            </a:pPr>
            <a:endParaRPr lang="en-US" sz="2400" dirty="0"/>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267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Key Features (Continued)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5322" y="2128279"/>
            <a:ext cx="10515600" cy="4729721"/>
          </a:xfrm>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Fee </a:t>
            </a:r>
            <a:r>
              <a:rPr lang="en-US" sz="2400" b="1" dirty="0" smtClean="0">
                <a:latin typeface="Times New Roman" panose="02020603050405020304" pitchFamily="18" charset="0"/>
                <a:cs typeface="Times New Roman" panose="02020603050405020304" pitchFamily="18" charset="0"/>
              </a:rPr>
              <a:t>Management:</a:t>
            </a:r>
            <a:endParaRPr lang="en-US" sz="2400" b="1"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should Maintain detailed records of each student's fee payments, including due dates, amounts paid, and outstanding balances</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b="1" dirty="0">
                <a:latin typeface="Times New Roman" panose="02020603050405020304" pitchFamily="18" charset="0"/>
                <a:cs typeface="Times New Roman" panose="02020603050405020304" pitchFamily="18" charset="0"/>
              </a:rPr>
              <a:t>Mobile-Based Application </a:t>
            </a:r>
            <a:r>
              <a:rPr lang="en-US" sz="2400" b="1" dirty="0" smtClean="0">
                <a:latin typeface="Times New Roman" panose="02020603050405020304" pitchFamily="18" charset="0"/>
                <a:cs typeface="Times New Roman" panose="02020603050405020304" pitchFamily="18" charset="0"/>
              </a:rPr>
              <a:t>:</a:t>
            </a:r>
          </a:p>
          <a:p>
            <a:pPr lvl="0" fontAlgn="base">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application is accessible through mobile devices with internet connectivity.</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Basic mobile device usage skills are required to navigate the application. </a:t>
            </a:r>
          </a:p>
          <a:p>
            <a:pPr marL="0" lv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181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b="1" dirty="0" smtClean="0"/>
              <a:t>User-Friendly Interface</a:t>
            </a:r>
          </a:p>
          <a:p>
            <a:pPr>
              <a:lnSpc>
                <a:spcPct val="150000"/>
              </a:lnSpc>
            </a:pPr>
            <a:r>
              <a:rPr lang="en-US" b="1" dirty="0" smtClean="0">
                <a:latin typeface="Times New Roman" panose="02020603050405020304" pitchFamily="18" charset="0"/>
                <a:cs typeface="Times New Roman" panose="02020603050405020304" pitchFamily="18" charset="0"/>
              </a:rPr>
              <a:t>Accessibility and convenience</a:t>
            </a:r>
            <a:endParaRPr lang="en-US" b="1" dirty="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Offline access to content</a:t>
            </a:r>
          </a:p>
          <a:p>
            <a:pPr>
              <a:lnSpc>
                <a:spcPct val="150000"/>
              </a:lnSpc>
            </a:pPr>
            <a:r>
              <a:rPr lang="en-US" b="1" dirty="0" smtClean="0">
                <a:latin typeface="Times New Roman" panose="02020603050405020304" pitchFamily="18" charset="0"/>
                <a:cs typeface="Times New Roman" panose="02020603050405020304" pitchFamily="18" charset="0"/>
              </a:rPr>
              <a:t>Seamless integration with other educational tools</a:t>
            </a:r>
            <a:endParaRPr lang="en-US" b="1" dirty="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Secure data management</a:t>
            </a:r>
          </a:p>
          <a:p>
            <a:pPr>
              <a:lnSpc>
                <a:spcPct val="150000"/>
              </a:lnSpc>
            </a:pPr>
            <a:r>
              <a:rPr lang="en-US" b="1" dirty="0" smtClean="0">
                <a:latin typeface="Times New Roman" panose="02020603050405020304" pitchFamily="18" charset="0"/>
                <a:cs typeface="Times New Roman" panose="02020603050405020304" pitchFamily="18" charset="0"/>
              </a:rPr>
              <a:t>Admin efficiency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562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Language Used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This project is developed using modern flutter technology like Dart. This language is used for both frontend and backend development and follows the best practices in software development to ensure reliability, security and user satisfaction.</a:t>
            </a:r>
          </a:p>
        </p:txBody>
      </p:sp>
    </p:spTree>
    <p:extLst>
      <p:ext uri="{BB962C8B-B14F-4D97-AF65-F5344CB8AC3E}">
        <p14:creationId xmlns:p14="http://schemas.microsoft.com/office/powerpoint/2010/main" val="583720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 Flow Diagram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Level 1 DFD:</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185" y="3076592"/>
            <a:ext cx="9563782" cy="2470116"/>
          </a:xfrm>
          <a:prstGeom prst="rect">
            <a:avLst/>
          </a:prstGeom>
        </p:spPr>
      </p:pic>
    </p:spTree>
    <p:extLst>
      <p:ext uri="{BB962C8B-B14F-4D97-AF65-F5344CB8AC3E}">
        <p14:creationId xmlns:p14="http://schemas.microsoft.com/office/powerpoint/2010/main" val="456421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Level 2 DFD</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2485624"/>
            <a:ext cx="10225824" cy="4469830"/>
          </a:xfrm>
        </p:spPr>
      </p:pic>
    </p:spTree>
    <p:extLst>
      <p:ext uri="{BB962C8B-B14F-4D97-AF65-F5344CB8AC3E}">
        <p14:creationId xmlns:p14="http://schemas.microsoft.com/office/powerpoint/2010/main" val="718523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System Design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35651" y="2410735"/>
            <a:ext cx="3979572" cy="4583502"/>
          </a:xfrm>
        </p:spPr>
      </p:pic>
    </p:spTree>
    <p:extLst>
      <p:ext uri="{BB962C8B-B14F-4D97-AF65-F5344CB8AC3E}">
        <p14:creationId xmlns:p14="http://schemas.microsoft.com/office/powerpoint/2010/main" val="3070463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78</TotalTime>
  <Words>408</Words>
  <Application>Microsoft Office PowerPoint</Application>
  <PresentationFormat>Widescreen</PresentationFormat>
  <Paragraphs>58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Times New Roman</vt:lpstr>
      <vt:lpstr>Wingdings</vt:lpstr>
      <vt:lpstr>Wingdings 3</vt:lpstr>
      <vt:lpstr>Ion Boardroom</vt:lpstr>
      <vt:lpstr>Learning Management System</vt:lpstr>
      <vt:lpstr>Project Introduction</vt:lpstr>
      <vt:lpstr>Key Features</vt:lpstr>
      <vt:lpstr>Key Features (Continued)</vt:lpstr>
      <vt:lpstr>Objectives</vt:lpstr>
      <vt:lpstr>Language Used</vt:lpstr>
      <vt:lpstr>Data Flow Diagram</vt:lpstr>
      <vt:lpstr>Level 2 DFD</vt:lpstr>
      <vt:lpstr>System Design</vt:lpstr>
      <vt:lpstr>System Design</vt:lpstr>
      <vt:lpstr>User’s Guide</vt:lpstr>
      <vt:lpstr>User’s Login </vt:lpstr>
      <vt:lpstr>User’s Dashboard</vt:lpstr>
      <vt:lpstr>My Profile</vt:lpstr>
      <vt:lpstr>Edit Profile</vt:lpstr>
      <vt:lpstr>Current Enrollments</vt:lpstr>
      <vt:lpstr>Fee Voucher</vt:lpstr>
      <vt:lpstr>Paln of Study ( Changings)</vt:lpstr>
      <vt:lpstr>Contact Us</vt:lpstr>
      <vt:lpstr>Update Password</vt:lpstr>
      <vt:lpstr>Admin Panel</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Management System</dc:title>
  <dc:creator>Younas</dc:creator>
  <cp:lastModifiedBy>Younas</cp:lastModifiedBy>
  <cp:revision>11</cp:revision>
  <dcterms:created xsi:type="dcterms:W3CDTF">2024-07-28T05:33:54Z</dcterms:created>
  <dcterms:modified xsi:type="dcterms:W3CDTF">2024-08-03T04:18:22Z</dcterms:modified>
</cp:coreProperties>
</file>