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303" r:id="rId5"/>
    <p:sldId id="348" r:id="rId6"/>
    <p:sldId id="349" r:id="rId7"/>
    <p:sldId id="350" r:id="rId8"/>
    <p:sldId id="351" r:id="rId9"/>
    <p:sldId id="353" r:id="rId10"/>
    <p:sldId id="354" r:id="rId11"/>
    <p:sldId id="335" r:id="rId12"/>
    <p:sldId id="355" r:id="rId13"/>
    <p:sldId id="356" r:id="rId14"/>
    <p:sldId id="359" r:id="rId15"/>
    <p:sldId id="360" r:id="rId16"/>
    <p:sldId id="361" r:id="rId17"/>
    <p:sldId id="362" r:id="rId18"/>
    <p:sldId id="340" r:id="rId19"/>
    <p:sldId id="365" r:id="rId20"/>
    <p:sldId id="366" r:id="rId21"/>
    <p:sldId id="367" r:id="rId22"/>
    <p:sldId id="368" r:id="rId23"/>
    <p:sldId id="370" r:id="rId24"/>
    <p:sldId id="342" r:id="rId25"/>
    <p:sldId id="364" r:id="rId26"/>
    <p:sldId id="302" r:id="rId27"/>
    <p:sldId id="301" r:id="rId28"/>
  </p:sldIdLst>
  <p:sldSz cx="9144000" cy="5143500" type="screen16x9"/>
  <p:notesSz cx="6858000" cy="9144000"/>
  <p:embeddedFontLst>
    <p:embeddedFont>
      <p:font typeface="Josefin Sans" pitchFamily="2" charset="0"/>
      <p:regular r:id="rId30"/>
      <p:bold r:id="rId31"/>
      <p:italic r:id="rId32"/>
      <p:boldItalic r:id="rId33"/>
    </p:embeddedFont>
    <p:embeddedFont>
      <p:font typeface="Josefin Sans Medium" panose="020B0604020202020204" charset="0"/>
      <p:regular r:id="rId34"/>
      <p:bold r:id="rId35"/>
      <p:italic r:id="rId36"/>
      <p:boldItalic r:id="rId37"/>
    </p:embeddedFont>
    <p:embeddedFont>
      <p:font typeface="Josefin Sans SemiBold"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115" d="100"/>
          <a:sy n="115" d="100"/>
        </p:scale>
        <p:origin x="36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Intro</a:t>
            </a:r>
            <a:r>
              <a:rPr lang="en" dirty="0"/>
              <a:t>: KHOA 15s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b22430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b22430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164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b22430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b22430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387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b22430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b22430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493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b22430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b22430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766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b22430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b22430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6460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b22430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b22430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212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b22430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b22430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552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1b22430b6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1b22430b6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Chap 1</a:t>
            </a:r>
            <a:r>
              <a:rPr lang="en">
                <a:solidFill>
                  <a:schemeClr val="dk1"/>
                </a:solidFill>
              </a:rPr>
              <a:t>: 3’</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97404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b22430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b22430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841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b22430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b22430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6058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b22430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b22430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b22430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b22430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654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b22430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b22430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08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b22430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b22430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975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1b22430b6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1b22430b6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Chap 1</a:t>
            </a:r>
            <a:r>
              <a:rPr lang="en">
                <a:solidFill>
                  <a:schemeClr val="dk1"/>
                </a:solidFill>
              </a:rPr>
              <a:t>: 3’</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72621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b22430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b22430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871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11b22430b6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11b22430b6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12ae79be11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12ae79be11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1b22430b6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1b22430b6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Chap 1</a:t>
            </a:r>
            <a:r>
              <a:rPr lang="en">
                <a:solidFill>
                  <a:schemeClr val="dk1"/>
                </a:solidFill>
              </a:rPr>
              <a:t>: 3’</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b22430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b22430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125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b22430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b22430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18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b22430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b22430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873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b22430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b22430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478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b22430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b22430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596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1b22430b6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1b22430b6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Chap 1</a:t>
            </a:r>
            <a:r>
              <a:rPr lang="en">
                <a:solidFill>
                  <a:schemeClr val="dk1"/>
                </a:solidFill>
              </a:rPr>
              <a:t>: 3’</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8641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Josefin Sans"/>
              <a:buChar char="●"/>
              <a:defRPr sz="1800">
                <a:solidFill>
                  <a:schemeClr val="dk2"/>
                </a:solidFill>
                <a:latin typeface="Josefin Sans"/>
                <a:ea typeface="Josefin Sans"/>
                <a:cs typeface="Josefin Sans"/>
                <a:sym typeface="Josefin Sans"/>
              </a:defRPr>
            </a:lvl1pPr>
            <a:lvl2pPr marL="914400" lvl="1" indent="-317500">
              <a:lnSpc>
                <a:spcPct val="115000"/>
              </a:lnSpc>
              <a:spcBef>
                <a:spcPts val="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2pPr>
            <a:lvl3pPr marL="1371600" lvl="2" indent="-317500">
              <a:lnSpc>
                <a:spcPct val="115000"/>
              </a:lnSpc>
              <a:spcBef>
                <a:spcPts val="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3pPr>
            <a:lvl4pPr marL="1828800" lvl="3" indent="-317500">
              <a:lnSpc>
                <a:spcPct val="115000"/>
              </a:lnSpc>
              <a:spcBef>
                <a:spcPts val="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4pPr>
            <a:lvl5pPr marL="2286000" lvl="4" indent="-317500">
              <a:lnSpc>
                <a:spcPct val="115000"/>
              </a:lnSpc>
              <a:spcBef>
                <a:spcPts val="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5pPr>
            <a:lvl6pPr marL="2743200" lvl="5" indent="-317500">
              <a:lnSpc>
                <a:spcPct val="115000"/>
              </a:lnSpc>
              <a:spcBef>
                <a:spcPts val="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6pPr>
            <a:lvl7pPr marL="3200400" lvl="6" indent="-317500">
              <a:lnSpc>
                <a:spcPct val="115000"/>
              </a:lnSpc>
              <a:spcBef>
                <a:spcPts val="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7pPr>
            <a:lvl8pPr marL="3657600" lvl="7" indent="-317500">
              <a:lnSpc>
                <a:spcPct val="115000"/>
              </a:lnSpc>
              <a:spcBef>
                <a:spcPts val="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8pPr>
            <a:lvl9pPr marL="4114800" lvl="8" indent="-317500">
              <a:lnSpc>
                <a:spcPct val="115000"/>
              </a:lnSpc>
              <a:spcBef>
                <a:spcPts val="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ithub.com/xvanausloos/hdp_data_tutorials/tree/master/tutorials/hdf/analyze-transit-patterns-with-apache-nifi"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xvanausloos/hdp_data_tutorials/blob/master/tutorials/hdf/analyze-transit-patterns-with-apache-nifi/assets/transit_data_seed.zip"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ydhcxBNJ6Fs&amp;list=PL55symSEWBbMBSnNW_Aboh2TpYkNIFMgb&amp;index=6"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xvanausloos/hdp_data_tutorials/blob/master/tutorials/hdf/analyze-transit-patterns-with-apache-nifi/assets/transit_data_seed.zip"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xvanausloos/hdp_data_tutorials/blob/master/tutorials/hdf/analyze-transit-patterns-with-apache-nifi/assets/transit_data_seed.zip"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xvanausloos/hdp_data_tutorials/blob/master/tutorials/hdf/analyze-transit-patterns-with-apache-nifi/assets/transit_data_seed.zip"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xvanausloos/hdp_data_tutorials/blob/master/tutorials/hdf/analyze-transit-patterns-with-apache-nifi/assets/transit_data_seed.zip"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xvanausloos/hdp_data_tutorials/blob/master/tutorials/hdf/analyze-transit-patterns-with-apache-nifi/assets/transit_data_seed.zip"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xvanausloos/hdp_data_tutorials/blob/master/tutorials/hdf/analyze-transit-patterns-with-apache-nifi/assets/transit_data_seed.zip"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github.com/xvanausloos/hdp_data_tutorials/tree/master/tutorials/hdf/analyze-transit-patterns-with-apache-nifi"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xvanausloos/hdp_data_tutorials/tree/master/tutorials/hdf/analyze-transit-patterns-with-apache-nifi"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xvanausloos/hdp_data_tutorials/tree/master/tutorials/hdf/analyze-transit-patterns-with-apache-nifi"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xvanausloos/hdp_data_tutorials/tree/master/tutorials/hdf/analyze-transit-patterns-with-apache-nifi"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xvanausloos/hdp_data_tutorials/tree/master/tutorials/hdf/analyze-transit-patterns-with-apache-nifi"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203034D4-C8D6-5759-0E24-921B8AA02C1D}"/>
              </a:ext>
            </a:extLst>
          </p:cNvPr>
          <p:cNvPicPr>
            <a:picLocks noChangeAspect="1"/>
          </p:cNvPicPr>
          <p:nvPr/>
        </p:nvPicPr>
        <p:blipFill>
          <a:blip r:embed="rId3"/>
          <a:stretch>
            <a:fillRect/>
          </a:stretch>
        </p:blipFill>
        <p:spPr>
          <a:xfrm>
            <a:off x="141767" y="296300"/>
            <a:ext cx="1339099" cy="669550"/>
          </a:xfrm>
          <a:prstGeom prst="rect">
            <a:avLst/>
          </a:prstGeom>
        </p:spPr>
      </p:pic>
      <p:sp>
        <p:nvSpPr>
          <p:cNvPr id="54" name="Google Shape;54;p13"/>
          <p:cNvSpPr txBox="1">
            <a:spLocks noGrp="1"/>
          </p:cNvSpPr>
          <p:nvPr>
            <p:ph type="ctrTitle"/>
          </p:nvPr>
        </p:nvSpPr>
        <p:spPr>
          <a:xfrm>
            <a:off x="311699" y="1623168"/>
            <a:ext cx="5208819"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891"/>
              <a:buNone/>
            </a:pPr>
            <a:r>
              <a:rPr lang="en-US" sz="3820" b="1" dirty="0"/>
              <a:t>ANALYZE </a:t>
            </a:r>
            <a:br>
              <a:rPr lang="en-US" sz="3820" b="1" dirty="0"/>
            </a:br>
            <a:r>
              <a:rPr lang="en-US" sz="3820" b="1" dirty="0"/>
              <a:t>TRANSIT PATTERNS </a:t>
            </a:r>
            <a:br>
              <a:rPr lang="en-US" sz="3820" b="1" dirty="0"/>
            </a:br>
            <a:r>
              <a:rPr lang="en-US" sz="3820" b="1" dirty="0"/>
              <a:t>WITH APACHE NIFI</a:t>
            </a:r>
            <a:endParaRPr sz="3820" b="1" dirty="0"/>
          </a:p>
        </p:txBody>
      </p:sp>
      <p:sp>
        <p:nvSpPr>
          <p:cNvPr id="55" name="Google Shape;55;p13"/>
          <p:cNvSpPr txBox="1">
            <a:spLocks noGrp="1"/>
          </p:cNvSpPr>
          <p:nvPr>
            <p:ph type="subTitle" idx="1"/>
          </p:nvPr>
        </p:nvSpPr>
        <p:spPr>
          <a:xfrm>
            <a:off x="311699" y="3880479"/>
            <a:ext cx="5364900" cy="878226"/>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US" sz="1400" dirty="0"/>
              <a:t>Students:	</a:t>
            </a:r>
            <a:r>
              <a:rPr lang="en-US" sz="1400" dirty="0" err="1"/>
              <a:t>Nguyễn</a:t>
            </a:r>
            <a:r>
              <a:rPr lang="en-US" sz="1400" dirty="0"/>
              <a:t> Hoài Nam – 20T1020469</a:t>
            </a:r>
          </a:p>
          <a:p>
            <a:pPr marL="0" lvl="0" indent="0" algn="l" rtl="0">
              <a:lnSpc>
                <a:spcPct val="150000"/>
              </a:lnSpc>
              <a:spcBef>
                <a:spcPts val="0"/>
              </a:spcBef>
              <a:spcAft>
                <a:spcPts val="0"/>
              </a:spcAft>
              <a:buNone/>
            </a:pPr>
            <a:r>
              <a:rPr lang="en" sz="1400" dirty="0"/>
              <a:t>Supervisor:</a:t>
            </a:r>
            <a:r>
              <a:rPr lang="en" sz="1400"/>
              <a:t>	TS. </a:t>
            </a:r>
            <a:r>
              <a:rPr lang="en" sz="1400" dirty="0"/>
              <a:t>Hồ Quốc Dũng</a:t>
            </a:r>
            <a:endParaRPr lang="vi-VN" sz="1400" dirty="0"/>
          </a:p>
        </p:txBody>
      </p:sp>
      <p:sp>
        <p:nvSpPr>
          <p:cNvPr id="56" name="Google Shape;56;p13"/>
          <p:cNvSpPr txBox="1">
            <a:spLocks noGrp="1"/>
          </p:cNvSpPr>
          <p:nvPr>
            <p:ph type="title" idx="4294967295"/>
          </p:nvPr>
        </p:nvSpPr>
        <p:spPr>
          <a:xfrm>
            <a:off x="5592725" y="3886488"/>
            <a:ext cx="3601200" cy="8782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dk2"/>
                </a:solidFill>
              </a:rPr>
              <a:t>Author: sandbox-team</a:t>
            </a:r>
            <a:br>
              <a:rPr lang="en-US" sz="1400" dirty="0">
                <a:solidFill>
                  <a:schemeClr val="dk2"/>
                </a:solidFill>
              </a:rPr>
            </a:br>
            <a:br>
              <a:rPr lang="en-US" sz="1400" dirty="0">
                <a:solidFill>
                  <a:schemeClr val="dk2"/>
                </a:solidFill>
              </a:rPr>
            </a:br>
            <a:r>
              <a:rPr lang="en-US" sz="1400" dirty="0">
                <a:solidFill>
                  <a:schemeClr val="dk2"/>
                </a:solidFill>
              </a:rPr>
              <a:t>Source: Hortonworks</a:t>
            </a:r>
            <a:br>
              <a:rPr lang="en-US" sz="1400" dirty="0">
                <a:solidFill>
                  <a:schemeClr val="dk2"/>
                </a:solidFill>
              </a:rPr>
            </a:br>
            <a:br>
              <a:rPr lang="en-US" sz="1400" dirty="0">
                <a:solidFill>
                  <a:schemeClr val="dk2"/>
                </a:solidFill>
              </a:rPr>
            </a:br>
            <a:r>
              <a:rPr lang="en-US" sz="1400" dirty="0">
                <a:solidFill>
                  <a:schemeClr val="dk2"/>
                </a:solidFill>
              </a:rPr>
              <a:t>Link: </a:t>
            </a:r>
            <a:r>
              <a:rPr lang="en-US" sz="1400" dirty="0">
                <a:solidFill>
                  <a:schemeClr val="dk2"/>
                </a:solidFill>
                <a:hlinkClick r:id="rId4"/>
              </a:rPr>
              <a:t>GITHUB</a:t>
            </a:r>
            <a:endParaRPr sz="1400" dirty="0">
              <a:solidFill>
                <a:schemeClr val="dk2"/>
              </a:solidFill>
            </a:endParaRPr>
          </a:p>
        </p:txBody>
      </p:sp>
      <p:sp>
        <p:nvSpPr>
          <p:cNvPr id="60" name="Google Shape;60;p13"/>
          <p:cNvSpPr txBox="1"/>
          <p:nvPr/>
        </p:nvSpPr>
        <p:spPr>
          <a:xfrm flipH="1">
            <a:off x="1057974" y="442649"/>
            <a:ext cx="4534751"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dirty="0">
                <a:solidFill>
                  <a:srgbClr val="221C58"/>
                </a:solidFill>
                <a:latin typeface="Josefin Sans Medium"/>
                <a:ea typeface="Josefin Sans Medium"/>
                <a:cs typeface="Josefin Sans Medium"/>
                <a:sym typeface="Josefin Sans Medium"/>
              </a:rPr>
              <a:t>Hue City University of </a:t>
            </a:r>
            <a:r>
              <a:rPr lang="en-US" dirty="0">
                <a:solidFill>
                  <a:srgbClr val="221C58"/>
                </a:solidFill>
                <a:latin typeface="Josefin Sans Medium"/>
                <a:ea typeface="Josefin Sans Medium"/>
                <a:cs typeface="Josefin Sans Medium"/>
                <a:sym typeface="Josefin Sans Medium"/>
              </a:rPr>
              <a:t>Science</a:t>
            </a:r>
          </a:p>
          <a:p>
            <a:pPr marL="0" lvl="0" indent="0" algn="l" rtl="0">
              <a:spcBef>
                <a:spcPts val="0"/>
              </a:spcBef>
              <a:spcAft>
                <a:spcPts val="0"/>
              </a:spcAft>
              <a:buNone/>
            </a:pPr>
            <a:r>
              <a:rPr lang="en-US" dirty="0">
                <a:solidFill>
                  <a:srgbClr val="221C58"/>
                </a:solidFill>
                <a:latin typeface="Josefin Sans Medium"/>
                <a:ea typeface="Josefin Sans Medium"/>
                <a:cs typeface="Josefin Sans Medium"/>
                <a:sym typeface="Josefin Sans Medium"/>
              </a:rPr>
              <a:t>Faculty of Computer Science</a:t>
            </a:r>
          </a:p>
        </p:txBody>
      </p:sp>
      <p:pic>
        <p:nvPicPr>
          <p:cNvPr id="4" name="Picture 3">
            <a:extLst>
              <a:ext uri="{FF2B5EF4-FFF2-40B4-BE49-F238E27FC236}">
                <a16:creationId xmlns:a16="http://schemas.microsoft.com/office/drawing/2014/main" id="{E5A697D2-7EEC-5462-5119-9C4217A9CDC8}"/>
              </a:ext>
            </a:extLst>
          </p:cNvPr>
          <p:cNvPicPr>
            <a:picLocks noChangeAspect="1"/>
          </p:cNvPicPr>
          <p:nvPr/>
        </p:nvPicPr>
        <p:blipFill>
          <a:blip r:embed="rId5"/>
          <a:stretch>
            <a:fillRect/>
          </a:stretch>
        </p:blipFill>
        <p:spPr>
          <a:xfrm>
            <a:off x="5917650" y="965829"/>
            <a:ext cx="2914650" cy="29146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138925" y="1183830"/>
            <a:ext cx="2166900" cy="12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b="1" dirty="0"/>
              <a:t>II.</a:t>
            </a:r>
            <a:endParaRPr sz="7200" b="1" dirty="0"/>
          </a:p>
        </p:txBody>
      </p:sp>
      <p:sp>
        <p:nvSpPr>
          <p:cNvPr id="90" name="Google Shape;90;p15"/>
          <p:cNvSpPr txBox="1">
            <a:spLocks noGrp="1"/>
          </p:cNvSpPr>
          <p:nvPr>
            <p:ph type="title"/>
          </p:nvPr>
        </p:nvSpPr>
        <p:spPr>
          <a:xfrm>
            <a:off x="188175" y="2395225"/>
            <a:ext cx="8709600" cy="1632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3800" b="1" dirty="0" err="1"/>
              <a:t>Phương</a:t>
            </a:r>
            <a:r>
              <a:rPr lang="en-US" sz="3800" b="1" dirty="0"/>
              <a:t> </a:t>
            </a:r>
            <a:r>
              <a:rPr lang="en-US" sz="3800" b="1" dirty="0" err="1"/>
              <a:t>pháp</a:t>
            </a:r>
            <a:endParaRPr sz="3300" b="1" dirty="0"/>
          </a:p>
        </p:txBody>
      </p:sp>
      <p:sp>
        <p:nvSpPr>
          <p:cNvPr id="2" name="Google Shape;66;p14">
            <a:extLst>
              <a:ext uri="{FF2B5EF4-FFF2-40B4-BE49-F238E27FC236}">
                <a16:creationId xmlns:a16="http://schemas.microsoft.com/office/drawing/2014/main" id="{F4723DB1-F2E5-1948-1D66-04FEE81A7D75}"/>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09</a:t>
            </a:r>
            <a:endParaRPr sz="3800" dirty="0">
              <a:latin typeface="Josefin Sans"/>
              <a:ea typeface="Josefin Sans"/>
              <a:cs typeface="Josefin Sans"/>
              <a:sym typeface="Josefin Sans"/>
            </a:endParaRPr>
          </a:p>
        </p:txBody>
      </p:sp>
    </p:spTree>
    <p:extLst>
      <p:ext uri="{BB962C8B-B14F-4D97-AF65-F5344CB8AC3E}">
        <p14:creationId xmlns:p14="http://schemas.microsoft.com/office/powerpoint/2010/main" val="2789165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3527550" y="0"/>
            <a:ext cx="2088900" cy="542100"/>
          </a:xfrm>
          <a:prstGeom prst="rect">
            <a:avLst/>
          </a:prstGeom>
          <a:solidFill>
            <a:schemeClr val="lt2"/>
          </a:solidFill>
          <a:ln w="9525"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72" name="Google Shape;72;p14"/>
          <p:cNvSpPr txBox="1"/>
          <p:nvPr/>
        </p:nvSpPr>
        <p:spPr>
          <a:xfrm>
            <a:off x="3502950" y="32550"/>
            <a:ext cx="21381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dirty="0">
                <a:latin typeface="Josefin Sans"/>
                <a:ea typeface="Josefin Sans"/>
                <a:cs typeface="Josefin Sans"/>
                <a:sym typeface="Josefin Sans"/>
              </a:rPr>
              <a:t>Phương pháp</a:t>
            </a:r>
            <a:endParaRPr sz="1900" dirty="0">
              <a:latin typeface="Josefin Sans"/>
              <a:ea typeface="Josefin Sans"/>
              <a:cs typeface="Josefin Sans"/>
              <a:sym typeface="Josefin Sans"/>
            </a:endParaRPr>
          </a:p>
        </p:txBody>
      </p:sp>
      <p:sp>
        <p:nvSpPr>
          <p:cNvPr id="4" name="Google Shape;66;p14">
            <a:extLst>
              <a:ext uri="{FF2B5EF4-FFF2-40B4-BE49-F238E27FC236}">
                <a16:creationId xmlns:a16="http://schemas.microsoft.com/office/drawing/2014/main" id="{E0B5741E-D51A-7D91-7206-0BE1E02A7195}"/>
              </a:ext>
            </a:extLst>
          </p:cNvPr>
          <p:cNvSpPr txBox="1"/>
          <p:nvPr/>
        </p:nvSpPr>
        <p:spPr>
          <a:xfrm>
            <a:off x="0" y="2187044"/>
            <a:ext cx="1815548" cy="9540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dirty="0">
                <a:latin typeface="Josefin Sans"/>
                <a:ea typeface="Josefin Sans"/>
                <a:cs typeface="Josefin Sans"/>
                <a:sym typeface="Josefin Sans"/>
              </a:rPr>
              <a:t>Các bước cài đặt</a:t>
            </a:r>
            <a:endParaRPr sz="2500" b="1" dirty="0">
              <a:latin typeface="Josefin Sans"/>
              <a:ea typeface="Josefin Sans"/>
              <a:cs typeface="Josefin Sans"/>
              <a:sym typeface="Josefin Sans"/>
            </a:endParaRPr>
          </a:p>
        </p:txBody>
      </p:sp>
      <p:sp>
        <p:nvSpPr>
          <p:cNvPr id="11" name="Google Shape;68;p14">
            <a:extLst>
              <a:ext uri="{FF2B5EF4-FFF2-40B4-BE49-F238E27FC236}">
                <a16:creationId xmlns:a16="http://schemas.microsoft.com/office/drawing/2014/main" id="{AC9867B4-E78C-EC22-D155-48FCD0B3C84C}"/>
              </a:ext>
            </a:extLst>
          </p:cNvPr>
          <p:cNvSpPr txBox="1"/>
          <p:nvPr/>
        </p:nvSpPr>
        <p:spPr>
          <a:xfrm>
            <a:off x="2460802" y="764823"/>
            <a:ext cx="6105891" cy="461635"/>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l" rtl="0">
              <a:spcBef>
                <a:spcPts val="0"/>
              </a:spcBef>
              <a:spcAft>
                <a:spcPts val="0"/>
              </a:spcAft>
              <a:buNone/>
            </a:pPr>
            <a:r>
              <a:rPr lang="en-US" sz="1800" dirty="0" err="1">
                <a:latin typeface="Josefin Sans"/>
                <a:ea typeface="Josefin Sans"/>
                <a:cs typeface="Josefin Sans"/>
                <a:sym typeface="Josefin Sans"/>
              </a:rPr>
              <a:t>Cài</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đặt</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NiFi</a:t>
            </a:r>
            <a:endParaRPr sz="1800" dirty="0">
              <a:latin typeface="Josefin Sans"/>
              <a:ea typeface="Josefin Sans"/>
              <a:cs typeface="Josefin Sans"/>
              <a:sym typeface="Josefin Sans"/>
            </a:endParaRPr>
          </a:p>
        </p:txBody>
      </p:sp>
      <p:sp>
        <p:nvSpPr>
          <p:cNvPr id="14" name="Google Shape;66;p14">
            <a:extLst>
              <a:ext uri="{FF2B5EF4-FFF2-40B4-BE49-F238E27FC236}">
                <a16:creationId xmlns:a16="http://schemas.microsoft.com/office/drawing/2014/main" id="{B02BA2B4-16A0-9727-1CDC-EF823607C05D}"/>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10</a:t>
            </a:r>
            <a:endParaRPr sz="3800" dirty="0">
              <a:latin typeface="Josefin Sans"/>
              <a:ea typeface="Josefin Sans"/>
              <a:cs typeface="Josefin Sans"/>
              <a:sym typeface="Josefin Sans"/>
            </a:endParaRPr>
          </a:p>
        </p:txBody>
      </p:sp>
      <p:sp>
        <p:nvSpPr>
          <p:cNvPr id="6" name="Google Shape;68;p14">
            <a:extLst>
              <a:ext uri="{FF2B5EF4-FFF2-40B4-BE49-F238E27FC236}">
                <a16:creationId xmlns:a16="http://schemas.microsoft.com/office/drawing/2014/main" id="{D943809F-03B8-1D63-0C7B-7D827C8E6ED1}"/>
              </a:ext>
            </a:extLst>
          </p:cNvPr>
          <p:cNvSpPr txBox="1"/>
          <p:nvPr/>
        </p:nvSpPr>
        <p:spPr>
          <a:xfrm>
            <a:off x="2460803" y="1231736"/>
            <a:ext cx="6109991" cy="461635"/>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l" rtl="0">
              <a:spcBef>
                <a:spcPts val="0"/>
              </a:spcBef>
              <a:spcAft>
                <a:spcPts val="0"/>
              </a:spcAft>
              <a:buNone/>
            </a:pPr>
            <a:r>
              <a:rPr lang="en-US" sz="1800" dirty="0" err="1">
                <a:latin typeface="Josefin Sans"/>
                <a:ea typeface="Josefin Sans"/>
                <a:cs typeface="Josefin Sans"/>
                <a:sym typeface="Josefin Sans"/>
              </a:rPr>
              <a:t>Xây</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dựng</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NiFi</a:t>
            </a:r>
            <a:r>
              <a:rPr lang="en-US" sz="1800" dirty="0">
                <a:latin typeface="Josefin Sans"/>
                <a:ea typeface="Josefin Sans"/>
                <a:cs typeface="Josefin Sans"/>
                <a:sym typeface="Josefin Sans"/>
              </a:rPr>
              <a:t> Process Group </a:t>
            </a:r>
            <a:r>
              <a:rPr lang="en-US" sz="1800" dirty="0" err="1">
                <a:latin typeface="Josefin Sans"/>
                <a:ea typeface="Josefin Sans"/>
                <a:cs typeface="Josefin Sans"/>
                <a:sym typeface="Josefin Sans"/>
              </a:rPr>
              <a:t>để</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mô</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phỏng</a:t>
            </a:r>
            <a:r>
              <a:rPr lang="en-US" sz="1800" dirty="0">
                <a:latin typeface="Josefin Sans"/>
                <a:ea typeface="Josefin Sans"/>
                <a:cs typeface="Josefin Sans"/>
                <a:sym typeface="Josefin Sans"/>
              </a:rPr>
              <a:t> NextBus API</a:t>
            </a:r>
            <a:endParaRPr sz="1800" dirty="0">
              <a:latin typeface="Josefin Sans"/>
              <a:ea typeface="Josefin Sans"/>
              <a:cs typeface="Josefin Sans"/>
              <a:sym typeface="Josefin Sans"/>
            </a:endParaRPr>
          </a:p>
        </p:txBody>
      </p:sp>
      <p:sp>
        <p:nvSpPr>
          <p:cNvPr id="12" name="Google Shape;68;p14">
            <a:extLst>
              <a:ext uri="{FF2B5EF4-FFF2-40B4-BE49-F238E27FC236}">
                <a16:creationId xmlns:a16="http://schemas.microsoft.com/office/drawing/2014/main" id="{405DBFB6-1664-7812-C77C-A00110C0DFF4}"/>
              </a:ext>
            </a:extLst>
          </p:cNvPr>
          <p:cNvSpPr txBox="1"/>
          <p:nvPr/>
        </p:nvSpPr>
        <p:spPr>
          <a:xfrm>
            <a:off x="2456704" y="2443119"/>
            <a:ext cx="6109989" cy="738633"/>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l" rtl="0">
              <a:spcBef>
                <a:spcPts val="0"/>
              </a:spcBef>
              <a:spcAft>
                <a:spcPts val="0"/>
              </a:spcAft>
              <a:buNone/>
            </a:pPr>
            <a:r>
              <a:rPr lang="en-US" sz="1800" dirty="0" err="1">
                <a:latin typeface="Josefin Sans"/>
                <a:ea typeface="Josefin Sans"/>
                <a:cs typeface="Josefin Sans"/>
                <a:sym typeface="Josefin Sans"/>
              </a:rPr>
              <a:t>Xây</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dựng</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NiFi</a:t>
            </a:r>
            <a:r>
              <a:rPr lang="en-US" sz="1800" dirty="0">
                <a:latin typeface="Josefin Sans"/>
                <a:ea typeface="Josefin Sans"/>
                <a:cs typeface="Josefin Sans"/>
                <a:sym typeface="Josefin Sans"/>
              </a:rPr>
              <a:t> Process Group </a:t>
            </a:r>
            <a:r>
              <a:rPr lang="en-US" sz="1800" dirty="0" err="1">
                <a:latin typeface="Josefin Sans"/>
                <a:ea typeface="Josefin Sans"/>
                <a:cs typeface="Josefin Sans"/>
                <a:sym typeface="Josefin Sans"/>
              </a:rPr>
              <a:t>để</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xác</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thực</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dữ</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liệu</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GeoEnRiched</a:t>
            </a:r>
            <a:r>
              <a:rPr lang="en-US" sz="1800" dirty="0">
                <a:latin typeface="Josefin Sans"/>
                <a:ea typeface="Josefin Sans"/>
                <a:cs typeface="Josefin Sans"/>
                <a:sym typeface="Josefin Sans"/>
              </a:rPr>
              <a:t> Data</a:t>
            </a:r>
          </a:p>
        </p:txBody>
      </p:sp>
      <p:cxnSp>
        <p:nvCxnSpPr>
          <p:cNvPr id="16" name="Straight Arrow Connector 15">
            <a:extLst>
              <a:ext uri="{FF2B5EF4-FFF2-40B4-BE49-F238E27FC236}">
                <a16:creationId xmlns:a16="http://schemas.microsoft.com/office/drawing/2014/main" id="{154D7268-DC35-ACC0-C10B-2FD640825430}"/>
              </a:ext>
            </a:extLst>
          </p:cNvPr>
          <p:cNvCxnSpPr>
            <a:cxnSpLocks/>
            <a:stCxn id="4" idx="3"/>
            <a:endCxn id="11" idx="1"/>
          </p:cNvCxnSpPr>
          <p:nvPr/>
        </p:nvCxnSpPr>
        <p:spPr>
          <a:xfrm flipV="1">
            <a:off x="1815548" y="995641"/>
            <a:ext cx="645254" cy="1668442"/>
          </a:xfrm>
          <a:prstGeom prst="straightConnector1">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21" name="Straight Arrow Connector 20">
            <a:extLst>
              <a:ext uri="{FF2B5EF4-FFF2-40B4-BE49-F238E27FC236}">
                <a16:creationId xmlns:a16="http://schemas.microsoft.com/office/drawing/2014/main" id="{D3756EFD-6D4E-6B35-57D2-EAC6E1AAF79A}"/>
              </a:ext>
            </a:extLst>
          </p:cNvPr>
          <p:cNvCxnSpPr>
            <a:cxnSpLocks/>
            <a:stCxn id="4" idx="3"/>
            <a:endCxn id="6" idx="1"/>
          </p:cNvCxnSpPr>
          <p:nvPr/>
        </p:nvCxnSpPr>
        <p:spPr>
          <a:xfrm flipV="1">
            <a:off x="1815548" y="1462554"/>
            <a:ext cx="645255" cy="120152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3" name="Straight Arrow Connector 22">
            <a:extLst>
              <a:ext uri="{FF2B5EF4-FFF2-40B4-BE49-F238E27FC236}">
                <a16:creationId xmlns:a16="http://schemas.microsoft.com/office/drawing/2014/main" id="{1E16F784-DD85-29FF-8E20-672B1ABE2912}"/>
              </a:ext>
            </a:extLst>
          </p:cNvPr>
          <p:cNvCxnSpPr>
            <a:cxnSpLocks/>
            <a:stCxn id="4" idx="3"/>
            <a:endCxn id="12" idx="1"/>
          </p:cNvCxnSpPr>
          <p:nvPr/>
        </p:nvCxnSpPr>
        <p:spPr>
          <a:xfrm>
            <a:off x="1815548" y="2664083"/>
            <a:ext cx="641156" cy="14835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7" name="Google Shape;66;p14">
            <a:extLst>
              <a:ext uri="{FF2B5EF4-FFF2-40B4-BE49-F238E27FC236}">
                <a16:creationId xmlns:a16="http://schemas.microsoft.com/office/drawing/2014/main" id="{E942D585-FBDD-7B93-9AA2-C64DBA996463}"/>
              </a:ext>
            </a:extLst>
          </p:cNvPr>
          <p:cNvSpPr txBox="1"/>
          <p:nvPr/>
        </p:nvSpPr>
        <p:spPr>
          <a:xfrm>
            <a:off x="0" y="4773672"/>
            <a:ext cx="8566693"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latin typeface="Times New Roman" panose="02020603050405020304" pitchFamily="18" charset="0"/>
                <a:cs typeface="Times New Roman" panose="02020603050405020304" pitchFamily="18" charset="0"/>
                <a:sym typeface="Josefin Sans"/>
              </a:rPr>
              <a:t>Dữ liệu: </a:t>
            </a:r>
            <a:r>
              <a:rPr lang="en-US" sz="1000" dirty="0">
                <a:latin typeface="Times New Roman" panose="02020603050405020304" pitchFamily="18" charset="0"/>
                <a:cs typeface="Times New Roman" panose="02020603050405020304" pitchFamily="18" charset="0"/>
                <a:sym typeface="Josefin Sans"/>
                <a:hlinkClick r:id="rId3"/>
              </a:rPr>
              <a:t>https://github.com/xvanausloos/hdp_data_tutorials/blob/master/tutorials/hdf/analyze-transit-patterns-with-apache-nifi/assets/transit_data_seed.zip</a:t>
            </a:r>
            <a:endParaRPr sz="1000" dirty="0">
              <a:latin typeface="Times New Roman" panose="02020603050405020304" pitchFamily="18" charset="0"/>
              <a:cs typeface="Times New Roman" panose="02020603050405020304" pitchFamily="18" charset="0"/>
              <a:sym typeface="Josefin Sans"/>
            </a:endParaRPr>
          </a:p>
        </p:txBody>
      </p:sp>
      <p:sp>
        <p:nvSpPr>
          <p:cNvPr id="10" name="Google Shape;68;p14">
            <a:extLst>
              <a:ext uri="{FF2B5EF4-FFF2-40B4-BE49-F238E27FC236}">
                <a16:creationId xmlns:a16="http://schemas.microsoft.com/office/drawing/2014/main" id="{9D01336F-46D5-83FD-D18D-B0177D68FCC2}"/>
              </a:ext>
            </a:extLst>
          </p:cNvPr>
          <p:cNvSpPr txBox="1"/>
          <p:nvPr/>
        </p:nvSpPr>
        <p:spPr>
          <a:xfrm>
            <a:off x="2460800" y="1693371"/>
            <a:ext cx="6109991" cy="738633"/>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l" rtl="0">
              <a:spcBef>
                <a:spcPts val="0"/>
              </a:spcBef>
              <a:spcAft>
                <a:spcPts val="0"/>
              </a:spcAft>
              <a:buNone/>
            </a:pPr>
            <a:r>
              <a:rPr lang="en-US" sz="1800" dirty="0" err="1">
                <a:latin typeface="Josefin Sans"/>
                <a:ea typeface="Josefin Sans"/>
                <a:cs typeface="Josefin Sans"/>
                <a:sym typeface="Josefin Sans"/>
              </a:rPr>
              <a:t>Xây</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dựng</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NiFi</a:t>
            </a:r>
            <a:r>
              <a:rPr lang="en-US" sz="1800" dirty="0">
                <a:latin typeface="Josefin Sans"/>
                <a:ea typeface="Josefin Sans"/>
                <a:cs typeface="Josefin Sans"/>
                <a:sym typeface="Josefin Sans"/>
              </a:rPr>
              <a:t> Process Group </a:t>
            </a:r>
            <a:r>
              <a:rPr lang="en-US" sz="1800" dirty="0" err="1">
                <a:latin typeface="Josefin Sans"/>
                <a:ea typeface="Josefin Sans"/>
                <a:cs typeface="Josefin Sans"/>
                <a:sym typeface="Josefin Sans"/>
              </a:rPr>
              <a:t>để</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phân</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tích</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các</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sự</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kiện</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chuyển</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tuyến</a:t>
            </a:r>
            <a:r>
              <a:rPr lang="en-US" sz="1800" dirty="0">
                <a:latin typeface="Josefin Sans"/>
                <a:ea typeface="Josefin Sans"/>
                <a:cs typeface="Josefin Sans"/>
                <a:sym typeface="Josefin Sans"/>
              </a:rPr>
              <a:t> (Transit Events)</a:t>
            </a:r>
            <a:endParaRPr sz="1800" dirty="0">
              <a:latin typeface="Josefin Sans"/>
              <a:ea typeface="Josefin Sans"/>
              <a:cs typeface="Josefin Sans"/>
              <a:sym typeface="Josefin Sans"/>
            </a:endParaRPr>
          </a:p>
        </p:txBody>
      </p:sp>
      <p:cxnSp>
        <p:nvCxnSpPr>
          <p:cNvPr id="18" name="Straight Arrow Connector 17">
            <a:extLst>
              <a:ext uri="{FF2B5EF4-FFF2-40B4-BE49-F238E27FC236}">
                <a16:creationId xmlns:a16="http://schemas.microsoft.com/office/drawing/2014/main" id="{B65636A9-E451-F295-0279-E2ECDD64146C}"/>
              </a:ext>
            </a:extLst>
          </p:cNvPr>
          <p:cNvCxnSpPr>
            <a:cxnSpLocks/>
            <a:stCxn id="4" idx="3"/>
            <a:endCxn id="10" idx="1"/>
          </p:cNvCxnSpPr>
          <p:nvPr/>
        </p:nvCxnSpPr>
        <p:spPr>
          <a:xfrm flipV="1">
            <a:off x="1815548" y="2062688"/>
            <a:ext cx="645252" cy="60139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9" name="Google Shape;68;p14">
            <a:extLst>
              <a:ext uri="{FF2B5EF4-FFF2-40B4-BE49-F238E27FC236}">
                <a16:creationId xmlns:a16="http://schemas.microsoft.com/office/drawing/2014/main" id="{31F53D18-09B9-3943-1586-D80B3C459A56}"/>
              </a:ext>
            </a:extLst>
          </p:cNvPr>
          <p:cNvSpPr txBox="1"/>
          <p:nvPr/>
        </p:nvSpPr>
        <p:spPr>
          <a:xfrm>
            <a:off x="2460797" y="3152234"/>
            <a:ext cx="6109989" cy="738633"/>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l" rtl="0">
              <a:spcBef>
                <a:spcPts val="0"/>
              </a:spcBef>
              <a:spcAft>
                <a:spcPts val="0"/>
              </a:spcAft>
              <a:buNone/>
            </a:pPr>
            <a:r>
              <a:rPr lang="en-US" sz="1800" dirty="0" err="1">
                <a:latin typeface="Josefin Sans"/>
                <a:ea typeface="Josefin Sans"/>
                <a:cs typeface="Josefin Sans"/>
                <a:sym typeface="Josefin Sans"/>
              </a:rPr>
              <a:t>Xây</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dựng</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NiFi</a:t>
            </a:r>
            <a:r>
              <a:rPr lang="en-US" sz="1800" dirty="0">
                <a:latin typeface="Josefin Sans"/>
                <a:ea typeface="Josefin Sans"/>
                <a:cs typeface="Josefin Sans"/>
                <a:sym typeface="Josefin Sans"/>
              </a:rPr>
              <a:t> Process Group </a:t>
            </a:r>
            <a:r>
              <a:rPr lang="en-US" sz="1800" dirty="0" err="1">
                <a:latin typeface="Josefin Sans"/>
                <a:ea typeface="Josefin Sans"/>
                <a:cs typeface="Josefin Sans"/>
                <a:sym typeface="Josefin Sans"/>
              </a:rPr>
              <a:t>để</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lưu</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trữ</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dữ</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liệu</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dưới</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dạng</a:t>
            </a:r>
            <a:r>
              <a:rPr lang="en-US" sz="1800" dirty="0">
                <a:latin typeface="Josefin Sans"/>
                <a:ea typeface="Josefin Sans"/>
                <a:cs typeface="Josefin Sans"/>
                <a:sym typeface="Josefin Sans"/>
              </a:rPr>
              <a:t> JSON</a:t>
            </a:r>
          </a:p>
        </p:txBody>
      </p:sp>
      <p:sp>
        <p:nvSpPr>
          <p:cNvPr id="30" name="Google Shape;68;p14">
            <a:extLst>
              <a:ext uri="{FF2B5EF4-FFF2-40B4-BE49-F238E27FC236}">
                <a16:creationId xmlns:a16="http://schemas.microsoft.com/office/drawing/2014/main" id="{7C5583C1-AFB7-8922-B94C-698A968E88B5}"/>
              </a:ext>
            </a:extLst>
          </p:cNvPr>
          <p:cNvSpPr txBox="1"/>
          <p:nvPr/>
        </p:nvSpPr>
        <p:spPr>
          <a:xfrm>
            <a:off x="2460797" y="3900859"/>
            <a:ext cx="6109989" cy="738633"/>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l" rtl="0">
              <a:spcBef>
                <a:spcPts val="0"/>
              </a:spcBef>
              <a:spcAft>
                <a:spcPts val="0"/>
              </a:spcAft>
              <a:buNone/>
            </a:pPr>
            <a:r>
              <a:rPr lang="en-US" sz="1800" dirty="0" err="1">
                <a:latin typeface="Josefin Sans"/>
                <a:ea typeface="Josefin Sans"/>
                <a:cs typeface="Josefin Sans"/>
                <a:sym typeface="Josefin Sans"/>
              </a:rPr>
              <a:t>Tích</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hợp</a:t>
            </a:r>
            <a:r>
              <a:rPr lang="en-US" sz="1800" dirty="0">
                <a:latin typeface="Josefin Sans"/>
                <a:ea typeface="Josefin Sans"/>
                <a:cs typeface="Josefin Sans"/>
                <a:sym typeface="Josefin Sans"/>
              </a:rPr>
              <a:t> API NextBus </a:t>
            </a:r>
            <a:r>
              <a:rPr lang="en-US" sz="1800" dirty="0" err="1">
                <a:latin typeface="Josefin Sans"/>
                <a:ea typeface="Josefin Sans"/>
                <a:cs typeface="Josefin Sans"/>
                <a:sym typeface="Josefin Sans"/>
              </a:rPr>
              <a:t>để</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lấy</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nguồn</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cấp</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dữ</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liệu</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trực</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tiếp</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về</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phương</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tiện</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công</a:t>
            </a:r>
            <a:r>
              <a:rPr lang="en-US" sz="1800" dirty="0">
                <a:latin typeface="Josefin Sans"/>
                <a:ea typeface="Josefin Sans"/>
                <a:cs typeface="Josefin Sans"/>
                <a:sym typeface="Josefin Sans"/>
              </a:rPr>
              <a:t> </a:t>
            </a:r>
            <a:r>
              <a:rPr lang="en-US" sz="1800" dirty="0" err="1">
                <a:latin typeface="Josefin Sans"/>
                <a:ea typeface="Josefin Sans"/>
                <a:cs typeface="Josefin Sans"/>
                <a:sym typeface="Josefin Sans"/>
              </a:rPr>
              <a:t>cộng</a:t>
            </a:r>
            <a:endParaRPr lang="en-US" sz="1800" dirty="0">
              <a:latin typeface="Josefin Sans"/>
              <a:ea typeface="Josefin Sans"/>
              <a:cs typeface="Josefin Sans"/>
              <a:sym typeface="Josefin Sans"/>
            </a:endParaRPr>
          </a:p>
        </p:txBody>
      </p:sp>
      <p:cxnSp>
        <p:nvCxnSpPr>
          <p:cNvPr id="31" name="Straight Arrow Connector 30">
            <a:extLst>
              <a:ext uri="{FF2B5EF4-FFF2-40B4-BE49-F238E27FC236}">
                <a16:creationId xmlns:a16="http://schemas.microsoft.com/office/drawing/2014/main" id="{9794BA4C-C733-58F9-B808-D7568EADDEDD}"/>
              </a:ext>
            </a:extLst>
          </p:cNvPr>
          <p:cNvCxnSpPr>
            <a:cxnSpLocks/>
            <a:endCxn id="29" idx="1"/>
          </p:cNvCxnSpPr>
          <p:nvPr/>
        </p:nvCxnSpPr>
        <p:spPr>
          <a:xfrm>
            <a:off x="1815548" y="2567476"/>
            <a:ext cx="645249" cy="95407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6" name="Straight Arrow Connector 65">
            <a:extLst>
              <a:ext uri="{FF2B5EF4-FFF2-40B4-BE49-F238E27FC236}">
                <a16:creationId xmlns:a16="http://schemas.microsoft.com/office/drawing/2014/main" id="{2C971ABE-ACD0-1EC2-93A3-8F34AF04E2CA}"/>
              </a:ext>
            </a:extLst>
          </p:cNvPr>
          <p:cNvCxnSpPr>
            <a:cxnSpLocks/>
            <a:stCxn id="4" idx="3"/>
            <a:endCxn id="30" idx="1"/>
          </p:cNvCxnSpPr>
          <p:nvPr/>
        </p:nvCxnSpPr>
        <p:spPr>
          <a:xfrm>
            <a:off x="1815548" y="2664083"/>
            <a:ext cx="645249" cy="160609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6997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3527550" y="0"/>
            <a:ext cx="2088900" cy="542100"/>
          </a:xfrm>
          <a:prstGeom prst="rect">
            <a:avLst/>
          </a:prstGeom>
          <a:solidFill>
            <a:schemeClr val="lt2"/>
          </a:solidFill>
          <a:ln w="9525"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72" name="Google Shape;72;p14"/>
          <p:cNvSpPr txBox="1"/>
          <p:nvPr/>
        </p:nvSpPr>
        <p:spPr>
          <a:xfrm>
            <a:off x="3502950" y="32550"/>
            <a:ext cx="21381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dirty="0">
                <a:latin typeface="Josefin Sans"/>
                <a:ea typeface="Josefin Sans"/>
                <a:cs typeface="Josefin Sans"/>
                <a:sym typeface="Josefin Sans"/>
              </a:rPr>
              <a:t>Cài đặt NiFi</a:t>
            </a:r>
            <a:endParaRPr sz="1900" dirty="0">
              <a:latin typeface="Josefin Sans"/>
              <a:ea typeface="Josefin Sans"/>
              <a:cs typeface="Josefin Sans"/>
              <a:sym typeface="Josefin Sans"/>
            </a:endParaRPr>
          </a:p>
        </p:txBody>
      </p:sp>
      <p:sp>
        <p:nvSpPr>
          <p:cNvPr id="14" name="Google Shape;66;p14">
            <a:extLst>
              <a:ext uri="{FF2B5EF4-FFF2-40B4-BE49-F238E27FC236}">
                <a16:creationId xmlns:a16="http://schemas.microsoft.com/office/drawing/2014/main" id="{B02BA2B4-16A0-9727-1CDC-EF823607C05D}"/>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11</a:t>
            </a:r>
            <a:endParaRPr sz="3800" dirty="0">
              <a:latin typeface="Josefin Sans"/>
              <a:ea typeface="Josefin Sans"/>
              <a:cs typeface="Josefin Sans"/>
              <a:sym typeface="Josefin Sans"/>
            </a:endParaRPr>
          </a:p>
        </p:txBody>
      </p:sp>
      <p:sp>
        <p:nvSpPr>
          <p:cNvPr id="5" name="TextBox 4">
            <a:extLst>
              <a:ext uri="{FF2B5EF4-FFF2-40B4-BE49-F238E27FC236}">
                <a16:creationId xmlns:a16="http://schemas.microsoft.com/office/drawing/2014/main" id="{A2925F13-74A8-BF82-112F-BB343387B635}"/>
              </a:ext>
            </a:extLst>
          </p:cNvPr>
          <p:cNvSpPr txBox="1"/>
          <p:nvPr/>
        </p:nvSpPr>
        <p:spPr>
          <a:xfrm>
            <a:off x="0" y="4854470"/>
            <a:ext cx="7295322" cy="246221"/>
          </a:xfrm>
          <a:prstGeom prst="rect">
            <a:avLst/>
          </a:prstGeom>
          <a:noFill/>
        </p:spPr>
        <p:txBody>
          <a:bodyPr wrap="square" rtlCol="0">
            <a:spAutoFit/>
          </a:bodyPr>
          <a:lstStyle/>
          <a:p>
            <a:r>
              <a:rPr lang="en-US" sz="1000" dirty="0">
                <a:latin typeface="Times New Roman" panose="02020603050405020304" pitchFamily="18" charset="0"/>
                <a:ea typeface="Tahoma" panose="020B0604030504040204" pitchFamily="34" charset="0"/>
                <a:cs typeface="Times New Roman" panose="02020603050405020304" pitchFamily="18" charset="0"/>
              </a:rPr>
              <a:t>Source: </a:t>
            </a:r>
            <a:r>
              <a:rPr lang="en-US" sz="1000" dirty="0">
                <a:latin typeface="Times New Roman" panose="02020603050405020304" pitchFamily="18" charset="0"/>
                <a:ea typeface="Tahoma" panose="020B0604030504040204" pitchFamily="34" charset="0"/>
                <a:cs typeface="Times New Roman" panose="02020603050405020304" pitchFamily="18" charset="0"/>
                <a:hlinkClick r:id="rId3"/>
              </a:rPr>
              <a:t>https://www.youtube.com/watch?v=ydhcxBNJ6Fs&amp;list=PL55symSEWBbMBSnNW_Aboh2TpYkNIFMgb&amp;index=6</a:t>
            </a:r>
            <a:endParaRPr lang="en-US" sz="1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F9AFCD7-9BB6-54D4-FFB2-0300E4E21954}"/>
              </a:ext>
            </a:extLst>
          </p:cNvPr>
          <p:cNvSpPr txBox="1"/>
          <p:nvPr/>
        </p:nvSpPr>
        <p:spPr>
          <a:xfrm>
            <a:off x="801757" y="178904"/>
            <a:ext cx="2492990"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Apache Software Foundation</a:t>
            </a:r>
          </a:p>
        </p:txBody>
      </p:sp>
      <p:sp>
        <p:nvSpPr>
          <p:cNvPr id="8" name="TextBox 7">
            <a:extLst>
              <a:ext uri="{FF2B5EF4-FFF2-40B4-BE49-F238E27FC236}">
                <a16:creationId xmlns:a16="http://schemas.microsoft.com/office/drawing/2014/main" id="{14E6E15A-600F-8DCB-D94C-73866EDEC7AF}"/>
              </a:ext>
            </a:extLst>
          </p:cNvPr>
          <p:cNvSpPr txBox="1"/>
          <p:nvPr/>
        </p:nvSpPr>
        <p:spPr>
          <a:xfrm>
            <a:off x="5849253" y="171795"/>
            <a:ext cx="95090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July 2015</a:t>
            </a:r>
          </a:p>
        </p:txBody>
      </p:sp>
      <p:sp>
        <p:nvSpPr>
          <p:cNvPr id="15" name="TextBox 14">
            <a:extLst>
              <a:ext uri="{FF2B5EF4-FFF2-40B4-BE49-F238E27FC236}">
                <a16:creationId xmlns:a16="http://schemas.microsoft.com/office/drawing/2014/main" id="{14FCB60E-2F36-ECAB-7FAF-E4D45543D5C4}"/>
              </a:ext>
            </a:extLst>
          </p:cNvPr>
          <p:cNvSpPr txBox="1"/>
          <p:nvPr/>
        </p:nvSpPr>
        <p:spPr>
          <a:xfrm>
            <a:off x="152401" y="4571457"/>
            <a:ext cx="7295322" cy="276999"/>
          </a:xfrm>
          <a:prstGeom prst="rect">
            <a:avLst/>
          </a:prstGeom>
          <a:noFill/>
        </p:spPr>
        <p:txBody>
          <a:bodyPr wrap="square" rtlCol="0">
            <a:spAutoFit/>
          </a:bodyPr>
          <a:lstStyle/>
          <a:p>
            <a:pPr algn="ctr"/>
            <a:r>
              <a:rPr lang="en-US" sz="1200" dirty="0" err="1">
                <a:latin typeface="Times New Roman" panose="02020603050405020304" pitchFamily="18" charset="0"/>
                <a:ea typeface="Tahoma" panose="020B0604030504040204" pitchFamily="34" charset="0"/>
                <a:cs typeface="Times New Roman" panose="02020603050405020304" pitchFamily="18" charset="0"/>
              </a:rPr>
              <a:t>Hình</a:t>
            </a:r>
            <a:r>
              <a:rPr lang="en-US" sz="1200" dirty="0">
                <a:latin typeface="Times New Roman" panose="02020603050405020304" pitchFamily="18" charset="0"/>
                <a:ea typeface="Tahoma" panose="020B0604030504040204" pitchFamily="34" charset="0"/>
                <a:cs typeface="Times New Roman" panose="02020603050405020304" pitchFamily="18" charset="0"/>
              </a:rPr>
              <a:t> 7: Giao </a:t>
            </a:r>
            <a:r>
              <a:rPr lang="en-US" sz="1200" dirty="0" err="1">
                <a:latin typeface="Times New Roman" panose="02020603050405020304" pitchFamily="18" charset="0"/>
                <a:ea typeface="Tahoma" panose="020B0604030504040204" pitchFamily="34" charset="0"/>
                <a:cs typeface="Times New Roman" panose="02020603050405020304" pitchFamily="18" charset="0"/>
              </a:rPr>
              <a:t>diện</a:t>
            </a:r>
            <a:r>
              <a:rPr lang="en-US" sz="1200" dirty="0">
                <a:latin typeface="Times New Roman" panose="02020603050405020304" pitchFamily="18" charset="0"/>
                <a:ea typeface="Tahoma" panose="020B0604030504040204" pitchFamily="34" charset="0"/>
                <a:cs typeface="Times New Roman" panose="02020603050405020304" pitchFamily="18" charset="0"/>
              </a:rPr>
              <a:t> HTML </a:t>
            </a:r>
            <a:r>
              <a:rPr lang="en-US" sz="1200" dirty="0" err="1">
                <a:latin typeface="Times New Roman" panose="02020603050405020304" pitchFamily="18" charset="0"/>
                <a:ea typeface="Tahoma" panose="020B0604030504040204" pitchFamily="34" charset="0"/>
                <a:cs typeface="Times New Roman" panose="02020603050405020304" pitchFamily="18" charset="0"/>
              </a:rPr>
              <a:t>NiFi</a:t>
            </a:r>
            <a:r>
              <a:rPr lang="en-US" sz="1200" dirty="0">
                <a:latin typeface="Times New Roman" panose="02020603050405020304" pitchFamily="18" charset="0"/>
                <a:ea typeface="Tahoma" panose="020B0604030504040204" pitchFamily="34" charset="0"/>
                <a:cs typeface="Times New Roman" panose="02020603050405020304" pitchFamily="18" charset="0"/>
              </a:rPr>
              <a:t>.</a:t>
            </a:r>
          </a:p>
        </p:txBody>
      </p:sp>
      <p:pic>
        <p:nvPicPr>
          <p:cNvPr id="4" name="Picture 3">
            <a:extLst>
              <a:ext uri="{FF2B5EF4-FFF2-40B4-BE49-F238E27FC236}">
                <a16:creationId xmlns:a16="http://schemas.microsoft.com/office/drawing/2014/main" id="{46C0BD69-5836-560C-BFF2-89B3A6BF3ABA}"/>
              </a:ext>
            </a:extLst>
          </p:cNvPr>
          <p:cNvPicPr>
            <a:picLocks noChangeAspect="1"/>
          </p:cNvPicPr>
          <p:nvPr/>
        </p:nvPicPr>
        <p:blipFill>
          <a:blip r:embed="rId4"/>
          <a:stretch>
            <a:fillRect/>
          </a:stretch>
        </p:blipFill>
        <p:spPr>
          <a:xfrm>
            <a:off x="218106" y="783160"/>
            <a:ext cx="6569688" cy="3840631"/>
          </a:xfrm>
          <a:prstGeom prst="rect">
            <a:avLst/>
          </a:prstGeom>
        </p:spPr>
      </p:pic>
    </p:spTree>
    <p:extLst>
      <p:ext uri="{BB962C8B-B14F-4D97-AF65-F5344CB8AC3E}">
        <p14:creationId xmlns:p14="http://schemas.microsoft.com/office/powerpoint/2010/main" val="2264737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3527550" y="0"/>
            <a:ext cx="2088900" cy="542100"/>
          </a:xfrm>
          <a:prstGeom prst="rect">
            <a:avLst/>
          </a:prstGeom>
          <a:solidFill>
            <a:schemeClr val="lt2"/>
          </a:solidFill>
          <a:ln w="9525"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72" name="Google Shape;72;p14"/>
          <p:cNvSpPr txBox="1"/>
          <p:nvPr/>
        </p:nvSpPr>
        <p:spPr>
          <a:xfrm>
            <a:off x="1" y="32550"/>
            <a:ext cx="9144000" cy="492412"/>
          </a:xfrm>
          <a:prstGeom prst="rect">
            <a:avLst/>
          </a:prstGeo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sz="2000" dirty="0" err="1">
                <a:latin typeface="Josefin Sans"/>
                <a:ea typeface="Josefin Sans"/>
                <a:cs typeface="Josefin Sans"/>
                <a:sym typeface="Josefin Sans"/>
              </a:rPr>
              <a:t>Xây</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dựng</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NiFi</a:t>
            </a:r>
            <a:r>
              <a:rPr lang="en-US" sz="2000" dirty="0">
                <a:latin typeface="Josefin Sans"/>
                <a:ea typeface="Josefin Sans"/>
                <a:cs typeface="Josefin Sans"/>
                <a:sym typeface="Josefin Sans"/>
              </a:rPr>
              <a:t> Process Group </a:t>
            </a:r>
            <a:r>
              <a:rPr lang="en-US" sz="2000" dirty="0" err="1">
                <a:latin typeface="Josefin Sans"/>
                <a:ea typeface="Josefin Sans"/>
                <a:cs typeface="Josefin Sans"/>
                <a:sym typeface="Josefin Sans"/>
              </a:rPr>
              <a:t>để</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mô</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phỏng</a:t>
            </a:r>
            <a:r>
              <a:rPr lang="en-US" sz="2000" dirty="0">
                <a:latin typeface="Josefin Sans"/>
                <a:ea typeface="Josefin Sans"/>
                <a:cs typeface="Josefin Sans"/>
                <a:sym typeface="Josefin Sans"/>
              </a:rPr>
              <a:t> NextBus API</a:t>
            </a:r>
          </a:p>
        </p:txBody>
      </p:sp>
      <p:sp>
        <p:nvSpPr>
          <p:cNvPr id="14" name="Google Shape;66;p14">
            <a:extLst>
              <a:ext uri="{FF2B5EF4-FFF2-40B4-BE49-F238E27FC236}">
                <a16:creationId xmlns:a16="http://schemas.microsoft.com/office/drawing/2014/main" id="{B02BA2B4-16A0-9727-1CDC-EF823607C05D}"/>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12</a:t>
            </a:r>
            <a:endParaRPr sz="3800" dirty="0">
              <a:latin typeface="Josefin Sans"/>
              <a:ea typeface="Josefin Sans"/>
              <a:cs typeface="Josefin Sans"/>
              <a:sym typeface="Josefin Sans"/>
            </a:endParaRPr>
          </a:p>
        </p:txBody>
      </p:sp>
      <p:graphicFrame>
        <p:nvGraphicFramePr>
          <p:cNvPr id="13" name="Table 12">
            <a:extLst>
              <a:ext uri="{FF2B5EF4-FFF2-40B4-BE49-F238E27FC236}">
                <a16:creationId xmlns:a16="http://schemas.microsoft.com/office/drawing/2014/main" id="{9E7778C9-4B65-987C-1121-4513335E2D0E}"/>
              </a:ext>
            </a:extLst>
          </p:cNvPr>
          <p:cNvGraphicFramePr>
            <a:graphicFrameLocks noGrp="1"/>
          </p:cNvGraphicFramePr>
          <p:nvPr>
            <p:extLst>
              <p:ext uri="{D42A27DB-BD31-4B8C-83A1-F6EECF244321}">
                <p14:modId xmlns:p14="http://schemas.microsoft.com/office/powerpoint/2010/main" val="2185849504"/>
              </p:ext>
            </p:extLst>
          </p:nvPr>
        </p:nvGraphicFramePr>
        <p:xfrm>
          <a:off x="324678" y="785881"/>
          <a:ext cx="8494644" cy="3509379"/>
        </p:xfrm>
        <a:graphic>
          <a:graphicData uri="http://schemas.openxmlformats.org/drawingml/2006/table">
            <a:tbl>
              <a:tblPr firstRow="1" bandRow="1">
                <a:tableStyleId>{9DCAF9ED-07DC-4A11-8D7F-57B35C25682E}</a:tableStyleId>
              </a:tblPr>
              <a:tblGrid>
                <a:gridCol w="1769165">
                  <a:extLst>
                    <a:ext uri="{9D8B030D-6E8A-4147-A177-3AD203B41FA5}">
                      <a16:colId xmlns:a16="http://schemas.microsoft.com/office/drawing/2014/main" val="261259636"/>
                    </a:ext>
                  </a:extLst>
                </a:gridCol>
                <a:gridCol w="6725479">
                  <a:extLst>
                    <a:ext uri="{9D8B030D-6E8A-4147-A177-3AD203B41FA5}">
                      <a16:colId xmlns:a16="http://schemas.microsoft.com/office/drawing/2014/main" val="2831695260"/>
                    </a:ext>
                  </a:extLst>
                </a:gridCol>
              </a:tblGrid>
              <a:tr h="455642">
                <a:tc>
                  <a:txBody>
                    <a:bodyPr/>
                    <a:lstStyle/>
                    <a:p>
                      <a:pPr algn="ctr"/>
                      <a:r>
                        <a:rPr lang="en-US" sz="1600">
                          <a:latin typeface="Times New Roman" panose="02020603050405020304" pitchFamily="18" charset="0"/>
                          <a:cs typeface="Times New Roman" panose="02020603050405020304" pitchFamily="18" charset="0"/>
                        </a:rPr>
                        <a:t>Processor</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a:latin typeface="Times New Roman" panose="02020603050405020304" pitchFamily="18" charset="0"/>
                          <a:cs typeface="Times New Roman" panose="02020603050405020304" pitchFamily="18" charset="0"/>
                        </a:rPr>
                        <a:t>Nhiệm vụ</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95055077"/>
                  </a:ext>
                </a:extLst>
              </a:tr>
              <a:tr h="561751">
                <a:tc>
                  <a:txBody>
                    <a:bodyPr/>
                    <a:lstStyle/>
                    <a:p>
                      <a:r>
                        <a:rPr lang="en-US" sz="1200" b="1">
                          <a:latin typeface="Times New Roman" panose="02020603050405020304" pitchFamily="18" charset="0"/>
                          <a:cs typeface="Times New Roman" panose="02020603050405020304" pitchFamily="18" charset="0"/>
                        </a:rPr>
                        <a:t>GetFile</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để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nhận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chuyển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tuyến</a:t>
                      </a:r>
                      <a:r>
                        <a:rPr lang="en-US" sz="1200" dirty="0">
                          <a:latin typeface="Times New Roman" panose="02020603050405020304" pitchFamily="18" charset="0"/>
                          <a:cs typeface="Times New Roman" panose="02020603050405020304" pitchFamily="18" charset="0"/>
                        </a:rPr>
                        <a:t>.</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3216454"/>
                  </a:ext>
                </a:extLst>
              </a:tr>
              <a:tr h="561751">
                <a:tc>
                  <a:txBody>
                    <a:bodyPr/>
                    <a:lstStyle/>
                    <a:p>
                      <a:r>
                        <a:rPr lang="en-US" sz="1200" b="1" dirty="0" err="1">
                          <a:latin typeface="Times New Roman" panose="02020603050405020304" pitchFamily="18" charset="0"/>
                          <a:cs typeface="Times New Roman" panose="02020603050405020304" pitchFamily="18" charset="0"/>
                        </a:rPr>
                        <a:t>UnpackContent</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giải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nén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tệp</a:t>
                      </a:r>
                      <a:r>
                        <a:rPr lang="en-US" sz="1200" dirty="0">
                          <a:latin typeface="Times New Roman" panose="02020603050405020304" pitchFamily="18" charset="0"/>
                          <a:cs typeface="Times New Roman" panose="02020603050405020304" pitchFamily="18" charset="0"/>
                        </a:rPr>
                        <a:t> zip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chuyển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tuyến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định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tuyến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đến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còn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lại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luồng</a:t>
                      </a:r>
                      <a:r>
                        <a:rPr lang="en-US" sz="1200" dirty="0">
                          <a:latin typeface="Times New Roman" panose="02020603050405020304" pitchFamily="18" charset="0"/>
                          <a:cs typeface="Times New Roman" panose="02020603050405020304" pitchFamily="18" charset="0"/>
                        </a:rPr>
                        <a:t>.</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9075860"/>
                  </a:ext>
                </a:extLst>
              </a:tr>
              <a:tr h="455642">
                <a:tc>
                  <a:txBody>
                    <a:bodyPr/>
                    <a:lstStyle/>
                    <a:p>
                      <a:r>
                        <a:rPr lang="en-US" sz="1200" b="1">
                          <a:latin typeface="Times New Roman" panose="02020603050405020304" pitchFamily="18" charset="0"/>
                          <a:cs typeface="Times New Roman" panose="02020603050405020304" pitchFamily="18" charset="0"/>
                        </a:rPr>
                        <a:t>ControlRate</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kiểm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soát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phân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phối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mỗi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FlowFile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thành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còn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lại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luồng</a:t>
                      </a:r>
                      <a:r>
                        <a:rPr lang="en-US" sz="1200" dirty="0">
                          <a:latin typeface="Times New Roman" panose="02020603050405020304" pitchFamily="18" charset="0"/>
                          <a:cs typeface="Times New Roman" panose="02020603050405020304" pitchFamily="18" charset="0"/>
                        </a:rPr>
                        <a:t>.</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4813227"/>
                  </a:ext>
                </a:extLst>
              </a:tr>
              <a:tr h="561751">
                <a:tc>
                  <a:txBody>
                    <a:bodyPr/>
                    <a:lstStyle/>
                    <a:p>
                      <a:r>
                        <a:rPr lang="en-US" sz="1400" b="1" i="0" u="none" strike="noStrike" cap="none">
                          <a:solidFill>
                            <a:schemeClr val="dk1"/>
                          </a:solidFill>
                          <a:effectLst/>
                          <a:latin typeface="Times New Roman" panose="02020603050405020304" pitchFamily="18" charset="0"/>
                          <a:ea typeface="+mn-ea"/>
                          <a:cs typeface="Times New Roman" panose="02020603050405020304" pitchFamily="18" charset="0"/>
                          <a:sym typeface="Arial"/>
                        </a:rPr>
                        <a:t>UpdateAttribute </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vi-VN" sz="1200" b="0" dirty="0">
                          <a:latin typeface="Times New Roman" panose="02020603050405020304" pitchFamily="18" charset="0"/>
                          <a:cs typeface="Times New Roman" panose="02020603050405020304" pitchFamily="18" charset="0"/>
                        </a:rPr>
                        <a:t>đổi tên mọi FlowFile để đặt cho chúng những cái tên duy nhất</a:t>
                      </a:r>
                      <a:r>
                        <a:rPr lang="en-US" sz="1200" b="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637728210"/>
                  </a:ext>
                </a:extLst>
              </a:tr>
              <a:tr h="455642">
                <a:tc>
                  <a:txBody>
                    <a:bodyPr/>
                    <a:lstStyle/>
                    <a:p>
                      <a:r>
                        <a:rPr lang="en-US" sz="1400" b="1" i="0" u="none" strike="noStrike" cap="none">
                          <a:solidFill>
                            <a:schemeClr val="dk1"/>
                          </a:solidFill>
                          <a:effectLst/>
                          <a:latin typeface="Times New Roman" panose="02020603050405020304" pitchFamily="18" charset="0"/>
                          <a:ea typeface="+mn-ea"/>
                          <a:cs typeface="Times New Roman" panose="02020603050405020304" pitchFamily="18" charset="0"/>
                          <a:sym typeface="Arial"/>
                        </a:rPr>
                        <a:t>PutFile </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vi-VN" sz="1200" b="0" dirty="0">
                          <a:latin typeface="Times New Roman" panose="02020603050405020304" pitchFamily="18" charset="0"/>
                          <a:cs typeface="Times New Roman" panose="02020603050405020304" pitchFamily="18" charset="0"/>
                        </a:rPr>
                        <a:t>lưu trữ dữ liệu vào hệ thống tập tin cục bộ</a:t>
                      </a:r>
                      <a:r>
                        <a:rPr lang="en-US" sz="1200" b="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835858257"/>
                  </a:ext>
                </a:extLst>
              </a:tr>
              <a:tr h="455642">
                <a:tc>
                  <a:txBody>
                    <a:bodyPr/>
                    <a:lstStyle/>
                    <a:p>
                      <a:r>
                        <a:rPr lang="en-US" sz="1400" b="1" i="0" u="none" strike="noStrike" cap="none">
                          <a:solidFill>
                            <a:schemeClr val="dk1"/>
                          </a:solidFill>
                          <a:effectLst/>
                          <a:latin typeface="Times New Roman" panose="02020603050405020304" pitchFamily="18" charset="0"/>
                          <a:ea typeface="+mn-ea"/>
                          <a:cs typeface="Times New Roman" panose="02020603050405020304" pitchFamily="18" charset="0"/>
                          <a:sym typeface="Arial"/>
                        </a:rPr>
                        <a:t>Output Port</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vi-VN" sz="1200" dirty="0">
                          <a:latin typeface="Times New Roman" panose="02020603050405020304" pitchFamily="18" charset="0"/>
                          <a:cs typeface="Times New Roman" panose="02020603050405020304" pitchFamily="18" charset="0"/>
                        </a:rPr>
                        <a:t>cho phép phân tán FlowFiles sang nhóm quy trình tiếp theo mà ta sẽ xây dựng trong bước tiếp theo có tên ParseTransitEvents</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2635170"/>
                  </a:ext>
                </a:extLst>
              </a:tr>
            </a:tbl>
          </a:graphicData>
        </a:graphic>
      </p:graphicFrame>
    </p:spTree>
    <p:extLst>
      <p:ext uri="{BB962C8B-B14F-4D97-AF65-F5344CB8AC3E}">
        <p14:creationId xmlns:p14="http://schemas.microsoft.com/office/powerpoint/2010/main" val="4201232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3527550" y="0"/>
            <a:ext cx="2088900" cy="542100"/>
          </a:xfrm>
          <a:prstGeom prst="rect">
            <a:avLst/>
          </a:prstGeom>
          <a:solidFill>
            <a:schemeClr val="lt2"/>
          </a:solidFill>
          <a:ln w="9525"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72" name="Google Shape;72;p14"/>
          <p:cNvSpPr txBox="1"/>
          <p:nvPr/>
        </p:nvSpPr>
        <p:spPr>
          <a:xfrm>
            <a:off x="1" y="32550"/>
            <a:ext cx="9144000" cy="492412"/>
          </a:xfrm>
          <a:prstGeom prst="rect">
            <a:avLst/>
          </a:prstGeo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sz="2000" dirty="0" err="1">
                <a:latin typeface="Josefin Sans"/>
                <a:ea typeface="Josefin Sans"/>
                <a:cs typeface="Josefin Sans"/>
                <a:sym typeface="Josefin Sans"/>
              </a:rPr>
              <a:t>NiFi</a:t>
            </a:r>
            <a:r>
              <a:rPr lang="en-US" sz="2000" dirty="0">
                <a:latin typeface="Josefin Sans"/>
                <a:ea typeface="Josefin Sans"/>
                <a:cs typeface="Josefin Sans"/>
                <a:sym typeface="Josefin Sans"/>
              </a:rPr>
              <a:t> Process Group </a:t>
            </a:r>
            <a:r>
              <a:rPr lang="en-US" sz="2000" dirty="0" err="1">
                <a:latin typeface="Josefin Sans"/>
                <a:ea typeface="Josefin Sans"/>
                <a:cs typeface="Josefin Sans"/>
                <a:sym typeface="Josefin Sans"/>
              </a:rPr>
              <a:t>phân</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tích</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các</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sự</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kiện</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chuyển</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tuyến</a:t>
            </a:r>
            <a:r>
              <a:rPr lang="en-US" sz="2000" dirty="0">
                <a:latin typeface="Josefin Sans"/>
                <a:ea typeface="Josefin Sans"/>
                <a:cs typeface="Josefin Sans"/>
                <a:sym typeface="Josefin Sans"/>
              </a:rPr>
              <a:t> (Transit Events)</a:t>
            </a:r>
          </a:p>
        </p:txBody>
      </p:sp>
      <p:sp>
        <p:nvSpPr>
          <p:cNvPr id="14" name="Google Shape;66;p14">
            <a:extLst>
              <a:ext uri="{FF2B5EF4-FFF2-40B4-BE49-F238E27FC236}">
                <a16:creationId xmlns:a16="http://schemas.microsoft.com/office/drawing/2014/main" id="{B02BA2B4-16A0-9727-1CDC-EF823607C05D}"/>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13</a:t>
            </a:r>
            <a:endParaRPr sz="3800" dirty="0">
              <a:latin typeface="Josefin Sans"/>
              <a:ea typeface="Josefin Sans"/>
              <a:cs typeface="Josefin Sans"/>
              <a:sym typeface="Josefin Sans"/>
            </a:endParaRPr>
          </a:p>
        </p:txBody>
      </p:sp>
      <p:graphicFrame>
        <p:nvGraphicFramePr>
          <p:cNvPr id="13" name="Table 12">
            <a:extLst>
              <a:ext uri="{FF2B5EF4-FFF2-40B4-BE49-F238E27FC236}">
                <a16:creationId xmlns:a16="http://schemas.microsoft.com/office/drawing/2014/main" id="{9E7778C9-4B65-987C-1121-4513335E2D0E}"/>
              </a:ext>
            </a:extLst>
          </p:cNvPr>
          <p:cNvGraphicFramePr>
            <a:graphicFrameLocks noGrp="1"/>
          </p:cNvGraphicFramePr>
          <p:nvPr>
            <p:extLst>
              <p:ext uri="{D42A27DB-BD31-4B8C-83A1-F6EECF244321}">
                <p14:modId xmlns:p14="http://schemas.microsoft.com/office/powerpoint/2010/main" val="805971466"/>
              </p:ext>
            </p:extLst>
          </p:nvPr>
        </p:nvGraphicFramePr>
        <p:xfrm>
          <a:off x="324678" y="785881"/>
          <a:ext cx="8494644" cy="3401806"/>
        </p:xfrm>
        <a:graphic>
          <a:graphicData uri="http://schemas.openxmlformats.org/drawingml/2006/table">
            <a:tbl>
              <a:tblPr firstRow="1" bandRow="1">
                <a:tableStyleId>{9DCAF9ED-07DC-4A11-8D7F-57B35C25682E}</a:tableStyleId>
              </a:tblPr>
              <a:tblGrid>
                <a:gridCol w="2445026">
                  <a:extLst>
                    <a:ext uri="{9D8B030D-6E8A-4147-A177-3AD203B41FA5}">
                      <a16:colId xmlns:a16="http://schemas.microsoft.com/office/drawing/2014/main" val="261259636"/>
                    </a:ext>
                  </a:extLst>
                </a:gridCol>
                <a:gridCol w="6049618">
                  <a:extLst>
                    <a:ext uri="{9D8B030D-6E8A-4147-A177-3AD203B41FA5}">
                      <a16:colId xmlns:a16="http://schemas.microsoft.com/office/drawing/2014/main" val="2831695260"/>
                    </a:ext>
                  </a:extLst>
                </a:gridCol>
              </a:tblGrid>
              <a:tr h="507252">
                <a:tc>
                  <a:txBody>
                    <a:bodyPr/>
                    <a:lstStyle/>
                    <a:p>
                      <a:pPr algn="ctr"/>
                      <a:r>
                        <a:rPr lang="en-US" sz="1600" dirty="0">
                          <a:latin typeface="Times New Roman" panose="02020603050405020304" pitchFamily="18" charset="0"/>
                          <a:cs typeface="Times New Roman" panose="02020603050405020304" pitchFamily="18" charset="0"/>
                        </a:rPr>
                        <a:t>Processor</a:t>
                      </a:r>
                    </a:p>
                  </a:txBody>
                  <a:tcPr/>
                </a:tc>
                <a:tc>
                  <a:txBody>
                    <a:bodyPr/>
                    <a:lstStyle/>
                    <a:p>
                      <a:pPr algn="ctr"/>
                      <a:r>
                        <a:rPr lang="en-US" sz="1600">
                          <a:latin typeface="Times New Roman" panose="02020603050405020304" pitchFamily="18" charset="0"/>
                          <a:cs typeface="Times New Roman" panose="02020603050405020304" pitchFamily="18" charset="0"/>
                        </a:rPr>
                        <a:t>Nhiệm vụ</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95055077"/>
                  </a:ext>
                </a:extLst>
              </a:tr>
              <a:tr h="625380">
                <a:tc>
                  <a:txBody>
                    <a:bodyPr/>
                    <a:lstStyle/>
                    <a:p>
                      <a:r>
                        <a:rPr lang="en-US" sz="1200" b="1" dirty="0">
                          <a:latin typeface="Times New Roman" panose="02020603050405020304" pitchFamily="18" charset="0"/>
                          <a:cs typeface="Times New Roman" panose="02020603050405020304" pitchFamily="18" charset="0"/>
                        </a:rPr>
                        <a:t>Input Port </a:t>
                      </a:r>
                    </a:p>
                  </a:txBody>
                  <a:tcPr/>
                </a:tc>
                <a:tc>
                  <a:txBody>
                    <a:bodyPr/>
                    <a:lstStyle/>
                    <a:p>
                      <a:r>
                        <a:rPr lang="en-US" sz="1200" b="0" dirty="0" err="1">
                          <a:latin typeface="Times New Roman" panose="02020603050405020304" pitchFamily="18" charset="0"/>
                          <a:cs typeface="Times New Roman" panose="02020603050405020304" pitchFamily="18" charset="0"/>
                        </a:rPr>
                        <a:t>nhập</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dữ</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liệu</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từ</a:t>
                      </a:r>
                      <a:r>
                        <a:rPr lang="en-US" sz="1200" b="0" dirty="0">
                          <a:latin typeface="Times New Roman" panose="02020603050405020304" pitchFamily="18" charset="0"/>
                          <a:cs typeface="Times New Roman" panose="02020603050405020304" pitchFamily="18" charset="0"/>
                        </a:rPr>
                        <a:t> </a:t>
                      </a:r>
                      <a:r>
                        <a:rPr lang="en-US"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SimulateXmlTransitEvents</a:t>
                      </a:r>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3216454"/>
                  </a:ext>
                </a:extLst>
              </a:tr>
              <a:tr h="625380">
                <a:tc>
                  <a:txBody>
                    <a:bodyPr/>
                    <a:lstStyle/>
                    <a:p>
                      <a:r>
                        <a:rPr lang="en-US" sz="1200" b="1" dirty="0" err="1">
                          <a:latin typeface="Times New Roman" panose="02020603050405020304" pitchFamily="18" charset="0"/>
                          <a:cs typeface="Times New Roman" panose="02020603050405020304" pitchFamily="18" charset="0"/>
                        </a:rPr>
                        <a:t>ExtractTimestamp</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vi-VN" sz="1200" b="0" dirty="0">
                          <a:latin typeface="Times New Roman" panose="02020603050405020304" pitchFamily="18" charset="0"/>
                          <a:cs typeface="Times New Roman" panose="02020603050405020304" pitchFamily="18" charset="0"/>
                        </a:rPr>
                        <a:t>trích xuất dấu thời gian của lần cập nhật cuối cùng cho dữ liệu vị trí phương tiện được trả về từ mỗi FlowFile.</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9075860"/>
                  </a:ext>
                </a:extLst>
              </a:tr>
              <a:tr h="507252">
                <a:tc>
                  <a:txBody>
                    <a:bodyPr/>
                    <a:lstStyle/>
                    <a:p>
                      <a:r>
                        <a:rPr lang="en-US" sz="1200" b="1" dirty="0" err="1">
                          <a:latin typeface="Times New Roman" panose="02020603050405020304" pitchFamily="18" charset="0"/>
                          <a:cs typeface="Times New Roman" panose="02020603050405020304" pitchFamily="18" charset="0"/>
                        </a:rPr>
                        <a:t>SplitXML</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vi-VN" sz="1200" b="0" dirty="0">
                          <a:latin typeface="Times New Roman" panose="02020603050405020304" pitchFamily="18" charset="0"/>
                          <a:cs typeface="Times New Roman" panose="02020603050405020304" pitchFamily="18" charset="0"/>
                        </a:rPr>
                        <a:t>chia các phần tử con của phần tử cha thành các FlowFiles riêng biệt. </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4813227"/>
                  </a:ext>
                </a:extLst>
              </a:tr>
              <a:tr h="629290">
                <a:tc>
                  <a:txBody>
                    <a:bodyPr/>
                    <a:lstStyle/>
                    <a:p>
                      <a:r>
                        <a:rPr lang="en-US" sz="1200" b="1" dirty="0" err="1">
                          <a:latin typeface="Times New Roman" panose="02020603050405020304" pitchFamily="18" charset="0"/>
                          <a:cs typeface="Times New Roman" panose="02020603050405020304" pitchFamily="18" charset="0"/>
                        </a:rPr>
                        <a:t>ExtractTransitObservations</a:t>
                      </a:r>
                      <a:r>
                        <a:rPr lang="en-US" sz="12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0" dirty="0" err="1">
                          <a:latin typeface="Times New Roman" panose="02020603050405020304" pitchFamily="18" charset="0"/>
                          <a:cs typeface="Times New Roman" panose="02020603050405020304" pitchFamily="18" charset="0"/>
                        </a:rPr>
                        <a:t>trích</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xuất</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các</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thuộc</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tính</a:t>
                      </a:r>
                      <a:r>
                        <a:rPr lang="en-US" sz="1200" b="0" dirty="0">
                          <a:latin typeface="Times New Roman" panose="02020603050405020304" pitchFamily="18" charset="0"/>
                          <a:cs typeface="Times New Roman" panose="02020603050405020304" pitchFamily="18" charset="0"/>
                        </a:rPr>
                        <a:t>: vehicle id, direction, latitude, longitude </a:t>
                      </a:r>
                      <a:r>
                        <a:rPr lang="en-US" sz="1200" b="0" dirty="0" err="1">
                          <a:latin typeface="Times New Roman" panose="02020603050405020304" pitchFamily="18" charset="0"/>
                          <a:cs typeface="Times New Roman" panose="02020603050405020304" pitchFamily="18" charset="0"/>
                        </a:rPr>
                        <a:t>và</a:t>
                      </a:r>
                      <a:r>
                        <a:rPr lang="en-US" sz="1200" b="0" dirty="0">
                          <a:latin typeface="Times New Roman" panose="02020603050405020304" pitchFamily="18" charset="0"/>
                          <a:cs typeface="Times New Roman" panose="02020603050405020304" pitchFamily="18" charset="0"/>
                        </a:rPr>
                        <a:t> speed </a:t>
                      </a:r>
                      <a:r>
                        <a:rPr lang="en-US" sz="1200" b="0" dirty="0" err="1">
                          <a:latin typeface="Times New Roman" panose="02020603050405020304" pitchFamily="18" charset="0"/>
                          <a:cs typeface="Times New Roman" panose="02020603050405020304" pitchFamily="18" charset="0"/>
                        </a:rPr>
                        <a:t>từ</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FlowFile</a:t>
                      </a:r>
                      <a:r>
                        <a:rPr lang="en-US" sz="1200" b="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3637728210"/>
                  </a:ext>
                </a:extLst>
              </a:tr>
              <a:tr h="507252">
                <a:tc>
                  <a:txBody>
                    <a:bodyPr/>
                    <a:lstStyle/>
                    <a:p>
                      <a:r>
                        <a:rPr lang="en-US" sz="12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Output Port</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0" dirty="0" err="1">
                          <a:latin typeface="Times New Roman" panose="02020603050405020304" pitchFamily="18" charset="0"/>
                          <a:cs typeface="Times New Roman" panose="02020603050405020304" pitchFamily="18" charset="0"/>
                        </a:rPr>
                        <a:t>xuất</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dữ</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liệu</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với</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thuộc</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tính</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FlowFile</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khóa</a:t>
                      </a:r>
                      <a:r>
                        <a:rPr lang="en-US" sz="1200" b="0" dirty="0">
                          <a:latin typeface="Times New Roman" panose="02020603050405020304" pitchFamily="18" charset="0"/>
                          <a:cs typeface="Times New Roman" panose="02020603050405020304" pitchFamily="18" charset="0"/>
                        </a:rPr>
                        <a:t>/</a:t>
                      </a:r>
                      <a:r>
                        <a:rPr lang="en-US" sz="1200" b="0" dirty="0" err="1">
                          <a:latin typeface="Times New Roman" panose="02020603050405020304" pitchFamily="18" charset="0"/>
                          <a:cs typeface="Times New Roman" panose="02020603050405020304" pitchFamily="18" charset="0"/>
                        </a:rPr>
                        <a:t>giá</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trị</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mới</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cho</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phần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còn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lại</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của</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luồng</a:t>
                      </a:r>
                      <a:r>
                        <a:rPr lang="en-US" sz="1200" b="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672635170"/>
                  </a:ext>
                </a:extLst>
              </a:tr>
            </a:tbl>
          </a:graphicData>
        </a:graphic>
      </p:graphicFrame>
    </p:spTree>
    <p:extLst>
      <p:ext uri="{BB962C8B-B14F-4D97-AF65-F5344CB8AC3E}">
        <p14:creationId xmlns:p14="http://schemas.microsoft.com/office/powerpoint/2010/main" val="290577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3527550" y="0"/>
            <a:ext cx="2088900" cy="542100"/>
          </a:xfrm>
          <a:prstGeom prst="rect">
            <a:avLst/>
          </a:prstGeom>
          <a:solidFill>
            <a:schemeClr val="lt2"/>
          </a:solidFill>
          <a:ln w="9525"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72" name="Google Shape;72;p14"/>
          <p:cNvSpPr txBox="1"/>
          <p:nvPr/>
        </p:nvSpPr>
        <p:spPr>
          <a:xfrm>
            <a:off x="1" y="32550"/>
            <a:ext cx="9144000" cy="492412"/>
          </a:xfrm>
          <a:prstGeom prst="rect">
            <a:avLst/>
          </a:prstGeo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sz="2000" dirty="0" err="1">
                <a:latin typeface="Josefin Sans"/>
                <a:ea typeface="Josefin Sans"/>
                <a:cs typeface="Josefin Sans"/>
                <a:sym typeface="Josefin Sans"/>
              </a:rPr>
              <a:t>Xây</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dựng</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NiFi</a:t>
            </a:r>
            <a:r>
              <a:rPr lang="en-US" sz="2000" dirty="0">
                <a:latin typeface="Josefin Sans"/>
                <a:ea typeface="Josefin Sans"/>
                <a:cs typeface="Josefin Sans"/>
                <a:sym typeface="Josefin Sans"/>
              </a:rPr>
              <a:t> Process Group </a:t>
            </a:r>
            <a:r>
              <a:rPr lang="en-US" sz="2000" dirty="0" err="1">
                <a:latin typeface="Josefin Sans"/>
                <a:ea typeface="Josefin Sans"/>
                <a:cs typeface="Josefin Sans"/>
                <a:sym typeface="Josefin Sans"/>
              </a:rPr>
              <a:t>để</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xác</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thực</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dữ</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liệu</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GeoEnRiched</a:t>
            </a:r>
            <a:r>
              <a:rPr lang="en-US" sz="2000" dirty="0">
                <a:latin typeface="Josefin Sans"/>
                <a:ea typeface="Josefin Sans"/>
                <a:cs typeface="Josefin Sans"/>
                <a:sym typeface="Josefin Sans"/>
              </a:rPr>
              <a:t> Data</a:t>
            </a:r>
          </a:p>
        </p:txBody>
      </p:sp>
      <p:sp>
        <p:nvSpPr>
          <p:cNvPr id="14" name="Google Shape;66;p14">
            <a:extLst>
              <a:ext uri="{FF2B5EF4-FFF2-40B4-BE49-F238E27FC236}">
                <a16:creationId xmlns:a16="http://schemas.microsoft.com/office/drawing/2014/main" id="{B02BA2B4-16A0-9727-1CDC-EF823607C05D}"/>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14</a:t>
            </a:r>
            <a:endParaRPr sz="3800" dirty="0">
              <a:latin typeface="Josefin Sans"/>
              <a:ea typeface="Josefin Sans"/>
              <a:cs typeface="Josefin Sans"/>
              <a:sym typeface="Josefin Sans"/>
            </a:endParaRPr>
          </a:p>
        </p:txBody>
      </p:sp>
      <p:graphicFrame>
        <p:nvGraphicFramePr>
          <p:cNvPr id="2" name="Table 1">
            <a:extLst>
              <a:ext uri="{FF2B5EF4-FFF2-40B4-BE49-F238E27FC236}">
                <a16:creationId xmlns:a16="http://schemas.microsoft.com/office/drawing/2014/main" id="{7385916B-AD08-77D2-7C42-A6F92E014FAF}"/>
              </a:ext>
            </a:extLst>
          </p:cNvPr>
          <p:cNvGraphicFramePr>
            <a:graphicFrameLocks noGrp="1"/>
          </p:cNvGraphicFramePr>
          <p:nvPr>
            <p:extLst>
              <p:ext uri="{D42A27DB-BD31-4B8C-83A1-F6EECF244321}">
                <p14:modId xmlns:p14="http://schemas.microsoft.com/office/powerpoint/2010/main" val="3546214862"/>
              </p:ext>
            </p:extLst>
          </p:nvPr>
        </p:nvGraphicFramePr>
        <p:xfrm>
          <a:off x="324678" y="785881"/>
          <a:ext cx="8494644" cy="3755529"/>
        </p:xfrm>
        <a:graphic>
          <a:graphicData uri="http://schemas.openxmlformats.org/drawingml/2006/table">
            <a:tbl>
              <a:tblPr firstRow="1" bandRow="1">
                <a:tableStyleId>{9DCAF9ED-07DC-4A11-8D7F-57B35C25682E}</a:tableStyleId>
              </a:tblPr>
              <a:tblGrid>
                <a:gridCol w="2445026">
                  <a:extLst>
                    <a:ext uri="{9D8B030D-6E8A-4147-A177-3AD203B41FA5}">
                      <a16:colId xmlns:a16="http://schemas.microsoft.com/office/drawing/2014/main" val="261259636"/>
                    </a:ext>
                  </a:extLst>
                </a:gridCol>
                <a:gridCol w="6049618">
                  <a:extLst>
                    <a:ext uri="{9D8B030D-6E8A-4147-A177-3AD203B41FA5}">
                      <a16:colId xmlns:a16="http://schemas.microsoft.com/office/drawing/2014/main" val="2831695260"/>
                    </a:ext>
                  </a:extLst>
                </a:gridCol>
              </a:tblGrid>
              <a:tr h="464019">
                <a:tc>
                  <a:txBody>
                    <a:bodyPr/>
                    <a:lstStyle/>
                    <a:p>
                      <a:pPr algn="ctr"/>
                      <a:r>
                        <a:rPr lang="en-US" sz="1600">
                          <a:latin typeface="Times New Roman" panose="02020603050405020304" pitchFamily="18" charset="0"/>
                          <a:cs typeface="Times New Roman" panose="02020603050405020304" pitchFamily="18" charset="0"/>
                        </a:rPr>
                        <a:t>Processor</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a:latin typeface="Times New Roman" panose="02020603050405020304" pitchFamily="18" charset="0"/>
                          <a:cs typeface="Times New Roman" panose="02020603050405020304" pitchFamily="18" charset="0"/>
                        </a:rPr>
                        <a:t>Nhiệm vụ</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95055077"/>
                  </a:ext>
                </a:extLst>
              </a:tr>
              <a:tr h="572080">
                <a:tc>
                  <a:txBody>
                    <a:bodyPr/>
                    <a:lstStyle/>
                    <a:p>
                      <a:r>
                        <a:rPr lang="en-US" sz="1200" b="1" dirty="0">
                          <a:latin typeface="Times New Roman" panose="02020603050405020304" pitchFamily="18" charset="0"/>
                          <a:cs typeface="Times New Roman" panose="02020603050405020304" pitchFamily="18" charset="0"/>
                        </a:rPr>
                        <a:t>Input Port </a:t>
                      </a:r>
                    </a:p>
                  </a:txBody>
                  <a:tcPr/>
                </a:tc>
                <a:tc>
                  <a:txBody>
                    <a:bodyPr/>
                    <a:lstStyle/>
                    <a:p>
                      <a:r>
                        <a:rPr lang="en-US" sz="1200" b="0" dirty="0" err="1">
                          <a:latin typeface="Times New Roman" panose="02020603050405020304" pitchFamily="18" charset="0"/>
                          <a:cs typeface="Times New Roman" panose="02020603050405020304" pitchFamily="18" charset="0"/>
                        </a:rPr>
                        <a:t>nhập</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dữ</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liệu</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từ</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ParseTransitEvents</a:t>
                      </a:r>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3216454"/>
                  </a:ext>
                </a:extLst>
              </a:tr>
              <a:tr h="585527">
                <a:tc>
                  <a:txBody>
                    <a:bodyPr/>
                    <a:lstStyle/>
                    <a:p>
                      <a:r>
                        <a:rPr lang="en-US" sz="1200" b="1" dirty="0" err="1">
                          <a:latin typeface="Times New Roman" panose="02020603050405020304" pitchFamily="18" charset="0"/>
                          <a:cs typeface="Times New Roman" panose="02020603050405020304" pitchFamily="18" charset="0"/>
                        </a:rPr>
                        <a:t>ValidateNextBusData</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0" dirty="0" err="1">
                          <a:latin typeface="Times New Roman" panose="02020603050405020304" pitchFamily="18" charset="0"/>
                          <a:cs typeface="Times New Roman" panose="02020603050405020304" pitchFamily="18" charset="0"/>
                        </a:rPr>
                        <a:t>kiểm</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tra</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dữ</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liệu</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Trình</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mô</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phỏng</a:t>
                      </a:r>
                      <a:r>
                        <a:rPr lang="en-US" sz="1200" b="0" dirty="0">
                          <a:latin typeface="Times New Roman" panose="02020603050405020304" pitchFamily="18" charset="0"/>
                          <a:cs typeface="Times New Roman" panose="02020603050405020304" pitchFamily="18" charset="0"/>
                        </a:rPr>
                        <a:t> NextBus </a:t>
                      </a:r>
                      <a:r>
                        <a:rPr lang="en-US" sz="1200" b="0" dirty="0" err="1">
                          <a:latin typeface="Times New Roman" panose="02020603050405020304" pitchFamily="18" charset="0"/>
                          <a:cs typeface="Times New Roman" panose="02020603050405020304" pitchFamily="18" charset="0"/>
                        </a:rPr>
                        <a:t>bằng</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cách</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chỉ</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định</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tuyến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FlowFiles</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nếu</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thuộc</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tính</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của</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chúng</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chứa</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dữ</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liệu</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quan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sát</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chuyển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tuyến</a:t>
                      </a:r>
                      <a:r>
                        <a:rPr lang="en-US" sz="1200" b="0" dirty="0">
                          <a:latin typeface="Times New Roman" panose="02020603050405020304" pitchFamily="18" charset="0"/>
                          <a:cs typeface="Times New Roman" panose="02020603050405020304" pitchFamily="18" charset="0"/>
                        </a:rPr>
                        <a:t> (Direction of Travel, Last Time, Latitude, Longitude, Vehicle ID, Vehicle Speed).</a:t>
                      </a:r>
                    </a:p>
                  </a:txBody>
                  <a:tcPr/>
                </a:tc>
                <a:extLst>
                  <a:ext uri="{0D108BD9-81ED-4DB2-BD59-A6C34878D82A}">
                    <a16:rowId xmlns:a16="http://schemas.microsoft.com/office/drawing/2014/main" val="2159075860"/>
                  </a:ext>
                </a:extLst>
              </a:tr>
              <a:tr h="464019">
                <a:tc>
                  <a:txBody>
                    <a:bodyPr/>
                    <a:lstStyle/>
                    <a:p>
                      <a:r>
                        <a:rPr lang="en-US" sz="1200" b="1" dirty="0" err="1">
                          <a:latin typeface="Times New Roman" panose="02020603050405020304" pitchFamily="18" charset="0"/>
                          <a:cs typeface="Times New Roman" panose="02020603050405020304" pitchFamily="18" charset="0"/>
                        </a:rPr>
                        <a:t>InvokeHTTP</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0" dirty="0" err="1">
                          <a:latin typeface="Times New Roman" panose="02020603050405020304" pitchFamily="18" charset="0"/>
                          <a:cs typeface="Times New Roman" panose="02020603050405020304" pitchFamily="18" charset="0"/>
                        </a:rPr>
                        <a:t>gửi</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lệnh</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gọi</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nghỉ</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tới</a:t>
                      </a:r>
                      <a:r>
                        <a:rPr lang="en-US" sz="1200" b="0" dirty="0">
                          <a:latin typeface="Times New Roman" panose="02020603050405020304" pitchFamily="18" charset="0"/>
                          <a:cs typeface="Times New Roman" panose="02020603050405020304" pitchFamily="18" charset="0"/>
                        </a:rPr>
                        <a:t> Google Places API </a:t>
                      </a:r>
                      <a:r>
                        <a:rPr lang="en-US" sz="1200" b="0" dirty="0" err="1">
                          <a:latin typeface="Times New Roman" panose="02020603050405020304" pitchFamily="18" charset="0"/>
                          <a:cs typeface="Times New Roman" panose="02020603050405020304" pitchFamily="18" charset="0"/>
                        </a:rPr>
                        <a:t>để</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lấy</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dữ</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liệu</a:t>
                      </a:r>
                      <a:r>
                        <a:rPr lang="en-US" sz="1200" b="0" dirty="0">
                          <a:latin typeface="Times New Roman" panose="02020603050405020304" pitchFamily="18" charset="0"/>
                          <a:cs typeface="Times New Roman" panose="02020603050405020304" pitchFamily="18" charset="0"/>
                        </a:rPr>
                        <a:t> geo enriched data </a:t>
                      </a:r>
                      <a:r>
                        <a:rPr lang="en-US" sz="1200" b="0" dirty="0" err="1">
                          <a:latin typeface="Times New Roman" panose="02020603050405020304" pitchFamily="18" charset="0"/>
                          <a:cs typeface="Times New Roman" panose="02020603050405020304" pitchFamily="18" charset="0"/>
                        </a:rPr>
                        <a:t>cho</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vị</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trí</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chuyển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tuyến</a:t>
                      </a:r>
                      <a:r>
                        <a:rPr lang="en-US" sz="1200" b="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214813227"/>
                  </a:ext>
                </a:extLst>
              </a:tr>
              <a:tr h="575656">
                <a:tc>
                  <a:txBody>
                    <a:bodyPr/>
                    <a:lstStyle/>
                    <a:p>
                      <a:r>
                        <a:rPr lang="en-US" sz="1200" b="1" dirty="0" err="1">
                          <a:latin typeface="Times New Roman" panose="02020603050405020304" pitchFamily="18" charset="0"/>
                          <a:cs typeface="Times New Roman" panose="02020603050405020304" pitchFamily="18" charset="0"/>
                        </a:rPr>
                        <a:t>EvaluateJSONPath</a:t>
                      </a:r>
                      <a:r>
                        <a:rPr lang="en-US" sz="12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0" dirty="0" err="1">
                          <a:latin typeface="Times New Roman" panose="02020603050405020304" pitchFamily="18" charset="0"/>
                          <a:cs typeface="Times New Roman" panose="02020603050405020304" pitchFamily="18" charset="0"/>
                        </a:rPr>
                        <a:t>phân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tích</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nội</a:t>
                      </a:r>
                      <a:r>
                        <a:rPr lang="en-US" sz="1200" b="0" dirty="0">
                          <a:latin typeface="Times New Roman" panose="02020603050405020304" pitchFamily="18" charset="0"/>
                          <a:cs typeface="Times New Roman" panose="02020603050405020304" pitchFamily="18" charset="0"/>
                        </a:rPr>
                        <a:t> dung </a:t>
                      </a:r>
                      <a:r>
                        <a:rPr lang="en-US" sz="1200" b="0" dirty="0" err="1">
                          <a:latin typeface="Times New Roman" panose="02020603050405020304" pitchFamily="18" charset="0"/>
                          <a:cs typeface="Times New Roman" panose="02020603050405020304" pitchFamily="18" charset="0"/>
                        </a:rPr>
                        <a:t>luồng</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cho</a:t>
                      </a:r>
                      <a:r>
                        <a:rPr lang="en-US" sz="1200" b="0" dirty="0">
                          <a:latin typeface="Times New Roman" panose="02020603050405020304" pitchFamily="18" charset="0"/>
                          <a:cs typeface="Times New Roman" panose="02020603050405020304" pitchFamily="18" charset="0"/>
                        </a:rPr>
                        <a:t> city and neighborhoods nearby</a:t>
                      </a:r>
                    </a:p>
                  </a:txBody>
                  <a:tcPr/>
                </a:tc>
                <a:extLst>
                  <a:ext uri="{0D108BD9-81ED-4DB2-BD59-A6C34878D82A}">
                    <a16:rowId xmlns:a16="http://schemas.microsoft.com/office/drawing/2014/main" val="3637728210"/>
                  </a:ext>
                </a:extLst>
              </a:tr>
              <a:tr h="575656">
                <a:tc>
                  <a:txBody>
                    <a:bodyPr/>
                    <a:lstStyle/>
                    <a:p>
                      <a:r>
                        <a:rPr lang="en-US" sz="1200" b="1" dirty="0" err="1">
                          <a:latin typeface="Times New Roman" panose="02020603050405020304" pitchFamily="18" charset="0"/>
                          <a:cs typeface="Times New Roman" panose="02020603050405020304" pitchFamily="18" charset="0"/>
                        </a:rPr>
                        <a:t>ValidateGooglePlacesData</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0" dirty="0" err="1">
                          <a:latin typeface="Times New Roman" panose="02020603050405020304" pitchFamily="18" charset="0"/>
                          <a:cs typeface="Times New Roman" panose="02020603050405020304" pitchFamily="18" charset="0"/>
                        </a:rPr>
                        <a:t>kiểm</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tra</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dữ</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liệu</a:t>
                      </a:r>
                      <a:r>
                        <a:rPr lang="en-US" sz="1200" b="0" dirty="0">
                          <a:latin typeface="Times New Roman" panose="02020603050405020304" pitchFamily="18" charset="0"/>
                          <a:cs typeface="Times New Roman" panose="02020603050405020304" pitchFamily="18" charset="0"/>
                        </a:rPr>
                        <a:t> Google Places </a:t>
                      </a:r>
                      <a:r>
                        <a:rPr lang="en-US" sz="1200" b="0" dirty="0" err="1">
                          <a:latin typeface="Times New Roman" panose="02020603050405020304" pitchFamily="18" charset="0"/>
                          <a:cs typeface="Times New Roman" panose="02020603050405020304" pitchFamily="18" charset="0"/>
                        </a:rPr>
                        <a:t>mới</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bằng</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cách</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chỉ</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định</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tuyến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FlowFiles</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nếu</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thuộc</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tính</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của</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chúng</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chứa</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dữ</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liệu</a:t>
                      </a:r>
                      <a:r>
                        <a:rPr lang="en-US" sz="1200" b="0" dirty="0">
                          <a:latin typeface="Times New Roman" panose="02020603050405020304" pitchFamily="18" charset="0"/>
                          <a:cs typeface="Times New Roman" panose="02020603050405020304" pitchFamily="18" charset="0"/>
                        </a:rPr>
                        <a:t> geo enriched data (city, neighborhoods nearby)</a:t>
                      </a:r>
                    </a:p>
                  </a:txBody>
                  <a:tcPr/>
                </a:tc>
                <a:extLst>
                  <a:ext uri="{0D108BD9-81ED-4DB2-BD59-A6C34878D82A}">
                    <a16:rowId xmlns:a16="http://schemas.microsoft.com/office/drawing/2014/main" val="1158979579"/>
                  </a:ext>
                </a:extLst>
              </a:tr>
              <a:tr h="464019">
                <a:tc>
                  <a:txBody>
                    <a:bodyPr/>
                    <a:lstStyle/>
                    <a:p>
                      <a:r>
                        <a:rPr lang="en-US" sz="12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Output Port</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0" dirty="0" err="1">
                          <a:latin typeface="Times New Roman" panose="02020603050405020304" pitchFamily="18" charset="0"/>
                          <a:cs typeface="Times New Roman" panose="02020603050405020304" pitchFamily="18" charset="0"/>
                        </a:rPr>
                        <a:t>xuất</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dữ</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liệu</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với</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thuộc</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tính</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FlowFile</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khóa</a:t>
                      </a:r>
                      <a:r>
                        <a:rPr lang="en-US" sz="1200" b="0" dirty="0">
                          <a:latin typeface="Times New Roman" panose="02020603050405020304" pitchFamily="18" charset="0"/>
                          <a:cs typeface="Times New Roman" panose="02020603050405020304" pitchFamily="18" charset="0"/>
                        </a:rPr>
                        <a:t>/</a:t>
                      </a:r>
                      <a:r>
                        <a:rPr lang="en-US" sz="1200" b="0" dirty="0" err="1">
                          <a:latin typeface="Times New Roman" panose="02020603050405020304" pitchFamily="18" charset="0"/>
                          <a:cs typeface="Times New Roman" panose="02020603050405020304" pitchFamily="18" charset="0"/>
                        </a:rPr>
                        <a:t>giá</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trị</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mới</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cho</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phần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còn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lại</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của</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luồng</a:t>
                      </a:r>
                      <a:r>
                        <a:rPr lang="en-US" sz="1200" b="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672635170"/>
                  </a:ext>
                </a:extLst>
              </a:tr>
            </a:tbl>
          </a:graphicData>
        </a:graphic>
      </p:graphicFrame>
    </p:spTree>
    <p:extLst>
      <p:ext uri="{BB962C8B-B14F-4D97-AF65-F5344CB8AC3E}">
        <p14:creationId xmlns:p14="http://schemas.microsoft.com/office/powerpoint/2010/main" val="554668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3527550" y="0"/>
            <a:ext cx="2088900" cy="542100"/>
          </a:xfrm>
          <a:prstGeom prst="rect">
            <a:avLst/>
          </a:prstGeom>
          <a:solidFill>
            <a:schemeClr val="lt2"/>
          </a:solidFill>
          <a:ln w="9525"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72" name="Google Shape;72;p14"/>
          <p:cNvSpPr txBox="1"/>
          <p:nvPr/>
        </p:nvSpPr>
        <p:spPr>
          <a:xfrm>
            <a:off x="1" y="32550"/>
            <a:ext cx="9144000" cy="492412"/>
          </a:xfrm>
          <a:prstGeom prst="rect">
            <a:avLst/>
          </a:prstGeo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sz="2000" dirty="0" err="1">
                <a:latin typeface="Josefin Sans"/>
                <a:ea typeface="Josefin Sans"/>
                <a:cs typeface="Josefin Sans"/>
                <a:sym typeface="Josefin Sans"/>
              </a:rPr>
              <a:t>Xây</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dựng</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NiFi</a:t>
            </a:r>
            <a:r>
              <a:rPr lang="en-US" sz="2000" dirty="0">
                <a:latin typeface="Josefin Sans"/>
                <a:ea typeface="Josefin Sans"/>
                <a:cs typeface="Josefin Sans"/>
                <a:sym typeface="Josefin Sans"/>
              </a:rPr>
              <a:t> Process Group </a:t>
            </a:r>
            <a:r>
              <a:rPr lang="en-US" sz="2000" dirty="0" err="1">
                <a:latin typeface="Josefin Sans"/>
                <a:ea typeface="Josefin Sans"/>
                <a:cs typeface="Josefin Sans"/>
                <a:sym typeface="Josefin Sans"/>
              </a:rPr>
              <a:t>để</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lưu</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trữ</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dữ</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liệu</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dưới</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dạng</a:t>
            </a:r>
            <a:r>
              <a:rPr lang="en-US" sz="2000" dirty="0">
                <a:latin typeface="Josefin Sans"/>
                <a:ea typeface="Josefin Sans"/>
                <a:cs typeface="Josefin Sans"/>
                <a:sym typeface="Josefin Sans"/>
              </a:rPr>
              <a:t> JSON</a:t>
            </a:r>
          </a:p>
        </p:txBody>
      </p:sp>
      <p:sp>
        <p:nvSpPr>
          <p:cNvPr id="14" name="Google Shape;66;p14">
            <a:extLst>
              <a:ext uri="{FF2B5EF4-FFF2-40B4-BE49-F238E27FC236}">
                <a16:creationId xmlns:a16="http://schemas.microsoft.com/office/drawing/2014/main" id="{B02BA2B4-16A0-9727-1CDC-EF823607C05D}"/>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15</a:t>
            </a:r>
            <a:endParaRPr sz="3800" dirty="0">
              <a:latin typeface="Josefin Sans"/>
              <a:ea typeface="Josefin Sans"/>
              <a:cs typeface="Josefin Sans"/>
              <a:sym typeface="Josefin Sans"/>
            </a:endParaRPr>
          </a:p>
        </p:txBody>
      </p:sp>
      <p:graphicFrame>
        <p:nvGraphicFramePr>
          <p:cNvPr id="2" name="Table 1">
            <a:extLst>
              <a:ext uri="{FF2B5EF4-FFF2-40B4-BE49-F238E27FC236}">
                <a16:creationId xmlns:a16="http://schemas.microsoft.com/office/drawing/2014/main" id="{91002EB7-921A-DEB7-BB84-2DD6A2E83048}"/>
              </a:ext>
            </a:extLst>
          </p:cNvPr>
          <p:cNvGraphicFramePr>
            <a:graphicFrameLocks noGrp="1"/>
          </p:cNvGraphicFramePr>
          <p:nvPr>
            <p:extLst>
              <p:ext uri="{D42A27DB-BD31-4B8C-83A1-F6EECF244321}">
                <p14:modId xmlns:p14="http://schemas.microsoft.com/office/powerpoint/2010/main" val="290420773"/>
              </p:ext>
            </p:extLst>
          </p:nvPr>
        </p:nvGraphicFramePr>
        <p:xfrm>
          <a:off x="324678" y="785881"/>
          <a:ext cx="8494644" cy="3401806"/>
        </p:xfrm>
        <a:graphic>
          <a:graphicData uri="http://schemas.openxmlformats.org/drawingml/2006/table">
            <a:tbl>
              <a:tblPr firstRow="1" bandRow="1">
                <a:tableStyleId>{9DCAF9ED-07DC-4A11-8D7F-57B35C25682E}</a:tableStyleId>
              </a:tblPr>
              <a:tblGrid>
                <a:gridCol w="2445026">
                  <a:extLst>
                    <a:ext uri="{9D8B030D-6E8A-4147-A177-3AD203B41FA5}">
                      <a16:colId xmlns:a16="http://schemas.microsoft.com/office/drawing/2014/main" val="261259636"/>
                    </a:ext>
                  </a:extLst>
                </a:gridCol>
                <a:gridCol w="6049618">
                  <a:extLst>
                    <a:ext uri="{9D8B030D-6E8A-4147-A177-3AD203B41FA5}">
                      <a16:colId xmlns:a16="http://schemas.microsoft.com/office/drawing/2014/main" val="2831695260"/>
                    </a:ext>
                  </a:extLst>
                </a:gridCol>
              </a:tblGrid>
              <a:tr h="507252">
                <a:tc>
                  <a:txBody>
                    <a:bodyPr/>
                    <a:lstStyle/>
                    <a:p>
                      <a:pPr algn="ctr"/>
                      <a:r>
                        <a:rPr lang="en-US" sz="1600" dirty="0">
                          <a:latin typeface="Times New Roman" panose="02020603050405020304" pitchFamily="18" charset="0"/>
                          <a:cs typeface="Times New Roman" panose="02020603050405020304" pitchFamily="18" charset="0"/>
                        </a:rPr>
                        <a:t>Processor</a:t>
                      </a:r>
                    </a:p>
                  </a:txBody>
                  <a:tcPr/>
                </a:tc>
                <a:tc>
                  <a:txBody>
                    <a:bodyPr/>
                    <a:lstStyle/>
                    <a:p>
                      <a:pPr algn="ctr"/>
                      <a:r>
                        <a:rPr lang="en-US" sz="1600">
                          <a:latin typeface="Times New Roman" panose="02020603050405020304" pitchFamily="18" charset="0"/>
                          <a:cs typeface="Times New Roman" panose="02020603050405020304" pitchFamily="18" charset="0"/>
                        </a:rPr>
                        <a:t>Nhiệm vụ</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95055077"/>
                  </a:ext>
                </a:extLst>
              </a:tr>
              <a:tr h="625380">
                <a:tc>
                  <a:txBody>
                    <a:bodyPr/>
                    <a:lstStyle/>
                    <a:p>
                      <a:r>
                        <a:rPr lang="en-US" sz="1200" b="1" dirty="0">
                          <a:latin typeface="Times New Roman" panose="02020603050405020304" pitchFamily="18" charset="0"/>
                          <a:cs typeface="Times New Roman" panose="02020603050405020304" pitchFamily="18" charset="0"/>
                        </a:rPr>
                        <a:t>Input Port </a:t>
                      </a:r>
                    </a:p>
                  </a:txBody>
                  <a:tcPr/>
                </a:tc>
                <a:tc>
                  <a:txBody>
                    <a:bodyPr/>
                    <a:lstStyle/>
                    <a:p>
                      <a:r>
                        <a:rPr lang="en-US" sz="1200" b="0" dirty="0" err="1">
                          <a:latin typeface="Times New Roman" panose="02020603050405020304" pitchFamily="18" charset="0"/>
                          <a:cs typeface="Times New Roman" panose="02020603050405020304" pitchFamily="18" charset="0"/>
                        </a:rPr>
                        <a:t>nhập</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dữ</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liệu</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từ</a:t>
                      </a:r>
                      <a:r>
                        <a:rPr lang="en-US" sz="1200" b="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ValidateGooglePlacesData</a:t>
                      </a:r>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3216454"/>
                  </a:ext>
                </a:extLst>
              </a:tr>
              <a:tr h="625380">
                <a:tc>
                  <a:txBody>
                    <a:bodyPr/>
                    <a:lstStyle/>
                    <a:p>
                      <a:r>
                        <a:rPr lang="en-US" sz="1200" b="1" dirty="0" err="1">
                          <a:latin typeface="Times New Roman" panose="02020603050405020304" pitchFamily="18" charset="0"/>
                          <a:cs typeface="Times New Roman" panose="02020603050405020304" pitchFamily="18" charset="0"/>
                        </a:rPr>
                        <a:t>AttributionToJSON</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vi-VN" sz="1200" dirty="0">
                          <a:latin typeface="Times New Roman" panose="02020603050405020304" pitchFamily="18" charset="0"/>
                          <a:cs typeface="Times New Roman" panose="02020603050405020304" pitchFamily="18" charset="0"/>
                        </a:rPr>
                        <a:t>tạo biểu diễn JSON của các thuộc tính được trích xuất từ FlowFiles và chuyển đổi định dạng XML sang định dạng JSON ít thuộc tính hơn. </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9075860"/>
                  </a:ext>
                </a:extLst>
              </a:tr>
              <a:tr h="507252">
                <a:tc>
                  <a:txBody>
                    <a:bodyPr/>
                    <a:lstStyle/>
                    <a:p>
                      <a:r>
                        <a:rPr lang="en-US" sz="1200" b="1" dirty="0" err="1">
                          <a:latin typeface="Times New Roman" panose="02020603050405020304" pitchFamily="18" charset="0"/>
                          <a:cs typeface="Times New Roman" panose="02020603050405020304" pitchFamily="18" charset="0"/>
                        </a:rPr>
                        <a:t>MergeContent</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hợp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nhóm</a:t>
                      </a:r>
                      <a:r>
                        <a:rPr lang="en-US" sz="1200" dirty="0">
                          <a:latin typeface="Times New Roman" panose="02020603050405020304" pitchFamily="18" charset="0"/>
                          <a:cs typeface="Times New Roman" panose="02020603050405020304" pitchFamily="18" charset="0"/>
                        </a:rPr>
                        <a:t> JSON </a:t>
                      </a:r>
                      <a:r>
                        <a:rPr lang="en-US" sz="1200" dirty="0" err="1">
                          <a:latin typeface="Times New Roman" panose="02020603050405020304" pitchFamily="18" charset="0"/>
                          <a:cs typeface="Times New Roman" panose="02020603050405020304" pitchFamily="18" charset="0"/>
                        </a:rPr>
                        <a:t>FlowFiles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lại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với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nhau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dựa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FlowFiles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đóng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gói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chúng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thành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FlowFile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duy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r>
                        <a:rPr lang="en-US" sz="1200" dirty="0">
                          <a:latin typeface="Times New Roman" panose="02020603050405020304" pitchFamily="18" charset="0"/>
                          <a:cs typeface="Times New Roman" panose="02020603050405020304" pitchFamily="18" charset="0"/>
                        </a:rPr>
                        <a:t>. </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4813227"/>
                  </a:ext>
                </a:extLst>
              </a:tr>
              <a:tr h="629290">
                <a:tc>
                  <a:txBody>
                    <a:bodyPr/>
                    <a:lstStyle/>
                    <a:p>
                      <a:r>
                        <a:rPr lang="en-US" sz="1200" b="1" dirty="0" err="1">
                          <a:latin typeface="Times New Roman" panose="02020603050405020304" pitchFamily="18" charset="0"/>
                          <a:cs typeface="Times New Roman" panose="02020603050405020304" pitchFamily="18" charset="0"/>
                        </a:rPr>
                        <a:t>UpdateAttribution</a:t>
                      </a:r>
                      <a:r>
                        <a:rPr lang="en-US" sz="12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cập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nhật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tên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thuộc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mỗi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FlowFile</a:t>
                      </a:r>
                      <a:r>
                        <a:rPr lang="en-US" sz="1200" dirty="0">
                          <a:latin typeface="Times New Roman" panose="02020603050405020304" pitchFamily="18" charset="0"/>
                          <a:cs typeface="Times New Roman" panose="02020603050405020304" pitchFamily="18" charset="0"/>
                        </a:rPr>
                        <a:t>.</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7728210"/>
                  </a:ext>
                </a:extLst>
              </a:tr>
              <a:tr h="507252">
                <a:tc>
                  <a:txBody>
                    <a:bodyPr/>
                    <a:lstStyle/>
                    <a:p>
                      <a:r>
                        <a:rPr lang="en-US" sz="1200" b="1" dirty="0" err="1">
                          <a:latin typeface="Times New Roman" panose="02020603050405020304" pitchFamily="18" charset="0"/>
                          <a:cs typeface="Times New Roman" panose="02020603050405020304" pitchFamily="18" charset="0"/>
                        </a:rPr>
                        <a:t>PutFile</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vi-VN" sz="1200" dirty="0">
                          <a:latin typeface="Times New Roman" panose="02020603050405020304" pitchFamily="18" charset="0"/>
                          <a:cs typeface="Times New Roman" panose="02020603050405020304" pitchFamily="18" charset="0"/>
                        </a:rPr>
                        <a:t>ghi nội dung của FlowFile vào một thư mục mong muốn trên hệ thống tệp cục bộ.</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2635170"/>
                  </a:ext>
                </a:extLst>
              </a:tr>
            </a:tbl>
          </a:graphicData>
        </a:graphic>
      </p:graphicFrame>
    </p:spTree>
    <p:extLst>
      <p:ext uri="{BB962C8B-B14F-4D97-AF65-F5344CB8AC3E}">
        <p14:creationId xmlns:p14="http://schemas.microsoft.com/office/powerpoint/2010/main" val="1096479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3527550" y="0"/>
            <a:ext cx="2088900" cy="542100"/>
          </a:xfrm>
          <a:prstGeom prst="rect">
            <a:avLst/>
          </a:prstGeom>
          <a:solidFill>
            <a:schemeClr val="lt2"/>
          </a:solidFill>
          <a:ln w="9525"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72" name="Google Shape;72;p14"/>
          <p:cNvSpPr txBox="1"/>
          <p:nvPr/>
        </p:nvSpPr>
        <p:spPr>
          <a:xfrm>
            <a:off x="1" y="32550"/>
            <a:ext cx="9144000" cy="492412"/>
          </a:xfrm>
          <a:prstGeom prst="rect">
            <a:avLst/>
          </a:prstGeo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sz="2000" dirty="0" err="1">
                <a:latin typeface="Josefin Sans"/>
                <a:ea typeface="Josefin Sans"/>
                <a:cs typeface="Josefin Sans"/>
                <a:sym typeface="Josefin Sans"/>
              </a:rPr>
              <a:t>Tích</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hợp</a:t>
            </a:r>
            <a:r>
              <a:rPr lang="en-US" sz="2000" dirty="0">
                <a:latin typeface="Josefin Sans"/>
                <a:ea typeface="Josefin Sans"/>
                <a:cs typeface="Josefin Sans"/>
                <a:sym typeface="Josefin Sans"/>
              </a:rPr>
              <a:t> API NextBus </a:t>
            </a:r>
            <a:r>
              <a:rPr lang="en-US" sz="2000" dirty="0" err="1">
                <a:latin typeface="Josefin Sans"/>
                <a:ea typeface="Josefin Sans"/>
                <a:cs typeface="Josefin Sans"/>
                <a:sym typeface="Josefin Sans"/>
              </a:rPr>
              <a:t>để</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lấy</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dữ</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liệu</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trực</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tiếp</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về</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phương</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tiện</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công</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cộng</a:t>
            </a:r>
            <a:endParaRPr lang="en-US" sz="2000" dirty="0">
              <a:latin typeface="Josefin Sans"/>
              <a:ea typeface="Josefin Sans"/>
              <a:cs typeface="Josefin Sans"/>
              <a:sym typeface="Josefin Sans"/>
            </a:endParaRPr>
          </a:p>
        </p:txBody>
      </p:sp>
      <p:sp>
        <p:nvSpPr>
          <p:cNvPr id="14" name="Google Shape;66;p14">
            <a:extLst>
              <a:ext uri="{FF2B5EF4-FFF2-40B4-BE49-F238E27FC236}">
                <a16:creationId xmlns:a16="http://schemas.microsoft.com/office/drawing/2014/main" id="{B02BA2B4-16A0-9727-1CDC-EF823607C05D}"/>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16</a:t>
            </a:r>
            <a:endParaRPr sz="3800" dirty="0">
              <a:latin typeface="Josefin Sans"/>
              <a:ea typeface="Josefin Sans"/>
              <a:cs typeface="Josefin Sans"/>
              <a:sym typeface="Josefin Sans"/>
            </a:endParaRPr>
          </a:p>
        </p:txBody>
      </p:sp>
      <p:pic>
        <p:nvPicPr>
          <p:cNvPr id="3" name="Picture 2">
            <a:extLst>
              <a:ext uri="{FF2B5EF4-FFF2-40B4-BE49-F238E27FC236}">
                <a16:creationId xmlns:a16="http://schemas.microsoft.com/office/drawing/2014/main" id="{F5CA424E-F95F-22E1-927A-47F6AD086C9B}"/>
              </a:ext>
            </a:extLst>
          </p:cNvPr>
          <p:cNvPicPr>
            <a:picLocks noChangeAspect="1"/>
          </p:cNvPicPr>
          <p:nvPr/>
        </p:nvPicPr>
        <p:blipFill>
          <a:blip r:embed="rId3"/>
          <a:stretch>
            <a:fillRect/>
          </a:stretch>
        </p:blipFill>
        <p:spPr>
          <a:xfrm>
            <a:off x="-1" y="662609"/>
            <a:ext cx="7379043" cy="4081669"/>
          </a:xfrm>
          <a:prstGeom prst="rect">
            <a:avLst/>
          </a:prstGeom>
        </p:spPr>
      </p:pic>
    </p:spTree>
    <p:extLst>
      <p:ext uri="{BB962C8B-B14F-4D97-AF65-F5344CB8AC3E}">
        <p14:creationId xmlns:p14="http://schemas.microsoft.com/office/powerpoint/2010/main" val="3839082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138925" y="1183830"/>
            <a:ext cx="2166900" cy="12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b="1" dirty="0"/>
              <a:t>III.</a:t>
            </a:r>
            <a:endParaRPr sz="7200" b="1" dirty="0"/>
          </a:p>
        </p:txBody>
      </p:sp>
      <p:sp>
        <p:nvSpPr>
          <p:cNvPr id="90" name="Google Shape;90;p15"/>
          <p:cNvSpPr txBox="1">
            <a:spLocks noGrp="1"/>
          </p:cNvSpPr>
          <p:nvPr>
            <p:ph type="title"/>
          </p:nvPr>
        </p:nvSpPr>
        <p:spPr>
          <a:xfrm>
            <a:off x="188175" y="2395225"/>
            <a:ext cx="8709600" cy="1632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3800" b="1" dirty="0" err="1"/>
              <a:t>Thảo</a:t>
            </a:r>
            <a:r>
              <a:rPr lang="en-US" sz="3800" b="1" dirty="0"/>
              <a:t> </a:t>
            </a:r>
            <a:r>
              <a:rPr lang="en-US" sz="3800" b="1" dirty="0" err="1"/>
              <a:t>luận</a:t>
            </a:r>
            <a:r>
              <a:rPr lang="en-US" sz="3800" b="1" dirty="0"/>
              <a:t> </a:t>
            </a:r>
            <a:r>
              <a:rPr lang="en-US" sz="3800" b="1" dirty="0" err="1"/>
              <a:t>và</a:t>
            </a:r>
            <a:r>
              <a:rPr lang="en-US" sz="3800" b="1" dirty="0"/>
              <a:t> </a:t>
            </a:r>
            <a:r>
              <a:rPr lang="en-US" sz="3800" b="1" dirty="0" err="1"/>
              <a:t>nhận</a:t>
            </a:r>
            <a:r>
              <a:rPr lang="en-US" sz="3800" b="1" dirty="0"/>
              <a:t> </a:t>
            </a:r>
            <a:r>
              <a:rPr lang="en-US" sz="3800" b="1" dirty="0" err="1"/>
              <a:t>xét</a:t>
            </a:r>
            <a:endParaRPr sz="3300" b="1" dirty="0"/>
          </a:p>
        </p:txBody>
      </p:sp>
      <p:sp>
        <p:nvSpPr>
          <p:cNvPr id="2" name="Google Shape;66;p14">
            <a:extLst>
              <a:ext uri="{FF2B5EF4-FFF2-40B4-BE49-F238E27FC236}">
                <a16:creationId xmlns:a16="http://schemas.microsoft.com/office/drawing/2014/main" id="{F4723DB1-F2E5-1948-1D66-04FEE81A7D75}"/>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17</a:t>
            </a:r>
            <a:endParaRPr sz="3800" dirty="0">
              <a:latin typeface="Josefin Sans"/>
              <a:ea typeface="Josefin Sans"/>
              <a:cs typeface="Josefin Sans"/>
              <a:sym typeface="Josefin Sans"/>
            </a:endParaRPr>
          </a:p>
        </p:txBody>
      </p:sp>
    </p:spTree>
    <p:extLst>
      <p:ext uri="{BB962C8B-B14F-4D97-AF65-F5344CB8AC3E}">
        <p14:creationId xmlns:p14="http://schemas.microsoft.com/office/powerpoint/2010/main" val="280459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1" name="Google Shape;68;p14">
            <a:extLst>
              <a:ext uri="{FF2B5EF4-FFF2-40B4-BE49-F238E27FC236}">
                <a16:creationId xmlns:a16="http://schemas.microsoft.com/office/drawing/2014/main" id="{AC9867B4-E78C-EC22-D155-48FCD0B3C84C}"/>
              </a:ext>
            </a:extLst>
          </p:cNvPr>
          <p:cNvSpPr txBox="1"/>
          <p:nvPr/>
        </p:nvSpPr>
        <p:spPr>
          <a:xfrm>
            <a:off x="357811" y="894853"/>
            <a:ext cx="82088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processor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GetHTTP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GetFile</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ea typeface="Josefin Sans"/>
              <a:cs typeface="Times New Roman" panose="02020603050405020304" pitchFamily="18" charset="0"/>
              <a:sym typeface="Josefin Sans"/>
            </a:endParaRPr>
          </a:p>
        </p:txBody>
      </p:sp>
      <p:sp>
        <p:nvSpPr>
          <p:cNvPr id="6" name="Google Shape;68;p14">
            <a:extLst>
              <a:ext uri="{FF2B5EF4-FFF2-40B4-BE49-F238E27FC236}">
                <a16:creationId xmlns:a16="http://schemas.microsoft.com/office/drawing/2014/main" id="{D943809F-03B8-1D63-0C7B-7D827C8E6ED1}"/>
              </a:ext>
            </a:extLst>
          </p:cNvPr>
          <p:cNvSpPr txBox="1"/>
          <p:nvPr/>
        </p:nvSpPr>
        <p:spPr>
          <a:xfrm>
            <a:off x="353710" y="1617183"/>
            <a:ext cx="82129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processor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bổ</a:t>
            </a:r>
            <a:r>
              <a:rPr lang="en-US" dirty="0">
                <a:latin typeface="Times New Roman" panose="02020603050405020304" pitchFamily="18" charset="0"/>
                <a:cs typeface="Times New Roman" panose="02020603050405020304" pitchFamily="18" charset="0"/>
              </a:rPr>
              <a:t> sung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(Update Attribute, </a:t>
            </a:r>
            <a:r>
              <a:rPr lang="en-US" dirty="0" err="1">
                <a:latin typeface="Times New Roman" panose="02020603050405020304" pitchFamily="18" charset="0"/>
                <a:cs typeface="Times New Roman" panose="02020603050405020304" pitchFamily="18" charset="0"/>
              </a:rPr>
              <a:t>SplitXml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EvaluateJsonPath</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ea typeface="Josefin Sans"/>
              <a:cs typeface="Times New Roman" panose="02020603050405020304" pitchFamily="18" charset="0"/>
              <a:sym typeface="Josefin Sans"/>
            </a:endParaRPr>
          </a:p>
        </p:txBody>
      </p:sp>
      <p:sp>
        <p:nvSpPr>
          <p:cNvPr id="12" name="Google Shape;68;p14">
            <a:extLst>
              <a:ext uri="{FF2B5EF4-FFF2-40B4-BE49-F238E27FC236}">
                <a16:creationId xmlns:a16="http://schemas.microsoft.com/office/drawing/2014/main" id="{405DBFB6-1664-7812-C77C-A00110C0DFF4}"/>
              </a:ext>
            </a:extLst>
          </p:cNvPr>
          <p:cNvSpPr txBox="1"/>
          <p:nvPr/>
        </p:nvSpPr>
        <p:spPr>
          <a:xfrm>
            <a:off x="353711" y="3113642"/>
            <a:ext cx="82129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processor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dõi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ControlRate</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ea typeface="Josefin Sans"/>
              <a:cs typeface="Times New Roman" panose="02020603050405020304" pitchFamily="18" charset="0"/>
              <a:sym typeface="Josefin Sans"/>
            </a:endParaRPr>
          </a:p>
        </p:txBody>
      </p:sp>
      <p:sp>
        <p:nvSpPr>
          <p:cNvPr id="7" name="Google Shape;66;p14">
            <a:extLst>
              <a:ext uri="{FF2B5EF4-FFF2-40B4-BE49-F238E27FC236}">
                <a16:creationId xmlns:a16="http://schemas.microsoft.com/office/drawing/2014/main" id="{E942D585-FBDD-7B93-9AA2-C64DBA996463}"/>
              </a:ext>
            </a:extLst>
          </p:cNvPr>
          <p:cNvSpPr txBox="1"/>
          <p:nvPr/>
        </p:nvSpPr>
        <p:spPr>
          <a:xfrm>
            <a:off x="0" y="4773672"/>
            <a:ext cx="8566693"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latin typeface="Times New Roman" panose="02020603050405020304" pitchFamily="18" charset="0"/>
                <a:cs typeface="Times New Roman" panose="02020603050405020304" pitchFamily="18" charset="0"/>
                <a:sym typeface="Josefin Sans"/>
              </a:rPr>
              <a:t>Dữ liệu: </a:t>
            </a:r>
            <a:r>
              <a:rPr lang="en-US" sz="1000" dirty="0">
                <a:latin typeface="Times New Roman" panose="02020603050405020304" pitchFamily="18" charset="0"/>
                <a:cs typeface="Times New Roman" panose="02020603050405020304" pitchFamily="18" charset="0"/>
                <a:sym typeface="Josefin Sans"/>
                <a:hlinkClick r:id="rId3"/>
              </a:rPr>
              <a:t>https://github.com/xvanausloos/hdp_data_tutorials/blob/master/tutorials/hdf/analyze-transit-patterns-with-apache-nifi/assets/transit_data_seed.zip</a:t>
            </a:r>
            <a:endParaRPr sz="1000" dirty="0">
              <a:latin typeface="Times New Roman" panose="02020603050405020304" pitchFamily="18" charset="0"/>
              <a:cs typeface="Times New Roman" panose="02020603050405020304" pitchFamily="18" charset="0"/>
              <a:sym typeface="Josefin Sans"/>
            </a:endParaRPr>
          </a:p>
        </p:txBody>
      </p:sp>
      <p:sp>
        <p:nvSpPr>
          <p:cNvPr id="10" name="Google Shape;68;p14">
            <a:extLst>
              <a:ext uri="{FF2B5EF4-FFF2-40B4-BE49-F238E27FC236}">
                <a16:creationId xmlns:a16="http://schemas.microsoft.com/office/drawing/2014/main" id="{9D01336F-46D5-83FD-D18D-B0177D68FCC2}"/>
              </a:ext>
            </a:extLst>
          </p:cNvPr>
          <p:cNvSpPr txBox="1"/>
          <p:nvPr/>
        </p:nvSpPr>
        <p:spPr>
          <a:xfrm>
            <a:off x="353710" y="2390340"/>
            <a:ext cx="82129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processor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(Input port, Output Port, connections)</a:t>
            </a:r>
            <a:endParaRPr dirty="0">
              <a:latin typeface="Times New Roman" panose="02020603050405020304" pitchFamily="18" charset="0"/>
              <a:ea typeface="Josefin Sans"/>
              <a:cs typeface="Times New Roman" panose="02020603050405020304" pitchFamily="18" charset="0"/>
              <a:sym typeface="Josefin Sans"/>
            </a:endParaRPr>
          </a:p>
        </p:txBody>
      </p:sp>
      <p:sp>
        <p:nvSpPr>
          <p:cNvPr id="29" name="Google Shape;68;p14">
            <a:extLst>
              <a:ext uri="{FF2B5EF4-FFF2-40B4-BE49-F238E27FC236}">
                <a16:creationId xmlns:a16="http://schemas.microsoft.com/office/drawing/2014/main" id="{31F53D18-09B9-3943-1586-D80B3C459A56}"/>
              </a:ext>
            </a:extLst>
          </p:cNvPr>
          <p:cNvSpPr txBox="1"/>
          <p:nvPr/>
        </p:nvSpPr>
        <p:spPr>
          <a:xfrm>
            <a:off x="353710" y="3807511"/>
            <a:ext cx="8212983"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SSL,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endParaRPr lang="en-US" dirty="0">
              <a:latin typeface="Times New Roman" panose="02020603050405020304" pitchFamily="18" charset="0"/>
              <a:ea typeface="Josefin Sans"/>
              <a:cs typeface="Times New Roman" panose="02020603050405020304" pitchFamily="18" charset="0"/>
              <a:sym typeface="Josefin Sans"/>
            </a:endParaRPr>
          </a:p>
        </p:txBody>
      </p:sp>
      <p:sp>
        <p:nvSpPr>
          <p:cNvPr id="3" name="Google Shape;72;p14">
            <a:extLst>
              <a:ext uri="{FF2B5EF4-FFF2-40B4-BE49-F238E27FC236}">
                <a16:creationId xmlns:a16="http://schemas.microsoft.com/office/drawing/2014/main" id="{BC14AB57-B537-F98E-1180-5E3A16A1DAE3}"/>
              </a:ext>
            </a:extLst>
          </p:cNvPr>
          <p:cNvSpPr txBox="1"/>
          <p:nvPr/>
        </p:nvSpPr>
        <p:spPr>
          <a:xfrm>
            <a:off x="1" y="32550"/>
            <a:ext cx="9144000" cy="492412"/>
          </a:xfrm>
          <a:prstGeom prst="rect">
            <a:avLst/>
          </a:prstGeo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sz="2000" dirty="0" err="1">
                <a:latin typeface="Josefin Sans"/>
                <a:ea typeface="Josefin Sans"/>
                <a:cs typeface="Josefin Sans"/>
                <a:sym typeface="Josefin Sans"/>
              </a:rPr>
              <a:t>Dữ</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liệu</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từ</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nhiều</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nguồn</a:t>
            </a:r>
            <a:endParaRPr lang="en-US" sz="2000" dirty="0">
              <a:latin typeface="Josefin Sans"/>
              <a:ea typeface="Josefin Sans"/>
              <a:cs typeface="Josefin Sans"/>
              <a:sym typeface="Josefin Sans"/>
            </a:endParaRPr>
          </a:p>
        </p:txBody>
      </p:sp>
      <p:sp>
        <p:nvSpPr>
          <p:cNvPr id="8" name="Google Shape;66;p14">
            <a:extLst>
              <a:ext uri="{FF2B5EF4-FFF2-40B4-BE49-F238E27FC236}">
                <a16:creationId xmlns:a16="http://schemas.microsoft.com/office/drawing/2014/main" id="{43EE61E7-0F22-E1B0-A0C6-266D49B49891}"/>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18</a:t>
            </a:r>
            <a:endParaRPr sz="3800" dirty="0">
              <a:latin typeface="Josefin Sans"/>
              <a:ea typeface="Josefin Sans"/>
              <a:cs typeface="Josefin Sans"/>
              <a:sym typeface="Josefin Sans"/>
            </a:endParaRPr>
          </a:p>
        </p:txBody>
      </p:sp>
    </p:spTree>
    <p:extLst>
      <p:ext uri="{BB962C8B-B14F-4D97-AF65-F5344CB8AC3E}">
        <p14:creationId xmlns:p14="http://schemas.microsoft.com/office/powerpoint/2010/main" val="191266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3527550" y="0"/>
            <a:ext cx="2088900" cy="542100"/>
          </a:xfrm>
          <a:prstGeom prst="rect">
            <a:avLst/>
          </a:prstGeom>
          <a:solidFill>
            <a:schemeClr val="lt2"/>
          </a:solidFill>
          <a:ln w="9525"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66" name="Google Shape;66;p14"/>
          <p:cNvSpPr txBox="1"/>
          <p:nvPr/>
        </p:nvSpPr>
        <p:spPr>
          <a:xfrm>
            <a:off x="521474" y="1127519"/>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I.</a:t>
            </a:r>
            <a:endParaRPr sz="3800" dirty="0">
              <a:latin typeface="Josefin Sans"/>
              <a:ea typeface="Josefin Sans"/>
              <a:cs typeface="Josefin Sans"/>
              <a:sym typeface="Josefin Sans"/>
            </a:endParaRPr>
          </a:p>
        </p:txBody>
      </p:sp>
      <p:sp>
        <p:nvSpPr>
          <p:cNvPr id="68" name="Google Shape;68;p14"/>
          <p:cNvSpPr txBox="1"/>
          <p:nvPr/>
        </p:nvSpPr>
        <p:spPr>
          <a:xfrm>
            <a:off x="1477274" y="1278469"/>
            <a:ext cx="7068654" cy="461635"/>
          </a:xfrm>
          <a:prstGeom prst="rect">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Josefin Sans"/>
                <a:ea typeface="Josefin Sans"/>
                <a:cs typeface="Josefin Sans"/>
                <a:sym typeface="Josefin Sans"/>
              </a:rPr>
              <a:t>Giới thiệu</a:t>
            </a:r>
            <a:endParaRPr sz="1800" dirty="0">
              <a:latin typeface="Josefin Sans"/>
              <a:ea typeface="Josefin Sans"/>
              <a:cs typeface="Josefin Sans"/>
              <a:sym typeface="Josefin Sans"/>
            </a:endParaRPr>
          </a:p>
        </p:txBody>
      </p:sp>
      <p:sp>
        <p:nvSpPr>
          <p:cNvPr id="72" name="Google Shape;72;p14"/>
          <p:cNvSpPr txBox="1"/>
          <p:nvPr/>
        </p:nvSpPr>
        <p:spPr>
          <a:xfrm>
            <a:off x="3502950" y="32550"/>
            <a:ext cx="21381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dirty="0">
                <a:latin typeface="Josefin Sans"/>
                <a:ea typeface="Josefin Sans"/>
                <a:cs typeface="Josefin Sans"/>
                <a:sym typeface="Josefin Sans"/>
              </a:rPr>
              <a:t>CÔNG VIỆC</a:t>
            </a:r>
            <a:endParaRPr sz="1900" dirty="0">
              <a:latin typeface="Josefin Sans"/>
              <a:ea typeface="Josefin Sans"/>
              <a:cs typeface="Josefin Sans"/>
              <a:sym typeface="Josefin Sans"/>
            </a:endParaRPr>
          </a:p>
        </p:txBody>
      </p:sp>
      <p:sp>
        <p:nvSpPr>
          <p:cNvPr id="2" name="Google Shape;66;p14">
            <a:extLst>
              <a:ext uri="{FF2B5EF4-FFF2-40B4-BE49-F238E27FC236}">
                <a16:creationId xmlns:a16="http://schemas.microsoft.com/office/drawing/2014/main" id="{1AA8CE96-FF43-1C69-9B74-5BB2B18591A5}"/>
              </a:ext>
            </a:extLst>
          </p:cNvPr>
          <p:cNvSpPr txBox="1"/>
          <p:nvPr/>
        </p:nvSpPr>
        <p:spPr>
          <a:xfrm>
            <a:off x="521474" y="1897019"/>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II.</a:t>
            </a:r>
            <a:endParaRPr sz="3800" dirty="0">
              <a:latin typeface="Josefin Sans"/>
              <a:ea typeface="Josefin Sans"/>
              <a:cs typeface="Josefin Sans"/>
              <a:sym typeface="Josefin Sans"/>
            </a:endParaRPr>
          </a:p>
        </p:txBody>
      </p:sp>
      <p:sp>
        <p:nvSpPr>
          <p:cNvPr id="6" name="Google Shape;66;p14">
            <a:extLst>
              <a:ext uri="{FF2B5EF4-FFF2-40B4-BE49-F238E27FC236}">
                <a16:creationId xmlns:a16="http://schemas.microsoft.com/office/drawing/2014/main" id="{4DE57DD4-6914-6B66-0BB7-67BCDB06D2B7}"/>
              </a:ext>
            </a:extLst>
          </p:cNvPr>
          <p:cNvSpPr txBox="1"/>
          <p:nvPr/>
        </p:nvSpPr>
        <p:spPr>
          <a:xfrm>
            <a:off x="8479667" y="442769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01</a:t>
            </a:r>
            <a:endParaRPr sz="3800" dirty="0">
              <a:latin typeface="Josefin Sans"/>
              <a:ea typeface="Josefin Sans"/>
              <a:cs typeface="Josefin Sans"/>
              <a:sym typeface="Josefin Sans"/>
            </a:endParaRPr>
          </a:p>
        </p:txBody>
      </p:sp>
      <p:sp>
        <p:nvSpPr>
          <p:cNvPr id="4" name="Google Shape;68;p14">
            <a:extLst>
              <a:ext uri="{FF2B5EF4-FFF2-40B4-BE49-F238E27FC236}">
                <a16:creationId xmlns:a16="http://schemas.microsoft.com/office/drawing/2014/main" id="{20DCF7DF-C59C-677C-FFDA-C17F0F1E65E1}"/>
              </a:ext>
            </a:extLst>
          </p:cNvPr>
          <p:cNvSpPr txBox="1"/>
          <p:nvPr/>
        </p:nvSpPr>
        <p:spPr>
          <a:xfrm>
            <a:off x="1477274" y="2047969"/>
            <a:ext cx="7068654" cy="461635"/>
          </a:xfrm>
          <a:prstGeom prst="rect">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Josefin Sans"/>
                <a:ea typeface="Josefin Sans"/>
                <a:cs typeface="Josefin Sans"/>
                <a:sym typeface="Josefin Sans"/>
              </a:rPr>
              <a:t>Phương pháp</a:t>
            </a:r>
            <a:endParaRPr sz="1800" dirty="0">
              <a:latin typeface="Josefin Sans"/>
              <a:ea typeface="Josefin Sans"/>
              <a:cs typeface="Josefin Sans"/>
              <a:sym typeface="Josefin Sans"/>
            </a:endParaRPr>
          </a:p>
        </p:txBody>
      </p:sp>
      <p:sp>
        <p:nvSpPr>
          <p:cNvPr id="5" name="Google Shape;66;p14">
            <a:extLst>
              <a:ext uri="{FF2B5EF4-FFF2-40B4-BE49-F238E27FC236}">
                <a16:creationId xmlns:a16="http://schemas.microsoft.com/office/drawing/2014/main" id="{A0E13810-69B1-4685-342C-12B7BEE9EE06}"/>
              </a:ext>
            </a:extLst>
          </p:cNvPr>
          <p:cNvSpPr txBox="1"/>
          <p:nvPr/>
        </p:nvSpPr>
        <p:spPr>
          <a:xfrm>
            <a:off x="521474" y="2668879"/>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III.</a:t>
            </a:r>
            <a:endParaRPr sz="3800" dirty="0">
              <a:latin typeface="Josefin Sans"/>
              <a:ea typeface="Josefin Sans"/>
              <a:cs typeface="Josefin Sans"/>
              <a:sym typeface="Josefin Sans"/>
            </a:endParaRPr>
          </a:p>
        </p:txBody>
      </p:sp>
      <p:sp>
        <p:nvSpPr>
          <p:cNvPr id="7" name="Google Shape;68;p14">
            <a:extLst>
              <a:ext uri="{FF2B5EF4-FFF2-40B4-BE49-F238E27FC236}">
                <a16:creationId xmlns:a16="http://schemas.microsoft.com/office/drawing/2014/main" id="{5AA1FCF2-091B-3B73-38A6-EA9240CE7BCB}"/>
              </a:ext>
            </a:extLst>
          </p:cNvPr>
          <p:cNvSpPr txBox="1"/>
          <p:nvPr/>
        </p:nvSpPr>
        <p:spPr>
          <a:xfrm>
            <a:off x="1477274" y="2819829"/>
            <a:ext cx="7068654" cy="461635"/>
          </a:xfrm>
          <a:prstGeom prst="rect">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Josefin Sans"/>
                <a:ea typeface="Josefin Sans"/>
                <a:cs typeface="Josefin Sans"/>
                <a:sym typeface="Josefin Sans"/>
              </a:rPr>
              <a:t>Thảo luận và nhận xét</a:t>
            </a:r>
            <a:endParaRPr sz="1800" dirty="0">
              <a:latin typeface="Josefin Sans"/>
              <a:ea typeface="Josefin Sans"/>
              <a:cs typeface="Josefin Sans"/>
              <a:sym typeface="Josefin Sans"/>
            </a:endParaRPr>
          </a:p>
        </p:txBody>
      </p:sp>
      <p:sp>
        <p:nvSpPr>
          <p:cNvPr id="8" name="Google Shape;66;p14">
            <a:extLst>
              <a:ext uri="{FF2B5EF4-FFF2-40B4-BE49-F238E27FC236}">
                <a16:creationId xmlns:a16="http://schemas.microsoft.com/office/drawing/2014/main" id="{61A5FCD6-37FA-7A74-434A-52AE2F53A69A}"/>
              </a:ext>
            </a:extLst>
          </p:cNvPr>
          <p:cNvSpPr txBox="1"/>
          <p:nvPr/>
        </p:nvSpPr>
        <p:spPr>
          <a:xfrm>
            <a:off x="521474" y="3438379"/>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IV.</a:t>
            </a:r>
            <a:endParaRPr sz="3800" dirty="0">
              <a:latin typeface="Josefin Sans"/>
              <a:ea typeface="Josefin Sans"/>
              <a:cs typeface="Josefin Sans"/>
              <a:sym typeface="Josefin Sans"/>
            </a:endParaRPr>
          </a:p>
        </p:txBody>
      </p:sp>
      <p:sp>
        <p:nvSpPr>
          <p:cNvPr id="9" name="Google Shape;68;p14">
            <a:extLst>
              <a:ext uri="{FF2B5EF4-FFF2-40B4-BE49-F238E27FC236}">
                <a16:creationId xmlns:a16="http://schemas.microsoft.com/office/drawing/2014/main" id="{2D8B41F6-91B8-03ED-230C-E3A6511F5DC4}"/>
              </a:ext>
            </a:extLst>
          </p:cNvPr>
          <p:cNvSpPr txBox="1"/>
          <p:nvPr/>
        </p:nvSpPr>
        <p:spPr>
          <a:xfrm>
            <a:off x="1477274" y="3589329"/>
            <a:ext cx="7068654" cy="461635"/>
          </a:xfrm>
          <a:prstGeom prst="rect">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Josefin Sans"/>
                <a:ea typeface="Josefin Sans"/>
                <a:cs typeface="Josefin Sans"/>
                <a:sym typeface="Josefin Sans"/>
              </a:rPr>
              <a:t>Kết Luận</a:t>
            </a:r>
            <a:endParaRPr sz="1800" dirty="0">
              <a:latin typeface="Josefin Sans"/>
              <a:ea typeface="Josefin Sans"/>
              <a:cs typeface="Josefin Sans"/>
              <a:sym typeface="Josefi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1" name="Google Shape;68;p14">
            <a:extLst>
              <a:ext uri="{FF2B5EF4-FFF2-40B4-BE49-F238E27FC236}">
                <a16:creationId xmlns:a16="http://schemas.microsoft.com/office/drawing/2014/main" id="{AC9867B4-E78C-EC22-D155-48FCD0B3C84C}"/>
              </a:ext>
            </a:extLst>
          </p:cNvPr>
          <p:cNvSpPr txBox="1"/>
          <p:nvPr/>
        </p:nvSpPr>
        <p:spPr>
          <a:xfrm>
            <a:off x="357811" y="894853"/>
            <a:ext cx="82088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processor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EvaluteJsonPath</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ea typeface="Josefin Sans"/>
              <a:cs typeface="Times New Roman" panose="02020603050405020304" pitchFamily="18" charset="0"/>
              <a:sym typeface="Josefin Sans"/>
            </a:endParaRPr>
          </a:p>
        </p:txBody>
      </p:sp>
      <p:sp>
        <p:nvSpPr>
          <p:cNvPr id="6" name="Google Shape;68;p14">
            <a:extLst>
              <a:ext uri="{FF2B5EF4-FFF2-40B4-BE49-F238E27FC236}">
                <a16:creationId xmlns:a16="http://schemas.microsoft.com/office/drawing/2014/main" id="{D943809F-03B8-1D63-0C7B-7D827C8E6ED1}"/>
              </a:ext>
            </a:extLst>
          </p:cNvPr>
          <p:cNvSpPr txBox="1"/>
          <p:nvPr/>
        </p:nvSpPr>
        <p:spPr>
          <a:xfrm>
            <a:off x="353710" y="1617183"/>
            <a:ext cx="82129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latin typeface="Times New Roman" panose="02020603050405020304" pitchFamily="18" charset="0"/>
                <a:ea typeface="Josefin Sans"/>
                <a:cs typeface="Times New Roman" panose="02020603050405020304" pitchFamily="18" charset="0"/>
                <a:sym typeface="Josefin Sans"/>
              </a:rPr>
              <a:t>Đảm</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bảo</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cấu</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hình</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các</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bộ</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đệm</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và</a:t>
            </a:r>
            <a:r>
              <a:rPr lang="en-US" dirty="0">
                <a:latin typeface="Times New Roman" panose="02020603050405020304" pitchFamily="18" charset="0"/>
                <a:ea typeface="Josefin Sans"/>
                <a:cs typeface="Times New Roman" panose="02020603050405020304" pitchFamily="18" charset="0"/>
                <a:sym typeface="Josefin Sans"/>
              </a:rPr>
              <a:t> hang </a:t>
            </a:r>
            <a:r>
              <a:rPr lang="en-US" dirty="0" err="1">
                <a:latin typeface="Times New Roman" panose="02020603050405020304" pitchFamily="18" charset="0"/>
                <a:ea typeface="Josefin Sans"/>
                <a:cs typeface="Times New Roman" panose="02020603050405020304" pitchFamily="18" charset="0"/>
                <a:sym typeface="Josefin Sans"/>
              </a:rPr>
              <a:t>đợi</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một</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cách</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phù</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hợp</a:t>
            </a:r>
            <a:r>
              <a:rPr lang="en-US" dirty="0">
                <a:latin typeface="Times New Roman" panose="02020603050405020304" pitchFamily="18" charset="0"/>
                <a:ea typeface="Josefin Sans"/>
                <a:cs typeface="Times New Roman" panose="02020603050405020304" pitchFamily="18" charset="0"/>
                <a:sym typeface="Josefin Sans"/>
              </a:rPr>
              <a:t> (Back Pressure)</a:t>
            </a:r>
            <a:endParaRPr dirty="0">
              <a:latin typeface="Times New Roman" panose="02020603050405020304" pitchFamily="18" charset="0"/>
              <a:ea typeface="Josefin Sans"/>
              <a:cs typeface="Times New Roman" panose="02020603050405020304" pitchFamily="18" charset="0"/>
              <a:sym typeface="Josefin Sans"/>
            </a:endParaRPr>
          </a:p>
        </p:txBody>
      </p:sp>
      <p:sp>
        <p:nvSpPr>
          <p:cNvPr id="12" name="Google Shape;68;p14">
            <a:extLst>
              <a:ext uri="{FF2B5EF4-FFF2-40B4-BE49-F238E27FC236}">
                <a16:creationId xmlns:a16="http://schemas.microsoft.com/office/drawing/2014/main" id="{405DBFB6-1664-7812-C77C-A00110C0DFF4}"/>
              </a:ext>
            </a:extLst>
          </p:cNvPr>
          <p:cNvSpPr txBox="1"/>
          <p:nvPr/>
        </p:nvSpPr>
        <p:spPr>
          <a:xfrm>
            <a:off x="353711" y="3113642"/>
            <a:ext cx="82129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processor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RouteOnAttribute</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ea typeface="Josefin Sans"/>
              <a:cs typeface="Times New Roman" panose="02020603050405020304" pitchFamily="18" charset="0"/>
              <a:sym typeface="Josefin Sans"/>
            </a:endParaRPr>
          </a:p>
        </p:txBody>
      </p:sp>
      <p:sp>
        <p:nvSpPr>
          <p:cNvPr id="7" name="Google Shape;66;p14">
            <a:extLst>
              <a:ext uri="{FF2B5EF4-FFF2-40B4-BE49-F238E27FC236}">
                <a16:creationId xmlns:a16="http://schemas.microsoft.com/office/drawing/2014/main" id="{E942D585-FBDD-7B93-9AA2-C64DBA996463}"/>
              </a:ext>
            </a:extLst>
          </p:cNvPr>
          <p:cNvSpPr txBox="1"/>
          <p:nvPr/>
        </p:nvSpPr>
        <p:spPr>
          <a:xfrm>
            <a:off x="0" y="4773672"/>
            <a:ext cx="8566693"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latin typeface="Times New Roman" panose="02020603050405020304" pitchFamily="18" charset="0"/>
                <a:cs typeface="Times New Roman" panose="02020603050405020304" pitchFamily="18" charset="0"/>
                <a:sym typeface="Josefin Sans"/>
              </a:rPr>
              <a:t>Dữ liệu: </a:t>
            </a:r>
            <a:r>
              <a:rPr lang="en-US" sz="1000" dirty="0">
                <a:latin typeface="Times New Roman" panose="02020603050405020304" pitchFamily="18" charset="0"/>
                <a:cs typeface="Times New Roman" panose="02020603050405020304" pitchFamily="18" charset="0"/>
                <a:sym typeface="Josefin Sans"/>
                <a:hlinkClick r:id="rId3"/>
              </a:rPr>
              <a:t>https://github.com/xvanausloos/hdp_data_tutorials/blob/master/tutorials/hdf/analyze-transit-patterns-with-apache-nifi/assets/transit_data_seed.zip</a:t>
            </a:r>
            <a:endParaRPr sz="1000" dirty="0">
              <a:latin typeface="Times New Roman" panose="02020603050405020304" pitchFamily="18" charset="0"/>
              <a:cs typeface="Times New Roman" panose="02020603050405020304" pitchFamily="18" charset="0"/>
              <a:sym typeface="Josefin Sans"/>
            </a:endParaRPr>
          </a:p>
        </p:txBody>
      </p:sp>
      <p:sp>
        <p:nvSpPr>
          <p:cNvPr id="10" name="Google Shape;68;p14">
            <a:extLst>
              <a:ext uri="{FF2B5EF4-FFF2-40B4-BE49-F238E27FC236}">
                <a16:creationId xmlns:a16="http://schemas.microsoft.com/office/drawing/2014/main" id="{9D01336F-46D5-83FD-D18D-B0177D68FCC2}"/>
              </a:ext>
            </a:extLst>
          </p:cNvPr>
          <p:cNvSpPr txBox="1"/>
          <p:nvPr/>
        </p:nvSpPr>
        <p:spPr>
          <a:xfrm>
            <a:off x="353710" y="2390340"/>
            <a:ext cx="82129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(Scheduling)</a:t>
            </a:r>
            <a:endParaRPr dirty="0">
              <a:latin typeface="Times New Roman" panose="02020603050405020304" pitchFamily="18" charset="0"/>
              <a:ea typeface="Josefin Sans"/>
              <a:cs typeface="Times New Roman" panose="02020603050405020304" pitchFamily="18" charset="0"/>
              <a:sym typeface="Josefin Sans"/>
            </a:endParaRPr>
          </a:p>
        </p:txBody>
      </p:sp>
      <p:sp>
        <p:nvSpPr>
          <p:cNvPr id="3" name="Google Shape;72;p14">
            <a:extLst>
              <a:ext uri="{FF2B5EF4-FFF2-40B4-BE49-F238E27FC236}">
                <a16:creationId xmlns:a16="http://schemas.microsoft.com/office/drawing/2014/main" id="{BC14AB57-B537-F98E-1180-5E3A16A1DAE3}"/>
              </a:ext>
            </a:extLst>
          </p:cNvPr>
          <p:cNvSpPr txBox="1"/>
          <p:nvPr/>
        </p:nvSpPr>
        <p:spPr>
          <a:xfrm>
            <a:off x="1" y="32550"/>
            <a:ext cx="9144000" cy="492412"/>
          </a:xfrm>
          <a:prstGeom prst="rect">
            <a:avLst/>
          </a:prstGeo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sz="2000" dirty="0" err="1">
                <a:latin typeface="Josefin Sans"/>
                <a:ea typeface="Josefin Sans"/>
                <a:cs typeface="Josefin Sans"/>
                <a:sym typeface="Josefin Sans"/>
              </a:rPr>
              <a:t>Làm</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việc</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với</a:t>
            </a:r>
            <a:r>
              <a:rPr lang="en-US" sz="2000" dirty="0">
                <a:latin typeface="Josefin Sans"/>
                <a:ea typeface="Josefin Sans"/>
                <a:cs typeface="Josefin Sans"/>
                <a:sym typeface="Josefin Sans"/>
              </a:rPr>
              <a:t> sensor</a:t>
            </a:r>
          </a:p>
        </p:txBody>
      </p:sp>
      <p:sp>
        <p:nvSpPr>
          <p:cNvPr id="2" name="Google Shape;66;p14">
            <a:extLst>
              <a:ext uri="{FF2B5EF4-FFF2-40B4-BE49-F238E27FC236}">
                <a16:creationId xmlns:a16="http://schemas.microsoft.com/office/drawing/2014/main" id="{9C0B677C-C89A-3A06-92AC-20360DFC1E5C}"/>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19</a:t>
            </a:r>
            <a:endParaRPr sz="3800" dirty="0">
              <a:latin typeface="Josefin Sans"/>
              <a:ea typeface="Josefin Sans"/>
              <a:cs typeface="Josefin Sans"/>
              <a:sym typeface="Josefin Sans"/>
            </a:endParaRPr>
          </a:p>
        </p:txBody>
      </p:sp>
    </p:spTree>
    <p:extLst>
      <p:ext uri="{BB962C8B-B14F-4D97-AF65-F5344CB8AC3E}">
        <p14:creationId xmlns:p14="http://schemas.microsoft.com/office/powerpoint/2010/main" val="160155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1" name="Google Shape;68;p14">
            <a:extLst>
              <a:ext uri="{FF2B5EF4-FFF2-40B4-BE49-F238E27FC236}">
                <a16:creationId xmlns:a16="http://schemas.microsoft.com/office/drawing/2014/main" id="{AC9867B4-E78C-EC22-D155-48FCD0B3C84C}"/>
              </a:ext>
            </a:extLst>
          </p:cNvPr>
          <p:cNvSpPr txBox="1"/>
          <p:nvPr/>
        </p:nvSpPr>
        <p:spPr>
          <a:xfrm>
            <a:off x="357811" y="894853"/>
            <a:ext cx="82088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a:latin typeface="Times New Roman" panose="02020603050405020304" pitchFamily="18" charset="0"/>
                <a:ea typeface="Josefin Sans"/>
                <a:cs typeface="Times New Roman" panose="02020603050405020304" pitchFamily="18" charset="0"/>
                <a:sym typeface="Josefin Sans"/>
              </a:rPr>
              <a:t>Processor </a:t>
            </a:r>
            <a:r>
              <a:rPr lang="en-US" dirty="0" err="1">
                <a:latin typeface="Times New Roman" panose="02020603050405020304" pitchFamily="18" charset="0"/>
                <a:ea typeface="Josefin Sans"/>
                <a:cs typeface="Times New Roman" panose="02020603050405020304" pitchFamily="18" charset="0"/>
                <a:sym typeface="Josefin Sans"/>
              </a:rPr>
              <a:t>GetHTTP</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để</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gửi</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yêu</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cầu</a:t>
            </a:r>
            <a:r>
              <a:rPr lang="en-US" dirty="0">
                <a:latin typeface="Times New Roman" panose="02020603050405020304" pitchFamily="18" charset="0"/>
                <a:ea typeface="Josefin Sans"/>
                <a:cs typeface="Times New Roman" panose="02020603050405020304" pitchFamily="18" charset="0"/>
                <a:sym typeface="Josefin Sans"/>
              </a:rPr>
              <a:t> HTTP GET </a:t>
            </a:r>
            <a:r>
              <a:rPr lang="en-US" dirty="0" err="1">
                <a:latin typeface="Times New Roman" panose="02020603050405020304" pitchFamily="18" charset="0"/>
                <a:ea typeface="Josefin Sans"/>
                <a:cs typeface="Times New Roman" panose="02020603050405020304" pitchFamily="18" charset="0"/>
                <a:sym typeface="Josefin Sans"/>
              </a:rPr>
              <a:t>đến</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các</a:t>
            </a:r>
            <a:r>
              <a:rPr lang="en-US" dirty="0">
                <a:latin typeface="Times New Roman" panose="02020603050405020304" pitchFamily="18" charset="0"/>
                <a:ea typeface="Josefin Sans"/>
                <a:cs typeface="Times New Roman" panose="02020603050405020304" pitchFamily="18" charset="0"/>
                <a:sym typeface="Josefin Sans"/>
              </a:rPr>
              <a:t> API</a:t>
            </a:r>
            <a:endParaRPr dirty="0">
              <a:latin typeface="Times New Roman" panose="02020603050405020304" pitchFamily="18" charset="0"/>
              <a:ea typeface="Josefin Sans"/>
              <a:cs typeface="Times New Roman" panose="02020603050405020304" pitchFamily="18" charset="0"/>
              <a:sym typeface="Josefin Sans"/>
            </a:endParaRPr>
          </a:p>
        </p:txBody>
      </p:sp>
      <p:sp>
        <p:nvSpPr>
          <p:cNvPr id="6" name="Google Shape;68;p14">
            <a:extLst>
              <a:ext uri="{FF2B5EF4-FFF2-40B4-BE49-F238E27FC236}">
                <a16:creationId xmlns:a16="http://schemas.microsoft.com/office/drawing/2014/main" id="{D943809F-03B8-1D63-0C7B-7D827C8E6ED1}"/>
              </a:ext>
            </a:extLst>
          </p:cNvPr>
          <p:cNvSpPr txBox="1"/>
          <p:nvPr/>
        </p:nvSpPr>
        <p:spPr>
          <a:xfrm>
            <a:off x="353710" y="1617183"/>
            <a:ext cx="82129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Controller Service</a:t>
            </a:r>
            <a:endParaRPr dirty="0">
              <a:latin typeface="Times New Roman" panose="02020603050405020304" pitchFamily="18" charset="0"/>
              <a:ea typeface="Josefin Sans"/>
              <a:cs typeface="Times New Roman" panose="02020603050405020304" pitchFamily="18" charset="0"/>
              <a:sym typeface="Josefin Sans"/>
            </a:endParaRPr>
          </a:p>
        </p:txBody>
      </p:sp>
      <p:sp>
        <p:nvSpPr>
          <p:cNvPr id="12" name="Google Shape;68;p14">
            <a:extLst>
              <a:ext uri="{FF2B5EF4-FFF2-40B4-BE49-F238E27FC236}">
                <a16:creationId xmlns:a16="http://schemas.microsoft.com/office/drawing/2014/main" id="{405DBFB6-1664-7812-C77C-A00110C0DFF4}"/>
              </a:ext>
            </a:extLst>
          </p:cNvPr>
          <p:cNvSpPr txBox="1"/>
          <p:nvPr/>
        </p:nvSpPr>
        <p:spPr>
          <a:xfrm>
            <a:off x="353711" y="3113642"/>
            <a:ext cx="82129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processor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xuống</a:t>
            </a:r>
            <a:r>
              <a:rPr lang="en-US" dirty="0">
                <a:latin typeface="Times New Roman" panose="02020603050405020304" pitchFamily="18" charset="0"/>
                <a:cs typeface="Times New Roman" panose="02020603050405020304" pitchFamily="18" charset="0"/>
              </a:rPr>
              <a:t> ổ </a:t>
            </a:r>
            <a:r>
              <a:rPr lang="en-US" dirty="0" err="1">
                <a:latin typeface="Times New Roman" panose="02020603050405020304" pitchFamily="18" charset="0"/>
                <a:cs typeface="Times New Roman" panose="02020603050405020304" pitchFamily="18" charset="0"/>
              </a:rPr>
              <a:t>đĩa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PutFile</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ea typeface="Josefin Sans"/>
              <a:cs typeface="Times New Roman" panose="02020603050405020304" pitchFamily="18" charset="0"/>
              <a:sym typeface="Josefin Sans"/>
            </a:endParaRPr>
          </a:p>
        </p:txBody>
      </p:sp>
      <p:sp>
        <p:nvSpPr>
          <p:cNvPr id="7" name="Google Shape;66;p14">
            <a:extLst>
              <a:ext uri="{FF2B5EF4-FFF2-40B4-BE49-F238E27FC236}">
                <a16:creationId xmlns:a16="http://schemas.microsoft.com/office/drawing/2014/main" id="{E942D585-FBDD-7B93-9AA2-C64DBA996463}"/>
              </a:ext>
            </a:extLst>
          </p:cNvPr>
          <p:cNvSpPr txBox="1"/>
          <p:nvPr/>
        </p:nvSpPr>
        <p:spPr>
          <a:xfrm>
            <a:off x="0" y="4773672"/>
            <a:ext cx="8566693"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latin typeface="Times New Roman" panose="02020603050405020304" pitchFamily="18" charset="0"/>
                <a:cs typeface="Times New Roman" panose="02020603050405020304" pitchFamily="18" charset="0"/>
                <a:sym typeface="Josefin Sans"/>
              </a:rPr>
              <a:t>Dữ liệu: </a:t>
            </a:r>
            <a:r>
              <a:rPr lang="en-US" sz="1000" dirty="0">
                <a:latin typeface="Times New Roman" panose="02020603050405020304" pitchFamily="18" charset="0"/>
                <a:cs typeface="Times New Roman" panose="02020603050405020304" pitchFamily="18" charset="0"/>
                <a:sym typeface="Josefin Sans"/>
                <a:hlinkClick r:id="rId3"/>
              </a:rPr>
              <a:t>https://github.com/xvanausloos/hdp_data_tutorials/blob/master/tutorials/hdf/analyze-transit-patterns-with-apache-nifi/assets/transit_data_seed.zip</a:t>
            </a:r>
            <a:endParaRPr sz="1000" dirty="0">
              <a:latin typeface="Times New Roman" panose="02020603050405020304" pitchFamily="18" charset="0"/>
              <a:cs typeface="Times New Roman" panose="02020603050405020304" pitchFamily="18" charset="0"/>
              <a:sym typeface="Josefin Sans"/>
            </a:endParaRPr>
          </a:p>
        </p:txBody>
      </p:sp>
      <p:sp>
        <p:nvSpPr>
          <p:cNvPr id="10" name="Google Shape;68;p14">
            <a:extLst>
              <a:ext uri="{FF2B5EF4-FFF2-40B4-BE49-F238E27FC236}">
                <a16:creationId xmlns:a16="http://schemas.microsoft.com/office/drawing/2014/main" id="{9D01336F-46D5-83FD-D18D-B0177D68FCC2}"/>
              </a:ext>
            </a:extLst>
          </p:cNvPr>
          <p:cNvSpPr txBox="1"/>
          <p:nvPr/>
        </p:nvSpPr>
        <p:spPr>
          <a:xfrm>
            <a:off x="353710" y="2390340"/>
            <a:ext cx="82129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latin typeface="Times New Roman" panose="02020603050405020304" pitchFamily="18" charset="0"/>
                <a:ea typeface="Josefin Sans"/>
                <a:cs typeface="Times New Roman" panose="02020603050405020304" pitchFamily="18" charset="0"/>
                <a:sym typeface="Josefin Sans"/>
              </a:rPr>
              <a:t>Các</a:t>
            </a:r>
            <a:r>
              <a:rPr lang="en-US" dirty="0">
                <a:latin typeface="Times New Roman" panose="02020603050405020304" pitchFamily="18" charset="0"/>
                <a:ea typeface="Josefin Sans"/>
                <a:cs typeface="Times New Roman" panose="02020603050405020304" pitchFamily="18" charset="0"/>
                <a:sym typeface="Josefin Sans"/>
              </a:rPr>
              <a:t> processor </a:t>
            </a:r>
            <a:r>
              <a:rPr lang="en-US" dirty="0" err="1">
                <a:latin typeface="Times New Roman" panose="02020603050405020304" pitchFamily="18" charset="0"/>
                <a:ea typeface="Josefin Sans"/>
                <a:cs typeface="Times New Roman" panose="02020603050405020304" pitchFamily="18" charset="0"/>
                <a:sym typeface="Josefin Sans"/>
              </a:rPr>
              <a:t>trích</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xuất</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thông</a:t>
            </a:r>
            <a:r>
              <a:rPr lang="en-US" dirty="0">
                <a:latin typeface="Times New Roman" panose="02020603050405020304" pitchFamily="18" charset="0"/>
                <a:ea typeface="Josefin Sans"/>
                <a:cs typeface="Times New Roman" panose="02020603050405020304" pitchFamily="18" charset="0"/>
                <a:sym typeface="Josefin Sans"/>
              </a:rPr>
              <a:t> tin </a:t>
            </a:r>
            <a:r>
              <a:rPr lang="en-US" dirty="0" err="1">
                <a:latin typeface="Times New Roman" panose="02020603050405020304" pitchFamily="18" charset="0"/>
                <a:ea typeface="Josefin Sans"/>
                <a:cs typeface="Times New Roman" panose="02020603050405020304" pitchFamily="18" charset="0"/>
                <a:sym typeface="Josefin Sans"/>
              </a:rPr>
              <a:t>cần</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thiết</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từ</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dữ</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liệu</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EvaluteJsonPath</a:t>
            </a:r>
            <a:r>
              <a:rPr lang="en-US" dirty="0">
                <a:latin typeface="Times New Roman" panose="02020603050405020304" pitchFamily="18" charset="0"/>
                <a:ea typeface="Josefin Sans"/>
                <a:cs typeface="Times New Roman" panose="02020603050405020304" pitchFamily="18" charset="0"/>
                <a:sym typeface="Josefin Sans"/>
              </a:rPr>
              <a:t>, </a:t>
            </a:r>
            <a:r>
              <a:rPr lang="en-US" dirty="0" err="1">
                <a:latin typeface="Times New Roman" panose="02020603050405020304" pitchFamily="18" charset="0"/>
                <a:ea typeface="Josefin Sans"/>
                <a:cs typeface="Times New Roman" panose="02020603050405020304" pitchFamily="18" charset="0"/>
                <a:sym typeface="Josefin Sans"/>
              </a:rPr>
              <a:t>EvaluteXPath</a:t>
            </a:r>
            <a:r>
              <a:rPr lang="en-US" dirty="0">
                <a:latin typeface="Times New Roman" panose="02020603050405020304" pitchFamily="18" charset="0"/>
                <a:ea typeface="Josefin Sans"/>
                <a:cs typeface="Times New Roman" panose="02020603050405020304" pitchFamily="18" charset="0"/>
                <a:sym typeface="Josefin Sans"/>
              </a:rPr>
              <a:t>)</a:t>
            </a:r>
            <a:endParaRPr dirty="0">
              <a:latin typeface="Times New Roman" panose="02020603050405020304" pitchFamily="18" charset="0"/>
              <a:ea typeface="Josefin Sans"/>
              <a:cs typeface="Times New Roman" panose="02020603050405020304" pitchFamily="18" charset="0"/>
              <a:sym typeface="Josefin Sans"/>
            </a:endParaRPr>
          </a:p>
        </p:txBody>
      </p:sp>
      <p:sp>
        <p:nvSpPr>
          <p:cNvPr id="29" name="Google Shape;68;p14">
            <a:extLst>
              <a:ext uri="{FF2B5EF4-FFF2-40B4-BE49-F238E27FC236}">
                <a16:creationId xmlns:a16="http://schemas.microsoft.com/office/drawing/2014/main" id="{31F53D18-09B9-3943-1586-D80B3C459A56}"/>
              </a:ext>
            </a:extLst>
          </p:cNvPr>
          <p:cNvSpPr txBox="1"/>
          <p:nvPr/>
        </p:nvSpPr>
        <p:spPr>
          <a:xfrm>
            <a:off x="353710" y="3807511"/>
            <a:ext cx="8212983"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dung processor </a:t>
            </a:r>
            <a:r>
              <a:rPr lang="en-US" dirty="0" err="1">
                <a:latin typeface="Times New Roman" panose="02020603050405020304" pitchFamily="18" charset="0"/>
                <a:cs typeface="Times New Roman" panose="02020603050405020304" pitchFamily="18" charset="0"/>
              </a:rPr>
              <a:t>PutKafka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PutHDFS</a:t>
            </a:r>
            <a:endParaRPr lang="en-US" dirty="0">
              <a:latin typeface="Times New Roman" panose="02020603050405020304" pitchFamily="18" charset="0"/>
              <a:ea typeface="Josefin Sans"/>
              <a:cs typeface="Times New Roman" panose="02020603050405020304" pitchFamily="18" charset="0"/>
              <a:sym typeface="Josefin Sans"/>
            </a:endParaRPr>
          </a:p>
        </p:txBody>
      </p:sp>
      <p:sp>
        <p:nvSpPr>
          <p:cNvPr id="3" name="Google Shape;72;p14">
            <a:extLst>
              <a:ext uri="{FF2B5EF4-FFF2-40B4-BE49-F238E27FC236}">
                <a16:creationId xmlns:a16="http://schemas.microsoft.com/office/drawing/2014/main" id="{BC14AB57-B537-F98E-1180-5E3A16A1DAE3}"/>
              </a:ext>
            </a:extLst>
          </p:cNvPr>
          <p:cNvSpPr txBox="1"/>
          <p:nvPr/>
        </p:nvSpPr>
        <p:spPr>
          <a:xfrm>
            <a:off x="1" y="32550"/>
            <a:ext cx="9144000" cy="492412"/>
          </a:xfrm>
          <a:prstGeom prst="rect">
            <a:avLst/>
          </a:prstGeo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sz="2000" dirty="0">
                <a:latin typeface="Josefin Sans"/>
                <a:ea typeface="Josefin Sans"/>
                <a:cs typeface="Josefin Sans"/>
                <a:sym typeface="Josefin Sans"/>
              </a:rPr>
              <a:t>Thu </a:t>
            </a:r>
            <a:r>
              <a:rPr lang="en-US" sz="2000" dirty="0" err="1">
                <a:latin typeface="Josefin Sans"/>
                <a:ea typeface="Josefin Sans"/>
                <a:cs typeface="Josefin Sans"/>
                <a:sym typeface="Josefin Sans"/>
              </a:rPr>
              <a:t>thập</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dữ</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liệu</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tự</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động</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từ</a:t>
            </a:r>
            <a:r>
              <a:rPr lang="en-US" sz="2000" dirty="0">
                <a:latin typeface="Josefin Sans"/>
                <a:ea typeface="Josefin Sans"/>
                <a:cs typeface="Josefin Sans"/>
                <a:sym typeface="Josefin Sans"/>
              </a:rPr>
              <a:t> API</a:t>
            </a:r>
          </a:p>
        </p:txBody>
      </p:sp>
      <p:sp>
        <p:nvSpPr>
          <p:cNvPr id="2" name="Google Shape;66;p14">
            <a:extLst>
              <a:ext uri="{FF2B5EF4-FFF2-40B4-BE49-F238E27FC236}">
                <a16:creationId xmlns:a16="http://schemas.microsoft.com/office/drawing/2014/main" id="{48F1FF9A-F9BA-8E73-AC29-70131D37B9CE}"/>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20</a:t>
            </a:r>
            <a:endParaRPr sz="3800" dirty="0">
              <a:latin typeface="Josefin Sans"/>
              <a:ea typeface="Josefin Sans"/>
              <a:cs typeface="Josefin Sans"/>
              <a:sym typeface="Josefin Sans"/>
            </a:endParaRPr>
          </a:p>
        </p:txBody>
      </p:sp>
    </p:spTree>
    <p:extLst>
      <p:ext uri="{BB962C8B-B14F-4D97-AF65-F5344CB8AC3E}">
        <p14:creationId xmlns:p14="http://schemas.microsoft.com/office/powerpoint/2010/main" val="4044228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1" name="Google Shape;68;p14">
            <a:extLst>
              <a:ext uri="{FF2B5EF4-FFF2-40B4-BE49-F238E27FC236}">
                <a16:creationId xmlns:a16="http://schemas.microsoft.com/office/drawing/2014/main" id="{AC9867B4-E78C-EC22-D155-48FCD0B3C84C}"/>
              </a:ext>
            </a:extLst>
          </p:cNvPr>
          <p:cNvSpPr txBox="1"/>
          <p:nvPr/>
        </p:nvSpPr>
        <p:spPr>
          <a:xfrm>
            <a:off x="357811" y="894853"/>
            <a:ext cx="82088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t>Dễ</a:t>
            </a:r>
            <a:r>
              <a:rPr lang="en-US" dirty="0"/>
              <a:t> </a:t>
            </a:r>
            <a:r>
              <a:rPr lang="en-US" dirty="0" err="1"/>
              <a:t>triển</a:t>
            </a:r>
            <a:r>
              <a:rPr lang="en-US" dirty="0"/>
              <a:t> </a:t>
            </a:r>
            <a:r>
              <a:rPr lang="en-US" dirty="0" err="1"/>
              <a:t>khai</a:t>
            </a:r>
            <a:r>
              <a:rPr lang="en-US" dirty="0"/>
              <a:t> </a:t>
            </a:r>
            <a:r>
              <a:rPr lang="en-US" dirty="0" err="1"/>
              <a:t>và</a:t>
            </a:r>
            <a:r>
              <a:rPr lang="en-US" dirty="0"/>
              <a:t> </a:t>
            </a:r>
            <a:r>
              <a:rPr lang="en-US" dirty="0" err="1"/>
              <a:t>sử</a:t>
            </a:r>
            <a:r>
              <a:rPr lang="en-US" dirty="0"/>
              <a:t> </a:t>
            </a:r>
            <a:r>
              <a:rPr lang="en-US" dirty="0" err="1"/>
              <a:t>dụng</a:t>
            </a:r>
            <a:endParaRPr dirty="0">
              <a:latin typeface="Times New Roman" panose="02020603050405020304" pitchFamily="18" charset="0"/>
              <a:ea typeface="Josefin Sans"/>
              <a:cs typeface="Times New Roman" panose="02020603050405020304" pitchFamily="18" charset="0"/>
              <a:sym typeface="Josefin Sans"/>
            </a:endParaRPr>
          </a:p>
        </p:txBody>
      </p:sp>
      <p:sp>
        <p:nvSpPr>
          <p:cNvPr id="6" name="Google Shape;68;p14">
            <a:extLst>
              <a:ext uri="{FF2B5EF4-FFF2-40B4-BE49-F238E27FC236}">
                <a16:creationId xmlns:a16="http://schemas.microsoft.com/office/drawing/2014/main" id="{D943809F-03B8-1D63-0C7B-7D827C8E6ED1}"/>
              </a:ext>
            </a:extLst>
          </p:cNvPr>
          <p:cNvSpPr txBox="1"/>
          <p:nvPr/>
        </p:nvSpPr>
        <p:spPr>
          <a:xfrm>
            <a:off x="353710" y="1617183"/>
            <a:ext cx="82129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a:t>Linh </a:t>
            </a:r>
            <a:r>
              <a:rPr lang="en-US" dirty="0" err="1"/>
              <a:t>hoạt</a:t>
            </a:r>
            <a:r>
              <a:rPr lang="en-US" dirty="0"/>
              <a:t> </a:t>
            </a:r>
            <a:r>
              <a:rPr lang="en-US" dirty="0" err="1"/>
              <a:t>và</a:t>
            </a:r>
            <a:r>
              <a:rPr lang="en-US" dirty="0"/>
              <a:t> </a:t>
            </a:r>
            <a:r>
              <a:rPr lang="en-US" dirty="0" err="1"/>
              <a:t>mở</a:t>
            </a:r>
            <a:r>
              <a:rPr lang="en-US" dirty="0"/>
              <a:t> </a:t>
            </a:r>
            <a:r>
              <a:rPr lang="en-US" dirty="0" err="1"/>
              <a:t>rộng</a:t>
            </a:r>
            <a:endParaRPr dirty="0">
              <a:latin typeface="Times New Roman" panose="02020603050405020304" pitchFamily="18" charset="0"/>
              <a:ea typeface="Josefin Sans"/>
              <a:cs typeface="Times New Roman" panose="02020603050405020304" pitchFamily="18" charset="0"/>
              <a:sym typeface="Josefin Sans"/>
            </a:endParaRPr>
          </a:p>
        </p:txBody>
      </p:sp>
      <p:sp>
        <p:nvSpPr>
          <p:cNvPr id="12" name="Google Shape;68;p14">
            <a:extLst>
              <a:ext uri="{FF2B5EF4-FFF2-40B4-BE49-F238E27FC236}">
                <a16:creationId xmlns:a16="http://schemas.microsoft.com/office/drawing/2014/main" id="{405DBFB6-1664-7812-C77C-A00110C0DFF4}"/>
              </a:ext>
            </a:extLst>
          </p:cNvPr>
          <p:cNvSpPr txBox="1"/>
          <p:nvPr/>
        </p:nvSpPr>
        <p:spPr>
          <a:xfrm>
            <a:off x="353711" y="3113642"/>
            <a:ext cx="82129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t>Kiến</a:t>
            </a:r>
            <a:r>
              <a:rPr lang="en-US" dirty="0"/>
              <a:t> </a:t>
            </a:r>
            <a:r>
              <a:rPr lang="en-US" dirty="0" err="1"/>
              <a:t>trúc</a:t>
            </a:r>
            <a:r>
              <a:rPr lang="en-US" dirty="0"/>
              <a:t> </a:t>
            </a:r>
            <a:r>
              <a:rPr lang="en-US" dirty="0" err="1"/>
              <a:t>linh</a:t>
            </a:r>
            <a:r>
              <a:rPr lang="en-US" dirty="0"/>
              <a:t> </a:t>
            </a:r>
            <a:r>
              <a:rPr lang="en-US" dirty="0" err="1"/>
              <a:t>hoạt</a:t>
            </a:r>
            <a:r>
              <a:rPr lang="en-US" dirty="0"/>
              <a:t> </a:t>
            </a:r>
            <a:r>
              <a:rPr lang="en-US" dirty="0" err="1"/>
              <a:t>và</a:t>
            </a:r>
            <a:r>
              <a:rPr lang="en-US" dirty="0"/>
              <a:t> </a:t>
            </a:r>
            <a:r>
              <a:rPr lang="en-US" dirty="0" err="1"/>
              <a:t>hỗ</a:t>
            </a:r>
            <a:r>
              <a:rPr lang="en-US" dirty="0"/>
              <a:t> </a:t>
            </a:r>
            <a:r>
              <a:rPr lang="en-US" dirty="0" err="1"/>
              <a:t>trợ</a:t>
            </a:r>
            <a:r>
              <a:rPr lang="en-US" dirty="0"/>
              <a:t> </a:t>
            </a:r>
            <a:r>
              <a:rPr lang="en-US" dirty="0" err="1"/>
              <a:t>chuỗi</a:t>
            </a:r>
            <a:r>
              <a:rPr lang="en-US" dirty="0"/>
              <a:t> </a:t>
            </a:r>
            <a:r>
              <a:rPr lang="en-US" dirty="0" err="1"/>
              <a:t>công</a:t>
            </a:r>
            <a:r>
              <a:rPr lang="en-US" dirty="0"/>
              <a:t> </a:t>
            </a:r>
            <a:r>
              <a:rPr lang="en-US" dirty="0" err="1"/>
              <a:t>việc</a:t>
            </a:r>
            <a:r>
              <a:rPr lang="en-US" dirty="0"/>
              <a:t> (workflow)</a:t>
            </a:r>
            <a:endParaRPr lang="en-US" dirty="0">
              <a:latin typeface="Times New Roman" panose="02020603050405020304" pitchFamily="18" charset="0"/>
              <a:ea typeface="Josefin Sans"/>
              <a:cs typeface="Times New Roman" panose="02020603050405020304" pitchFamily="18" charset="0"/>
              <a:sym typeface="Josefin Sans"/>
            </a:endParaRPr>
          </a:p>
        </p:txBody>
      </p:sp>
      <p:sp>
        <p:nvSpPr>
          <p:cNvPr id="7" name="Google Shape;66;p14">
            <a:extLst>
              <a:ext uri="{FF2B5EF4-FFF2-40B4-BE49-F238E27FC236}">
                <a16:creationId xmlns:a16="http://schemas.microsoft.com/office/drawing/2014/main" id="{E942D585-FBDD-7B93-9AA2-C64DBA996463}"/>
              </a:ext>
            </a:extLst>
          </p:cNvPr>
          <p:cNvSpPr txBox="1"/>
          <p:nvPr/>
        </p:nvSpPr>
        <p:spPr>
          <a:xfrm>
            <a:off x="0" y="4773672"/>
            <a:ext cx="8566693"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latin typeface="Times New Roman" panose="02020603050405020304" pitchFamily="18" charset="0"/>
                <a:cs typeface="Times New Roman" panose="02020603050405020304" pitchFamily="18" charset="0"/>
                <a:sym typeface="Josefin Sans"/>
              </a:rPr>
              <a:t>Dữ liệu: </a:t>
            </a:r>
            <a:r>
              <a:rPr lang="en-US" sz="1000" dirty="0">
                <a:latin typeface="Times New Roman" panose="02020603050405020304" pitchFamily="18" charset="0"/>
                <a:cs typeface="Times New Roman" panose="02020603050405020304" pitchFamily="18" charset="0"/>
                <a:sym typeface="Josefin Sans"/>
                <a:hlinkClick r:id="rId3"/>
              </a:rPr>
              <a:t>https://github.com/xvanausloos/hdp_data_tutorials/blob/master/tutorials/hdf/analyze-transit-patterns-with-apache-nifi/assets/transit_data_seed.zip</a:t>
            </a:r>
            <a:endParaRPr sz="1000" dirty="0">
              <a:latin typeface="Times New Roman" panose="02020603050405020304" pitchFamily="18" charset="0"/>
              <a:cs typeface="Times New Roman" panose="02020603050405020304" pitchFamily="18" charset="0"/>
              <a:sym typeface="Josefin Sans"/>
            </a:endParaRPr>
          </a:p>
        </p:txBody>
      </p:sp>
      <p:sp>
        <p:nvSpPr>
          <p:cNvPr id="10" name="Google Shape;68;p14">
            <a:extLst>
              <a:ext uri="{FF2B5EF4-FFF2-40B4-BE49-F238E27FC236}">
                <a16:creationId xmlns:a16="http://schemas.microsoft.com/office/drawing/2014/main" id="{9D01336F-46D5-83FD-D18D-B0177D68FCC2}"/>
              </a:ext>
            </a:extLst>
          </p:cNvPr>
          <p:cNvSpPr txBox="1"/>
          <p:nvPr/>
        </p:nvSpPr>
        <p:spPr>
          <a:xfrm>
            <a:off x="353710" y="2390340"/>
            <a:ext cx="82129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t>Quản</a:t>
            </a:r>
            <a:r>
              <a:rPr lang="en-US" dirty="0"/>
              <a:t> </a:t>
            </a:r>
            <a:r>
              <a:rPr lang="en-US" dirty="0" err="1"/>
              <a:t>lý</a:t>
            </a:r>
            <a:r>
              <a:rPr lang="en-US" dirty="0"/>
              <a:t> </a:t>
            </a:r>
            <a:r>
              <a:rPr lang="en-US" dirty="0" err="1"/>
              <a:t>độ</a:t>
            </a:r>
            <a:r>
              <a:rPr lang="en-US" dirty="0"/>
              <a:t> an </a:t>
            </a:r>
            <a:r>
              <a:rPr lang="en-US" dirty="0" err="1"/>
              <a:t>toàn</a:t>
            </a:r>
            <a:endParaRPr dirty="0">
              <a:latin typeface="Times New Roman" panose="02020603050405020304" pitchFamily="18" charset="0"/>
              <a:ea typeface="Josefin Sans"/>
              <a:cs typeface="Times New Roman" panose="02020603050405020304" pitchFamily="18" charset="0"/>
              <a:sym typeface="Josefin Sans"/>
            </a:endParaRPr>
          </a:p>
        </p:txBody>
      </p:sp>
      <p:sp>
        <p:nvSpPr>
          <p:cNvPr id="29" name="Google Shape;68;p14">
            <a:extLst>
              <a:ext uri="{FF2B5EF4-FFF2-40B4-BE49-F238E27FC236}">
                <a16:creationId xmlns:a16="http://schemas.microsoft.com/office/drawing/2014/main" id="{31F53D18-09B9-3943-1586-D80B3C459A56}"/>
              </a:ext>
            </a:extLst>
          </p:cNvPr>
          <p:cNvSpPr txBox="1"/>
          <p:nvPr/>
        </p:nvSpPr>
        <p:spPr>
          <a:xfrm>
            <a:off x="353710" y="3807511"/>
            <a:ext cx="8212983"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a:t> </a:t>
            </a:r>
            <a:r>
              <a:rPr lang="en-US" dirty="0" err="1"/>
              <a:t>Quản</a:t>
            </a:r>
            <a:r>
              <a:rPr lang="en-US" dirty="0"/>
              <a:t> </a:t>
            </a:r>
            <a:r>
              <a:rPr lang="en-US" dirty="0" err="1"/>
              <a:t>lý</a:t>
            </a:r>
            <a:r>
              <a:rPr lang="en-US" dirty="0"/>
              <a:t> </a:t>
            </a:r>
            <a:r>
              <a:rPr lang="en-US" dirty="0" err="1"/>
              <a:t>lỗi</a:t>
            </a:r>
            <a:r>
              <a:rPr lang="en-US" dirty="0"/>
              <a:t> </a:t>
            </a:r>
            <a:r>
              <a:rPr lang="en-US" dirty="0" err="1"/>
              <a:t>và</a:t>
            </a:r>
            <a:r>
              <a:rPr lang="en-US" dirty="0"/>
              <a:t> </a:t>
            </a:r>
            <a:r>
              <a:rPr lang="en-US" dirty="0" err="1"/>
              <a:t>giám</a:t>
            </a:r>
            <a:r>
              <a:rPr lang="en-US" dirty="0"/>
              <a:t> </a:t>
            </a:r>
            <a:r>
              <a:rPr lang="en-US" dirty="0" err="1"/>
              <a:t>sát</a:t>
            </a:r>
            <a:endParaRPr lang="en-US" dirty="0">
              <a:latin typeface="Times New Roman" panose="02020603050405020304" pitchFamily="18" charset="0"/>
              <a:ea typeface="Josefin Sans"/>
              <a:cs typeface="Times New Roman" panose="02020603050405020304" pitchFamily="18" charset="0"/>
              <a:sym typeface="Josefin Sans"/>
            </a:endParaRPr>
          </a:p>
        </p:txBody>
      </p:sp>
      <p:sp>
        <p:nvSpPr>
          <p:cNvPr id="3" name="Google Shape;72;p14">
            <a:extLst>
              <a:ext uri="{FF2B5EF4-FFF2-40B4-BE49-F238E27FC236}">
                <a16:creationId xmlns:a16="http://schemas.microsoft.com/office/drawing/2014/main" id="{BC14AB57-B537-F98E-1180-5E3A16A1DAE3}"/>
              </a:ext>
            </a:extLst>
          </p:cNvPr>
          <p:cNvSpPr txBox="1"/>
          <p:nvPr/>
        </p:nvSpPr>
        <p:spPr>
          <a:xfrm>
            <a:off x="1" y="32550"/>
            <a:ext cx="9144000" cy="492412"/>
          </a:xfrm>
          <a:prstGeom prst="rect">
            <a:avLst/>
          </a:prstGeo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sz="2000" dirty="0" err="1">
                <a:latin typeface="Josefin Sans"/>
                <a:ea typeface="Josefin Sans"/>
                <a:cs typeface="Josefin Sans"/>
                <a:sym typeface="Josefin Sans"/>
              </a:rPr>
              <a:t>Ưu</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điểm</a:t>
            </a:r>
            <a:endParaRPr lang="en-US" sz="2000" dirty="0">
              <a:latin typeface="Josefin Sans"/>
              <a:ea typeface="Josefin Sans"/>
              <a:cs typeface="Josefin Sans"/>
              <a:sym typeface="Josefin Sans"/>
            </a:endParaRPr>
          </a:p>
        </p:txBody>
      </p:sp>
      <p:sp>
        <p:nvSpPr>
          <p:cNvPr id="2" name="Google Shape;66;p14">
            <a:extLst>
              <a:ext uri="{FF2B5EF4-FFF2-40B4-BE49-F238E27FC236}">
                <a16:creationId xmlns:a16="http://schemas.microsoft.com/office/drawing/2014/main" id="{B5684E80-3EB8-018B-49CF-C5D6617FEFF8}"/>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21</a:t>
            </a:r>
            <a:endParaRPr sz="3800" dirty="0">
              <a:latin typeface="Josefin Sans"/>
              <a:ea typeface="Josefin Sans"/>
              <a:cs typeface="Josefin Sans"/>
              <a:sym typeface="Josefin Sans"/>
            </a:endParaRPr>
          </a:p>
        </p:txBody>
      </p:sp>
    </p:spTree>
    <p:extLst>
      <p:ext uri="{BB962C8B-B14F-4D97-AF65-F5344CB8AC3E}">
        <p14:creationId xmlns:p14="http://schemas.microsoft.com/office/powerpoint/2010/main" val="298497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1" name="Google Shape;68;p14">
            <a:extLst>
              <a:ext uri="{FF2B5EF4-FFF2-40B4-BE49-F238E27FC236}">
                <a16:creationId xmlns:a16="http://schemas.microsoft.com/office/drawing/2014/main" id="{AC9867B4-E78C-EC22-D155-48FCD0B3C84C}"/>
              </a:ext>
            </a:extLst>
          </p:cNvPr>
          <p:cNvSpPr txBox="1"/>
          <p:nvPr/>
        </p:nvSpPr>
        <p:spPr>
          <a:xfrm>
            <a:off x="357811" y="894853"/>
            <a:ext cx="82088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t>Hiệu</a:t>
            </a:r>
            <a:r>
              <a:rPr lang="en-US" dirty="0"/>
              <a:t> </a:t>
            </a:r>
            <a:r>
              <a:rPr lang="en-US" dirty="0" err="1"/>
              <a:t>suất</a:t>
            </a:r>
            <a:r>
              <a:rPr lang="en-US" dirty="0"/>
              <a:t> </a:t>
            </a:r>
            <a:r>
              <a:rPr lang="en-US" dirty="0" err="1"/>
              <a:t>có</a:t>
            </a:r>
            <a:r>
              <a:rPr lang="en-US" dirty="0"/>
              <a:t> </a:t>
            </a:r>
            <a:r>
              <a:rPr lang="en-US" dirty="0" err="1"/>
              <a:t>thể</a:t>
            </a:r>
            <a:r>
              <a:rPr lang="en-US" dirty="0"/>
              <a:t> </a:t>
            </a:r>
            <a:r>
              <a:rPr lang="en-US" dirty="0" err="1"/>
              <a:t>giảm</a:t>
            </a:r>
            <a:r>
              <a:rPr lang="en-US" dirty="0"/>
              <a:t> </a:t>
            </a:r>
            <a:r>
              <a:rPr lang="en-US" dirty="0" err="1"/>
              <a:t>khi</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lớn</a:t>
            </a:r>
            <a:endParaRPr dirty="0">
              <a:latin typeface="Times New Roman" panose="02020603050405020304" pitchFamily="18" charset="0"/>
              <a:ea typeface="Josefin Sans"/>
              <a:cs typeface="Times New Roman" panose="02020603050405020304" pitchFamily="18" charset="0"/>
              <a:sym typeface="Josefin Sans"/>
            </a:endParaRPr>
          </a:p>
        </p:txBody>
      </p:sp>
      <p:sp>
        <p:nvSpPr>
          <p:cNvPr id="6" name="Google Shape;68;p14">
            <a:extLst>
              <a:ext uri="{FF2B5EF4-FFF2-40B4-BE49-F238E27FC236}">
                <a16:creationId xmlns:a16="http://schemas.microsoft.com/office/drawing/2014/main" id="{D943809F-03B8-1D63-0C7B-7D827C8E6ED1}"/>
              </a:ext>
            </a:extLst>
          </p:cNvPr>
          <p:cNvSpPr txBox="1"/>
          <p:nvPr/>
        </p:nvSpPr>
        <p:spPr>
          <a:xfrm>
            <a:off x="353710" y="1617183"/>
            <a:ext cx="82129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t>Yêu</a:t>
            </a:r>
            <a:r>
              <a:rPr lang="en-US" dirty="0"/>
              <a:t> </a:t>
            </a:r>
            <a:r>
              <a:rPr lang="en-US" dirty="0" err="1"/>
              <a:t>cầu</a:t>
            </a:r>
            <a:r>
              <a:rPr lang="en-US" dirty="0"/>
              <a:t> </a:t>
            </a:r>
            <a:r>
              <a:rPr lang="en-US" dirty="0" err="1"/>
              <a:t>tài</a:t>
            </a:r>
            <a:r>
              <a:rPr lang="en-US" dirty="0"/>
              <a:t> </a:t>
            </a:r>
            <a:r>
              <a:rPr lang="en-US" dirty="0" err="1"/>
              <a:t>nguyên</a:t>
            </a:r>
            <a:endParaRPr dirty="0">
              <a:latin typeface="Times New Roman" panose="02020603050405020304" pitchFamily="18" charset="0"/>
              <a:ea typeface="Josefin Sans"/>
              <a:cs typeface="Times New Roman" panose="02020603050405020304" pitchFamily="18" charset="0"/>
              <a:sym typeface="Josefin Sans"/>
            </a:endParaRPr>
          </a:p>
        </p:txBody>
      </p:sp>
      <p:sp>
        <p:nvSpPr>
          <p:cNvPr id="12" name="Google Shape;68;p14">
            <a:extLst>
              <a:ext uri="{FF2B5EF4-FFF2-40B4-BE49-F238E27FC236}">
                <a16:creationId xmlns:a16="http://schemas.microsoft.com/office/drawing/2014/main" id="{405DBFB6-1664-7812-C77C-A00110C0DFF4}"/>
              </a:ext>
            </a:extLst>
          </p:cNvPr>
          <p:cNvSpPr txBox="1"/>
          <p:nvPr/>
        </p:nvSpPr>
        <p:spPr>
          <a:xfrm>
            <a:off x="353711" y="3113642"/>
            <a:ext cx="82129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có</a:t>
            </a:r>
            <a:r>
              <a:rPr lang="en-US" dirty="0"/>
              <a:t> </a:t>
            </a:r>
            <a:r>
              <a:rPr lang="en-US" dirty="0" err="1"/>
              <a:t>thể</a:t>
            </a:r>
            <a:r>
              <a:rPr lang="en-US" dirty="0"/>
              <a:t> </a:t>
            </a:r>
            <a:r>
              <a:rPr lang="en-US" dirty="0" err="1"/>
              <a:t>gặp</a:t>
            </a:r>
            <a:r>
              <a:rPr lang="en-US" dirty="0"/>
              <a:t> </a:t>
            </a:r>
            <a:r>
              <a:rPr lang="en-US" dirty="0" err="1"/>
              <a:t>hạn</a:t>
            </a:r>
            <a:r>
              <a:rPr lang="en-US" dirty="0"/>
              <a:t> </a:t>
            </a:r>
            <a:r>
              <a:rPr lang="en-US" dirty="0" err="1"/>
              <a:t>chế</a:t>
            </a:r>
            <a:endParaRPr lang="en-US" dirty="0">
              <a:latin typeface="Times New Roman" panose="02020603050405020304" pitchFamily="18" charset="0"/>
              <a:ea typeface="Josefin Sans"/>
              <a:cs typeface="Times New Roman" panose="02020603050405020304" pitchFamily="18" charset="0"/>
              <a:sym typeface="Josefin Sans"/>
            </a:endParaRPr>
          </a:p>
        </p:txBody>
      </p:sp>
      <p:sp>
        <p:nvSpPr>
          <p:cNvPr id="7" name="Google Shape;66;p14">
            <a:extLst>
              <a:ext uri="{FF2B5EF4-FFF2-40B4-BE49-F238E27FC236}">
                <a16:creationId xmlns:a16="http://schemas.microsoft.com/office/drawing/2014/main" id="{E942D585-FBDD-7B93-9AA2-C64DBA996463}"/>
              </a:ext>
            </a:extLst>
          </p:cNvPr>
          <p:cNvSpPr txBox="1"/>
          <p:nvPr/>
        </p:nvSpPr>
        <p:spPr>
          <a:xfrm>
            <a:off x="0" y="4773672"/>
            <a:ext cx="8566693"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latin typeface="Times New Roman" panose="02020603050405020304" pitchFamily="18" charset="0"/>
                <a:cs typeface="Times New Roman" panose="02020603050405020304" pitchFamily="18" charset="0"/>
                <a:sym typeface="Josefin Sans"/>
              </a:rPr>
              <a:t>Dữ liệu: </a:t>
            </a:r>
            <a:r>
              <a:rPr lang="en-US" sz="1000" dirty="0">
                <a:latin typeface="Times New Roman" panose="02020603050405020304" pitchFamily="18" charset="0"/>
                <a:cs typeface="Times New Roman" panose="02020603050405020304" pitchFamily="18" charset="0"/>
                <a:sym typeface="Josefin Sans"/>
                <a:hlinkClick r:id="rId3"/>
              </a:rPr>
              <a:t>https://github.com/xvanausloos/hdp_data_tutorials/blob/master/tutorials/hdf/analyze-transit-patterns-with-apache-nifi/assets/transit_data_seed.zip</a:t>
            </a:r>
            <a:endParaRPr sz="1000" dirty="0">
              <a:latin typeface="Times New Roman" panose="02020603050405020304" pitchFamily="18" charset="0"/>
              <a:cs typeface="Times New Roman" panose="02020603050405020304" pitchFamily="18" charset="0"/>
              <a:sym typeface="Josefin Sans"/>
            </a:endParaRPr>
          </a:p>
        </p:txBody>
      </p:sp>
      <p:sp>
        <p:nvSpPr>
          <p:cNvPr id="10" name="Google Shape;68;p14">
            <a:extLst>
              <a:ext uri="{FF2B5EF4-FFF2-40B4-BE49-F238E27FC236}">
                <a16:creationId xmlns:a16="http://schemas.microsoft.com/office/drawing/2014/main" id="{9D01336F-46D5-83FD-D18D-B0177D68FCC2}"/>
              </a:ext>
            </a:extLst>
          </p:cNvPr>
          <p:cNvSpPr txBox="1"/>
          <p:nvPr/>
        </p:nvSpPr>
        <p:spPr>
          <a:xfrm>
            <a:off x="353710" y="2390340"/>
            <a:ext cx="8212984" cy="40007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dirty="0" err="1"/>
              <a:t>Khả</a:t>
            </a:r>
            <a:r>
              <a:rPr lang="en-US" dirty="0"/>
              <a:t> </a:t>
            </a:r>
            <a:r>
              <a:rPr lang="en-US" dirty="0" err="1"/>
              <a:t>năng</a:t>
            </a:r>
            <a:r>
              <a:rPr lang="en-US" dirty="0"/>
              <a:t> </a:t>
            </a:r>
            <a:r>
              <a:rPr lang="en-US" dirty="0" err="1"/>
              <a:t>tích</a:t>
            </a:r>
            <a:r>
              <a:rPr lang="en-US" dirty="0"/>
              <a:t> </a:t>
            </a:r>
            <a:r>
              <a:rPr lang="en-US" dirty="0" err="1"/>
              <a:t>hợp</a:t>
            </a:r>
            <a:r>
              <a:rPr lang="en-US" dirty="0"/>
              <a:t> </a:t>
            </a:r>
            <a:r>
              <a:rPr lang="en-US" dirty="0" err="1"/>
              <a:t>với</a:t>
            </a:r>
            <a:r>
              <a:rPr lang="en-US" dirty="0"/>
              <a:t> </a:t>
            </a:r>
            <a:r>
              <a:rPr lang="en-US" dirty="0" err="1"/>
              <a:t>một</a:t>
            </a:r>
            <a:r>
              <a:rPr lang="en-US" dirty="0"/>
              <a:t> </a:t>
            </a:r>
            <a:r>
              <a:rPr lang="en-US" dirty="0" err="1"/>
              <a:t>số</a:t>
            </a:r>
            <a:r>
              <a:rPr lang="en-US" dirty="0"/>
              <a:t> </a:t>
            </a:r>
            <a:r>
              <a:rPr lang="en-US" dirty="0" err="1"/>
              <a:t>công</a:t>
            </a:r>
            <a:r>
              <a:rPr lang="en-US" dirty="0"/>
              <a:t> </a:t>
            </a:r>
            <a:r>
              <a:rPr lang="en-US" dirty="0" err="1"/>
              <a:t>nghệ</a:t>
            </a:r>
            <a:r>
              <a:rPr lang="en-US" dirty="0"/>
              <a:t> </a:t>
            </a:r>
            <a:r>
              <a:rPr lang="en-US" dirty="0" err="1"/>
              <a:t>hạn</a:t>
            </a:r>
            <a:r>
              <a:rPr lang="en-US" dirty="0"/>
              <a:t> </a:t>
            </a:r>
            <a:r>
              <a:rPr lang="en-US" dirty="0" err="1"/>
              <a:t>chế</a:t>
            </a:r>
            <a:endParaRPr dirty="0">
              <a:latin typeface="Times New Roman" panose="02020603050405020304" pitchFamily="18" charset="0"/>
              <a:ea typeface="Josefin Sans"/>
              <a:cs typeface="Times New Roman" panose="02020603050405020304" pitchFamily="18" charset="0"/>
              <a:sym typeface="Josefin Sans"/>
            </a:endParaRPr>
          </a:p>
        </p:txBody>
      </p:sp>
      <p:sp>
        <p:nvSpPr>
          <p:cNvPr id="3" name="Google Shape;72;p14">
            <a:extLst>
              <a:ext uri="{FF2B5EF4-FFF2-40B4-BE49-F238E27FC236}">
                <a16:creationId xmlns:a16="http://schemas.microsoft.com/office/drawing/2014/main" id="{BC14AB57-B537-F98E-1180-5E3A16A1DAE3}"/>
              </a:ext>
            </a:extLst>
          </p:cNvPr>
          <p:cNvSpPr txBox="1"/>
          <p:nvPr/>
        </p:nvSpPr>
        <p:spPr>
          <a:xfrm>
            <a:off x="1" y="32550"/>
            <a:ext cx="9144000" cy="492412"/>
          </a:xfrm>
          <a:prstGeom prst="rect">
            <a:avLst/>
          </a:prstGeo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t" anchorCtr="0">
            <a:spAutoFit/>
          </a:bodyPr>
          <a:lstStyle/>
          <a:p>
            <a:pPr marL="0" lvl="0" indent="0" algn="ctr" rtl="0">
              <a:spcBef>
                <a:spcPts val="0"/>
              </a:spcBef>
              <a:spcAft>
                <a:spcPts val="0"/>
              </a:spcAft>
              <a:buNone/>
            </a:pPr>
            <a:r>
              <a:rPr lang="en-US" sz="2000" dirty="0" err="1">
                <a:latin typeface="Josefin Sans"/>
                <a:ea typeface="Josefin Sans"/>
                <a:cs typeface="Josefin Sans"/>
                <a:sym typeface="Josefin Sans"/>
              </a:rPr>
              <a:t>Nhược</a:t>
            </a:r>
            <a:r>
              <a:rPr lang="en-US" sz="2000" dirty="0">
                <a:latin typeface="Josefin Sans"/>
                <a:ea typeface="Josefin Sans"/>
                <a:cs typeface="Josefin Sans"/>
                <a:sym typeface="Josefin Sans"/>
              </a:rPr>
              <a:t> </a:t>
            </a:r>
            <a:r>
              <a:rPr lang="en-US" sz="2000" dirty="0" err="1">
                <a:latin typeface="Josefin Sans"/>
                <a:ea typeface="Josefin Sans"/>
                <a:cs typeface="Josefin Sans"/>
                <a:sym typeface="Josefin Sans"/>
              </a:rPr>
              <a:t>điểm</a:t>
            </a:r>
            <a:endParaRPr lang="en-US" sz="2000" dirty="0">
              <a:latin typeface="Josefin Sans"/>
              <a:ea typeface="Josefin Sans"/>
              <a:cs typeface="Josefin Sans"/>
              <a:sym typeface="Josefin Sans"/>
            </a:endParaRPr>
          </a:p>
        </p:txBody>
      </p:sp>
      <p:sp>
        <p:nvSpPr>
          <p:cNvPr id="5" name="Google Shape;66;p14">
            <a:extLst>
              <a:ext uri="{FF2B5EF4-FFF2-40B4-BE49-F238E27FC236}">
                <a16:creationId xmlns:a16="http://schemas.microsoft.com/office/drawing/2014/main" id="{44E835BD-8CD6-4063-B9B6-4A4D437A8764}"/>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22</a:t>
            </a:r>
            <a:endParaRPr sz="3800" dirty="0">
              <a:latin typeface="Josefin Sans"/>
              <a:ea typeface="Josefin Sans"/>
              <a:cs typeface="Josefin Sans"/>
              <a:sym typeface="Josefin Sans"/>
            </a:endParaRPr>
          </a:p>
        </p:txBody>
      </p:sp>
    </p:spTree>
    <p:extLst>
      <p:ext uri="{BB962C8B-B14F-4D97-AF65-F5344CB8AC3E}">
        <p14:creationId xmlns:p14="http://schemas.microsoft.com/office/powerpoint/2010/main" val="323568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138925" y="1183830"/>
            <a:ext cx="2166900" cy="12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b="1" dirty="0"/>
              <a:t>IV.</a:t>
            </a:r>
            <a:endParaRPr sz="7200" b="1" dirty="0"/>
          </a:p>
        </p:txBody>
      </p:sp>
      <p:sp>
        <p:nvSpPr>
          <p:cNvPr id="90" name="Google Shape;90;p15"/>
          <p:cNvSpPr txBox="1">
            <a:spLocks noGrp="1"/>
          </p:cNvSpPr>
          <p:nvPr>
            <p:ph type="title"/>
          </p:nvPr>
        </p:nvSpPr>
        <p:spPr>
          <a:xfrm>
            <a:off x="188175" y="2395225"/>
            <a:ext cx="8709600" cy="1632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3800" b="1" dirty="0" err="1"/>
              <a:t>Kết</a:t>
            </a:r>
            <a:r>
              <a:rPr lang="en-US" sz="3800" b="1" dirty="0"/>
              <a:t> </a:t>
            </a:r>
            <a:r>
              <a:rPr lang="en-US" sz="3800" b="1" dirty="0" err="1"/>
              <a:t>luận</a:t>
            </a:r>
            <a:endParaRPr sz="3300" b="1" dirty="0"/>
          </a:p>
        </p:txBody>
      </p:sp>
      <p:sp>
        <p:nvSpPr>
          <p:cNvPr id="2" name="Google Shape;66;p14">
            <a:extLst>
              <a:ext uri="{FF2B5EF4-FFF2-40B4-BE49-F238E27FC236}">
                <a16:creationId xmlns:a16="http://schemas.microsoft.com/office/drawing/2014/main" id="{F4723DB1-F2E5-1948-1D66-04FEE81A7D75}"/>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23</a:t>
            </a:r>
            <a:endParaRPr sz="3800" dirty="0">
              <a:latin typeface="Josefin Sans"/>
              <a:ea typeface="Josefin Sans"/>
              <a:cs typeface="Josefin Sans"/>
              <a:sym typeface="Josefin Sans"/>
            </a:endParaRPr>
          </a:p>
        </p:txBody>
      </p:sp>
    </p:spTree>
    <p:extLst>
      <p:ext uri="{BB962C8B-B14F-4D97-AF65-F5344CB8AC3E}">
        <p14:creationId xmlns:p14="http://schemas.microsoft.com/office/powerpoint/2010/main" val="3230070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3527550" y="0"/>
            <a:ext cx="2088900" cy="542100"/>
          </a:xfrm>
          <a:prstGeom prst="rect">
            <a:avLst/>
          </a:prstGeom>
          <a:solidFill>
            <a:schemeClr val="lt2"/>
          </a:solidFill>
          <a:ln w="9525"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latin typeface="Times New Roman" panose="02020603050405020304" pitchFamily="18" charset="0"/>
              <a:cs typeface="Times New Roman" panose="02020603050405020304" pitchFamily="18" charset="0"/>
            </a:endParaRPr>
          </a:p>
        </p:txBody>
      </p:sp>
      <p:sp>
        <p:nvSpPr>
          <p:cNvPr id="72" name="Google Shape;72;p14"/>
          <p:cNvSpPr txBox="1"/>
          <p:nvPr/>
        </p:nvSpPr>
        <p:spPr>
          <a:xfrm>
            <a:off x="3502950" y="32550"/>
            <a:ext cx="21381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dirty="0">
                <a:latin typeface="Times New Roman" panose="02020603050405020304" pitchFamily="18" charset="0"/>
                <a:ea typeface="Josefin Sans"/>
                <a:cs typeface="Times New Roman" panose="02020603050405020304" pitchFamily="18" charset="0"/>
                <a:sym typeface="Josefin Sans"/>
              </a:rPr>
              <a:t>Kết luận</a:t>
            </a:r>
            <a:endParaRPr sz="1900" dirty="0">
              <a:latin typeface="Times New Roman" panose="02020603050405020304" pitchFamily="18" charset="0"/>
              <a:ea typeface="Josefin Sans"/>
              <a:cs typeface="Times New Roman" panose="02020603050405020304" pitchFamily="18" charset="0"/>
              <a:sym typeface="Josefin Sans"/>
            </a:endParaRPr>
          </a:p>
        </p:txBody>
      </p:sp>
      <p:sp>
        <p:nvSpPr>
          <p:cNvPr id="11" name="Google Shape;68;p14">
            <a:extLst>
              <a:ext uri="{FF2B5EF4-FFF2-40B4-BE49-F238E27FC236}">
                <a16:creationId xmlns:a16="http://schemas.microsoft.com/office/drawing/2014/main" id="{AC9867B4-E78C-EC22-D155-48FCD0B3C84C}"/>
              </a:ext>
            </a:extLst>
          </p:cNvPr>
          <p:cNvSpPr txBox="1"/>
          <p:nvPr/>
        </p:nvSpPr>
        <p:spPr>
          <a:xfrm>
            <a:off x="2460802" y="643062"/>
            <a:ext cx="6105891" cy="430857"/>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l" rtl="0">
              <a:spcBef>
                <a:spcPts val="0"/>
              </a:spcBef>
              <a:spcAft>
                <a:spcPts val="0"/>
              </a:spcAft>
              <a:buNone/>
            </a:pPr>
            <a:r>
              <a:rPr lang="vi-VN" sz="1600" dirty="0">
                <a:latin typeface="+mj-lt"/>
                <a:cs typeface="Times New Roman" panose="02020603050405020304" pitchFamily="18" charset="0"/>
              </a:rPr>
              <a:t>Hiểu các nguyên tắc cơ bản của Apache NiFi</a:t>
            </a:r>
            <a:endParaRPr sz="1600" dirty="0">
              <a:latin typeface="+mj-lt"/>
              <a:ea typeface="Josefin Sans"/>
              <a:cs typeface="Times New Roman" panose="02020603050405020304" pitchFamily="18" charset="0"/>
              <a:sym typeface="Josefin Sans"/>
            </a:endParaRPr>
          </a:p>
        </p:txBody>
      </p:sp>
      <p:sp>
        <p:nvSpPr>
          <p:cNvPr id="6" name="Google Shape;68;p14">
            <a:extLst>
              <a:ext uri="{FF2B5EF4-FFF2-40B4-BE49-F238E27FC236}">
                <a16:creationId xmlns:a16="http://schemas.microsoft.com/office/drawing/2014/main" id="{D943809F-03B8-1D63-0C7B-7D827C8E6ED1}"/>
              </a:ext>
            </a:extLst>
          </p:cNvPr>
          <p:cNvSpPr txBox="1"/>
          <p:nvPr/>
        </p:nvSpPr>
        <p:spPr>
          <a:xfrm>
            <a:off x="2460803" y="1231736"/>
            <a:ext cx="6109991" cy="430857"/>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l" rtl="0">
              <a:spcBef>
                <a:spcPts val="0"/>
              </a:spcBef>
              <a:spcAft>
                <a:spcPts val="0"/>
              </a:spcAft>
              <a:buNone/>
            </a:pPr>
            <a:r>
              <a:rPr lang="vi-VN" sz="1600" dirty="0">
                <a:latin typeface="+mj-lt"/>
                <a:cs typeface="Times New Roman" panose="02020603050405020304" pitchFamily="18" charset="0"/>
              </a:rPr>
              <a:t>Giới thiệu giao diện người dùng HTML của NiFi</a:t>
            </a:r>
            <a:endParaRPr sz="1600" dirty="0">
              <a:latin typeface="+mj-lt"/>
              <a:ea typeface="Josefin Sans"/>
              <a:cs typeface="Times New Roman" panose="02020603050405020304" pitchFamily="18" charset="0"/>
              <a:sym typeface="Josefin Sans"/>
            </a:endParaRPr>
          </a:p>
        </p:txBody>
      </p:sp>
      <p:sp>
        <p:nvSpPr>
          <p:cNvPr id="12" name="Google Shape;68;p14">
            <a:extLst>
              <a:ext uri="{FF2B5EF4-FFF2-40B4-BE49-F238E27FC236}">
                <a16:creationId xmlns:a16="http://schemas.microsoft.com/office/drawing/2014/main" id="{405DBFB6-1664-7812-C77C-A00110C0DFF4}"/>
              </a:ext>
            </a:extLst>
          </p:cNvPr>
          <p:cNvSpPr txBox="1"/>
          <p:nvPr/>
        </p:nvSpPr>
        <p:spPr>
          <a:xfrm>
            <a:off x="2456704" y="2443119"/>
            <a:ext cx="6109989" cy="430857"/>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l" rtl="0">
              <a:spcBef>
                <a:spcPts val="0"/>
              </a:spcBef>
              <a:spcAft>
                <a:spcPts val="0"/>
              </a:spcAft>
              <a:buNone/>
            </a:pPr>
            <a:r>
              <a:rPr lang="en-US" sz="1600" dirty="0" err="1">
                <a:latin typeface="+mj-lt"/>
                <a:cs typeface="Times New Roman" panose="02020603050405020304" pitchFamily="18" charset="0"/>
              </a:rPr>
              <a:t>Tạo</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luồng</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dữ</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liệu</a:t>
            </a:r>
            <a:endParaRPr lang="en-US" sz="1600" dirty="0">
              <a:latin typeface="+mj-lt"/>
              <a:ea typeface="Josefin Sans"/>
              <a:cs typeface="Times New Roman" panose="02020603050405020304" pitchFamily="18" charset="0"/>
              <a:sym typeface="Josefin Sans"/>
            </a:endParaRPr>
          </a:p>
        </p:txBody>
      </p:sp>
      <p:cxnSp>
        <p:nvCxnSpPr>
          <p:cNvPr id="16" name="Straight Arrow Connector 15">
            <a:extLst>
              <a:ext uri="{FF2B5EF4-FFF2-40B4-BE49-F238E27FC236}">
                <a16:creationId xmlns:a16="http://schemas.microsoft.com/office/drawing/2014/main" id="{154D7268-DC35-ACC0-C10B-2FD640825430}"/>
              </a:ext>
            </a:extLst>
          </p:cNvPr>
          <p:cNvCxnSpPr>
            <a:cxnSpLocks/>
            <a:endCxn id="11" idx="1"/>
          </p:cNvCxnSpPr>
          <p:nvPr/>
        </p:nvCxnSpPr>
        <p:spPr>
          <a:xfrm flipV="1">
            <a:off x="1815548" y="858491"/>
            <a:ext cx="645254" cy="1613231"/>
          </a:xfrm>
          <a:prstGeom prst="straightConnector1">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21" name="Straight Arrow Connector 20">
            <a:extLst>
              <a:ext uri="{FF2B5EF4-FFF2-40B4-BE49-F238E27FC236}">
                <a16:creationId xmlns:a16="http://schemas.microsoft.com/office/drawing/2014/main" id="{D3756EFD-6D4E-6B35-57D2-EAC6E1AAF79A}"/>
              </a:ext>
            </a:extLst>
          </p:cNvPr>
          <p:cNvCxnSpPr>
            <a:cxnSpLocks/>
            <a:endCxn id="6" idx="1"/>
          </p:cNvCxnSpPr>
          <p:nvPr/>
        </p:nvCxnSpPr>
        <p:spPr>
          <a:xfrm flipV="1">
            <a:off x="1815548" y="1447165"/>
            <a:ext cx="645255" cy="102455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3" name="Straight Arrow Connector 22">
            <a:extLst>
              <a:ext uri="{FF2B5EF4-FFF2-40B4-BE49-F238E27FC236}">
                <a16:creationId xmlns:a16="http://schemas.microsoft.com/office/drawing/2014/main" id="{1E16F784-DD85-29FF-8E20-672B1ABE2912}"/>
              </a:ext>
            </a:extLst>
          </p:cNvPr>
          <p:cNvCxnSpPr>
            <a:cxnSpLocks/>
            <a:endCxn id="12" idx="1"/>
          </p:cNvCxnSpPr>
          <p:nvPr/>
        </p:nvCxnSpPr>
        <p:spPr>
          <a:xfrm>
            <a:off x="1815548" y="2471722"/>
            <a:ext cx="641156" cy="1868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7" name="Google Shape;66;p14">
            <a:extLst>
              <a:ext uri="{FF2B5EF4-FFF2-40B4-BE49-F238E27FC236}">
                <a16:creationId xmlns:a16="http://schemas.microsoft.com/office/drawing/2014/main" id="{E942D585-FBDD-7B93-9AA2-C64DBA996463}"/>
              </a:ext>
            </a:extLst>
          </p:cNvPr>
          <p:cNvSpPr txBox="1"/>
          <p:nvPr/>
        </p:nvSpPr>
        <p:spPr>
          <a:xfrm>
            <a:off x="0" y="4773672"/>
            <a:ext cx="8566693"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latin typeface="Times New Roman" panose="02020603050405020304" pitchFamily="18" charset="0"/>
                <a:cs typeface="Times New Roman" panose="02020603050405020304" pitchFamily="18" charset="0"/>
                <a:sym typeface="Josefin Sans"/>
              </a:rPr>
              <a:t>Dữ liệu: </a:t>
            </a:r>
            <a:r>
              <a:rPr lang="en-US" sz="1000" dirty="0">
                <a:latin typeface="Times New Roman" panose="02020603050405020304" pitchFamily="18" charset="0"/>
                <a:cs typeface="Times New Roman" panose="02020603050405020304" pitchFamily="18" charset="0"/>
                <a:sym typeface="Josefin Sans"/>
                <a:hlinkClick r:id="rId3"/>
              </a:rPr>
              <a:t>https://github.com/xvanausloos/hdp_data_tutorials/blob/master/tutorials/hdf/analyze-transit-patterns-with-apache-nifi/assets/transit_data_seed.zip</a:t>
            </a:r>
            <a:endParaRPr sz="1000" dirty="0">
              <a:latin typeface="Times New Roman" panose="02020603050405020304" pitchFamily="18" charset="0"/>
              <a:cs typeface="Times New Roman" panose="02020603050405020304" pitchFamily="18" charset="0"/>
              <a:sym typeface="Josefin Sans"/>
            </a:endParaRPr>
          </a:p>
        </p:txBody>
      </p:sp>
      <p:sp>
        <p:nvSpPr>
          <p:cNvPr id="10" name="Google Shape;68;p14">
            <a:extLst>
              <a:ext uri="{FF2B5EF4-FFF2-40B4-BE49-F238E27FC236}">
                <a16:creationId xmlns:a16="http://schemas.microsoft.com/office/drawing/2014/main" id="{9D01336F-46D5-83FD-D18D-B0177D68FCC2}"/>
              </a:ext>
            </a:extLst>
          </p:cNvPr>
          <p:cNvSpPr txBox="1"/>
          <p:nvPr/>
        </p:nvSpPr>
        <p:spPr>
          <a:xfrm>
            <a:off x="2456702" y="1837723"/>
            <a:ext cx="6109991" cy="430857"/>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l" rtl="0">
              <a:spcBef>
                <a:spcPts val="0"/>
              </a:spcBef>
              <a:spcAft>
                <a:spcPts val="0"/>
              </a:spcAft>
              <a:buNone/>
            </a:pPr>
            <a:r>
              <a:rPr lang="en-US" sz="1600" dirty="0" err="1">
                <a:latin typeface="+mj-lt"/>
                <a:cs typeface="Times New Roman" panose="02020603050405020304" pitchFamily="18" charset="0"/>
              </a:rPr>
              <a:t>Giới</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thiệu</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cấu</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hình</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mối</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quan</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hệ</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nguồn</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gốc</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dữ</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liệu</a:t>
            </a:r>
            <a:endParaRPr sz="1600" dirty="0">
              <a:latin typeface="+mj-lt"/>
              <a:ea typeface="Josefin Sans"/>
              <a:cs typeface="Times New Roman" panose="02020603050405020304" pitchFamily="18" charset="0"/>
              <a:sym typeface="Josefin Sans"/>
            </a:endParaRPr>
          </a:p>
        </p:txBody>
      </p:sp>
      <p:cxnSp>
        <p:nvCxnSpPr>
          <p:cNvPr id="18" name="Straight Arrow Connector 17">
            <a:extLst>
              <a:ext uri="{FF2B5EF4-FFF2-40B4-BE49-F238E27FC236}">
                <a16:creationId xmlns:a16="http://schemas.microsoft.com/office/drawing/2014/main" id="{B65636A9-E451-F295-0279-E2ECDD64146C}"/>
              </a:ext>
            </a:extLst>
          </p:cNvPr>
          <p:cNvCxnSpPr>
            <a:cxnSpLocks/>
            <a:endCxn id="10" idx="1"/>
          </p:cNvCxnSpPr>
          <p:nvPr/>
        </p:nvCxnSpPr>
        <p:spPr>
          <a:xfrm flipV="1">
            <a:off x="1815548" y="2053152"/>
            <a:ext cx="641154" cy="41857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9" name="Google Shape;68;p14">
            <a:extLst>
              <a:ext uri="{FF2B5EF4-FFF2-40B4-BE49-F238E27FC236}">
                <a16:creationId xmlns:a16="http://schemas.microsoft.com/office/drawing/2014/main" id="{31F53D18-09B9-3943-1586-D80B3C459A56}"/>
              </a:ext>
            </a:extLst>
          </p:cNvPr>
          <p:cNvSpPr txBox="1"/>
          <p:nvPr/>
        </p:nvSpPr>
        <p:spPr>
          <a:xfrm>
            <a:off x="2460797" y="3152234"/>
            <a:ext cx="6109989" cy="430857"/>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l" rtl="0">
              <a:spcBef>
                <a:spcPts val="0"/>
              </a:spcBef>
              <a:spcAft>
                <a:spcPts val="0"/>
              </a:spcAft>
              <a:buNone/>
            </a:pPr>
            <a:r>
              <a:rPr lang="en-US" sz="1600" dirty="0" err="1">
                <a:latin typeface="+mj-lt"/>
                <a:cs typeface="Times New Roman" panose="02020603050405020304" pitchFamily="18" charset="0"/>
              </a:rPr>
              <a:t>Kết</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hợp</a:t>
            </a:r>
            <a:r>
              <a:rPr lang="en-US" sz="1600" dirty="0">
                <a:latin typeface="+mj-lt"/>
                <a:cs typeface="Times New Roman" panose="02020603050405020304" pitchFamily="18" charset="0"/>
              </a:rPr>
              <a:t> API </a:t>
            </a:r>
            <a:r>
              <a:rPr lang="en-US" sz="1600" dirty="0" err="1">
                <a:latin typeface="+mj-lt"/>
                <a:cs typeface="Times New Roman" panose="02020603050405020304" pitchFamily="18" charset="0"/>
              </a:rPr>
              <a:t>vào</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luồng</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dữ</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liệu</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NiFi</a:t>
            </a:r>
            <a:endParaRPr lang="en-US" sz="1600" dirty="0">
              <a:latin typeface="+mj-lt"/>
              <a:ea typeface="Josefin Sans"/>
              <a:cs typeface="Times New Roman" panose="02020603050405020304" pitchFamily="18" charset="0"/>
              <a:sym typeface="Josefin Sans"/>
            </a:endParaRPr>
          </a:p>
        </p:txBody>
      </p:sp>
      <p:sp>
        <p:nvSpPr>
          <p:cNvPr id="30" name="Google Shape;68;p14">
            <a:extLst>
              <a:ext uri="{FF2B5EF4-FFF2-40B4-BE49-F238E27FC236}">
                <a16:creationId xmlns:a16="http://schemas.microsoft.com/office/drawing/2014/main" id="{7C5583C1-AFB7-8922-B94C-698A968E88B5}"/>
              </a:ext>
            </a:extLst>
          </p:cNvPr>
          <p:cNvSpPr txBox="1"/>
          <p:nvPr/>
        </p:nvSpPr>
        <p:spPr>
          <a:xfrm>
            <a:off x="2460797" y="3900859"/>
            <a:ext cx="6109989" cy="430857"/>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spAutoFit/>
          </a:bodyPr>
          <a:lstStyle/>
          <a:p>
            <a:pPr marL="0" lvl="0" indent="0" algn="l" rtl="0">
              <a:spcBef>
                <a:spcPts val="0"/>
              </a:spcBef>
              <a:spcAft>
                <a:spcPts val="0"/>
              </a:spcAft>
              <a:buNone/>
            </a:pPr>
            <a:r>
              <a:rPr lang="en-US" sz="1600" dirty="0" err="1">
                <a:latin typeface="+mj-lt"/>
                <a:cs typeface="Times New Roman" panose="02020603050405020304" pitchFamily="18" charset="0"/>
              </a:rPr>
              <a:t>Tìm</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hiểu</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về</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các</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mẫu</a:t>
            </a:r>
            <a:r>
              <a:rPr lang="en-US" sz="1600" dirty="0">
                <a:latin typeface="+mj-lt"/>
                <a:cs typeface="Times New Roman" panose="02020603050405020304" pitchFamily="18" charset="0"/>
              </a:rPr>
              <a:t> </a:t>
            </a:r>
            <a:r>
              <a:rPr lang="en-US" sz="1600" dirty="0" err="1">
                <a:latin typeface="+mj-lt"/>
                <a:cs typeface="Times New Roman" panose="02020603050405020304" pitchFamily="18" charset="0"/>
              </a:rPr>
              <a:t>NiFi</a:t>
            </a:r>
            <a:endParaRPr lang="en-US" sz="1600" dirty="0">
              <a:latin typeface="+mj-lt"/>
              <a:ea typeface="Josefin Sans"/>
              <a:cs typeface="Times New Roman" panose="02020603050405020304" pitchFamily="18" charset="0"/>
              <a:sym typeface="Josefin Sans"/>
            </a:endParaRPr>
          </a:p>
        </p:txBody>
      </p:sp>
      <p:cxnSp>
        <p:nvCxnSpPr>
          <p:cNvPr id="31" name="Straight Arrow Connector 30">
            <a:extLst>
              <a:ext uri="{FF2B5EF4-FFF2-40B4-BE49-F238E27FC236}">
                <a16:creationId xmlns:a16="http://schemas.microsoft.com/office/drawing/2014/main" id="{9794BA4C-C733-58F9-B808-D7568EADDEDD}"/>
              </a:ext>
            </a:extLst>
          </p:cNvPr>
          <p:cNvCxnSpPr>
            <a:cxnSpLocks/>
            <a:endCxn id="29" idx="1"/>
          </p:cNvCxnSpPr>
          <p:nvPr/>
        </p:nvCxnSpPr>
        <p:spPr>
          <a:xfrm>
            <a:off x="1815548" y="2471722"/>
            <a:ext cx="645249" cy="89594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6" name="Straight Arrow Connector 65">
            <a:extLst>
              <a:ext uri="{FF2B5EF4-FFF2-40B4-BE49-F238E27FC236}">
                <a16:creationId xmlns:a16="http://schemas.microsoft.com/office/drawing/2014/main" id="{2C971ABE-ACD0-1EC2-93A3-8F34AF04E2CA}"/>
              </a:ext>
            </a:extLst>
          </p:cNvPr>
          <p:cNvCxnSpPr>
            <a:cxnSpLocks/>
            <a:endCxn id="30" idx="1"/>
          </p:cNvCxnSpPr>
          <p:nvPr/>
        </p:nvCxnSpPr>
        <p:spPr>
          <a:xfrm>
            <a:off x="1815548" y="2471722"/>
            <a:ext cx="645249" cy="16445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 name="Google Shape;66;p14">
            <a:extLst>
              <a:ext uri="{FF2B5EF4-FFF2-40B4-BE49-F238E27FC236}">
                <a16:creationId xmlns:a16="http://schemas.microsoft.com/office/drawing/2014/main" id="{F3E3BA1C-74D3-47C7-A50B-CCB04C0E2724}"/>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24</a:t>
            </a:r>
            <a:endParaRPr sz="3800" dirty="0">
              <a:latin typeface="Josefin Sans"/>
              <a:ea typeface="Josefin Sans"/>
              <a:cs typeface="Josefin Sans"/>
              <a:sym typeface="Josefin Sans"/>
            </a:endParaRPr>
          </a:p>
        </p:txBody>
      </p:sp>
    </p:spTree>
    <p:extLst>
      <p:ext uri="{BB962C8B-B14F-4D97-AF65-F5344CB8AC3E}">
        <p14:creationId xmlns:p14="http://schemas.microsoft.com/office/powerpoint/2010/main" val="2744496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59"/>
          <p:cNvSpPr txBox="1">
            <a:spLocks noGrp="1"/>
          </p:cNvSpPr>
          <p:nvPr>
            <p:ph type="title"/>
          </p:nvPr>
        </p:nvSpPr>
        <p:spPr>
          <a:xfrm>
            <a:off x="198025" y="2126550"/>
            <a:ext cx="2595900" cy="89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dirty="0">
                <a:latin typeface="Josefin Sans SemiBold"/>
                <a:ea typeface="Josefin Sans SemiBold"/>
                <a:cs typeface="Josefin Sans SemiBold"/>
                <a:sym typeface="Josefin Sans SemiBold"/>
              </a:rPr>
              <a:t>Resources</a:t>
            </a:r>
            <a:endParaRPr sz="3800" dirty="0">
              <a:latin typeface="Josefin Sans SemiBold"/>
              <a:ea typeface="Josefin Sans SemiBold"/>
              <a:cs typeface="Josefin Sans SemiBold"/>
              <a:sym typeface="Josefin Sans SemiBold"/>
            </a:endParaRPr>
          </a:p>
        </p:txBody>
      </p:sp>
      <p:sp>
        <p:nvSpPr>
          <p:cNvPr id="792" name="Google Shape;792;p59"/>
          <p:cNvSpPr txBox="1"/>
          <p:nvPr/>
        </p:nvSpPr>
        <p:spPr>
          <a:xfrm>
            <a:off x="2766600" y="2063934"/>
            <a:ext cx="6377400" cy="1015632"/>
          </a:xfrm>
          <a:prstGeom prst="rect">
            <a:avLst/>
          </a:prstGeom>
          <a:noFill/>
          <a:ln>
            <a:noFill/>
          </a:ln>
        </p:spPr>
        <p:txBody>
          <a:bodyPr spcFirstLastPara="1" wrap="square" lIns="91425" tIns="91425" rIns="91425" bIns="91425" anchor="t" anchorCtr="0">
            <a:spAutoFit/>
          </a:bodyPr>
          <a:lstStyle/>
          <a:p>
            <a:pPr algn="ctr">
              <a:lnSpc>
                <a:spcPct val="150000"/>
              </a:lnSpc>
            </a:pPr>
            <a:r>
              <a:rPr lang="en-US" sz="1800" i="1" u="sng" dirty="0">
                <a:solidFill>
                  <a:schemeClr val="accent1">
                    <a:lumMod val="75000"/>
                  </a:schemeClr>
                </a:solidFill>
                <a:effectLst/>
                <a:latin typeface="Josefin Sans" pitchFamily="2" charset="0"/>
                <a:ea typeface="Calibri" panose="020F0502020204030204" pitchFamily="34" charset="0"/>
                <a:cs typeface="Times New Roman" panose="02020603050405020304" pitchFamily="18" charset="0"/>
              </a:rPr>
              <a:t>https://github.com/xvanausloos/hdp_data_tutorials/tree/master/tutorials/hdf/analyze-transit-patterns-with-apache-nifi</a:t>
            </a:r>
            <a:endParaRPr sz="1200" dirty="0">
              <a:solidFill>
                <a:schemeClr val="dk1"/>
              </a:solidFill>
              <a:latin typeface="Josefin Sans"/>
              <a:ea typeface="Josefin Sans"/>
              <a:cs typeface="Josefin Sans"/>
              <a:sym typeface="Josefi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58"/>
          <p:cNvSpPr txBox="1">
            <a:spLocks noGrp="1"/>
          </p:cNvSpPr>
          <p:nvPr>
            <p:ph type="body" idx="1"/>
          </p:nvPr>
        </p:nvSpPr>
        <p:spPr>
          <a:xfrm>
            <a:off x="1382550" y="2165250"/>
            <a:ext cx="6378900" cy="813000"/>
          </a:xfrm>
          <a:prstGeom prst="rect">
            <a:avLst/>
          </a:prstGeom>
        </p:spPr>
        <p:txBody>
          <a:bodyPr spcFirstLastPara="1" wrap="square" lIns="91425" tIns="91425" rIns="91425" bIns="91425" anchor="t" anchorCtr="0">
            <a:normAutofit fontScale="85000" lnSpcReduction="10000"/>
          </a:bodyPr>
          <a:lstStyle/>
          <a:p>
            <a:pPr marL="0" lvl="0" indent="0" algn="ctr" rtl="0">
              <a:lnSpc>
                <a:spcPct val="100000"/>
              </a:lnSpc>
              <a:spcBef>
                <a:spcPts val="0"/>
              </a:spcBef>
              <a:spcAft>
                <a:spcPts val="0"/>
              </a:spcAft>
              <a:buNone/>
            </a:pPr>
            <a:r>
              <a:rPr lang="en" sz="3616" dirty="0">
                <a:solidFill>
                  <a:schemeClr val="dk1"/>
                </a:solidFill>
                <a:latin typeface="Josefin Sans SemiBold"/>
                <a:ea typeface="Josefin Sans SemiBold"/>
                <a:cs typeface="Josefin Sans SemiBold"/>
                <a:sym typeface="Josefin Sans SemiBold"/>
              </a:rPr>
              <a:t>THANK YOU FOR LISTENING!!!</a:t>
            </a:r>
            <a:endParaRPr sz="3616" dirty="0">
              <a:solidFill>
                <a:schemeClr val="dk1"/>
              </a:solidFill>
              <a:latin typeface="Josefin Sans SemiBold"/>
              <a:ea typeface="Josefin Sans SemiBold"/>
              <a:cs typeface="Josefin Sans SemiBold"/>
              <a:sym typeface="Josefin Sa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138925" y="1183830"/>
            <a:ext cx="2166900" cy="12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b="1" dirty="0"/>
              <a:t>I.</a:t>
            </a:r>
            <a:endParaRPr sz="7200" b="1" dirty="0"/>
          </a:p>
        </p:txBody>
      </p:sp>
      <p:sp>
        <p:nvSpPr>
          <p:cNvPr id="90" name="Google Shape;90;p15"/>
          <p:cNvSpPr txBox="1">
            <a:spLocks noGrp="1"/>
          </p:cNvSpPr>
          <p:nvPr>
            <p:ph type="title"/>
          </p:nvPr>
        </p:nvSpPr>
        <p:spPr>
          <a:xfrm>
            <a:off x="188175" y="2395225"/>
            <a:ext cx="8709600" cy="1632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3800" b="1" dirty="0" err="1"/>
              <a:t>Giới</a:t>
            </a:r>
            <a:r>
              <a:rPr lang="en-US" sz="3800" b="1" dirty="0"/>
              <a:t> </a:t>
            </a:r>
            <a:r>
              <a:rPr lang="en-US" sz="3800" b="1" dirty="0" err="1"/>
              <a:t>thiệu</a:t>
            </a:r>
            <a:endParaRPr sz="3300" b="1" dirty="0"/>
          </a:p>
        </p:txBody>
      </p:sp>
      <p:sp>
        <p:nvSpPr>
          <p:cNvPr id="2" name="Google Shape;66;p14">
            <a:extLst>
              <a:ext uri="{FF2B5EF4-FFF2-40B4-BE49-F238E27FC236}">
                <a16:creationId xmlns:a16="http://schemas.microsoft.com/office/drawing/2014/main" id="{F4723DB1-F2E5-1948-1D66-04FEE81A7D75}"/>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02</a:t>
            </a:r>
            <a:endParaRPr sz="3800" dirty="0">
              <a:latin typeface="Josefin Sans"/>
              <a:ea typeface="Josefin Sans"/>
              <a:cs typeface="Josefin Sans"/>
              <a:sym typeface="Josefi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3527550" y="0"/>
            <a:ext cx="2088900" cy="542100"/>
          </a:xfrm>
          <a:prstGeom prst="rect">
            <a:avLst/>
          </a:prstGeom>
          <a:solidFill>
            <a:schemeClr val="lt2"/>
          </a:solidFill>
          <a:ln w="9525"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72" name="Google Shape;72;p14"/>
          <p:cNvSpPr txBox="1"/>
          <p:nvPr/>
        </p:nvSpPr>
        <p:spPr>
          <a:xfrm>
            <a:off x="3502950" y="32550"/>
            <a:ext cx="21381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dirty="0">
                <a:latin typeface="Josefin Sans"/>
                <a:ea typeface="Josefin Sans"/>
                <a:cs typeface="Josefin Sans"/>
                <a:sym typeface="Josefin Sans"/>
              </a:rPr>
              <a:t>APACHE NIFI</a:t>
            </a:r>
            <a:endParaRPr sz="1900" dirty="0">
              <a:latin typeface="Josefin Sans"/>
              <a:ea typeface="Josefin Sans"/>
              <a:cs typeface="Josefin Sans"/>
              <a:sym typeface="Josefin Sans"/>
            </a:endParaRPr>
          </a:p>
        </p:txBody>
      </p:sp>
      <p:sp>
        <p:nvSpPr>
          <p:cNvPr id="14" name="Google Shape;66;p14">
            <a:extLst>
              <a:ext uri="{FF2B5EF4-FFF2-40B4-BE49-F238E27FC236}">
                <a16:creationId xmlns:a16="http://schemas.microsoft.com/office/drawing/2014/main" id="{B02BA2B4-16A0-9727-1CDC-EF823607C05D}"/>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03</a:t>
            </a:r>
            <a:endParaRPr sz="3800" dirty="0">
              <a:latin typeface="Josefin Sans"/>
              <a:ea typeface="Josefin Sans"/>
              <a:cs typeface="Josefin Sans"/>
              <a:sym typeface="Josefin Sans"/>
            </a:endParaRPr>
          </a:p>
        </p:txBody>
      </p:sp>
      <p:pic>
        <p:nvPicPr>
          <p:cNvPr id="3" name="Picture 2">
            <a:extLst>
              <a:ext uri="{FF2B5EF4-FFF2-40B4-BE49-F238E27FC236}">
                <a16:creationId xmlns:a16="http://schemas.microsoft.com/office/drawing/2014/main" id="{78DBCAF4-44DA-C760-36B8-802A650F1AA0}"/>
              </a:ext>
            </a:extLst>
          </p:cNvPr>
          <p:cNvPicPr>
            <a:picLocks noChangeAspect="1"/>
          </p:cNvPicPr>
          <p:nvPr/>
        </p:nvPicPr>
        <p:blipFill>
          <a:blip r:embed="rId3"/>
          <a:stretch>
            <a:fillRect/>
          </a:stretch>
        </p:blipFill>
        <p:spPr>
          <a:xfrm>
            <a:off x="1" y="591650"/>
            <a:ext cx="7600122" cy="3986106"/>
          </a:xfrm>
          <a:prstGeom prst="rect">
            <a:avLst/>
          </a:prstGeom>
        </p:spPr>
      </p:pic>
      <p:sp>
        <p:nvSpPr>
          <p:cNvPr id="5" name="TextBox 4">
            <a:extLst>
              <a:ext uri="{FF2B5EF4-FFF2-40B4-BE49-F238E27FC236}">
                <a16:creationId xmlns:a16="http://schemas.microsoft.com/office/drawing/2014/main" id="{A2925F13-74A8-BF82-112F-BB343387B635}"/>
              </a:ext>
            </a:extLst>
          </p:cNvPr>
          <p:cNvSpPr txBox="1"/>
          <p:nvPr/>
        </p:nvSpPr>
        <p:spPr>
          <a:xfrm>
            <a:off x="0" y="4854470"/>
            <a:ext cx="7295322" cy="246221"/>
          </a:xfrm>
          <a:prstGeom prst="rect">
            <a:avLst/>
          </a:prstGeom>
          <a:noFill/>
        </p:spPr>
        <p:txBody>
          <a:bodyPr wrap="square" rtlCol="0">
            <a:spAutoFit/>
          </a:bodyPr>
          <a:lstStyle/>
          <a:p>
            <a:r>
              <a:rPr lang="en-US" sz="1000" dirty="0">
                <a:latin typeface="Times New Roman" panose="02020603050405020304" pitchFamily="18" charset="0"/>
                <a:ea typeface="Tahoma" panose="020B0604030504040204" pitchFamily="34" charset="0"/>
                <a:cs typeface="Times New Roman" panose="02020603050405020304" pitchFamily="18" charset="0"/>
              </a:rPr>
              <a:t>Source: </a:t>
            </a:r>
            <a:r>
              <a:rPr lang="en-US" sz="1000" dirty="0">
                <a:latin typeface="Times New Roman" panose="02020603050405020304" pitchFamily="18" charset="0"/>
                <a:ea typeface="Tahoma" panose="020B0604030504040204" pitchFamily="34" charset="0"/>
                <a:cs typeface="Times New Roman" panose="02020603050405020304" pitchFamily="18" charset="0"/>
                <a:hlinkClick r:id="rId4"/>
              </a:rPr>
              <a:t>https://github.com/xvanausloos/hdp_data_tutorials/tree/master/tutorials/hdf/analyze-transit-patterns-with-apache-nifi</a:t>
            </a:r>
            <a:endParaRPr lang="en-US" sz="1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F9AFCD7-9BB6-54D4-FFB2-0300E4E21954}"/>
              </a:ext>
            </a:extLst>
          </p:cNvPr>
          <p:cNvSpPr txBox="1"/>
          <p:nvPr/>
        </p:nvSpPr>
        <p:spPr>
          <a:xfrm>
            <a:off x="801757" y="178904"/>
            <a:ext cx="2492990"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Apache Software Foundation</a:t>
            </a:r>
          </a:p>
        </p:txBody>
      </p:sp>
      <p:sp>
        <p:nvSpPr>
          <p:cNvPr id="8" name="TextBox 7">
            <a:extLst>
              <a:ext uri="{FF2B5EF4-FFF2-40B4-BE49-F238E27FC236}">
                <a16:creationId xmlns:a16="http://schemas.microsoft.com/office/drawing/2014/main" id="{14E6E15A-600F-8DCB-D94C-73866EDEC7AF}"/>
              </a:ext>
            </a:extLst>
          </p:cNvPr>
          <p:cNvSpPr txBox="1"/>
          <p:nvPr/>
        </p:nvSpPr>
        <p:spPr>
          <a:xfrm>
            <a:off x="5849253" y="171795"/>
            <a:ext cx="95090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July 2015</a:t>
            </a:r>
          </a:p>
        </p:txBody>
      </p:sp>
      <p:sp>
        <p:nvSpPr>
          <p:cNvPr id="15" name="TextBox 14">
            <a:extLst>
              <a:ext uri="{FF2B5EF4-FFF2-40B4-BE49-F238E27FC236}">
                <a16:creationId xmlns:a16="http://schemas.microsoft.com/office/drawing/2014/main" id="{14FCB60E-2F36-ECAB-7FAF-E4D45543D5C4}"/>
              </a:ext>
            </a:extLst>
          </p:cNvPr>
          <p:cNvSpPr txBox="1"/>
          <p:nvPr/>
        </p:nvSpPr>
        <p:spPr>
          <a:xfrm>
            <a:off x="152401" y="4504195"/>
            <a:ext cx="7295322" cy="276999"/>
          </a:xfrm>
          <a:prstGeom prst="rect">
            <a:avLst/>
          </a:prstGeom>
          <a:noFill/>
        </p:spPr>
        <p:txBody>
          <a:bodyPr wrap="square" rtlCol="0">
            <a:spAutoFit/>
          </a:bodyPr>
          <a:lstStyle/>
          <a:p>
            <a:pPr algn="ctr"/>
            <a:r>
              <a:rPr lang="en-US" sz="1200" dirty="0" err="1">
                <a:latin typeface="Times New Roman" panose="02020603050405020304" pitchFamily="18" charset="0"/>
                <a:ea typeface="Tahoma" panose="020B0604030504040204" pitchFamily="34" charset="0"/>
                <a:cs typeface="Times New Roman" panose="02020603050405020304" pitchFamily="18" charset="0"/>
              </a:rPr>
              <a:t>Hình</a:t>
            </a:r>
            <a:r>
              <a:rPr lang="en-US" sz="1200" dirty="0">
                <a:latin typeface="Times New Roman" panose="02020603050405020304" pitchFamily="18" charset="0"/>
                <a:ea typeface="Tahoma" panose="020B0604030504040204" pitchFamily="34" charset="0"/>
                <a:cs typeface="Times New Roman" panose="02020603050405020304" pitchFamily="18" charset="0"/>
              </a:rPr>
              <a:t> 1: Giao </a:t>
            </a:r>
            <a:r>
              <a:rPr lang="en-US" sz="1200" dirty="0" err="1">
                <a:latin typeface="Times New Roman" panose="02020603050405020304" pitchFamily="18" charset="0"/>
                <a:ea typeface="Tahoma" panose="020B0604030504040204" pitchFamily="34" charset="0"/>
                <a:cs typeface="Times New Roman" panose="02020603050405020304" pitchFamily="18" charset="0"/>
              </a:rPr>
              <a:t>diện</a:t>
            </a:r>
            <a:r>
              <a:rPr lang="en-US" sz="1200" dirty="0">
                <a:latin typeface="Times New Roman" panose="02020603050405020304" pitchFamily="18" charset="0"/>
                <a:ea typeface="Tahoma" panose="020B0604030504040204" pitchFamily="34" charset="0"/>
                <a:cs typeface="Times New Roman" panose="02020603050405020304" pitchFamily="18" charset="0"/>
              </a:rPr>
              <a:t> HTML </a:t>
            </a:r>
            <a:r>
              <a:rPr lang="en-US" sz="1200" dirty="0" err="1">
                <a:latin typeface="Times New Roman" panose="02020603050405020304" pitchFamily="18" charset="0"/>
                <a:ea typeface="Tahoma" panose="020B0604030504040204" pitchFamily="34" charset="0"/>
                <a:cs typeface="Times New Roman" panose="02020603050405020304" pitchFamily="18" charset="0"/>
              </a:rPr>
              <a:t>NiFi</a:t>
            </a:r>
            <a:r>
              <a:rPr lang="en-US" sz="1200" dirty="0">
                <a:latin typeface="Times New Roman" panose="02020603050405020304" pitchFamily="18" charset="0"/>
                <a:ea typeface="Tahoma" panose="020B0604030504040204" pitchFamily="34" charset="0"/>
                <a:cs typeface="Times New Roman" panose="02020603050405020304" pitchFamily="18" charset="0"/>
              </a:rPr>
              <a:t>.</a:t>
            </a:r>
          </a:p>
        </p:txBody>
      </p:sp>
    </p:spTree>
    <p:extLst>
      <p:ext uri="{BB962C8B-B14F-4D97-AF65-F5344CB8AC3E}">
        <p14:creationId xmlns:p14="http://schemas.microsoft.com/office/powerpoint/2010/main" val="492552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3527550" y="0"/>
            <a:ext cx="2088900" cy="542100"/>
          </a:xfrm>
          <a:prstGeom prst="rect">
            <a:avLst/>
          </a:prstGeom>
          <a:solidFill>
            <a:schemeClr val="lt2"/>
          </a:solidFill>
          <a:ln w="9525"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72" name="Google Shape;72;p14"/>
          <p:cNvSpPr txBox="1"/>
          <p:nvPr/>
        </p:nvSpPr>
        <p:spPr>
          <a:xfrm>
            <a:off x="3502950" y="32550"/>
            <a:ext cx="21381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dirty="0">
                <a:latin typeface="Josefin Sans"/>
                <a:ea typeface="Josefin Sans"/>
                <a:cs typeface="Josefin Sans"/>
                <a:sym typeface="Josefin Sans"/>
              </a:rPr>
              <a:t>APACHE NIFI</a:t>
            </a:r>
            <a:endParaRPr sz="1900" dirty="0">
              <a:latin typeface="Josefin Sans"/>
              <a:ea typeface="Josefin Sans"/>
              <a:cs typeface="Josefin Sans"/>
              <a:sym typeface="Josefin Sans"/>
            </a:endParaRPr>
          </a:p>
        </p:txBody>
      </p:sp>
      <p:sp>
        <p:nvSpPr>
          <p:cNvPr id="14" name="Google Shape;66;p14">
            <a:extLst>
              <a:ext uri="{FF2B5EF4-FFF2-40B4-BE49-F238E27FC236}">
                <a16:creationId xmlns:a16="http://schemas.microsoft.com/office/drawing/2014/main" id="{B02BA2B4-16A0-9727-1CDC-EF823607C05D}"/>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04</a:t>
            </a:r>
            <a:endParaRPr sz="3800" dirty="0">
              <a:latin typeface="Josefin Sans"/>
              <a:ea typeface="Josefin Sans"/>
              <a:cs typeface="Josefin Sans"/>
              <a:sym typeface="Josefin Sans"/>
            </a:endParaRPr>
          </a:p>
        </p:txBody>
      </p:sp>
      <p:sp>
        <p:nvSpPr>
          <p:cNvPr id="5" name="TextBox 4">
            <a:extLst>
              <a:ext uri="{FF2B5EF4-FFF2-40B4-BE49-F238E27FC236}">
                <a16:creationId xmlns:a16="http://schemas.microsoft.com/office/drawing/2014/main" id="{A2925F13-74A8-BF82-112F-BB343387B635}"/>
              </a:ext>
            </a:extLst>
          </p:cNvPr>
          <p:cNvSpPr txBox="1"/>
          <p:nvPr/>
        </p:nvSpPr>
        <p:spPr>
          <a:xfrm>
            <a:off x="0" y="4854470"/>
            <a:ext cx="7295322" cy="246221"/>
          </a:xfrm>
          <a:prstGeom prst="rect">
            <a:avLst/>
          </a:prstGeom>
          <a:noFill/>
        </p:spPr>
        <p:txBody>
          <a:bodyPr wrap="square" rtlCol="0">
            <a:spAutoFit/>
          </a:bodyPr>
          <a:lstStyle/>
          <a:p>
            <a:r>
              <a:rPr lang="en-US" sz="1000" dirty="0">
                <a:latin typeface="Times New Roman" panose="02020603050405020304" pitchFamily="18" charset="0"/>
                <a:ea typeface="Tahoma" panose="020B0604030504040204" pitchFamily="34" charset="0"/>
                <a:cs typeface="Times New Roman" panose="02020603050405020304" pitchFamily="18" charset="0"/>
              </a:rPr>
              <a:t>Source: </a:t>
            </a:r>
            <a:r>
              <a:rPr lang="en-US" sz="1000" dirty="0">
                <a:latin typeface="Times New Roman" panose="02020603050405020304" pitchFamily="18" charset="0"/>
                <a:ea typeface="Tahoma" panose="020B0604030504040204" pitchFamily="34" charset="0"/>
                <a:cs typeface="Times New Roman" panose="02020603050405020304" pitchFamily="18" charset="0"/>
                <a:hlinkClick r:id="rId3"/>
              </a:rPr>
              <a:t>https://github.com/xvanausloos/hdp_data_tutorials/tree/master/tutorials/hdf/analyze-transit-patterns-with-apache-nifi</a:t>
            </a:r>
            <a:endParaRPr lang="en-US" sz="1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F9AFCD7-9BB6-54D4-FFB2-0300E4E21954}"/>
              </a:ext>
            </a:extLst>
          </p:cNvPr>
          <p:cNvSpPr txBox="1"/>
          <p:nvPr/>
        </p:nvSpPr>
        <p:spPr>
          <a:xfrm>
            <a:off x="801757" y="178904"/>
            <a:ext cx="2492990"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Apache Software Foundation</a:t>
            </a:r>
          </a:p>
        </p:txBody>
      </p:sp>
      <p:sp>
        <p:nvSpPr>
          <p:cNvPr id="8" name="TextBox 7">
            <a:extLst>
              <a:ext uri="{FF2B5EF4-FFF2-40B4-BE49-F238E27FC236}">
                <a16:creationId xmlns:a16="http://schemas.microsoft.com/office/drawing/2014/main" id="{14E6E15A-600F-8DCB-D94C-73866EDEC7AF}"/>
              </a:ext>
            </a:extLst>
          </p:cNvPr>
          <p:cNvSpPr txBox="1"/>
          <p:nvPr/>
        </p:nvSpPr>
        <p:spPr>
          <a:xfrm>
            <a:off x="5849253" y="171795"/>
            <a:ext cx="95090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July 2015</a:t>
            </a:r>
          </a:p>
        </p:txBody>
      </p:sp>
      <p:pic>
        <p:nvPicPr>
          <p:cNvPr id="4" name="Picture 3">
            <a:extLst>
              <a:ext uri="{FF2B5EF4-FFF2-40B4-BE49-F238E27FC236}">
                <a16:creationId xmlns:a16="http://schemas.microsoft.com/office/drawing/2014/main" id="{27FB7594-5CB0-8829-AE04-3B7B2D1FD501}"/>
              </a:ext>
            </a:extLst>
          </p:cNvPr>
          <p:cNvPicPr>
            <a:picLocks noChangeAspect="1"/>
          </p:cNvPicPr>
          <p:nvPr/>
        </p:nvPicPr>
        <p:blipFill>
          <a:blip r:embed="rId4"/>
          <a:stretch>
            <a:fillRect/>
          </a:stretch>
        </p:blipFill>
        <p:spPr>
          <a:xfrm>
            <a:off x="0" y="633512"/>
            <a:ext cx="7770068" cy="3926102"/>
          </a:xfrm>
          <a:prstGeom prst="rect">
            <a:avLst/>
          </a:prstGeom>
        </p:spPr>
      </p:pic>
      <p:sp>
        <p:nvSpPr>
          <p:cNvPr id="6" name="TextBox 5">
            <a:extLst>
              <a:ext uri="{FF2B5EF4-FFF2-40B4-BE49-F238E27FC236}">
                <a16:creationId xmlns:a16="http://schemas.microsoft.com/office/drawing/2014/main" id="{9F75C6E4-7387-1F8C-9965-6C459A3A795D}"/>
              </a:ext>
            </a:extLst>
          </p:cNvPr>
          <p:cNvSpPr txBox="1"/>
          <p:nvPr/>
        </p:nvSpPr>
        <p:spPr>
          <a:xfrm>
            <a:off x="152401" y="4504195"/>
            <a:ext cx="7295322" cy="276999"/>
          </a:xfrm>
          <a:prstGeom prst="rect">
            <a:avLst/>
          </a:prstGeom>
          <a:noFill/>
        </p:spPr>
        <p:txBody>
          <a:bodyPr wrap="square" rtlCol="0">
            <a:spAutoFit/>
          </a:bodyPr>
          <a:lstStyle/>
          <a:p>
            <a:pPr algn="ctr"/>
            <a:r>
              <a:rPr lang="en-US" sz="1200" dirty="0" err="1">
                <a:latin typeface="Times New Roman" panose="02020603050405020304" pitchFamily="18" charset="0"/>
                <a:ea typeface="Tahoma" panose="020B0604030504040204" pitchFamily="34" charset="0"/>
                <a:cs typeface="Times New Roman" panose="02020603050405020304" pitchFamily="18" charset="0"/>
              </a:rPr>
              <a:t>Hình</a:t>
            </a:r>
            <a:r>
              <a:rPr lang="en-US" sz="1200" dirty="0">
                <a:latin typeface="Times New Roman" panose="02020603050405020304" pitchFamily="18" charset="0"/>
                <a:ea typeface="Tahoma" panose="020B0604030504040204" pitchFamily="34" charset="0"/>
                <a:cs typeface="Times New Roman" panose="02020603050405020304" pitchFamily="18" charset="0"/>
              </a:rPr>
              <a:t> 2: </a:t>
            </a:r>
            <a:r>
              <a:rPr lang="en-US" sz="1200" dirty="0" err="1">
                <a:latin typeface="Times New Roman" panose="02020603050405020304" pitchFamily="18" charset="0"/>
                <a:ea typeface="Tahoma" panose="020B0604030504040204" pitchFamily="34" charset="0"/>
                <a:cs typeface="Times New Roman" panose="02020603050405020304" pitchFamily="18" charset="0"/>
              </a:rPr>
              <a:t>Các</a:t>
            </a:r>
            <a:r>
              <a:rPr lang="en-US" sz="1200" dirty="0">
                <a:latin typeface="Times New Roman" panose="02020603050405020304" pitchFamily="18" charset="0"/>
                <a:ea typeface="Tahoma" panose="020B0604030504040204" pitchFamily="34" charset="0"/>
                <a:cs typeface="Times New Roman" panose="02020603050405020304" pitchFamily="18" charset="0"/>
              </a:rPr>
              <a:t> </a:t>
            </a:r>
            <a:r>
              <a:rPr lang="en-US" sz="1200" dirty="0" err="1">
                <a:latin typeface="Times New Roman" panose="02020603050405020304" pitchFamily="18" charset="0"/>
                <a:ea typeface="Tahoma" panose="020B0604030504040204" pitchFamily="34" charset="0"/>
                <a:cs typeface="Times New Roman" panose="02020603050405020304" pitchFamily="18" charset="0"/>
              </a:rPr>
              <a:t>thành</a:t>
            </a:r>
            <a:r>
              <a:rPr lang="en-US" sz="1200" dirty="0">
                <a:latin typeface="Times New Roman" panose="02020603050405020304" pitchFamily="18" charset="0"/>
                <a:ea typeface="Tahoma" panose="020B0604030504040204" pitchFamily="34" charset="0"/>
                <a:cs typeface="Times New Roman" panose="02020603050405020304" pitchFamily="18" charset="0"/>
              </a:rPr>
              <a:t> </a:t>
            </a:r>
            <a:r>
              <a:rPr lang="en-US" sz="1200" dirty="0" err="1">
                <a:latin typeface="Times New Roman" panose="02020603050405020304" pitchFamily="18" charset="0"/>
                <a:ea typeface="Tahoma" panose="020B0604030504040204" pitchFamily="34" charset="0"/>
                <a:cs typeface="Times New Roman" panose="02020603050405020304" pitchFamily="18" charset="0"/>
              </a:rPr>
              <a:t>phần</a:t>
            </a:r>
            <a:r>
              <a:rPr lang="en-US" sz="1200" dirty="0">
                <a:latin typeface="Times New Roman" panose="02020603050405020304" pitchFamily="18" charset="0"/>
                <a:ea typeface="Tahoma" panose="020B0604030504040204" pitchFamily="34" charset="0"/>
                <a:cs typeface="Times New Roman" panose="02020603050405020304" pitchFamily="18" charset="0"/>
              </a:rPr>
              <a:t> </a:t>
            </a:r>
            <a:r>
              <a:rPr lang="en-US" sz="1200" dirty="0" err="1">
                <a:latin typeface="Times New Roman" panose="02020603050405020304" pitchFamily="18" charset="0"/>
                <a:ea typeface="Tahoma" panose="020B0604030504040204" pitchFamily="34" charset="0"/>
                <a:cs typeface="Times New Roman" panose="02020603050405020304" pitchFamily="18" charset="0"/>
              </a:rPr>
              <a:t>chính</a:t>
            </a:r>
            <a:r>
              <a:rPr lang="en-US" sz="1200" dirty="0">
                <a:latin typeface="Times New Roman" panose="02020603050405020304" pitchFamily="18" charset="0"/>
                <a:ea typeface="Tahoma" panose="020B0604030504040204" pitchFamily="34" charset="0"/>
                <a:cs typeface="Times New Roman" panose="02020603050405020304" pitchFamily="18" charset="0"/>
              </a:rPr>
              <a:t> </a:t>
            </a:r>
            <a:r>
              <a:rPr lang="en-US" sz="1200" dirty="0" err="1">
                <a:latin typeface="Times New Roman" panose="02020603050405020304" pitchFamily="18" charset="0"/>
                <a:ea typeface="Tahoma" panose="020B0604030504040204" pitchFamily="34" charset="0"/>
                <a:cs typeface="Times New Roman" panose="02020603050405020304" pitchFamily="18" charset="0"/>
              </a:rPr>
              <a:t>trên</a:t>
            </a:r>
            <a:r>
              <a:rPr lang="en-US" sz="1200" dirty="0">
                <a:latin typeface="Times New Roman" panose="02020603050405020304" pitchFamily="18" charset="0"/>
                <a:ea typeface="Tahoma" panose="020B0604030504040204" pitchFamily="34" charset="0"/>
                <a:cs typeface="Times New Roman" panose="02020603050405020304" pitchFamily="18" charset="0"/>
              </a:rPr>
              <a:t> HTML UI </a:t>
            </a:r>
            <a:r>
              <a:rPr lang="en-US" sz="1200" dirty="0" err="1">
                <a:latin typeface="Times New Roman" panose="02020603050405020304" pitchFamily="18" charset="0"/>
                <a:ea typeface="Tahoma" panose="020B0604030504040204" pitchFamily="34" charset="0"/>
                <a:cs typeface="Times New Roman" panose="02020603050405020304" pitchFamily="18" charset="0"/>
              </a:rPr>
              <a:t>NiFi</a:t>
            </a:r>
            <a:r>
              <a:rPr lang="en-US" sz="1200" dirty="0">
                <a:latin typeface="Times New Roman" panose="02020603050405020304" pitchFamily="18" charset="0"/>
                <a:ea typeface="Tahoma" panose="020B0604030504040204" pitchFamily="34" charset="0"/>
                <a:cs typeface="Times New Roman" panose="02020603050405020304" pitchFamily="18" charset="0"/>
              </a:rPr>
              <a:t>.</a:t>
            </a:r>
          </a:p>
        </p:txBody>
      </p:sp>
    </p:spTree>
    <p:extLst>
      <p:ext uri="{BB962C8B-B14F-4D97-AF65-F5344CB8AC3E}">
        <p14:creationId xmlns:p14="http://schemas.microsoft.com/office/powerpoint/2010/main" val="1320639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3527550" y="0"/>
            <a:ext cx="2088900" cy="542100"/>
          </a:xfrm>
          <a:prstGeom prst="rect">
            <a:avLst/>
          </a:prstGeom>
          <a:solidFill>
            <a:schemeClr val="lt2"/>
          </a:solidFill>
          <a:ln w="9525"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72" name="Google Shape;72;p14"/>
          <p:cNvSpPr txBox="1"/>
          <p:nvPr/>
        </p:nvSpPr>
        <p:spPr>
          <a:xfrm>
            <a:off x="3502950" y="32550"/>
            <a:ext cx="21381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dirty="0">
                <a:latin typeface="Josefin Sans"/>
                <a:ea typeface="Josefin Sans"/>
                <a:cs typeface="Josefin Sans"/>
                <a:sym typeface="Josefin Sans"/>
              </a:rPr>
              <a:t>APACHE NIFI</a:t>
            </a:r>
            <a:endParaRPr sz="1900" dirty="0">
              <a:latin typeface="Josefin Sans"/>
              <a:ea typeface="Josefin Sans"/>
              <a:cs typeface="Josefin Sans"/>
              <a:sym typeface="Josefin Sans"/>
            </a:endParaRPr>
          </a:p>
        </p:txBody>
      </p:sp>
      <p:sp>
        <p:nvSpPr>
          <p:cNvPr id="14" name="Google Shape;66;p14">
            <a:extLst>
              <a:ext uri="{FF2B5EF4-FFF2-40B4-BE49-F238E27FC236}">
                <a16:creationId xmlns:a16="http://schemas.microsoft.com/office/drawing/2014/main" id="{B02BA2B4-16A0-9727-1CDC-EF823607C05D}"/>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05</a:t>
            </a:r>
            <a:endParaRPr sz="3800" dirty="0">
              <a:latin typeface="Josefin Sans"/>
              <a:ea typeface="Josefin Sans"/>
              <a:cs typeface="Josefin Sans"/>
              <a:sym typeface="Josefin Sans"/>
            </a:endParaRPr>
          </a:p>
        </p:txBody>
      </p:sp>
      <p:sp>
        <p:nvSpPr>
          <p:cNvPr id="5" name="TextBox 4">
            <a:extLst>
              <a:ext uri="{FF2B5EF4-FFF2-40B4-BE49-F238E27FC236}">
                <a16:creationId xmlns:a16="http://schemas.microsoft.com/office/drawing/2014/main" id="{A2925F13-74A8-BF82-112F-BB343387B635}"/>
              </a:ext>
            </a:extLst>
          </p:cNvPr>
          <p:cNvSpPr txBox="1"/>
          <p:nvPr/>
        </p:nvSpPr>
        <p:spPr>
          <a:xfrm>
            <a:off x="0" y="4854470"/>
            <a:ext cx="7295322" cy="246221"/>
          </a:xfrm>
          <a:prstGeom prst="rect">
            <a:avLst/>
          </a:prstGeom>
          <a:noFill/>
        </p:spPr>
        <p:txBody>
          <a:bodyPr wrap="square" rtlCol="0">
            <a:spAutoFit/>
          </a:bodyPr>
          <a:lstStyle/>
          <a:p>
            <a:r>
              <a:rPr lang="en-US" sz="1000" dirty="0">
                <a:latin typeface="Times New Roman" panose="02020603050405020304" pitchFamily="18" charset="0"/>
                <a:ea typeface="Tahoma" panose="020B0604030504040204" pitchFamily="34" charset="0"/>
                <a:cs typeface="Times New Roman" panose="02020603050405020304" pitchFamily="18" charset="0"/>
              </a:rPr>
              <a:t>Source: </a:t>
            </a:r>
            <a:r>
              <a:rPr lang="en-US" sz="1000" dirty="0">
                <a:latin typeface="Times New Roman" panose="02020603050405020304" pitchFamily="18" charset="0"/>
                <a:ea typeface="Tahoma" panose="020B0604030504040204" pitchFamily="34" charset="0"/>
                <a:cs typeface="Times New Roman" panose="02020603050405020304" pitchFamily="18" charset="0"/>
                <a:hlinkClick r:id="rId3"/>
              </a:rPr>
              <a:t>https://github.com/xvanausloos/hdp_data_tutorials/tree/master/tutorials/hdf/analyze-transit-patterns-with-apache-nifi</a:t>
            </a:r>
            <a:endParaRPr lang="en-US" sz="1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F9AFCD7-9BB6-54D4-FFB2-0300E4E21954}"/>
              </a:ext>
            </a:extLst>
          </p:cNvPr>
          <p:cNvSpPr txBox="1"/>
          <p:nvPr/>
        </p:nvSpPr>
        <p:spPr>
          <a:xfrm>
            <a:off x="801757" y="178904"/>
            <a:ext cx="2492990"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Apache Software Foundation</a:t>
            </a:r>
          </a:p>
        </p:txBody>
      </p:sp>
      <p:sp>
        <p:nvSpPr>
          <p:cNvPr id="8" name="TextBox 7">
            <a:extLst>
              <a:ext uri="{FF2B5EF4-FFF2-40B4-BE49-F238E27FC236}">
                <a16:creationId xmlns:a16="http://schemas.microsoft.com/office/drawing/2014/main" id="{14E6E15A-600F-8DCB-D94C-73866EDEC7AF}"/>
              </a:ext>
            </a:extLst>
          </p:cNvPr>
          <p:cNvSpPr txBox="1"/>
          <p:nvPr/>
        </p:nvSpPr>
        <p:spPr>
          <a:xfrm>
            <a:off x="5849253" y="171795"/>
            <a:ext cx="95090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July 2015</a:t>
            </a:r>
          </a:p>
        </p:txBody>
      </p:sp>
      <p:pic>
        <p:nvPicPr>
          <p:cNvPr id="9" name="Picture 8">
            <a:extLst>
              <a:ext uri="{FF2B5EF4-FFF2-40B4-BE49-F238E27FC236}">
                <a16:creationId xmlns:a16="http://schemas.microsoft.com/office/drawing/2014/main" id="{3B9C7573-C048-CCAC-A1C8-E959DF9F264E}"/>
              </a:ext>
            </a:extLst>
          </p:cNvPr>
          <p:cNvPicPr>
            <a:picLocks noChangeAspect="1"/>
          </p:cNvPicPr>
          <p:nvPr/>
        </p:nvPicPr>
        <p:blipFill>
          <a:blip r:embed="rId4"/>
          <a:stretch>
            <a:fillRect/>
          </a:stretch>
        </p:blipFill>
        <p:spPr>
          <a:xfrm>
            <a:off x="18842" y="815633"/>
            <a:ext cx="4010658" cy="3093758"/>
          </a:xfrm>
          <a:prstGeom prst="rect">
            <a:avLst/>
          </a:prstGeom>
        </p:spPr>
      </p:pic>
      <p:pic>
        <p:nvPicPr>
          <p:cNvPr id="11" name="Picture 10">
            <a:extLst>
              <a:ext uri="{FF2B5EF4-FFF2-40B4-BE49-F238E27FC236}">
                <a16:creationId xmlns:a16="http://schemas.microsoft.com/office/drawing/2014/main" id="{ECCE76B3-674E-1BB5-BDD2-25FAFA1E3275}"/>
              </a:ext>
            </a:extLst>
          </p:cNvPr>
          <p:cNvPicPr>
            <a:picLocks noChangeAspect="1"/>
          </p:cNvPicPr>
          <p:nvPr/>
        </p:nvPicPr>
        <p:blipFill>
          <a:blip r:embed="rId5"/>
          <a:stretch>
            <a:fillRect/>
          </a:stretch>
        </p:blipFill>
        <p:spPr>
          <a:xfrm>
            <a:off x="4697597" y="815633"/>
            <a:ext cx="4427561" cy="3093758"/>
          </a:xfrm>
          <a:prstGeom prst="rect">
            <a:avLst/>
          </a:prstGeom>
        </p:spPr>
      </p:pic>
      <p:sp>
        <p:nvSpPr>
          <p:cNvPr id="12" name="TextBox 11">
            <a:extLst>
              <a:ext uri="{FF2B5EF4-FFF2-40B4-BE49-F238E27FC236}">
                <a16:creationId xmlns:a16="http://schemas.microsoft.com/office/drawing/2014/main" id="{DDA707A9-2215-6CD7-2CBA-9E08CC1D12B3}"/>
              </a:ext>
            </a:extLst>
          </p:cNvPr>
          <p:cNvSpPr txBox="1"/>
          <p:nvPr/>
        </p:nvSpPr>
        <p:spPr>
          <a:xfrm>
            <a:off x="4972827" y="3938475"/>
            <a:ext cx="3877099" cy="276999"/>
          </a:xfrm>
          <a:prstGeom prst="rect">
            <a:avLst/>
          </a:prstGeom>
          <a:noFill/>
        </p:spPr>
        <p:txBody>
          <a:bodyPr wrap="square" rtlCol="0">
            <a:spAutoFit/>
          </a:bodyPr>
          <a:lstStyle/>
          <a:p>
            <a:pPr algn="ctr"/>
            <a:r>
              <a:rPr lang="en-US" sz="1200" dirty="0" err="1">
                <a:latin typeface="Times New Roman" panose="02020603050405020304" pitchFamily="18" charset="0"/>
                <a:ea typeface="Tahoma" panose="020B0604030504040204" pitchFamily="34" charset="0"/>
                <a:cs typeface="Times New Roman" panose="02020603050405020304" pitchFamily="18" charset="0"/>
              </a:rPr>
              <a:t>Hình</a:t>
            </a:r>
            <a:r>
              <a:rPr lang="en-US" sz="1200" dirty="0">
                <a:latin typeface="Times New Roman" panose="02020603050405020304" pitchFamily="18" charset="0"/>
                <a:ea typeface="Tahoma" panose="020B0604030504040204" pitchFamily="34" charset="0"/>
                <a:cs typeface="Times New Roman" panose="02020603050405020304" pitchFamily="18" charset="0"/>
              </a:rPr>
              <a:t> 4: </a:t>
            </a:r>
            <a:r>
              <a:rPr lang="en-US" sz="1200" dirty="0" err="1">
                <a:latin typeface="Times New Roman" panose="02020603050405020304" pitchFamily="18" charset="0"/>
                <a:ea typeface="Tahoma" panose="020B0604030504040204" pitchFamily="34" charset="0"/>
                <a:cs typeface="Times New Roman" panose="02020603050405020304" pitchFamily="18" charset="0"/>
              </a:rPr>
              <a:t>Cửa</a:t>
            </a:r>
            <a:r>
              <a:rPr lang="en-US" sz="1200" dirty="0">
                <a:latin typeface="Times New Roman" panose="02020603050405020304" pitchFamily="18" charset="0"/>
                <a:ea typeface="Tahoma" panose="020B0604030504040204" pitchFamily="34" charset="0"/>
                <a:cs typeface="Times New Roman" panose="02020603050405020304" pitchFamily="18" charset="0"/>
              </a:rPr>
              <a:t> </a:t>
            </a:r>
            <a:r>
              <a:rPr lang="en-US" sz="1200" dirty="0" err="1">
                <a:latin typeface="Times New Roman" panose="02020603050405020304" pitchFamily="18" charset="0"/>
                <a:ea typeface="Tahoma" panose="020B0604030504040204" pitchFamily="34" charset="0"/>
                <a:cs typeface="Times New Roman" panose="02020603050405020304" pitchFamily="18" charset="0"/>
              </a:rPr>
              <a:t>sổ</a:t>
            </a:r>
            <a:r>
              <a:rPr lang="en-US" sz="1200" dirty="0">
                <a:latin typeface="Times New Roman" panose="02020603050405020304" pitchFamily="18" charset="0"/>
                <a:ea typeface="Tahoma" panose="020B0604030504040204" pitchFamily="34" charset="0"/>
                <a:cs typeface="Times New Roman" panose="02020603050405020304" pitchFamily="18" charset="0"/>
              </a:rPr>
              <a:t> Configure Processor.</a:t>
            </a:r>
          </a:p>
        </p:txBody>
      </p:sp>
      <p:sp>
        <p:nvSpPr>
          <p:cNvPr id="13" name="TextBox 12">
            <a:extLst>
              <a:ext uri="{FF2B5EF4-FFF2-40B4-BE49-F238E27FC236}">
                <a16:creationId xmlns:a16="http://schemas.microsoft.com/office/drawing/2014/main" id="{C98DDD84-2DAC-F1AB-4F73-D5C688559056}"/>
              </a:ext>
            </a:extLst>
          </p:cNvPr>
          <p:cNvSpPr txBox="1"/>
          <p:nvPr/>
        </p:nvSpPr>
        <p:spPr>
          <a:xfrm>
            <a:off x="294074" y="3961344"/>
            <a:ext cx="3877099" cy="276999"/>
          </a:xfrm>
          <a:prstGeom prst="rect">
            <a:avLst/>
          </a:prstGeom>
          <a:noFill/>
        </p:spPr>
        <p:txBody>
          <a:bodyPr wrap="square" rtlCol="0">
            <a:spAutoFit/>
          </a:bodyPr>
          <a:lstStyle/>
          <a:p>
            <a:pPr algn="ctr"/>
            <a:r>
              <a:rPr lang="en-US" sz="1200" dirty="0" err="1">
                <a:latin typeface="Times New Roman" panose="02020603050405020304" pitchFamily="18" charset="0"/>
                <a:ea typeface="Tahoma" panose="020B0604030504040204" pitchFamily="34" charset="0"/>
                <a:cs typeface="Times New Roman" panose="02020603050405020304" pitchFamily="18" charset="0"/>
              </a:rPr>
              <a:t>Hình</a:t>
            </a:r>
            <a:r>
              <a:rPr lang="en-US" sz="1200" dirty="0">
                <a:latin typeface="Times New Roman" panose="02020603050405020304" pitchFamily="18" charset="0"/>
                <a:ea typeface="Tahoma" panose="020B0604030504040204" pitchFamily="34" charset="0"/>
                <a:cs typeface="Times New Roman" panose="02020603050405020304" pitchFamily="18" charset="0"/>
              </a:rPr>
              <a:t> 3: </a:t>
            </a:r>
            <a:r>
              <a:rPr lang="en-US" sz="1200" dirty="0" err="1">
                <a:latin typeface="Times New Roman" panose="02020603050405020304" pitchFamily="18" charset="0"/>
                <a:ea typeface="Tahoma" panose="020B0604030504040204" pitchFamily="34" charset="0"/>
                <a:cs typeface="Times New Roman" panose="02020603050405020304" pitchFamily="18" charset="0"/>
              </a:rPr>
              <a:t>Cửa</a:t>
            </a:r>
            <a:r>
              <a:rPr lang="en-US" sz="1200" dirty="0">
                <a:latin typeface="Times New Roman" panose="02020603050405020304" pitchFamily="18" charset="0"/>
                <a:ea typeface="Tahoma" panose="020B0604030504040204" pitchFamily="34" charset="0"/>
                <a:cs typeface="Times New Roman" panose="02020603050405020304" pitchFamily="18" charset="0"/>
              </a:rPr>
              <a:t> </a:t>
            </a:r>
            <a:r>
              <a:rPr lang="en-US" sz="1200" dirty="0" err="1">
                <a:latin typeface="Times New Roman" panose="02020603050405020304" pitchFamily="18" charset="0"/>
                <a:ea typeface="Tahoma" panose="020B0604030504040204" pitchFamily="34" charset="0"/>
                <a:cs typeface="Times New Roman" panose="02020603050405020304" pitchFamily="18" charset="0"/>
              </a:rPr>
              <a:t>sổ</a:t>
            </a:r>
            <a:r>
              <a:rPr lang="en-US" sz="1200" dirty="0">
                <a:latin typeface="Times New Roman" panose="02020603050405020304" pitchFamily="18" charset="0"/>
                <a:ea typeface="Tahoma" panose="020B0604030504040204" pitchFamily="34" charset="0"/>
                <a:cs typeface="Times New Roman" panose="02020603050405020304" pitchFamily="18" charset="0"/>
              </a:rPr>
              <a:t> Add Processor.</a:t>
            </a:r>
          </a:p>
        </p:txBody>
      </p:sp>
    </p:spTree>
    <p:extLst>
      <p:ext uri="{BB962C8B-B14F-4D97-AF65-F5344CB8AC3E}">
        <p14:creationId xmlns:p14="http://schemas.microsoft.com/office/powerpoint/2010/main" val="3070392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3527550" y="0"/>
            <a:ext cx="2088900" cy="542100"/>
          </a:xfrm>
          <a:prstGeom prst="rect">
            <a:avLst/>
          </a:prstGeom>
          <a:solidFill>
            <a:schemeClr val="lt2"/>
          </a:solidFill>
          <a:ln w="9525"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72" name="Google Shape;72;p14"/>
          <p:cNvSpPr txBox="1"/>
          <p:nvPr/>
        </p:nvSpPr>
        <p:spPr>
          <a:xfrm>
            <a:off x="3502950" y="32550"/>
            <a:ext cx="21381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dirty="0">
                <a:latin typeface="Josefin Sans"/>
                <a:ea typeface="Josefin Sans"/>
                <a:cs typeface="Josefin Sans"/>
                <a:sym typeface="Josefin Sans"/>
              </a:rPr>
              <a:t>APACHE NIFI</a:t>
            </a:r>
            <a:endParaRPr sz="1900" dirty="0">
              <a:latin typeface="Josefin Sans"/>
              <a:ea typeface="Josefin Sans"/>
              <a:cs typeface="Josefin Sans"/>
              <a:sym typeface="Josefin Sans"/>
            </a:endParaRPr>
          </a:p>
        </p:txBody>
      </p:sp>
      <p:sp>
        <p:nvSpPr>
          <p:cNvPr id="14" name="Google Shape;66;p14">
            <a:extLst>
              <a:ext uri="{FF2B5EF4-FFF2-40B4-BE49-F238E27FC236}">
                <a16:creationId xmlns:a16="http://schemas.microsoft.com/office/drawing/2014/main" id="{B02BA2B4-16A0-9727-1CDC-EF823607C05D}"/>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06</a:t>
            </a:r>
            <a:endParaRPr sz="3800" dirty="0">
              <a:latin typeface="Josefin Sans"/>
              <a:ea typeface="Josefin Sans"/>
              <a:cs typeface="Josefin Sans"/>
              <a:sym typeface="Josefin Sans"/>
            </a:endParaRPr>
          </a:p>
        </p:txBody>
      </p:sp>
      <p:sp>
        <p:nvSpPr>
          <p:cNvPr id="5" name="TextBox 4">
            <a:extLst>
              <a:ext uri="{FF2B5EF4-FFF2-40B4-BE49-F238E27FC236}">
                <a16:creationId xmlns:a16="http://schemas.microsoft.com/office/drawing/2014/main" id="{A2925F13-74A8-BF82-112F-BB343387B635}"/>
              </a:ext>
            </a:extLst>
          </p:cNvPr>
          <p:cNvSpPr txBox="1"/>
          <p:nvPr/>
        </p:nvSpPr>
        <p:spPr>
          <a:xfrm>
            <a:off x="0" y="4854470"/>
            <a:ext cx="7295322" cy="246221"/>
          </a:xfrm>
          <a:prstGeom prst="rect">
            <a:avLst/>
          </a:prstGeom>
          <a:noFill/>
        </p:spPr>
        <p:txBody>
          <a:bodyPr wrap="square" rtlCol="0">
            <a:spAutoFit/>
          </a:bodyPr>
          <a:lstStyle/>
          <a:p>
            <a:r>
              <a:rPr lang="en-US" sz="1000" dirty="0">
                <a:latin typeface="Times New Roman" panose="02020603050405020304" pitchFamily="18" charset="0"/>
                <a:ea typeface="Tahoma" panose="020B0604030504040204" pitchFamily="34" charset="0"/>
                <a:cs typeface="Times New Roman" panose="02020603050405020304" pitchFamily="18" charset="0"/>
              </a:rPr>
              <a:t>Source: </a:t>
            </a:r>
            <a:r>
              <a:rPr lang="en-US" sz="1000" dirty="0">
                <a:latin typeface="Times New Roman" panose="02020603050405020304" pitchFamily="18" charset="0"/>
                <a:ea typeface="Tahoma" panose="020B0604030504040204" pitchFamily="34" charset="0"/>
                <a:cs typeface="Times New Roman" panose="02020603050405020304" pitchFamily="18" charset="0"/>
                <a:hlinkClick r:id="rId3"/>
              </a:rPr>
              <a:t>https://github.com/xvanausloos/hdp_data_tutorials/tree/master/tutorials/hdf/analyze-transit-patterns-with-apache-nifi</a:t>
            </a:r>
            <a:endParaRPr lang="en-US" sz="1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F9AFCD7-9BB6-54D4-FFB2-0300E4E21954}"/>
              </a:ext>
            </a:extLst>
          </p:cNvPr>
          <p:cNvSpPr txBox="1"/>
          <p:nvPr/>
        </p:nvSpPr>
        <p:spPr>
          <a:xfrm>
            <a:off x="801757" y="178904"/>
            <a:ext cx="2492990"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Apache Software Foundation</a:t>
            </a:r>
          </a:p>
        </p:txBody>
      </p:sp>
      <p:sp>
        <p:nvSpPr>
          <p:cNvPr id="8" name="TextBox 7">
            <a:extLst>
              <a:ext uri="{FF2B5EF4-FFF2-40B4-BE49-F238E27FC236}">
                <a16:creationId xmlns:a16="http://schemas.microsoft.com/office/drawing/2014/main" id="{14E6E15A-600F-8DCB-D94C-73866EDEC7AF}"/>
              </a:ext>
            </a:extLst>
          </p:cNvPr>
          <p:cNvSpPr txBox="1"/>
          <p:nvPr/>
        </p:nvSpPr>
        <p:spPr>
          <a:xfrm>
            <a:off x="5849253" y="171795"/>
            <a:ext cx="95090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July 2015</a:t>
            </a:r>
          </a:p>
        </p:txBody>
      </p:sp>
      <p:sp>
        <p:nvSpPr>
          <p:cNvPr id="6" name="TextBox 5">
            <a:extLst>
              <a:ext uri="{FF2B5EF4-FFF2-40B4-BE49-F238E27FC236}">
                <a16:creationId xmlns:a16="http://schemas.microsoft.com/office/drawing/2014/main" id="{9F75C6E4-7387-1F8C-9965-6C459A3A795D}"/>
              </a:ext>
            </a:extLst>
          </p:cNvPr>
          <p:cNvSpPr txBox="1"/>
          <p:nvPr/>
        </p:nvSpPr>
        <p:spPr>
          <a:xfrm>
            <a:off x="152401" y="4504195"/>
            <a:ext cx="7295322" cy="276999"/>
          </a:xfrm>
          <a:prstGeom prst="rect">
            <a:avLst/>
          </a:prstGeom>
          <a:noFill/>
        </p:spPr>
        <p:txBody>
          <a:bodyPr wrap="square" rtlCol="0">
            <a:spAutoFit/>
          </a:bodyPr>
          <a:lstStyle/>
          <a:p>
            <a:pPr algn="ctr"/>
            <a:r>
              <a:rPr lang="en-US" sz="1200" dirty="0" err="1">
                <a:latin typeface="Times New Roman" panose="02020603050405020304" pitchFamily="18" charset="0"/>
                <a:ea typeface="Tahoma" panose="020B0604030504040204" pitchFamily="34" charset="0"/>
                <a:cs typeface="Times New Roman" panose="02020603050405020304" pitchFamily="18" charset="0"/>
              </a:rPr>
              <a:t>Hình</a:t>
            </a:r>
            <a:r>
              <a:rPr lang="en-US" sz="1200" dirty="0">
                <a:latin typeface="Times New Roman" panose="02020603050405020304" pitchFamily="18" charset="0"/>
                <a:ea typeface="Tahoma" panose="020B0604030504040204" pitchFamily="34" charset="0"/>
                <a:cs typeface="Times New Roman" panose="02020603050405020304" pitchFamily="18" charset="0"/>
              </a:rPr>
              <a:t> 5: </a:t>
            </a:r>
            <a:r>
              <a:rPr lang="en-US" sz="1200" dirty="0" err="1">
                <a:latin typeface="Times New Roman" panose="02020603050405020304" pitchFamily="18" charset="0"/>
                <a:ea typeface="Tahoma" panose="020B0604030504040204" pitchFamily="34" charset="0"/>
                <a:cs typeface="Times New Roman" panose="02020603050405020304" pitchFamily="18" charset="0"/>
              </a:rPr>
              <a:t>Các</a:t>
            </a:r>
            <a:r>
              <a:rPr lang="en-US" sz="1200" dirty="0">
                <a:latin typeface="Times New Roman" panose="02020603050405020304" pitchFamily="18" charset="0"/>
                <a:ea typeface="Tahoma" panose="020B0604030504040204" pitchFamily="34" charset="0"/>
                <a:cs typeface="Times New Roman" panose="02020603050405020304" pitchFamily="18" charset="0"/>
              </a:rPr>
              <a:t> </a:t>
            </a:r>
            <a:r>
              <a:rPr lang="en-US" sz="1200" dirty="0" err="1">
                <a:latin typeface="Times New Roman" panose="02020603050405020304" pitchFamily="18" charset="0"/>
                <a:ea typeface="Tahoma" panose="020B0604030504040204" pitchFamily="34" charset="0"/>
                <a:cs typeface="Times New Roman" panose="02020603050405020304" pitchFamily="18" charset="0"/>
              </a:rPr>
              <a:t>kết</a:t>
            </a:r>
            <a:r>
              <a:rPr lang="en-US" sz="1200" dirty="0">
                <a:latin typeface="Times New Roman" panose="02020603050405020304" pitchFamily="18" charset="0"/>
                <a:ea typeface="Tahoma" panose="020B0604030504040204" pitchFamily="34" charset="0"/>
                <a:cs typeface="Times New Roman" panose="02020603050405020304" pitchFamily="18" charset="0"/>
              </a:rPr>
              <a:t> </a:t>
            </a:r>
            <a:r>
              <a:rPr lang="en-US" sz="1200" dirty="0" err="1">
                <a:latin typeface="Times New Roman" panose="02020603050405020304" pitchFamily="18" charset="0"/>
                <a:ea typeface="Tahoma" panose="020B0604030504040204" pitchFamily="34" charset="0"/>
                <a:cs typeface="Times New Roman" panose="02020603050405020304" pitchFamily="18" charset="0"/>
              </a:rPr>
              <a:t>nối</a:t>
            </a:r>
            <a:r>
              <a:rPr lang="en-US" sz="1200" dirty="0">
                <a:latin typeface="Times New Roman" panose="02020603050405020304" pitchFamily="18" charset="0"/>
                <a:ea typeface="Tahoma" panose="020B0604030504040204" pitchFamily="34" charset="0"/>
                <a:cs typeface="Times New Roman" panose="02020603050405020304" pitchFamily="18" charset="0"/>
              </a:rPr>
              <a:t> (connection).</a:t>
            </a:r>
          </a:p>
        </p:txBody>
      </p:sp>
      <p:pic>
        <p:nvPicPr>
          <p:cNvPr id="3" name="Picture 2">
            <a:extLst>
              <a:ext uri="{FF2B5EF4-FFF2-40B4-BE49-F238E27FC236}">
                <a16:creationId xmlns:a16="http://schemas.microsoft.com/office/drawing/2014/main" id="{50A0E521-6FBA-242B-46D1-1501BC2CFC6C}"/>
              </a:ext>
            </a:extLst>
          </p:cNvPr>
          <p:cNvPicPr>
            <a:picLocks noChangeAspect="1"/>
          </p:cNvPicPr>
          <p:nvPr/>
        </p:nvPicPr>
        <p:blipFill>
          <a:blip r:embed="rId4"/>
          <a:stretch>
            <a:fillRect/>
          </a:stretch>
        </p:blipFill>
        <p:spPr>
          <a:xfrm>
            <a:off x="0" y="785354"/>
            <a:ext cx="7935237" cy="3656313"/>
          </a:xfrm>
          <a:prstGeom prst="rect">
            <a:avLst/>
          </a:prstGeom>
        </p:spPr>
      </p:pic>
    </p:spTree>
    <p:extLst>
      <p:ext uri="{BB962C8B-B14F-4D97-AF65-F5344CB8AC3E}">
        <p14:creationId xmlns:p14="http://schemas.microsoft.com/office/powerpoint/2010/main" val="225075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F80FABE-F8F5-0D3D-35B2-7ADFF360F82D}"/>
              </a:ext>
            </a:extLst>
          </p:cNvPr>
          <p:cNvGraphicFramePr>
            <a:graphicFrameLocks noGrp="1"/>
          </p:cNvGraphicFramePr>
          <p:nvPr>
            <p:extLst>
              <p:ext uri="{D42A27DB-BD31-4B8C-83A1-F6EECF244321}">
                <p14:modId xmlns:p14="http://schemas.microsoft.com/office/powerpoint/2010/main" val="1159127889"/>
              </p:ext>
            </p:extLst>
          </p:nvPr>
        </p:nvGraphicFramePr>
        <p:xfrm>
          <a:off x="324678" y="620230"/>
          <a:ext cx="8494644" cy="3952240"/>
        </p:xfrm>
        <a:graphic>
          <a:graphicData uri="http://schemas.openxmlformats.org/drawingml/2006/table">
            <a:tbl>
              <a:tblPr firstRow="1" bandRow="1">
                <a:tableStyleId>{9DCAF9ED-07DC-4A11-8D7F-57B35C25682E}</a:tableStyleId>
              </a:tblPr>
              <a:tblGrid>
                <a:gridCol w="1769165">
                  <a:extLst>
                    <a:ext uri="{9D8B030D-6E8A-4147-A177-3AD203B41FA5}">
                      <a16:colId xmlns:a16="http://schemas.microsoft.com/office/drawing/2014/main" val="261259636"/>
                    </a:ext>
                  </a:extLst>
                </a:gridCol>
                <a:gridCol w="6725479">
                  <a:extLst>
                    <a:ext uri="{9D8B030D-6E8A-4147-A177-3AD203B41FA5}">
                      <a16:colId xmlns:a16="http://schemas.microsoft.com/office/drawing/2014/main" val="2831695260"/>
                    </a:ext>
                  </a:extLst>
                </a:gridCol>
              </a:tblGrid>
              <a:tr h="370840">
                <a:tc>
                  <a:txBody>
                    <a:bodyPr/>
                    <a:lstStyle/>
                    <a:p>
                      <a:pPr algn="ctr"/>
                      <a:r>
                        <a:rPr lang="en-US" sz="1600" dirty="0" err="1">
                          <a:latin typeface="Times New Roman" panose="02020603050405020304" pitchFamily="18" charset="0"/>
                          <a:cs typeface="Times New Roman" panose="02020603050405020304" pitchFamily="18" charset="0"/>
                        </a:rPr>
                        <a:t>Thuật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NiFi</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95055077"/>
                  </a:ext>
                </a:extLst>
              </a:tr>
              <a:tr h="370840">
                <a:tc>
                  <a:txBody>
                    <a:bodyPr/>
                    <a:lstStyle/>
                    <a:p>
                      <a:r>
                        <a:rPr lang="en-US" sz="1200" b="1" dirty="0" err="1">
                          <a:latin typeface="Times New Roman" panose="02020603050405020304" pitchFamily="18" charset="0"/>
                          <a:cs typeface="Times New Roman" panose="02020603050405020304" pitchFamily="18" charset="0"/>
                        </a:rPr>
                        <a:t>FlowFile</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vi-VN" sz="1200" dirty="0">
                          <a:latin typeface="Times New Roman" panose="02020603050405020304" pitchFamily="18" charset="0"/>
                          <a:cs typeface="Times New Roman" panose="02020603050405020304" pitchFamily="18" charset="0"/>
                        </a:rPr>
                        <a:t>Dữ liệu được đưa vào NiFi sẽ di chuyển trong hệ thống. Dữ liệu này chứa các thuộc tính và có thể chứa nội dung.</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3216454"/>
                  </a:ext>
                </a:extLst>
              </a:tr>
              <a:tr h="370840">
                <a:tc>
                  <a:txBody>
                    <a:bodyPr/>
                    <a:lstStyle/>
                    <a:p>
                      <a:r>
                        <a:rPr lang="en-US" sz="1200" b="1" dirty="0">
                          <a:latin typeface="Times New Roman" panose="02020603050405020304" pitchFamily="18" charset="0"/>
                          <a:cs typeface="Times New Roman" panose="02020603050405020304" pitchFamily="18" charset="0"/>
                        </a:rPr>
                        <a:t>Processor</a:t>
                      </a:r>
                    </a:p>
                  </a:txBody>
                  <a:tcPr/>
                </a:tc>
                <a:tc>
                  <a:txBody>
                    <a:bodyPr/>
                    <a:lstStyle/>
                    <a:p>
                      <a:r>
                        <a:rPr lang="en-US" sz="1200" dirty="0" err="1">
                          <a:latin typeface="Times New Roman" panose="02020603050405020304" pitchFamily="18" charset="0"/>
                          <a:cs typeface="Times New Roman" panose="02020603050405020304" pitchFamily="18" charset="0"/>
                        </a:rPr>
                        <a:t>Công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cụ</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lấy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từ</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nguồn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bên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ngoài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hành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thuộc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nội</a:t>
                      </a:r>
                      <a:r>
                        <a:rPr lang="en-US" sz="1200" dirty="0">
                          <a:latin typeface="Times New Roman" panose="02020603050405020304" pitchFamily="18" charset="0"/>
                          <a:cs typeface="Times New Roman" panose="02020603050405020304" pitchFamily="18" charset="0"/>
                        </a:rPr>
                        <a:t> dung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FlowFiles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xuất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bản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nguồn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bên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ngoài</a:t>
                      </a:r>
                      <a:r>
                        <a:rPr lang="en-US" sz="12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2159075860"/>
                  </a:ext>
                </a:extLst>
              </a:tr>
              <a:tr h="370840">
                <a:tc>
                  <a:txBody>
                    <a:bodyPr/>
                    <a:lstStyle/>
                    <a:p>
                      <a:r>
                        <a:rPr lang="en-US" sz="1200" b="1" dirty="0">
                          <a:latin typeface="Times New Roman" panose="02020603050405020304" pitchFamily="18" charset="0"/>
                          <a:cs typeface="Times New Roman" panose="02020603050405020304" pitchFamily="18" charset="0"/>
                        </a:rPr>
                        <a:t>Connection</a:t>
                      </a:r>
                    </a:p>
                  </a:txBody>
                  <a:tcPr/>
                </a:tc>
                <a:tc>
                  <a:txBody>
                    <a:bodyPr/>
                    <a:lstStyle/>
                    <a:p>
                      <a:r>
                        <a:rPr lang="vi-VN" sz="1200" dirty="0">
                          <a:latin typeface="Times New Roman" panose="02020603050405020304" pitchFamily="18" charset="0"/>
                          <a:cs typeface="Times New Roman" panose="02020603050405020304" pitchFamily="18" charset="0"/>
                        </a:rPr>
                        <a:t>Liên kết giữa các bộ xử lý có chứa hàng đợi và các mối quan hệ ảnh hưởng đến việc định tuyến dữ liệu</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4813227"/>
                  </a:ext>
                </a:extLst>
              </a:tr>
              <a:tr h="370840">
                <a:tc>
                  <a:txBody>
                    <a:bodyPr/>
                    <a:lstStyle/>
                    <a:p>
                      <a:r>
                        <a:rPr lang="en-US" sz="1200" b="1" dirty="0">
                          <a:latin typeface="Times New Roman" panose="02020603050405020304" pitchFamily="18" charset="0"/>
                          <a:cs typeface="Times New Roman" panose="02020603050405020304" pitchFamily="18" charset="0"/>
                        </a:rPr>
                        <a:t>Back Pressure</a:t>
                      </a:r>
                    </a:p>
                  </a:txBody>
                  <a:tcPr/>
                </a:tc>
                <a:tc>
                  <a:txBody>
                    <a:bodyPr/>
                    <a:lstStyle/>
                    <a:p>
                      <a:r>
                        <a:rPr lang="vi-VN" sz="1200" dirty="0">
                          <a:latin typeface="Times New Roman" panose="02020603050405020304" pitchFamily="18" charset="0"/>
                          <a:cs typeface="Times New Roman" panose="02020603050405020304" pitchFamily="18" charset="0"/>
                        </a:rPr>
                        <a:t>Ngăn hệ thống khỏi bị tràn dữ liệu bằng cách kiểm soát số lượng hoặc kích thước dữ liệu của FlowFiles có thể được lưu trữ trong hàng đợi. </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7728210"/>
                  </a:ext>
                </a:extLst>
              </a:tr>
              <a:tr h="370840">
                <a:tc>
                  <a:txBody>
                    <a:bodyPr/>
                    <a:lstStyle/>
                    <a:p>
                      <a:r>
                        <a:rPr lang="en-US" sz="1200" b="1" dirty="0">
                          <a:latin typeface="Times New Roman" panose="02020603050405020304" pitchFamily="18" charset="0"/>
                          <a:cs typeface="Times New Roman" panose="02020603050405020304" pitchFamily="18" charset="0"/>
                        </a:rPr>
                        <a:t>Flow Controller </a:t>
                      </a:r>
                    </a:p>
                  </a:txBody>
                  <a:tcPr/>
                </a:tc>
                <a:tc>
                  <a:txBody>
                    <a:bodyPr/>
                    <a:lstStyle/>
                    <a:p>
                      <a:r>
                        <a:rPr lang="vi-VN" sz="1200" dirty="0">
                          <a:latin typeface="Times New Roman" panose="02020603050405020304" pitchFamily="18" charset="0"/>
                          <a:cs typeface="Times New Roman" panose="02020603050405020304" pitchFamily="18" charset="0"/>
                        </a:rPr>
                        <a:t>Hoạt động như một Nhà môi giới để tạo điều kiện thuận lợi cho việc trao đổi FlowFiles giữa các bộ xử lý</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5858257"/>
                  </a:ext>
                </a:extLst>
              </a:tr>
              <a:tr h="370840">
                <a:tc>
                  <a:txBody>
                    <a:bodyPr/>
                    <a:lstStyle/>
                    <a:p>
                      <a:r>
                        <a:rPr lang="en-US" sz="1200" b="1" dirty="0">
                          <a:latin typeface="Times New Roman" panose="02020603050405020304" pitchFamily="18" charset="0"/>
                          <a:cs typeface="Times New Roman" panose="02020603050405020304" pitchFamily="18" charset="0"/>
                        </a:rPr>
                        <a:t>Process Group </a:t>
                      </a:r>
                    </a:p>
                  </a:txBody>
                  <a:tcPr/>
                </a:tc>
                <a:tc>
                  <a:txBody>
                    <a:bodyPr/>
                    <a:lstStyle/>
                    <a:p>
                      <a:r>
                        <a:rPr lang="en-US" sz="1200" dirty="0">
                          <a:latin typeface="Times New Roman" panose="02020603050405020304" pitchFamily="18" charset="0"/>
                          <a:cs typeface="Times New Roman" panose="02020603050405020304" pitchFamily="18" charset="0"/>
                        </a:rPr>
                        <a:t>Cho </a:t>
                      </a:r>
                      <a:r>
                        <a:rPr lang="en-US" sz="1200" dirty="0" err="1">
                          <a:latin typeface="Times New Roman" panose="02020603050405020304" pitchFamily="18" charset="0"/>
                          <a:cs typeface="Times New Roman" panose="02020603050405020304" pitchFamily="18" charset="0"/>
                        </a:rPr>
                        <a:t>phép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tạo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thành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mới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dựa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thành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bộ</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lý</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kênh</a:t>
                      </a:r>
                      <a:r>
                        <a:rPr lang="en-US" sz="1200" dirty="0">
                          <a:latin typeface="Times New Roman" panose="02020603050405020304" pitchFamily="18" charset="0"/>
                          <a:cs typeface="Times New Roman" panose="02020603050405020304" pitchFamily="18" charset="0"/>
                        </a:rPr>
                        <a:t>, v.v.</a:t>
                      </a:r>
                    </a:p>
                  </a:txBody>
                  <a:tcPr/>
                </a:tc>
                <a:extLst>
                  <a:ext uri="{0D108BD9-81ED-4DB2-BD59-A6C34878D82A}">
                    <a16:rowId xmlns:a16="http://schemas.microsoft.com/office/drawing/2014/main" val="3672635170"/>
                  </a:ext>
                </a:extLst>
              </a:tr>
              <a:tr h="370840">
                <a:tc>
                  <a:txBody>
                    <a:bodyPr/>
                    <a:lstStyle/>
                    <a:p>
                      <a:r>
                        <a:rPr lang="en-US" sz="1200" b="1" dirty="0">
                          <a:latin typeface="Times New Roman" panose="02020603050405020304" pitchFamily="18" charset="0"/>
                          <a:cs typeface="Times New Roman" panose="02020603050405020304" pitchFamily="18" charset="0"/>
                        </a:rPr>
                        <a:t>Data Provenance</a:t>
                      </a:r>
                    </a:p>
                  </a:txBody>
                  <a:tcPr/>
                </a:tc>
                <a:tc>
                  <a:txBody>
                    <a:bodyPr/>
                    <a:lstStyle/>
                    <a:p>
                      <a:r>
                        <a:rPr lang="vi-VN" sz="1200" dirty="0">
                          <a:latin typeface="Times New Roman" panose="02020603050405020304" pitchFamily="18" charset="0"/>
                          <a:cs typeface="Times New Roman" panose="02020603050405020304" pitchFamily="18" charset="0"/>
                        </a:rPr>
                        <a:t>Lịch sử các hành động xảy ra trên dữ liệu khi nó di chuyển trong suốt luồng. Cho phép người dùng kiểm tra dữ liệu từ bất kỳ bộ xử lý hoặc thành phần nào trong khi FlowFiles di chuyển trong suốt luồng dữ liệu.</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6667314"/>
                  </a:ext>
                </a:extLst>
              </a:tr>
              <a:tr h="370840">
                <a:tc>
                  <a:txBody>
                    <a:bodyPr/>
                    <a:lstStyle/>
                    <a:p>
                      <a:r>
                        <a:rPr lang="en-US" sz="1200" b="1" dirty="0">
                          <a:latin typeface="Times New Roman" panose="02020603050405020304" pitchFamily="18" charset="0"/>
                          <a:cs typeface="Times New Roman" panose="02020603050405020304" pitchFamily="18" charset="0"/>
                        </a:rPr>
                        <a:t>Controller Service </a:t>
                      </a:r>
                    </a:p>
                  </a:txBody>
                  <a:tcPr/>
                </a:tc>
                <a:tc>
                  <a:txBody>
                    <a:bodyPr/>
                    <a:lstStyle/>
                    <a:p>
                      <a:r>
                        <a:rPr lang="vi-VN" sz="1200" dirty="0">
                          <a:latin typeface="Times New Roman" panose="02020603050405020304" pitchFamily="18" charset="0"/>
                          <a:cs typeface="Times New Roman" panose="02020603050405020304" pitchFamily="18" charset="0"/>
                        </a:rPr>
                        <a:t>Gói tham số cấu hình và mã thực hiện tác vụ nào đó ở chế độ nền: Cho bộ xử lý bản ghi biết cách diễn giải dữ liệu, thiết lập tham số kết nối với các dịch vụ bên ngoài (cơ sở dữ liệu, API) , gửi số liệu thống kê về NiFi đến dịch vụ giám sát và chia sẻ trạng thái với các dịch vụ bộ nhớ đệm.</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6359437"/>
                  </a:ext>
                </a:extLst>
              </a:tr>
            </a:tbl>
          </a:graphicData>
        </a:graphic>
      </p:graphicFrame>
      <p:sp>
        <p:nvSpPr>
          <p:cNvPr id="7" name="Google Shape;72;p14">
            <a:extLst>
              <a:ext uri="{FF2B5EF4-FFF2-40B4-BE49-F238E27FC236}">
                <a16:creationId xmlns:a16="http://schemas.microsoft.com/office/drawing/2014/main" id="{3602471B-469C-8DAB-086B-3798EEF4C5D9}"/>
              </a:ext>
            </a:extLst>
          </p:cNvPr>
          <p:cNvSpPr txBox="1"/>
          <p:nvPr/>
        </p:nvSpPr>
        <p:spPr>
          <a:xfrm>
            <a:off x="3502950" y="32550"/>
            <a:ext cx="21381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dirty="0">
                <a:latin typeface="Josefin Sans"/>
                <a:ea typeface="Josefin Sans"/>
                <a:cs typeface="Josefin Sans"/>
                <a:sym typeface="Josefin Sans"/>
              </a:rPr>
              <a:t>APACHE NIFI</a:t>
            </a:r>
            <a:endParaRPr sz="1900" dirty="0">
              <a:latin typeface="Josefin Sans"/>
              <a:ea typeface="Josefin Sans"/>
              <a:cs typeface="Josefin Sans"/>
              <a:sym typeface="Josefin Sans"/>
            </a:endParaRPr>
          </a:p>
        </p:txBody>
      </p:sp>
      <p:sp>
        <p:nvSpPr>
          <p:cNvPr id="8" name="TextBox 7">
            <a:extLst>
              <a:ext uri="{FF2B5EF4-FFF2-40B4-BE49-F238E27FC236}">
                <a16:creationId xmlns:a16="http://schemas.microsoft.com/office/drawing/2014/main" id="{DA9F126F-D621-5311-B18A-041A0644E34A}"/>
              </a:ext>
            </a:extLst>
          </p:cNvPr>
          <p:cNvSpPr txBox="1"/>
          <p:nvPr/>
        </p:nvSpPr>
        <p:spPr>
          <a:xfrm>
            <a:off x="801757" y="178904"/>
            <a:ext cx="2492990"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Apache Software Foundation</a:t>
            </a:r>
          </a:p>
        </p:txBody>
      </p:sp>
      <p:sp>
        <p:nvSpPr>
          <p:cNvPr id="9" name="TextBox 8">
            <a:extLst>
              <a:ext uri="{FF2B5EF4-FFF2-40B4-BE49-F238E27FC236}">
                <a16:creationId xmlns:a16="http://schemas.microsoft.com/office/drawing/2014/main" id="{1F992E2D-E64C-4DEA-32F4-1606D1D630CA}"/>
              </a:ext>
            </a:extLst>
          </p:cNvPr>
          <p:cNvSpPr txBox="1"/>
          <p:nvPr/>
        </p:nvSpPr>
        <p:spPr>
          <a:xfrm>
            <a:off x="5849253" y="171795"/>
            <a:ext cx="95090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July 2015</a:t>
            </a:r>
          </a:p>
        </p:txBody>
      </p:sp>
      <p:sp>
        <p:nvSpPr>
          <p:cNvPr id="10" name="Google Shape;66;p14">
            <a:extLst>
              <a:ext uri="{FF2B5EF4-FFF2-40B4-BE49-F238E27FC236}">
                <a16:creationId xmlns:a16="http://schemas.microsoft.com/office/drawing/2014/main" id="{612F5ABF-0150-D5B2-4441-0FDC3B56F768}"/>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07</a:t>
            </a:r>
            <a:endParaRPr sz="3800" dirty="0">
              <a:latin typeface="Josefin Sans"/>
              <a:ea typeface="Josefin Sans"/>
              <a:cs typeface="Josefin Sans"/>
              <a:sym typeface="Josefin Sans"/>
            </a:endParaRPr>
          </a:p>
        </p:txBody>
      </p:sp>
    </p:spTree>
    <p:extLst>
      <p:ext uri="{BB962C8B-B14F-4D97-AF65-F5344CB8AC3E}">
        <p14:creationId xmlns:p14="http://schemas.microsoft.com/office/powerpoint/2010/main" val="3279963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3527550" y="0"/>
            <a:ext cx="2088900" cy="542100"/>
          </a:xfrm>
          <a:prstGeom prst="rect">
            <a:avLst/>
          </a:prstGeom>
          <a:solidFill>
            <a:schemeClr val="lt2"/>
          </a:solidFill>
          <a:ln w="9525"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72" name="Google Shape;72;p14"/>
          <p:cNvSpPr txBox="1"/>
          <p:nvPr/>
        </p:nvSpPr>
        <p:spPr>
          <a:xfrm>
            <a:off x="3502950" y="32550"/>
            <a:ext cx="21381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dirty="0">
                <a:latin typeface="Josefin Sans"/>
                <a:ea typeface="Josefin Sans"/>
                <a:cs typeface="Josefin Sans"/>
                <a:sym typeface="Josefin Sans"/>
              </a:rPr>
              <a:t>APACHE NIFI</a:t>
            </a:r>
            <a:endParaRPr sz="1900" dirty="0">
              <a:latin typeface="Josefin Sans"/>
              <a:ea typeface="Josefin Sans"/>
              <a:cs typeface="Josefin Sans"/>
              <a:sym typeface="Josefin Sans"/>
            </a:endParaRPr>
          </a:p>
        </p:txBody>
      </p:sp>
      <p:sp>
        <p:nvSpPr>
          <p:cNvPr id="14" name="Google Shape;66;p14">
            <a:extLst>
              <a:ext uri="{FF2B5EF4-FFF2-40B4-BE49-F238E27FC236}">
                <a16:creationId xmlns:a16="http://schemas.microsoft.com/office/drawing/2014/main" id="{B02BA2B4-16A0-9727-1CDC-EF823607C05D}"/>
              </a:ext>
            </a:extLst>
          </p:cNvPr>
          <p:cNvSpPr txBox="1"/>
          <p:nvPr/>
        </p:nvSpPr>
        <p:spPr>
          <a:xfrm>
            <a:off x="8419875" y="4469720"/>
            <a:ext cx="955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latin typeface="Josefin Sans"/>
                <a:ea typeface="Josefin Sans"/>
                <a:cs typeface="Josefin Sans"/>
                <a:sym typeface="Josefin Sans"/>
              </a:rPr>
              <a:t>08</a:t>
            </a:r>
            <a:endParaRPr sz="3800" dirty="0">
              <a:latin typeface="Josefin Sans"/>
              <a:ea typeface="Josefin Sans"/>
              <a:cs typeface="Josefin Sans"/>
              <a:sym typeface="Josefin Sans"/>
            </a:endParaRPr>
          </a:p>
        </p:txBody>
      </p:sp>
      <p:sp>
        <p:nvSpPr>
          <p:cNvPr id="5" name="TextBox 4">
            <a:extLst>
              <a:ext uri="{FF2B5EF4-FFF2-40B4-BE49-F238E27FC236}">
                <a16:creationId xmlns:a16="http://schemas.microsoft.com/office/drawing/2014/main" id="{A2925F13-74A8-BF82-112F-BB343387B635}"/>
              </a:ext>
            </a:extLst>
          </p:cNvPr>
          <p:cNvSpPr txBox="1"/>
          <p:nvPr/>
        </p:nvSpPr>
        <p:spPr>
          <a:xfrm>
            <a:off x="0" y="4854470"/>
            <a:ext cx="7295322" cy="246221"/>
          </a:xfrm>
          <a:prstGeom prst="rect">
            <a:avLst/>
          </a:prstGeom>
          <a:noFill/>
        </p:spPr>
        <p:txBody>
          <a:bodyPr wrap="square" rtlCol="0">
            <a:spAutoFit/>
          </a:bodyPr>
          <a:lstStyle/>
          <a:p>
            <a:r>
              <a:rPr lang="en-US" sz="1000" dirty="0">
                <a:latin typeface="Times New Roman" panose="02020603050405020304" pitchFamily="18" charset="0"/>
                <a:ea typeface="Tahoma" panose="020B0604030504040204" pitchFamily="34" charset="0"/>
                <a:cs typeface="Times New Roman" panose="02020603050405020304" pitchFamily="18" charset="0"/>
              </a:rPr>
              <a:t>Source: </a:t>
            </a:r>
            <a:r>
              <a:rPr lang="en-US" sz="1000" dirty="0">
                <a:latin typeface="Times New Roman" panose="02020603050405020304" pitchFamily="18" charset="0"/>
                <a:ea typeface="Tahoma" panose="020B0604030504040204" pitchFamily="34" charset="0"/>
                <a:cs typeface="Times New Roman" panose="02020603050405020304" pitchFamily="18" charset="0"/>
                <a:hlinkClick r:id="rId3"/>
              </a:rPr>
              <a:t>https://github.com/xvanausloos/hdp_data_tutorials/tree/master/tutorials/hdf/analyze-transit-patterns-with-apache-nifi</a:t>
            </a:r>
            <a:endParaRPr lang="en-US" sz="1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F9AFCD7-9BB6-54D4-FFB2-0300E4E21954}"/>
              </a:ext>
            </a:extLst>
          </p:cNvPr>
          <p:cNvSpPr txBox="1"/>
          <p:nvPr/>
        </p:nvSpPr>
        <p:spPr>
          <a:xfrm>
            <a:off x="801757" y="178904"/>
            <a:ext cx="2492990"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Apache Software Foundation</a:t>
            </a:r>
          </a:p>
        </p:txBody>
      </p:sp>
      <p:sp>
        <p:nvSpPr>
          <p:cNvPr id="8" name="TextBox 7">
            <a:extLst>
              <a:ext uri="{FF2B5EF4-FFF2-40B4-BE49-F238E27FC236}">
                <a16:creationId xmlns:a16="http://schemas.microsoft.com/office/drawing/2014/main" id="{14E6E15A-600F-8DCB-D94C-73866EDEC7AF}"/>
              </a:ext>
            </a:extLst>
          </p:cNvPr>
          <p:cNvSpPr txBox="1"/>
          <p:nvPr/>
        </p:nvSpPr>
        <p:spPr>
          <a:xfrm>
            <a:off x="5849253" y="171795"/>
            <a:ext cx="95090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July 2015</a:t>
            </a:r>
          </a:p>
        </p:txBody>
      </p:sp>
      <p:sp>
        <p:nvSpPr>
          <p:cNvPr id="6" name="TextBox 5">
            <a:extLst>
              <a:ext uri="{FF2B5EF4-FFF2-40B4-BE49-F238E27FC236}">
                <a16:creationId xmlns:a16="http://schemas.microsoft.com/office/drawing/2014/main" id="{9F75C6E4-7387-1F8C-9965-6C459A3A795D}"/>
              </a:ext>
            </a:extLst>
          </p:cNvPr>
          <p:cNvSpPr txBox="1"/>
          <p:nvPr/>
        </p:nvSpPr>
        <p:spPr>
          <a:xfrm>
            <a:off x="152401" y="4504195"/>
            <a:ext cx="7295322" cy="276999"/>
          </a:xfrm>
          <a:prstGeom prst="rect">
            <a:avLst/>
          </a:prstGeom>
          <a:noFill/>
        </p:spPr>
        <p:txBody>
          <a:bodyPr wrap="square" rtlCol="0">
            <a:spAutoFit/>
          </a:bodyPr>
          <a:lstStyle/>
          <a:p>
            <a:pPr algn="ctr"/>
            <a:r>
              <a:rPr lang="en-US" sz="1200" dirty="0" err="1">
                <a:latin typeface="Times New Roman" panose="02020603050405020304" pitchFamily="18" charset="0"/>
                <a:ea typeface="Tahoma" panose="020B0604030504040204" pitchFamily="34" charset="0"/>
                <a:cs typeface="Times New Roman" panose="02020603050405020304" pitchFamily="18" charset="0"/>
              </a:rPr>
              <a:t>Hình</a:t>
            </a:r>
            <a:r>
              <a:rPr lang="en-US" sz="1200" dirty="0">
                <a:latin typeface="Times New Roman" panose="02020603050405020304" pitchFamily="18" charset="0"/>
                <a:ea typeface="Tahoma" panose="020B0604030504040204" pitchFamily="34" charset="0"/>
                <a:cs typeface="Times New Roman" panose="02020603050405020304" pitchFamily="18" charset="0"/>
              </a:rPr>
              <a:t> 6: </a:t>
            </a:r>
            <a:r>
              <a:rPr lang="en-US" sz="1200" dirty="0" err="1">
                <a:latin typeface="Times New Roman" panose="02020603050405020304" pitchFamily="18" charset="0"/>
                <a:ea typeface="Tahoma" panose="020B0604030504040204" pitchFamily="34" charset="0"/>
                <a:cs typeface="Times New Roman" panose="02020603050405020304" pitchFamily="18" charset="0"/>
              </a:rPr>
              <a:t>Kiến</a:t>
            </a:r>
            <a:r>
              <a:rPr lang="en-US" sz="1200" dirty="0">
                <a:latin typeface="Times New Roman" panose="02020603050405020304" pitchFamily="18" charset="0"/>
                <a:ea typeface="Tahoma" panose="020B0604030504040204" pitchFamily="34" charset="0"/>
                <a:cs typeface="Times New Roman" panose="02020603050405020304" pitchFamily="18" charset="0"/>
              </a:rPr>
              <a:t> </a:t>
            </a:r>
            <a:r>
              <a:rPr lang="en-US" sz="1200" dirty="0" err="1">
                <a:latin typeface="Times New Roman" panose="02020603050405020304" pitchFamily="18" charset="0"/>
                <a:ea typeface="Tahoma" panose="020B0604030504040204" pitchFamily="34" charset="0"/>
                <a:cs typeface="Times New Roman" panose="02020603050405020304" pitchFamily="18" charset="0"/>
              </a:rPr>
              <a:t>trúc</a:t>
            </a:r>
            <a:r>
              <a:rPr lang="en-US" sz="1200" dirty="0">
                <a:latin typeface="Times New Roman" panose="02020603050405020304" pitchFamily="18" charset="0"/>
                <a:ea typeface="Tahoma" panose="020B0604030504040204" pitchFamily="34" charset="0"/>
                <a:cs typeface="Times New Roman" panose="02020603050405020304" pitchFamily="18" charset="0"/>
              </a:rPr>
              <a:t> </a:t>
            </a:r>
            <a:r>
              <a:rPr lang="en-US" sz="1200" dirty="0" err="1">
                <a:latin typeface="Times New Roman" panose="02020603050405020304" pitchFamily="18" charset="0"/>
                <a:ea typeface="Tahoma" panose="020B0604030504040204" pitchFamily="34" charset="0"/>
                <a:cs typeface="Times New Roman" panose="02020603050405020304" pitchFamily="18" charset="0"/>
              </a:rPr>
              <a:t>NiFi</a:t>
            </a:r>
            <a:r>
              <a:rPr lang="en-US" sz="1200" dirty="0">
                <a:latin typeface="Times New Roman" panose="02020603050405020304" pitchFamily="18" charset="0"/>
                <a:ea typeface="Tahoma" panose="020B0604030504040204" pitchFamily="34" charset="0"/>
                <a:cs typeface="Times New Roman" panose="02020603050405020304" pitchFamily="18" charset="0"/>
              </a:rPr>
              <a:t>.</a:t>
            </a:r>
          </a:p>
        </p:txBody>
      </p:sp>
      <p:pic>
        <p:nvPicPr>
          <p:cNvPr id="4" name="Picture 3">
            <a:extLst>
              <a:ext uri="{FF2B5EF4-FFF2-40B4-BE49-F238E27FC236}">
                <a16:creationId xmlns:a16="http://schemas.microsoft.com/office/drawing/2014/main" id="{C94C1CC5-912C-D89E-72E0-1F7521D1BBB9}"/>
              </a:ext>
            </a:extLst>
          </p:cNvPr>
          <p:cNvPicPr>
            <a:picLocks noChangeAspect="1"/>
          </p:cNvPicPr>
          <p:nvPr/>
        </p:nvPicPr>
        <p:blipFill>
          <a:blip r:embed="rId4"/>
          <a:stretch>
            <a:fillRect/>
          </a:stretch>
        </p:blipFill>
        <p:spPr>
          <a:xfrm>
            <a:off x="-105750" y="612729"/>
            <a:ext cx="7506821" cy="3946885"/>
          </a:xfrm>
          <a:prstGeom prst="rect">
            <a:avLst/>
          </a:prstGeom>
        </p:spPr>
      </p:pic>
    </p:spTree>
    <p:extLst>
      <p:ext uri="{BB962C8B-B14F-4D97-AF65-F5344CB8AC3E}">
        <p14:creationId xmlns:p14="http://schemas.microsoft.com/office/powerpoint/2010/main" val="19905304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3887</TotalTime>
  <Words>1885</Words>
  <Application>Microsoft Office PowerPoint</Application>
  <PresentationFormat>On-screen Show (16:9)</PresentationFormat>
  <Paragraphs>214</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Josefin Sans Medium</vt:lpstr>
      <vt:lpstr>Josefin Sans SemiBold</vt:lpstr>
      <vt:lpstr>Josefin Sans</vt:lpstr>
      <vt:lpstr>Times New Roman</vt:lpstr>
      <vt:lpstr>Simple Light</vt:lpstr>
      <vt:lpstr>ANALYZE  TRANSIT PATTERNS  WITH APACHE NIFI</vt:lpstr>
      <vt:lpstr>PowerPoint Presentation</vt:lpstr>
      <vt:lpstr>I.</vt:lpstr>
      <vt:lpstr>PowerPoint Presentation</vt:lpstr>
      <vt:lpstr>PowerPoint Presentation</vt:lpstr>
      <vt:lpstr>PowerPoint Presentation</vt:lpstr>
      <vt:lpstr>PowerPoint Presentation</vt:lpstr>
      <vt:lpstr>PowerPoint Presentation</vt:lpstr>
      <vt:lpstr>PowerPoint Presentation</vt:lpstr>
      <vt:lpstr>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III.</vt:lpstr>
      <vt:lpstr>PowerPoint Presentation</vt:lpstr>
      <vt:lpstr>PowerPoint Presentation</vt:lpstr>
      <vt:lpstr>PowerPoint Presentation</vt:lpstr>
      <vt:lpstr>PowerPoint Presentation</vt:lpstr>
      <vt:lpstr>PowerPoint Presentation</vt:lpstr>
      <vt:lpstr>IV.</vt:lpstr>
      <vt:lpstr>PowerPoint Presentation</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Vietnamese Spelling Correction</dc:title>
  <cp:lastModifiedBy>Admin</cp:lastModifiedBy>
  <cp:revision>157</cp:revision>
  <dcterms:modified xsi:type="dcterms:W3CDTF">2023-12-22T18:47:43Z</dcterms:modified>
</cp:coreProperties>
</file>