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67275" cy="42794238"/>
  <p:notesSz cx="7004050" cy="9290050"/>
  <p:defaultTextStyle>
    <a:defPPr>
      <a:defRPr lang="en-US"/>
    </a:defPPr>
    <a:lvl1pPr marL="0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278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556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1834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113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6390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3668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0946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8224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9">
          <p15:clr>
            <a:srgbClr val="A4A3A4"/>
          </p15:clr>
        </p15:guide>
        <p15:guide id="2" pos="95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60" autoAdjust="0"/>
    <p:restoredTop sz="95529" autoAdjust="0"/>
  </p:normalViewPr>
  <p:slideViewPr>
    <p:cSldViewPr>
      <p:cViewPr>
        <p:scale>
          <a:sx n="75" d="100"/>
          <a:sy n="75" d="100"/>
        </p:scale>
        <p:origin x="43" y="-16622"/>
      </p:cViewPr>
      <p:guideLst>
        <p:guide orient="horz" pos="13479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56FF5-3C97-495B-ACEB-350A6C93628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1162050"/>
            <a:ext cx="2216150" cy="31353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70400"/>
            <a:ext cx="5603875" cy="36591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163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82DD9-CF5E-45DA-A2BF-054FAFF6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6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82DD9-CF5E-45DA-A2BF-054FAFF68A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17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9426517" y="0"/>
            <a:ext cx="840758" cy="42794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840758" cy="42794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-15081"/>
            <a:ext cx="30267275" cy="53492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037" y="42504519"/>
            <a:ext cx="5297435" cy="1859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537DBDA-AF67-03EF-C2B8-290276E19915}"/>
              </a:ext>
            </a:extLst>
          </p:cNvPr>
          <p:cNvSpPr/>
          <p:nvPr userDrawn="1"/>
        </p:nvSpPr>
        <p:spPr>
          <a:xfrm>
            <a:off x="810595" y="41428575"/>
            <a:ext cx="28615922" cy="13807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  <a:prstGeom prst="rect">
            <a:avLst/>
          </a:prstGeom>
        </p:spPr>
        <p:txBody>
          <a:bodyPr vert="horz" lIns="417456" tIns="208727" rIns="417456" bIns="208727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6"/>
            <a:ext cx="27240548" cy="28242219"/>
          </a:xfrm>
          <a:prstGeom prst="rect">
            <a:avLst/>
          </a:prstGeom>
        </p:spPr>
        <p:txBody>
          <a:bodyPr vert="horz" lIns="417456" tIns="208727" rIns="417456" bIns="20872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2"/>
            <a:ext cx="7062364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19" y="39663922"/>
            <a:ext cx="9584637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2"/>
            <a:ext cx="7062364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174556" rtl="0" eaLnBrk="1" latinLnBrk="0" hangingPunct="1">
        <a:spcBef>
          <a:spcPct val="0"/>
        </a:spcBef>
        <a:buNone/>
        <a:defRPr sz="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4850" indent="-434850" algn="l" defTabSz="417455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69699" indent="-434850" algn="l" defTabSz="417455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549" indent="-434850" algn="l" defTabSz="417455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1739398" indent="-434850" algn="l" defTabSz="417455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2174248" indent="-434850" algn="l" defTabSz="4174556" rtl="0" eaLnBrk="1" latinLnBrk="0" hangingPunct="1">
        <a:spcBef>
          <a:spcPct val="20000"/>
        </a:spcBef>
        <a:buFont typeface="Arial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029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7307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4585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1863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278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556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1834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113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6390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3668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0946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8224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4570801" y="-254365"/>
            <a:ext cx="21117102" cy="3894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434850" rIns="173940" bIns="434850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9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</a:t>
            </a:r>
            <a:br>
              <a:rPr lang="en-US" sz="9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 Trích Xuất Đặc Trưng Ảnh</a:t>
            </a: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4570801" y="3120414"/>
            <a:ext cx="21117102" cy="2228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173940" rIns="173940" bIns="173940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7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Hoài Nam</a:t>
            </a:r>
            <a:endParaRPr lang="en-US" sz="7200" b="1" baseline="30000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sz="4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48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48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8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sz="4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8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48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8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Huế</a:t>
            </a:r>
            <a:r>
              <a:rPr lang="en-US" sz="48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Huế</a:t>
            </a:r>
            <a:r>
              <a:rPr lang="en-US" sz="48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48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</a:t>
            </a: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681514" y="7116267"/>
            <a:ext cx="8710897" cy="1189289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Trích </a:t>
            </a:r>
            <a:r>
              <a:rPr lang="en-US" sz="3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ảnh </a:t>
            </a:r>
            <a:r>
              <a:rPr lang="en-US" sz="3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lâu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đã </a:t>
            </a:r>
            <a:r>
              <a:rPr lang="en-US" sz="3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3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ảnh </a:t>
            </a:r>
            <a:r>
              <a:rPr lang="en-US" sz="3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3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vi-VN" sz="3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</a:t>
            </a:r>
            <a:r>
              <a:rPr lang="en-US" sz="3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3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CNN)</a:t>
            </a:r>
            <a:r>
              <a:rPr lang="vi-VN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là một trong những </a:t>
            </a:r>
            <a:r>
              <a:rPr lang="en-US" sz="3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đã </a:t>
            </a:r>
            <a:r>
              <a:rPr lang="en-US" sz="3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3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(Hình 1)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phích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này trình bày về </a:t>
            </a:r>
            <a:r>
              <a:rPr lang="vi-VN" sz="3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 với các </a:t>
            </a:r>
            <a:r>
              <a:rPr lang="en-US" sz="3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lớp (layer)</a:t>
            </a:r>
            <a:r>
              <a:rPr lang="vi-VN" sz="3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cơ bản</a:t>
            </a:r>
            <a:r>
              <a:rPr lang="vi-VN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đồng thời, một thử nghiệm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đã </a:t>
            </a:r>
            <a:r>
              <a:rPr lang="en-US" sz="3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 </a:t>
            </a:r>
            <a:r>
              <a:rPr lang="vi-VN" sz="3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sánh </a:t>
            </a:r>
            <a:r>
              <a:rPr lang="vi-VN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 với biểu diễn đặc trưng ảnh qua Scale-Invariant Feature Transform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(SIFT) </a:t>
            </a:r>
            <a:r>
              <a:rPr lang="vi-VN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 Bag of Visual Words </a:t>
            </a:r>
            <a:r>
              <a:rPr lang="vi-VN" sz="3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(BoVW).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681515" y="6240826"/>
            <a:ext cx="871089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TÓM TẮT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726675" y="19436972"/>
            <a:ext cx="17685410" cy="8958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KIẾN TRÚC</a:t>
            </a: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0929850" y="7132373"/>
            <a:ext cx="8407576" cy="1189289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indent="0"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4950" lvl="1" indent="390525" eaLnBrk="1" hangingPunct="1">
              <a:buFont typeface="Arial" panose="020B0604020202020204" pitchFamily="34" charset="0"/>
              <a:buChar char="•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CIFAR-10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60000 ảnh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lớp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(50000 ảnh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10000 ảnh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34950" lvl="1" indent="390525" eaLnBrk="1" hangingPunct="1">
              <a:buFont typeface="Arial" panose="020B0604020202020204" pitchFamily="34" charset="0"/>
              <a:buChar char="•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indent="0"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eaLnBrk="1" hangingPunct="1"/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1975" lvl="1" indent="0" eaLnBrk="1" hangingPunct="1"/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9450" lvl="1" indent="-457200" eaLnBrk="1" hangingPunct="1">
              <a:buFont typeface="Arial" panose="020B0604020202020204" pitchFamily="34" charset="0"/>
              <a:buChar char="•"/>
            </a:pP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9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0988" lvl="1" indent="352425" eaLnBrk="1" hangingPunct="1">
              <a:buFont typeface="Arial" panose="020B0604020202020204" pitchFamily="34" charset="0"/>
              <a:buChar char="•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ảnh qua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SIFT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BoVW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5938" lvl="3" indent="515938" eaLnBrk="1" hangingPunct="1">
              <a:buFont typeface="Wingdings" panose="05000000000000000000" pitchFamily="2" charset="2"/>
              <a:buChar char="ü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features: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SIFT.</a:t>
            </a:r>
          </a:p>
          <a:p>
            <a:pPr marL="515938" lvl="3" indent="515938" eaLnBrk="1" hangingPunct="1">
              <a:buFont typeface="Wingdings" panose="05000000000000000000" pitchFamily="2" charset="2"/>
              <a:buChar char="ü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Representation: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 of Visual Words.</a:t>
            </a:r>
          </a:p>
          <a:p>
            <a:pPr marL="515938" lvl="3" indent="515938" eaLnBrk="1" hangingPunct="1">
              <a:buFont typeface="Wingdings" panose="05000000000000000000" pitchFamily="2" charset="2"/>
              <a:buChar char="ü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SVM (linear).</a:t>
            </a: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19337426" y="7116267"/>
            <a:ext cx="9143700" cy="1189289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20202170" y="29224504"/>
            <a:ext cx="8407576" cy="404459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phích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đã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lớp (layer)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SIFT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BoVW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Cho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khích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ảnh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CIFAR-10.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0202170" y="28332957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KẾT LUẬN</a:t>
            </a:r>
          </a:p>
        </p:txBody>
      </p:sp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1764711" y="20332851"/>
            <a:ext cx="17685411" cy="2066453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 Box 180"/>
          <p:cNvSpPr txBox="1">
            <a:spLocks noChangeArrowheads="1"/>
          </p:cNvSpPr>
          <p:nvPr/>
        </p:nvSpPr>
        <p:spPr bwMode="auto">
          <a:xfrm>
            <a:off x="20037858" y="19085291"/>
            <a:ext cx="7909231" cy="395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SIFT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BoVW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02D946-116F-2EAE-3089-A8DFFEF7B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719" y="547432"/>
            <a:ext cx="2914082" cy="33628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468D32-989B-3537-86C5-5EB067924D82}"/>
              </a:ext>
            </a:extLst>
          </p:cNvPr>
          <p:cNvSpPr/>
          <p:nvPr/>
        </p:nvSpPr>
        <p:spPr>
          <a:xfrm>
            <a:off x="10929849" y="6245159"/>
            <a:ext cx="17551277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THỬ NGHIỆM</a:t>
            </a:r>
          </a:p>
        </p:txBody>
      </p:sp>
      <p:graphicFrame>
        <p:nvGraphicFramePr>
          <p:cNvPr id="18" name="Content Placeholder 114" descr="Sample table with 4 columns, 7 rows." title="Sample Table">
            <a:extLst>
              <a:ext uri="{FF2B5EF4-FFF2-40B4-BE49-F238E27FC236}">
                <a16:creationId xmlns:a16="http://schemas.microsoft.com/office/drawing/2014/main" id="{FC87ABDA-3761-5934-FED3-30084913F5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133257"/>
              </p:ext>
            </p:extLst>
          </p:nvPr>
        </p:nvGraphicFramePr>
        <p:xfrm>
          <a:off x="20176958" y="19436973"/>
          <a:ext cx="8329279" cy="84575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67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1563">
                <a:tc>
                  <a:txBody>
                    <a:bodyPr/>
                    <a:lstStyle/>
                    <a:p>
                      <a:pPr algn="ctr"/>
                      <a:r>
                        <a:rPr lang="en-US" sz="3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Phương</a:t>
                      </a:r>
                      <a:r>
                        <a:rPr lang="en-US" sz="3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pháp</a:t>
                      </a:r>
                      <a:endParaRPr lang="en-US" sz="3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76" marR="84076" marT="44577" marB="44577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3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3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3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(%)</a:t>
                      </a:r>
                    </a:p>
                  </a:txBody>
                  <a:tcPr marL="84076" marR="84076" marT="44577" marB="44577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3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3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en-US" sz="3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3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3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endParaRPr lang="en-US" sz="3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76" marR="84076" marT="44577" marB="44577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9935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 (epoch = 5)</a:t>
                      </a:r>
                    </a:p>
                  </a:txBody>
                  <a:tcPr marL="84076" marR="84076" marT="44577" marB="445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49.54 </a:t>
                      </a:r>
                    </a:p>
                  </a:txBody>
                  <a:tcPr marL="84076" marR="84076" marT="44577" marB="445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US" sz="3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phút</a:t>
                      </a:r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32 </a:t>
                      </a:r>
                      <a:r>
                        <a:rPr lang="en-US" sz="3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giây</a:t>
                      </a:r>
                      <a:endParaRPr lang="en-US" sz="3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76" marR="84076" marT="44577" marB="4457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9935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 (epoch = 10)</a:t>
                      </a:r>
                    </a:p>
                  </a:txBody>
                  <a:tcPr marL="84076" marR="84076" marT="44577" marB="445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57.27</a:t>
                      </a:r>
                    </a:p>
                  </a:txBody>
                  <a:tcPr marL="84076" marR="84076" marT="44577" marB="445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</a:t>
                      </a:r>
                      <a:r>
                        <a:rPr lang="en-US" sz="3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phút</a:t>
                      </a:r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05 </a:t>
                      </a:r>
                      <a:r>
                        <a:rPr lang="en-US" sz="3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giây</a:t>
                      </a:r>
                      <a:endParaRPr lang="en-US" sz="3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76" marR="84076" marT="44577" marB="4457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9935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 (epoch = 50)</a:t>
                      </a:r>
                    </a:p>
                  </a:txBody>
                  <a:tcPr marL="84076" marR="84076" marT="44577" marB="445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63.17</a:t>
                      </a:r>
                    </a:p>
                  </a:txBody>
                  <a:tcPr marL="84076" marR="84076" marT="44577" marB="445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 </a:t>
                      </a:r>
                      <a:r>
                        <a:rPr lang="en-US" sz="3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phút</a:t>
                      </a:r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02 </a:t>
                      </a:r>
                      <a:r>
                        <a:rPr lang="en-US" sz="3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giây</a:t>
                      </a:r>
                      <a:endParaRPr lang="en-US" sz="3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76" marR="84076" marT="44577" marB="4457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1563">
                <a:tc>
                  <a:txBody>
                    <a:bodyPr/>
                    <a:lstStyle/>
                    <a:p>
                      <a:pPr marL="0" marR="0" lvl="0" indent="0" algn="l" defTabSz="41745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SIFT + </a:t>
                      </a:r>
                      <a:r>
                        <a:rPr lang="en-US" sz="30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BoVW</a:t>
                      </a:r>
                      <a:r>
                        <a:rPr lang="en-US" sz="3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en-US" sz="3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sz="3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30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n_codewords</a:t>
                      </a:r>
                      <a:r>
                        <a:rPr lang="en-US" sz="3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50)</a:t>
                      </a:r>
                    </a:p>
                  </a:txBody>
                  <a:tcPr marL="84076" marR="84076" marT="44577" marB="445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37.22</a:t>
                      </a:r>
                    </a:p>
                  </a:txBody>
                  <a:tcPr marL="84076" marR="84076" marT="44577" marB="445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  <a:r>
                        <a:rPr lang="en-US" sz="3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phút</a:t>
                      </a:r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33 </a:t>
                      </a:r>
                      <a:r>
                        <a:rPr lang="en-US" sz="3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giây</a:t>
                      </a:r>
                      <a:endParaRPr lang="en-US" sz="3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76" marR="84076" marT="44577" marB="4457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39215">
                <a:tc>
                  <a:txBody>
                    <a:bodyPr/>
                    <a:lstStyle/>
                    <a:p>
                      <a:pPr marL="0" marR="0" lvl="0" indent="0" algn="l" defTabSz="41745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SIFT + </a:t>
                      </a:r>
                      <a:r>
                        <a:rPr lang="en-US" sz="30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BoVW</a:t>
                      </a:r>
                      <a:r>
                        <a:rPr lang="en-US" sz="3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en-US" sz="3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sz="3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30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n_codewords</a:t>
                      </a:r>
                      <a:r>
                        <a:rPr lang="en-US" sz="3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100)</a:t>
                      </a:r>
                    </a:p>
                  </a:txBody>
                  <a:tcPr marL="84076" marR="84076" marT="44577" marB="445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41.12</a:t>
                      </a:r>
                    </a:p>
                  </a:txBody>
                  <a:tcPr marL="84076" marR="84076" marT="44577" marB="445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 </a:t>
                      </a:r>
                      <a:r>
                        <a:rPr lang="en-US" sz="3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phút</a:t>
                      </a:r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51 </a:t>
                      </a:r>
                      <a:r>
                        <a:rPr lang="en-US" sz="3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giây</a:t>
                      </a:r>
                      <a:endParaRPr lang="en-US" sz="3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76" marR="84076" marT="44577" marB="4457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5372">
                <a:tc>
                  <a:txBody>
                    <a:bodyPr/>
                    <a:lstStyle/>
                    <a:p>
                      <a:pPr marL="0" marR="0" lvl="0" indent="0" algn="l" defTabSz="41745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SIFT + </a:t>
                      </a:r>
                      <a:r>
                        <a:rPr lang="en-US" sz="30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BoVW</a:t>
                      </a:r>
                      <a:r>
                        <a:rPr lang="en-US" sz="3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en-US" sz="3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sz="3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30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n_codewords</a:t>
                      </a:r>
                      <a:r>
                        <a:rPr lang="en-US" sz="3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300)</a:t>
                      </a:r>
                    </a:p>
                  </a:txBody>
                  <a:tcPr marL="84076" marR="84076" marT="44577" marB="445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39.01</a:t>
                      </a:r>
                    </a:p>
                  </a:txBody>
                  <a:tcPr marL="84076" marR="84076" marT="44577" marB="445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 </a:t>
                      </a:r>
                      <a:r>
                        <a:rPr lang="en-US" sz="3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phút</a:t>
                      </a:r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38 </a:t>
                      </a:r>
                      <a:r>
                        <a:rPr lang="en-US" sz="3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giây</a:t>
                      </a:r>
                      <a:endParaRPr lang="en-US" sz="3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076" marR="84076" marT="44577" marB="4457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Text Box 180">
            <a:extLst>
              <a:ext uri="{FF2B5EF4-FFF2-40B4-BE49-F238E27FC236}">
                <a16:creationId xmlns:a16="http://schemas.microsoft.com/office/drawing/2014/main" id="{A5EF3E13-6AC5-C54A-2E41-0A8441A84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847" y="17191320"/>
            <a:ext cx="8311071" cy="1626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1.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Hình ảnh minh hoạ một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ảnh.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Tám hình ảnh thử nghiệm ILSVRC-2010 và năm nhãn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mô hình AlexNet coi là có khả năng xảy ra nhất. Nhãn chính xác được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ghi dưới mỗi hình ảnh và xác suất được gán cho nhãn chính xác cũng được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bằng thanh màu đỏ (nếu nó nằm trong top 5)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 khảo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[1]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A05D7E3-C3D5-B9C0-4E0B-49F2B3F81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450" y="12357130"/>
            <a:ext cx="5859706" cy="4792150"/>
          </a:xfrm>
          <a:prstGeom prst="rect">
            <a:avLst/>
          </a:prstGeom>
        </p:spPr>
      </p:pic>
      <p:sp>
        <p:nvSpPr>
          <p:cNvPr id="38" name="Text Box 193">
            <a:extLst>
              <a:ext uri="{FF2B5EF4-FFF2-40B4-BE49-F238E27FC236}">
                <a16:creationId xmlns:a16="http://schemas.microsoft.com/office/drawing/2014/main" id="{BB09E30F-30F0-D635-6CC9-C088E5262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76958" y="39334505"/>
            <a:ext cx="8407576" cy="173627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Geoffrey E. Hinton Alex </a:t>
            </a:r>
            <a:r>
              <a:rPr lang="en-US" sz="3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Krizhevsky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Ilya </a:t>
            </a:r>
            <a:r>
              <a:rPr lang="en-US" sz="3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Sutskever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 with deep convolutional neural networks. 2012.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BBC5EFB-3EB0-05E1-10C9-CC48C1978F59}"/>
              </a:ext>
            </a:extLst>
          </p:cNvPr>
          <p:cNvSpPr/>
          <p:nvPr/>
        </p:nvSpPr>
        <p:spPr>
          <a:xfrm>
            <a:off x="20177275" y="38442958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 THAM KHẢO</a:t>
            </a:r>
          </a:p>
        </p:txBody>
      </p:sp>
      <p:sp>
        <p:nvSpPr>
          <p:cNvPr id="46" name="Text Box 193">
            <a:extLst>
              <a:ext uri="{FF2B5EF4-FFF2-40B4-BE49-F238E27FC236}">
                <a16:creationId xmlns:a16="http://schemas.microsoft.com/office/drawing/2014/main" id="{59F2C5A3-BEE3-0F74-C4B4-05D116B5E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76641" y="34542119"/>
            <a:ext cx="8407576" cy="35829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ghiên cứu loại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bỏ lớp gộp (Pooling layer) và lớp kết nối đầy đủ (Fully Connected Layer), chỉ sử dụng lớp chập để tối ưu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hoá mô hình.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một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Augmentation, Transfer Learning, ...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FD48316-978F-ED9A-9AFA-D0908A742F94}"/>
              </a:ext>
            </a:extLst>
          </p:cNvPr>
          <p:cNvSpPr/>
          <p:nvPr/>
        </p:nvSpPr>
        <p:spPr>
          <a:xfrm>
            <a:off x="20176958" y="33650572"/>
            <a:ext cx="8407576" cy="891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HƯỚNG PHÁT TRIỂN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488DAE1-CAFD-D0DD-1C7D-6AC5B960EBF2}"/>
              </a:ext>
            </a:extLst>
          </p:cNvPr>
          <p:cNvSpPr/>
          <p:nvPr/>
        </p:nvSpPr>
        <p:spPr>
          <a:xfrm>
            <a:off x="11363026" y="7391900"/>
            <a:ext cx="7580611" cy="5303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E4486D2-BF19-694B-A3C7-7FC176DA6516}"/>
              </a:ext>
            </a:extLst>
          </p:cNvPr>
          <p:cNvSpPr/>
          <p:nvPr/>
        </p:nvSpPr>
        <p:spPr>
          <a:xfrm>
            <a:off x="11338619" y="10985581"/>
            <a:ext cx="7581466" cy="5303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450E52BE-5603-9C54-E2D9-1141C5C4AB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049" y="12781972"/>
            <a:ext cx="7745446" cy="1665230"/>
          </a:xfrm>
          <a:prstGeom prst="rect">
            <a:avLst/>
          </a:prstGeom>
        </p:spPr>
      </p:pic>
      <p:sp>
        <p:nvSpPr>
          <p:cNvPr id="57" name="Text Box 180">
            <a:extLst>
              <a:ext uri="{FF2B5EF4-FFF2-40B4-BE49-F238E27FC236}">
                <a16:creationId xmlns:a16="http://schemas.microsoft.com/office/drawing/2014/main" id="{F0D944B3-EA29-F8FA-7A0C-8AB7E25C6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6048" y="14610352"/>
            <a:ext cx="7664511" cy="70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9.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Hình ảnh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ảnh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CIFAR-10.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B7EC651-4367-17CD-6AFA-4957369F2A16}"/>
              </a:ext>
            </a:extLst>
          </p:cNvPr>
          <p:cNvSpPr/>
          <p:nvPr/>
        </p:nvSpPr>
        <p:spPr>
          <a:xfrm>
            <a:off x="20202170" y="7391900"/>
            <a:ext cx="7580611" cy="5303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 Box 180">
            <a:extLst>
              <a:ext uri="{FF2B5EF4-FFF2-40B4-BE49-F238E27FC236}">
                <a16:creationId xmlns:a16="http://schemas.microsoft.com/office/drawing/2014/main" id="{27ACA706-174E-8FE1-2C26-06716FD3F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42177" y="15575927"/>
            <a:ext cx="7580611" cy="70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10.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Hình ảnh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(%)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epoch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50.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3BEA5E63-8A28-4B68-1BAB-726A33833A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9406" y="9068312"/>
            <a:ext cx="8319740" cy="6395958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91AE968-672C-29A3-2F26-0F593B6FD1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191" y="20369087"/>
            <a:ext cx="17102452" cy="6424596"/>
          </a:xfrm>
          <a:prstGeom prst="rect">
            <a:avLst/>
          </a:prstGeom>
        </p:spPr>
      </p:pic>
      <p:sp>
        <p:nvSpPr>
          <p:cNvPr id="68" name="Text Box 180">
            <a:extLst>
              <a:ext uri="{FF2B5EF4-FFF2-40B4-BE49-F238E27FC236}">
                <a16:creationId xmlns:a16="http://schemas.microsoft.com/office/drawing/2014/main" id="{42DD01B9-6E70-A8ED-F7E0-CF285DEEC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398" y="27283747"/>
            <a:ext cx="15062025" cy="395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2.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Hình ảnh minh hoạ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(một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[1]). </a:t>
            </a:r>
          </a:p>
        </p:txBody>
      </p: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6E6F8F47-24C3-4456-B0B4-D160AE71C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609691"/>
              </p:ext>
            </p:extLst>
          </p:nvPr>
        </p:nvGraphicFramePr>
        <p:xfrm>
          <a:off x="1656719" y="27721169"/>
          <a:ext cx="17685409" cy="129831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01784">
                  <a:extLst>
                    <a:ext uri="{9D8B030D-6E8A-4147-A177-3AD203B41FA5}">
                      <a16:colId xmlns:a16="http://schemas.microsoft.com/office/drawing/2014/main" val="1556443493"/>
                    </a:ext>
                  </a:extLst>
                </a:gridCol>
                <a:gridCol w="6783625">
                  <a:extLst>
                    <a:ext uri="{9D8B030D-6E8A-4147-A177-3AD203B41FA5}">
                      <a16:colId xmlns:a16="http://schemas.microsoft.com/office/drawing/2014/main" val="2125128964"/>
                    </a:ext>
                  </a:extLst>
                </a:gridCol>
              </a:tblGrid>
              <a:tr h="8227006">
                <a:tc>
                  <a:txBody>
                    <a:bodyPr/>
                    <a:lstStyle/>
                    <a:p>
                      <a:pPr marL="0" indent="0"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endParaRPr lang="en-US" sz="3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61975" indent="-44450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3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đầu vào </a:t>
                      </a:r>
                      <a:r>
                        <a:rPr lang="en-US" sz="3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một ma trận 3 chiều và một bộ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lọc</a:t>
                      </a:r>
                      <a:r>
                        <a:rPr lang="vi-VN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cần phải học. Bộ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lọc</a:t>
                      </a:r>
                      <a:r>
                        <a:rPr lang="vi-VN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này sẽ trượt qua từng vị trí trên bức ảnh để tính tích chập (convolution) giữa bộ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lọc</a:t>
                      </a:r>
                      <a:r>
                        <a:rPr lang="vi-VN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và phần tương ứng trên ảnh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(Hình 3)</a:t>
                      </a:r>
                      <a:r>
                        <a:rPr lang="vi-VN" sz="3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US" sz="3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561975" indent="-44450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3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561975" indent="-44450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3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561975" indent="-44450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3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561975" indent="-44450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3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561975" indent="-44450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3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561975" indent="-44450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3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574675" indent="-45720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3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574675" indent="-45720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Đầu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lớp Convolutional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(Hình 4).</a:t>
                      </a:r>
                    </a:p>
                    <a:p>
                      <a:pPr marL="1143000" indent="-1143000">
                        <a:buFont typeface="Arial" panose="020B0604020202020204" pitchFamily="34" charset="0"/>
                        <a:buChar char="•"/>
                      </a:pPr>
                      <a:endParaRPr lang="en-US" sz="3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endParaRPr lang="en-US" sz="3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vi-VN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này có chức năng chuyển ma trận đặc trưng ở 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vi-VN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trước thành vector chứa xác suất của các đối tượng cần được dự đoán.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lớp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trước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vị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lớp Fully Connected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vị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 X m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trọng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(Hình 7).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6485960"/>
                  </a:ext>
                </a:extLst>
              </a:tr>
              <a:tr h="4756150">
                <a:tc>
                  <a:txBody>
                    <a:bodyPr/>
                    <a:lstStyle/>
                    <a:p>
                      <a:pPr marL="457200" marR="0" lvl="0" indent="-457200" algn="l" defTabSz="41745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Thường</a:t>
                      </a:r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chèn</a:t>
                      </a:r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lớp Convolutional, </a:t>
                      </a:r>
                      <a:r>
                        <a:rPr lang="en-US" sz="3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giảm </a:t>
                      </a:r>
                      <a:r>
                        <a:rPr lang="en-US" sz="3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dần</a:t>
                      </a:r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kích</a:t>
                      </a:r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thước</a:t>
                      </a:r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biểu</a:t>
                      </a:r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diễn</a:t>
                      </a:r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Max Pooling </a:t>
                      </a:r>
                      <a:r>
                        <a:rPr lang="en-US" sz="3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phổ</a:t>
                      </a:r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biến</a:t>
                      </a:r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ở lớp </a:t>
                      </a:r>
                      <a:r>
                        <a:rPr lang="en-US" sz="3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này</a:t>
                      </a:r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(Hình 5, 6)</a:t>
                      </a:r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41745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Hàm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kích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hoạt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phổ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biến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CNN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này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ReLU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chế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tình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trạng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vanishing gradient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tốt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hơn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(Hình 8)</a:t>
                      </a:r>
                      <a:r>
                        <a:rPr lang="en-US" sz="3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0097269"/>
                  </a:ext>
                </a:extLst>
              </a:tr>
            </a:tbl>
          </a:graphicData>
        </a:graphic>
      </p:graphicFrame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292F2CD-B593-6354-6111-AF2290341C1E}"/>
              </a:ext>
            </a:extLst>
          </p:cNvPr>
          <p:cNvSpPr/>
          <p:nvPr/>
        </p:nvSpPr>
        <p:spPr>
          <a:xfrm>
            <a:off x="2053563" y="27721169"/>
            <a:ext cx="4800499" cy="5440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 (1)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0F315F9-F313-C6F8-39E0-B540D5695F00}"/>
              </a:ext>
            </a:extLst>
          </p:cNvPr>
          <p:cNvSpPr/>
          <p:nvPr/>
        </p:nvSpPr>
        <p:spPr>
          <a:xfrm>
            <a:off x="2053562" y="40167601"/>
            <a:ext cx="4800499" cy="5440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 (2)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CD7C897-AA9C-BAE7-F889-3C883740B3A4}"/>
              </a:ext>
            </a:extLst>
          </p:cNvPr>
          <p:cNvSpPr/>
          <p:nvPr/>
        </p:nvSpPr>
        <p:spPr>
          <a:xfrm>
            <a:off x="13894295" y="27679343"/>
            <a:ext cx="5333899" cy="5440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 (3)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AAB13E3-583B-670D-8A28-CC621D0F60B5}"/>
              </a:ext>
            </a:extLst>
          </p:cNvPr>
          <p:cNvSpPr/>
          <p:nvPr/>
        </p:nvSpPr>
        <p:spPr>
          <a:xfrm>
            <a:off x="13894294" y="40179390"/>
            <a:ext cx="5333899" cy="5440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 Layer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B00806D-A8B3-4482-A586-1276AFC2B66F}"/>
              </a:ext>
            </a:extLst>
          </p:cNvPr>
          <p:cNvCxnSpPr/>
          <p:nvPr/>
        </p:nvCxnSpPr>
        <p:spPr>
          <a:xfrm flipH="1">
            <a:off x="3923101" y="24860580"/>
            <a:ext cx="1295400" cy="12504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 Box 180">
            <a:extLst>
              <a:ext uri="{FF2B5EF4-FFF2-40B4-BE49-F238E27FC236}">
                <a16:creationId xmlns:a16="http://schemas.microsoft.com/office/drawing/2014/main" id="{BAA7518E-3121-D193-EE8E-A8DEE1A89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0269" y="26034099"/>
            <a:ext cx="949678" cy="549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859B2F3-494D-6FCC-10BB-78F4A9536A90}"/>
              </a:ext>
            </a:extLst>
          </p:cNvPr>
          <p:cNvCxnSpPr>
            <a:cxnSpLocks/>
            <a:stCxn id="84" idx="3"/>
          </p:cNvCxnSpPr>
          <p:nvPr/>
        </p:nvCxnSpPr>
        <p:spPr>
          <a:xfrm flipH="1">
            <a:off x="4255201" y="26664744"/>
            <a:ext cx="1656037" cy="4531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C4B72EC5-D4F5-76B9-AFDA-9B5B87FF642B}"/>
              </a:ext>
            </a:extLst>
          </p:cNvPr>
          <p:cNvSpPr/>
          <p:nvPr/>
        </p:nvSpPr>
        <p:spPr>
          <a:xfrm>
            <a:off x="5772161" y="25987431"/>
            <a:ext cx="949677" cy="793522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 Box 180">
            <a:extLst>
              <a:ext uri="{FF2B5EF4-FFF2-40B4-BE49-F238E27FC236}">
                <a16:creationId xmlns:a16="http://schemas.microsoft.com/office/drawing/2014/main" id="{FEEFCB37-6322-4395-08D3-9613CEEF5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4137" y="26889745"/>
            <a:ext cx="949678" cy="549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2BF87B3-A9B1-DA44-2123-8A6A51AE4F94}"/>
              </a:ext>
            </a:extLst>
          </p:cNvPr>
          <p:cNvCxnSpPr>
            <a:cxnSpLocks/>
          </p:cNvCxnSpPr>
          <p:nvPr/>
        </p:nvCxnSpPr>
        <p:spPr>
          <a:xfrm>
            <a:off x="16337914" y="25784593"/>
            <a:ext cx="857574" cy="11468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Box 180">
            <a:extLst>
              <a:ext uri="{FF2B5EF4-FFF2-40B4-BE49-F238E27FC236}">
                <a16:creationId xmlns:a16="http://schemas.microsoft.com/office/drawing/2014/main" id="{61E6FF07-D5CE-F1A9-2E27-FEDDF6C91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0682" y="26684765"/>
            <a:ext cx="949678" cy="549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BD3A549E-0E3A-7593-7080-6CEA8BA467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743" y="29635022"/>
            <a:ext cx="6239370" cy="3072096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2C59E40D-4E30-6518-E275-38AC20A2BD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286" y="36882208"/>
            <a:ext cx="4413778" cy="3455176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948222AC-8ED7-47AC-AE48-63A04B3630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743" y="33297624"/>
            <a:ext cx="4481742" cy="2640406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07178F2B-2573-CAB6-AD12-2ED5047E416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438" y="39220585"/>
            <a:ext cx="914400" cy="841170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C17AF059-2302-4102-4589-CACDD9FC8A0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943" y="39367708"/>
            <a:ext cx="499812" cy="459786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B4F9E234-1221-9D26-2372-2262990D314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973" y="37311318"/>
            <a:ext cx="3495675" cy="2095500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75E7985E-B1D5-261F-9444-C26980EF69E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252" y="31996217"/>
            <a:ext cx="6197220" cy="1826446"/>
          </a:xfrm>
          <a:prstGeom prst="rect">
            <a:avLst/>
          </a:prstGeom>
        </p:spPr>
      </p:pic>
      <p:sp>
        <p:nvSpPr>
          <p:cNvPr id="112" name="Text Box 180">
            <a:extLst>
              <a:ext uri="{FF2B5EF4-FFF2-40B4-BE49-F238E27FC236}">
                <a16:creationId xmlns:a16="http://schemas.microsoft.com/office/drawing/2014/main" id="{3F103919-A079-539E-A56F-86167F7D6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504" y="30010160"/>
            <a:ext cx="2381944" cy="2550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3.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Hình ảnh minh hoạ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đầu vào ảnh [32x32x5]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[5x5x3],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(feature map).</a:t>
            </a:r>
          </a:p>
        </p:txBody>
      </p:sp>
      <p:sp>
        <p:nvSpPr>
          <p:cNvPr id="113" name="Text Box 180">
            <a:extLst>
              <a:ext uri="{FF2B5EF4-FFF2-40B4-BE49-F238E27FC236}">
                <a16:creationId xmlns:a16="http://schemas.microsoft.com/office/drawing/2014/main" id="{74FBFC72-B5FB-ACD2-D9FF-39E373B81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2401" y="33831638"/>
            <a:ext cx="2517226" cy="1318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4.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Hình ảnh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đầu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lớp Convolutional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4" name="Text Box 180">
            <a:extLst>
              <a:ext uri="{FF2B5EF4-FFF2-40B4-BE49-F238E27FC236}">
                <a16:creationId xmlns:a16="http://schemas.microsoft.com/office/drawing/2014/main" id="{51DCFAD6-604A-477D-7D16-9FC3003AB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9539" y="39350600"/>
            <a:ext cx="5143919" cy="70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5.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Hình ảnh minh hoạ lớp Max Pooling 2x2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nhảy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</a:p>
        </p:txBody>
      </p:sp>
      <p:sp>
        <p:nvSpPr>
          <p:cNvPr id="115" name="Text Box 180">
            <a:extLst>
              <a:ext uri="{FF2B5EF4-FFF2-40B4-BE49-F238E27FC236}">
                <a16:creationId xmlns:a16="http://schemas.microsoft.com/office/drawing/2014/main" id="{F94F435C-8BE6-0CB7-8516-1DB047896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912" y="40321851"/>
            <a:ext cx="5333899" cy="70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6.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Hình ảnh minh hoạ đầu vào qua lớp Pooling đã giảm đi một nửa.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544B34B7-2E7C-E9AC-2254-AC7F1D7B492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383" y="37772176"/>
            <a:ext cx="3344072" cy="2360138"/>
          </a:xfrm>
          <a:prstGeom prst="rect">
            <a:avLst/>
          </a:prstGeom>
        </p:spPr>
      </p:pic>
      <p:sp>
        <p:nvSpPr>
          <p:cNvPr id="120" name="Text Box 180">
            <a:extLst>
              <a:ext uri="{FF2B5EF4-FFF2-40B4-BE49-F238E27FC236}">
                <a16:creationId xmlns:a16="http://schemas.microsoft.com/office/drawing/2014/main" id="{5D218C94-3410-E893-9762-8092E655D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52437" y="33714258"/>
            <a:ext cx="5887409" cy="1011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7.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Hình ảnh minh hoạ đầu vào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lớp Fully Connected (FC)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3072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lớp FC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10x3072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1" name="Text Box 180">
            <a:extLst>
              <a:ext uri="{FF2B5EF4-FFF2-40B4-BE49-F238E27FC236}">
                <a16:creationId xmlns:a16="http://schemas.microsoft.com/office/drawing/2014/main" id="{41577177-DE31-2464-5E83-AAB53A34E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89226" y="39104645"/>
            <a:ext cx="2494245" cy="1011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8.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Hình ảnh minh hoạ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81135B3-CE18-02AA-1D09-B2F41A09E78B}"/>
              </a:ext>
            </a:extLst>
          </p:cNvPr>
          <p:cNvSpPr/>
          <p:nvPr/>
        </p:nvSpPr>
        <p:spPr>
          <a:xfrm>
            <a:off x="1726675" y="41893260"/>
            <a:ext cx="4800499" cy="5440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HOÀI NAM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3CBEEE7-AD40-5960-70D3-0826E4300588}"/>
              </a:ext>
            </a:extLst>
          </p:cNvPr>
          <p:cNvSpPr/>
          <p:nvPr/>
        </p:nvSpPr>
        <p:spPr>
          <a:xfrm>
            <a:off x="18257837" y="41895348"/>
            <a:ext cx="4800499" cy="5440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MSSV: 20T1020469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D6D298-1056-0DC9-8C48-05186A217EF0}"/>
              </a:ext>
            </a:extLst>
          </p:cNvPr>
          <p:cNvSpPr/>
          <p:nvPr/>
        </p:nvSpPr>
        <p:spPr>
          <a:xfrm>
            <a:off x="23824804" y="41893260"/>
            <a:ext cx="4800499" cy="5440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SDT: 0376870619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8749552-C77D-E146-8655-1AA15FEB4283}"/>
              </a:ext>
            </a:extLst>
          </p:cNvPr>
          <p:cNvSpPr/>
          <p:nvPr/>
        </p:nvSpPr>
        <p:spPr>
          <a:xfrm>
            <a:off x="10679943" y="41924867"/>
            <a:ext cx="6805579" cy="5440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nhoainamdev@gmail.com</a:t>
            </a:r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3132</TotalTime>
  <Words>1102</Words>
  <Application>Microsoft Office PowerPoint</Application>
  <PresentationFormat>Custom</PresentationFormat>
  <Paragraphs>178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Wingdings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A0/A1</dc:title>
  <dc:creator>Jay Larson</dc:creator>
  <dc:description>Quality poster printing
www.genigraphics.com
1-800-790-4001</dc:description>
  <cp:lastModifiedBy>Admin</cp:lastModifiedBy>
  <cp:revision>138</cp:revision>
  <cp:lastPrinted>2013-02-12T02:21:55Z</cp:lastPrinted>
  <dcterms:created xsi:type="dcterms:W3CDTF">2013-02-10T21:14:48Z</dcterms:created>
  <dcterms:modified xsi:type="dcterms:W3CDTF">2024-01-09T07:08:15Z</dcterms:modified>
</cp:coreProperties>
</file>