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303" r:id="rId3"/>
    <p:sldId id="257" r:id="rId4"/>
    <p:sldId id="258" r:id="rId5"/>
    <p:sldId id="259" r:id="rId6"/>
    <p:sldId id="385" r:id="rId7"/>
    <p:sldId id="384" r:id="rId8"/>
    <p:sldId id="262" r:id="rId9"/>
    <p:sldId id="263" r:id="rId10"/>
    <p:sldId id="304" r:id="rId11"/>
    <p:sldId id="307" r:id="rId12"/>
    <p:sldId id="399" r:id="rId13"/>
    <p:sldId id="402" r:id="rId14"/>
    <p:sldId id="404" r:id="rId15"/>
    <p:sldId id="406" r:id="rId16"/>
    <p:sldId id="405" r:id="rId17"/>
    <p:sldId id="401" r:id="rId18"/>
    <p:sldId id="407" r:id="rId19"/>
    <p:sldId id="409" r:id="rId20"/>
    <p:sldId id="410" r:id="rId21"/>
    <p:sldId id="411" r:id="rId22"/>
    <p:sldId id="412" r:id="rId23"/>
    <p:sldId id="272" r:id="rId24"/>
    <p:sldId id="306" r:id="rId25"/>
    <p:sldId id="308" r:id="rId26"/>
    <p:sldId id="387" r:id="rId27"/>
    <p:sldId id="389" r:id="rId28"/>
    <p:sldId id="398" r:id="rId29"/>
    <p:sldId id="397" r:id="rId30"/>
    <p:sldId id="281" r:id="rId31"/>
    <p:sldId id="296" r:id="rId32"/>
    <p:sldId id="391" r:id="rId33"/>
    <p:sldId id="392" r:id="rId34"/>
    <p:sldId id="393" r:id="rId35"/>
    <p:sldId id="394" r:id="rId36"/>
    <p:sldId id="299" r:id="rId37"/>
    <p:sldId id="395" r:id="rId38"/>
    <p:sldId id="312" r:id="rId39"/>
    <p:sldId id="386" r:id="rId40"/>
    <p:sldId id="301" r:id="rId4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3"/>
    </p:embeddedFont>
    <p:embeddedFont>
      <p:font typeface="Josefin Sans" pitchFamily="2" charset="0"/>
      <p:regular r:id="rId44"/>
      <p:bold r:id="rId45"/>
      <p:italic r:id="rId46"/>
      <p:boldItalic r:id="rId47"/>
    </p:embeddedFont>
    <p:embeddedFont>
      <p:font typeface="Josefin Sans Medium" panose="020B0604020202020204" charset="0"/>
      <p:regular r:id="rId48"/>
      <p:bold r:id="rId49"/>
      <p:italic r:id="rId50"/>
      <p:boldItalic r:id="rId51"/>
    </p:embeddedFont>
    <p:embeddedFont>
      <p:font typeface="Josefin Sans SemiBold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8E0"/>
    <a:srgbClr val="847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</a:t>
            </a:r>
            <a:r>
              <a:rPr lang="en" dirty="0"/>
              <a:t>: KHOA 15s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89afb9896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89afb9896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895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80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1481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146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HIẾU - </a:t>
            </a:r>
            <a:r>
              <a:rPr lang="en" dirty="0"/>
              <a:t>10s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33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46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8024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8003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6122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130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22430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b22430b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33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199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063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b22430b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b22430b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6’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2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b22430b6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b22430b6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Hiếu 2’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Augment: 1’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VSEC: 40s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Viwik: 40s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Hyper: 10s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a376316da_1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2a376316da_1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nhảy vô demo trước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2b39d425d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2b39d425d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1b22430b6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1b22430b6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722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1b22430b6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1b22430b6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49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ae79be1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2ae79be1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22430b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b22430b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b22430b6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b22430b6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Chap 1</a:t>
            </a:r>
            <a:r>
              <a:rPr lang="en" dirty="0">
                <a:solidFill>
                  <a:schemeClr val="dk1"/>
                </a:solidFill>
              </a:rPr>
              <a:t>: 3’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22430b6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22430b6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KHOA 1’30s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22430b6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22430b6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KHOA 1’30s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63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47af82e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c47af82e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HIẾU - </a:t>
            </a:r>
            <a:r>
              <a:rPr lang="en"/>
              <a:t>10s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a4817de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ba4817de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HIẾU - 45s’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a4817de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ba4817de2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HIẾU - 45s’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663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Josefin Sans"/>
              <a:buChar char="●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●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●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○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Char char="■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duyvuleo/VNTC/tree/master/Data/10Topics/Ver1.1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chapter/10.1007/978-981-15-6168-9_40" TargetMode="External"/><Relationship Id="rId13" Type="http://schemas.openxmlformats.org/officeDocument/2006/relationships/hyperlink" Target="https://www.researchgate.net/publication/338098723_OCR_Error_Correction_for_Unconstrained_Vietnamese_Handwritten_Text" TargetMode="External"/><Relationship Id="rId3" Type="http://schemas.openxmlformats.org/officeDocument/2006/relationships/hyperlink" Target="https://www.researchgate.net/publication/341128161_Context-Dependent_Sequence-to-Sequence_Turkish_Spelling_Correction" TargetMode="External"/><Relationship Id="rId7" Type="http://schemas.openxmlformats.org/officeDocument/2006/relationships/hyperlink" Target="Spelling%20correction%20as%20a%20foreign%20language" TargetMode="External"/><Relationship Id="rId12" Type="http://schemas.openxmlformats.org/officeDocument/2006/relationships/hyperlink" Target="https://arxiv.org/abs/2111.0064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4586339" TargetMode="External"/><Relationship Id="rId11" Type="http://schemas.openxmlformats.org/officeDocument/2006/relationships/hyperlink" Target="https://www.researchgate.net/publication/279530087_Normalization_of_Vietnamese_Tweets_on_Twitter" TargetMode="External"/><Relationship Id="rId5" Type="http://schemas.openxmlformats.org/officeDocument/2006/relationships/hyperlink" Target="https://link.springer.com/chapter/10.1007/978-3-319-11680-8_49" TargetMode="External"/><Relationship Id="rId10" Type="http://schemas.openxmlformats.org/officeDocument/2006/relationships/hyperlink" Target="https://scholar.google.com.vn/citations?user=ubM43W0AAAAJ&amp;hl=vi" TargetMode="External"/><Relationship Id="rId4" Type="http://schemas.openxmlformats.org/officeDocument/2006/relationships/hyperlink" Target="https://www.researchgate.net/publication/322408312_A_Chinese_Text_Corrector_Based_on_Seq2Seq_Model" TargetMode="External"/><Relationship Id="rId9" Type="http://schemas.openxmlformats.org/officeDocument/2006/relationships/hyperlink" Target="https://www.researchgate.net/publication/4362096_Vietnamese_spelling_detection_and_correction_using_Bi-gram_Minimum_Edit_Distance_SoundEx_algorithms_with_some_additional_heuristics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uyvuleo/VNTC/tree/master/Data/10Topics/Ver1.1" TargetMode="External"/><Relationship Id="rId3" Type="http://schemas.openxmlformats.org/officeDocument/2006/relationships/hyperlink" Target="https://stanford.edu/~shervine/teaching/cs-230/cheatsheet-recurrent-neural-networks" TargetMode="External"/><Relationship Id="rId7" Type="http://schemas.openxmlformats.org/officeDocument/2006/relationships/hyperlink" Target="https://phamdinhkhanh.github.io/2019/04/22/Ly_thuyet_ve_mang_LSTM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1609.08144" TargetMode="External"/><Relationship Id="rId5" Type="http://schemas.openxmlformats.org/officeDocument/2006/relationships/hyperlink" Target="https://nlp.stanford.edu/IR-book/pdf/06vect.pdf" TargetMode="External"/><Relationship Id="rId4" Type="http://schemas.openxmlformats.org/officeDocument/2006/relationships/hyperlink" Target="https://colah.github.io/posts/2015-08-Understanding-LSTM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3034D4-C8D6-5759-0E24-921B8AA0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7" y="296300"/>
            <a:ext cx="1339099" cy="66955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09400"/>
            <a:ext cx="4713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820" b="1" dirty="0"/>
              <a:t>Vietnamese</a:t>
            </a:r>
            <a:endParaRPr sz="382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820" b="1" dirty="0"/>
              <a:t>Spelling Correction</a:t>
            </a:r>
            <a:endParaRPr sz="382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20550"/>
            <a:ext cx="5364900" cy="222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Students:	</a:t>
            </a:r>
            <a:r>
              <a:rPr lang="en-US" sz="1400" dirty="0" err="1"/>
              <a:t>Nguyễn</a:t>
            </a:r>
            <a:r>
              <a:rPr lang="en-US" sz="1400" dirty="0"/>
              <a:t> Hoài Nam – 20T1020469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Nguyễn</a:t>
            </a:r>
            <a:r>
              <a:rPr lang="en-US" sz="1400" dirty="0"/>
              <a:t> </a:t>
            </a:r>
            <a:r>
              <a:rPr lang="en-US" sz="1400" dirty="0" err="1"/>
              <a:t>Ngọc</a:t>
            </a:r>
            <a:r>
              <a:rPr lang="en-US" sz="1400" dirty="0"/>
              <a:t> Quang Huy – 20T1020397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Lý </a:t>
            </a:r>
            <a:r>
              <a:rPr lang="en-US" sz="1400" dirty="0" err="1"/>
              <a:t>Nhật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– 20T1020512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Supervisor:	T.S Đoàn Thị Hồng Phước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294967295"/>
          </p:nvPr>
        </p:nvSpPr>
        <p:spPr>
          <a:xfrm>
            <a:off x="5676600" y="1648200"/>
            <a:ext cx="36012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FD5B58"/>
                </a:solidFill>
              </a:rPr>
              <a:t>TÔI ĐI HC</a:t>
            </a:r>
            <a:br>
              <a:rPr lang="en-US" sz="3800" b="1" dirty="0">
                <a:solidFill>
                  <a:srgbClr val="FD5B58"/>
                </a:solidFill>
              </a:rPr>
            </a:br>
            <a:r>
              <a:rPr lang="en-US" sz="3800" b="1" dirty="0">
                <a:solidFill>
                  <a:srgbClr val="FD5B58"/>
                </a:solidFill>
              </a:rPr>
              <a:t>TÔI ĐI HỌC</a:t>
            </a:r>
            <a:endParaRPr sz="3800" b="1" dirty="0">
              <a:solidFill>
                <a:srgbClr val="FD5B58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 flipH="1">
            <a:off x="1057974" y="442649"/>
            <a:ext cx="45347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1C58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Hue City University of </a:t>
            </a:r>
            <a:r>
              <a:rPr lang="en-US" dirty="0">
                <a:solidFill>
                  <a:srgbClr val="221C58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1C58"/>
                </a:solidFill>
                <a:latin typeface="Josefin Sans Medium"/>
                <a:ea typeface="Josefin Sans Medium"/>
                <a:cs typeface="Josefin Sans Medium"/>
                <a:sym typeface="Josefin Sans Medium"/>
              </a:rPr>
              <a:t>Faculty of Computer Science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A83155E7-D740-D7A8-FFC6-572519C989B7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"/>
    </mc:Choice>
    <mc:Fallback xmlns="">
      <p:transition spd="slow" advTm="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873850" y="796425"/>
            <a:ext cx="73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29000" y="809025"/>
            <a:ext cx="1485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Cái loại Lỗi</a:t>
            </a:r>
            <a:endParaRPr dirty="0"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 flipH="1">
            <a:off x="2143150" y="796425"/>
            <a:ext cx="13800" cy="40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 flipH="1">
            <a:off x="5981725" y="720225"/>
            <a:ext cx="13800" cy="4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/>
          <p:nvPr/>
        </p:nvSpPr>
        <p:spPr>
          <a:xfrm>
            <a:off x="3331025" y="796425"/>
            <a:ext cx="1485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Định nghĩa</a:t>
            </a:r>
            <a:endParaRPr dirty="0"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688363" y="796425"/>
            <a:ext cx="1485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Ví dụ</a:t>
            </a:r>
            <a:endParaRPr dirty="0"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55600" y="1896364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Josefin Sans"/>
                <a:ea typeface="Josefin Sans"/>
                <a:cs typeface="Josefin Sans"/>
                <a:sym typeface="Josefin Sans"/>
              </a:rPr>
              <a:t>Teencode</a:t>
            </a:r>
            <a:endParaRPr lang="en-US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237088" y="1276350"/>
            <a:ext cx="36735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Từ ngữ mới được tạo ra từ xu hướng của giới trẻ, không có quy tắc, mang tính độc nhất, khó giải thích nghĩa.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>
            <a:off x="255600" y="1194925"/>
            <a:ext cx="8632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0"/>
          <p:cNvSpPr txBox="1"/>
          <p:nvPr/>
        </p:nvSpPr>
        <p:spPr>
          <a:xfrm>
            <a:off x="333600" y="3266850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Josefin Sans"/>
                <a:ea typeface="Josefin Sans"/>
                <a:cs typeface="Josefin Sans"/>
                <a:sym typeface="Josefin Sans"/>
              </a:rPr>
              <a:t>Viết</a:t>
            </a:r>
            <a:r>
              <a:rPr lang="en-US" b="1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b="1" dirty="0" err="1">
                <a:latin typeface="Josefin Sans"/>
                <a:ea typeface="Josefin Sans"/>
                <a:cs typeface="Josefin Sans"/>
                <a:sym typeface="Josefin Sans"/>
              </a:rPr>
              <a:t>tắt</a:t>
            </a:r>
            <a:endParaRPr lang="en-US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243388" y="3084977"/>
            <a:ext cx="3758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Những quy ước không chính thức, văn bản nói.</a:t>
            </a:r>
            <a:endParaRPr dirty="0"/>
          </a:p>
        </p:txBody>
      </p:sp>
      <p:sp>
        <p:nvSpPr>
          <p:cNvPr id="166" name="Google Shape;166;p20"/>
          <p:cNvSpPr txBox="1"/>
          <p:nvPr/>
        </p:nvSpPr>
        <p:spPr>
          <a:xfrm>
            <a:off x="5990750" y="1209225"/>
            <a:ext cx="3000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“Chồng” -&gt; “ck”.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Không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” -&gt; “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khum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”.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Gì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vậy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trời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!” -&gt; “J z tr”.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Đi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thôi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” -&gt; “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Gét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gô</a:t>
            </a:r>
            <a:r>
              <a:rPr lang="en-US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”.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981725" y="2969550"/>
            <a:ext cx="30000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17500" fontAlgn="base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-"/>
            </a:pPr>
            <a:r>
              <a:rPr lang="vi-VN" dirty="0">
                <a:solidFill>
                  <a:srgbClr val="000000"/>
                </a:solidFill>
                <a:latin typeface="Josefin Sans"/>
              </a:rPr>
              <a:t>“biết rồi” </a:t>
            </a:r>
            <a:r>
              <a:rPr lang="en-US" dirty="0">
                <a:solidFill>
                  <a:srgbClr val="000000"/>
                </a:solidFill>
                <a:latin typeface="Josefin Sans"/>
              </a:rPr>
              <a:t>-&gt;</a:t>
            </a:r>
            <a:r>
              <a:rPr lang="vi-VN" dirty="0">
                <a:solidFill>
                  <a:srgbClr val="000000"/>
                </a:solidFill>
                <a:latin typeface="Josefin Sans"/>
              </a:rPr>
              <a:t> “bit rui”.</a:t>
            </a:r>
          </a:p>
          <a:p>
            <a:pPr marL="457200" indent="-317500" fontAlgn="base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-"/>
            </a:pPr>
            <a:r>
              <a:rPr lang="vi-VN" dirty="0">
                <a:solidFill>
                  <a:srgbClr val="000000"/>
                </a:solidFill>
                <a:latin typeface="Josefin Sans"/>
              </a:rPr>
              <a:t>“gì” </a:t>
            </a:r>
            <a:r>
              <a:rPr lang="en-US" dirty="0">
                <a:solidFill>
                  <a:srgbClr val="000000"/>
                </a:solidFill>
                <a:latin typeface="Josefin Sans"/>
              </a:rPr>
              <a:t>-&gt;</a:t>
            </a:r>
            <a:r>
              <a:rPr lang="vi-VN" dirty="0">
                <a:solidFill>
                  <a:srgbClr val="000000"/>
                </a:solidFill>
                <a:latin typeface="Josefin Sans"/>
              </a:rPr>
              <a:t> “j”.</a:t>
            </a:r>
            <a:endParaRPr lang="en-US" dirty="0">
              <a:solidFill>
                <a:srgbClr val="000000"/>
              </a:solidFill>
              <a:latin typeface="Josefin Sans"/>
            </a:endParaRPr>
          </a:p>
          <a:p>
            <a:pPr marL="457200" indent="-317500" fontAlgn="base"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-"/>
            </a:pPr>
            <a:r>
              <a:rPr lang="en-US" dirty="0">
                <a:latin typeface="Josefin Sans"/>
              </a:rPr>
              <a:t>“</a:t>
            </a:r>
            <a:r>
              <a:rPr lang="en-US" dirty="0" err="1">
                <a:latin typeface="Josefin Sans"/>
              </a:rPr>
              <a:t>không</a:t>
            </a:r>
            <a:r>
              <a:rPr lang="en-US" dirty="0">
                <a:latin typeface="Josefin Sans"/>
              </a:rPr>
              <a:t>” -&gt; “ko”.</a:t>
            </a:r>
            <a:endParaRPr lang="vi-VN" dirty="0">
              <a:solidFill>
                <a:srgbClr val="000000"/>
              </a:solidFill>
              <a:latin typeface="Josefin Sans"/>
            </a:endParaRPr>
          </a:p>
        </p:txBody>
      </p:sp>
      <p:cxnSp>
        <p:nvCxnSpPr>
          <p:cNvPr id="169" name="Google Shape;169;p20"/>
          <p:cNvCxnSpPr/>
          <p:nvPr/>
        </p:nvCxnSpPr>
        <p:spPr>
          <a:xfrm>
            <a:off x="255600" y="2969525"/>
            <a:ext cx="8632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255600" y="3984150"/>
            <a:ext cx="8632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FC2FEAA6-BD3D-DBEE-5628-6F9E97F33DDB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CÁC LỖI THƯỜNG GẶP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6908F-D289-F33F-F30A-8713AA603C95}"/>
              </a:ext>
            </a:extLst>
          </p:cNvPr>
          <p:cNvSpPr txBox="1"/>
          <p:nvPr/>
        </p:nvSpPr>
        <p:spPr>
          <a:xfrm>
            <a:off x="-92661" y="4773722"/>
            <a:ext cx="923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Josefin Sans" pitchFamily="2" charset="0"/>
              </a:rPr>
              <a:t>Tham</a:t>
            </a:r>
            <a:r>
              <a:rPr lang="en-US" sz="1000" b="1" dirty="0">
                <a:latin typeface="Josefin Sans" pitchFamily="2" charset="0"/>
              </a:rPr>
              <a:t> </a:t>
            </a:r>
            <a:r>
              <a:rPr lang="en-US" sz="1000" b="1" dirty="0" err="1">
                <a:latin typeface="Josefin Sans" pitchFamily="2" charset="0"/>
              </a:rPr>
              <a:t>khảo</a:t>
            </a:r>
            <a:r>
              <a:rPr lang="en-US" sz="1000" b="1" dirty="0">
                <a:latin typeface="Josefin Sans" pitchFamily="2" charset="0"/>
              </a:rPr>
              <a:t>:	[11] </a:t>
            </a:r>
            <a:r>
              <a:rPr lang="en-US" sz="1000" dirty="0">
                <a:latin typeface="Josefin Sans" pitchFamily="2" charset="0"/>
              </a:rPr>
              <a:t>Transformer-based model for </a:t>
            </a:r>
            <a:r>
              <a:rPr lang="en-US" sz="1000" dirty="0" err="1">
                <a:latin typeface="Josefin Sans" pitchFamily="2" charset="0"/>
              </a:rPr>
              <a:t>vietnamese</a:t>
            </a:r>
            <a:r>
              <a:rPr lang="en-US" sz="1000" dirty="0">
                <a:latin typeface="Josefin Sans" pitchFamily="2" charset="0"/>
              </a:rPr>
              <a:t> spelling correction.</a:t>
            </a:r>
            <a:endParaRPr lang="en-US" sz="1000" b="1" dirty="0">
              <a:latin typeface="Josefin Sans" pitchFamily="2" charset="0"/>
            </a:endParaRPr>
          </a:p>
          <a:p>
            <a:r>
              <a:rPr lang="en-US" sz="1000" b="1" dirty="0">
                <a:latin typeface="Josefin Sans" pitchFamily="2" charset="0"/>
              </a:rPr>
              <a:t>	[7] </a:t>
            </a:r>
            <a:r>
              <a:rPr lang="en-US" sz="1000" dirty="0">
                <a:latin typeface="Josefin Sans" pitchFamily="2" charset="0"/>
              </a:rPr>
              <a:t>Deep learning approach for </a:t>
            </a:r>
            <a:r>
              <a:rPr lang="en-US" sz="1000" dirty="0" err="1">
                <a:latin typeface="Josefin Sans" pitchFamily="2" charset="0"/>
              </a:rPr>
              <a:t>vietnamese</a:t>
            </a:r>
            <a:r>
              <a:rPr lang="en-US" sz="1000" dirty="0">
                <a:latin typeface="Josefin Sans" pitchFamily="2" charset="0"/>
              </a:rPr>
              <a:t> consonant misspell correction. </a:t>
            </a:r>
            <a:endParaRPr lang="en-US" sz="1000" b="1" dirty="0">
              <a:latin typeface="Josefin Sans" pitchFamily="2" charset="0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B0906741-08A1-99FD-F3DD-5F5E5F145011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10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9173598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138925" y="1183830"/>
            <a:ext cx="2166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02</a:t>
            </a:r>
            <a:endParaRPr sz="7200" b="1" dirty="0"/>
          </a:p>
        </p:txBody>
      </p:sp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38925" y="2395225"/>
            <a:ext cx="46863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/>
              <a:t>Hướng tiếp cận</a:t>
            </a:r>
            <a:endParaRPr sz="3800" b="1" dirty="0"/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D9C9704-C151-9459-60A8-326BF75EDC4B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11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47856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MÔ HÌNH NGÔN NGỮ THỐNG KÊ TRUYỀN THỐNG</a:t>
            </a:r>
          </a:p>
        </p:txBody>
      </p:sp>
      <p:sp>
        <p:nvSpPr>
          <p:cNvPr id="3" name="Google Shape;145;p19">
            <a:extLst>
              <a:ext uri="{FF2B5EF4-FFF2-40B4-BE49-F238E27FC236}">
                <a16:creationId xmlns:a16="http://schemas.microsoft.com/office/drawing/2014/main" id="{FDC9C3AD-5D32-C30D-3EF1-D8D7C51F65FE}"/>
              </a:ext>
            </a:extLst>
          </p:cNvPr>
          <p:cNvSpPr txBox="1"/>
          <p:nvPr/>
        </p:nvSpPr>
        <p:spPr>
          <a:xfrm>
            <a:off x="583200" y="492412"/>
            <a:ext cx="79776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[3] </a:t>
            </a:r>
            <a:r>
              <a:rPr lang="en-US" sz="1300" b="0" i="0" dirty="0">
                <a:effectLst/>
                <a:latin typeface="Josefin Sans" pitchFamily="2" charset="0"/>
              </a:rPr>
              <a:t>Nguyen Duc Hai and Nguyen Pham Hanh Nhi. </a:t>
            </a:r>
            <a:r>
              <a:rPr lang="en-US" sz="1300" b="0" i="0" dirty="0" err="1">
                <a:effectLst/>
                <a:latin typeface="Josefin Sans" pitchFamily="2" charset="0"/>
              </a:rPr>
              <a:t>Syntacticparser</a:t>
            </a:r>
            <a:r>
              <a:rPr lang="en-US" sz="1300" b="0" i="0" dirty="0">
                <a:effectLst/>
                <a:latin typeface="Josefin Sans" pitchFamily="2" charset="0"/>
              </a:rPr>
              <a:t> in </a:t>
            </a:r>
            <a:r>
              <a:rPr lang="en-US" sz="1300" b="0" i="0" dirty="0" err="1">
                <a:effectLst/>
                <a:latin typeface="Josefin Sans" pitchFamily="2" charset="0"/>
              </a:rPr>
              <a:t>vietnamese</a:t>
            </a:r>
            <a:r>
              <a:rPr lang="en-US" sz="1300" b="0" i="0" dirty="0">
                <a:effectLst/>
                <a:latin typeface="Josefin Sans" pitchFamily="2" charset="0"/>
              </a:rPr>
              <a:t> sentences and its application in spellchecking. 1999.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Tóm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tắt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 </a:t>
            </a:r>
            <a:r>
              <a:rPr lang="vi-VN" sz="1300" b="0" i="0" dirty="0">
                <a:effectLst/>
                <a:latin typeface="Josefin Sans" pitchFamily="2" charset="0"/>
              </a:rPr>
              <a:t>Nguyễn Đức Hải và Nguyễn Phạm Hạnh Nhi áp dụng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phân tích câu </a:t>
            </a:r>
            <a:r>
              <a:rPr lang="vi-VN" sz="1300" b="0" i="0" dirty="0">
                <a:effectLst/>
                <a:latin typeface="Josefin Sans" pitchFamily="2" charset="0"/>
              </a:rPr>
              <a:t>vào mô hình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kiểm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tra chính tả tiếng Việt. </a:t>
            </a:r>
            <a:endParaRPr lang="en-US" sz="1300" dirty="0"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Logic</a:t>
            </a:r>
            <a:r>
              <a:rPr lang="vi-VN" sz="1300" b="0" i="0" dirty="0">
                <a:effectLst/>
                <a:latin typeface="Josefin Sans" pitchFamily="2" charset="0"/>
              </a:rPr>
              <a:t> đằng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sau mô hình này là các âm tiết tạo nên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câu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không thể phân tích được</a:t>
            </a:r>
            <a:r>
              <a:rPr lang="vi-VN" sz="1300" b="0" i="0" dirty="0">
                <a:effectLst/>
                <a:latin typeface="Josefin Sans" pitchFamily="2" charset="0"/>
              </a:rPr>
              <a:t> có thể được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xác định là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lỗi chính tả</a:t>
            </a:r>
            <a:r>
              <a:rPr lang="vi-VN" sz="1300" b="0" i="0" dirty="0">
                <a:effectLst/>
                <a:latin typeface="Josefin Sans" pitchFamily="2" charset="0"/>
              </a:rPr>
              <a:t>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300" b="0" i="0" dirty="0">
                <a:effectLst/>
                <a:latin typeface="Josefin Sans" pitchFamily="2" charset="0"/>
              </a:rPr>
              <a:t>Tuy nhiên, mô hình này có ba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hạn chế</a:t>
            </a:r>
            <a:r>
              <a:rPr lang="vi-VN" sz="1300" b="0" i="0" dirty="0">
                <a:effectLst/>
                <a:latin typeface="Josefin Sans" pitchFamily="2" charset="0"/>
              </a:rPr>
              <a:t>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vi-VN" sz="1300" b="0" i="0" dirty="0">
                <a:effectLst/>
                <a:latin typeface="Josefin Sans" pitchFamily="2" charset="0"/>
              </a:rPr>
              <a:t>Thứ nhất, độ phức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tạp của thuật toán Earley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rất tốn kém</a:t>
            </a:r>
            <a:r>
              <a:rPr lang="vi-VN" sz="1300" b="0" i="0" dirty="0">
                <a:effectLst/>
                <a:latin typeface="Josefin Sans" pitchFamily="2" charset="0"/>
              </a:rPr>
              <a:t>. Với các âm tiết trong câu đầu vào, độ phức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tạp của thuật toán là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O(n</a:t>
            </a:r>
            <a:r>
              <a:rPr lang="en-US" sz="1300" dirty="0">
                <a:solidFill>
                  <a:srgbClr val="FF0000"/>
                </a:solidFill>
                <a:latin typeface="Josefin Sans" pitchFamily="2" charset="0"/>
              </a:rPr>
              <a:t>^3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) </a:t>
            </a:r>
            <a:r>
              <a:rPr lang="vi-VN" sz="1300" b="0" i="0" dirty="0">
                <a:effectLst/>
                <a:latin typeface="Josefin Sans" pitchFamily="2" charset="0"/>
              </a:rPr>
              <a:t>dẫn đến khó khăn trong việc xử lý các tài liệu dài.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vi-VN" sz="1300" b="0" i="0" dirty="0">
                <a:effectLst/>
                <a:latin typeface="Josefin Sans" pitchFamily="2" charset="0"/>
              </a:rPr>
              <a:t>Thứ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hai, tiếng Việt có khoảng 3000 quy tắc, việc thu thập và sử dụng hết các quy tắc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là một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thách thức rất lớn</a:t>
            </a:r>
            <a:r>
              <a:rPr lang="vi-VN" sz="1300" b="0" i="0" dirty="0">
                <a:effectLst/>
                <a:latin typeface="Josefin Sans" pitchFamily="2" charset="0"/>
              </a:rPr>
              <a:t>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vi-VN" sz="1300" b="0" i="0" dirty="0">
                <a:effectLst/>
                <a:latin typeface="Josefin Sans" pitchFamily="2" charset="0"/>
              </a:rPr>
              <a:t>Cuối cùng, có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sự mơ hồ </a:t>
            </a:r>
            <a:r>
              <a:rPr lang="vi-VN" sz="1300" b="0" i="0" dirty="0">
                <a:effectLst/>
                <a:latin typeface="Josefin Sans" pitchFamily="2" charset="0"/>
              </a:rPr>
              <a:t>trong tiếng Việt</a:t>
            </a:r>
            <a:r>
              <a:rPr lang="en-US" sz="1300" b="0" i="0" dirty="0">
                <a:effectLst/>
                <a:latin typeface="Josefin Sans" pitchFamily="2" charset="0"/>
              </a:rPr>
              <a:t>, </a:t>
            </a:r>
            <a:r>
              <a:rPr lang="en-US" sz="1300" dirty="0">
                <a:latin typeface="Josefin Sans" pitchFamily="2" charset="0"/>
              </a:rPr>
              <a:t>k</a:t>
            </a:r>
            <a:r>
              <a:rPr lang="vi-VN" sz="1300" b="0" i="0" dirty="0">
                <a:effectLst/>
                <a:latin typeface="Josefin Sans" pitchFamily="2" charset="0"/>
              </a:rPr>
              <a:t>ết quả là có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thể có một câu viết sai chính tả nhưng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vẫn có thể</a:t>
            </a:r>
            <a:r>
              <a:rPr lang="vi-VN" sz="1300" b="0" i="0" dirty="0">
                <a:effectLst/>
                <a:latin typeface="Josefin Sans" pitchFamily="2" charset="0"/>
              </a:rPr>
              <a:t> phân tích được.</a:t>
            </a:r>
            <a:endParaRPr lang="en-US" sz="1300" dirty="0">
              <a:latin typeface="Josefin Sans" pitchFamily="2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35AF7EBF-16D4-A27F-C3A0-6D7224BA2718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12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53D3EEAE-7F0D-2A2F-3A40-326C963FFD9A}"/>
              </a:ext>
            </a:extLst>
          </p:cNvPr>
          <p:cNvSpPr txBox="1"/>
          <p:nvPr/>
        </p:nvSpPr>
        <p:spPr>
          <a:xfrm>
            <a:off x="4435522" y="2377544"/>
            <a:ext cx="1658203" cy="61552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Josefin Sans"/>
                <a:ea typeface="Josefin Sans"/>
                <a:cs typeface="Josefin Sans"/>
                <a:sym typeface="Josefin Sans"/>
              </a:rPr>
              <a:t>ÂM TIẾT</a:t>
            </a:r>
            <a:endParaRPr sz="2800" b="1" dirty="0">
              <a:solidFill>
                <a:schemeClr val="bg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0E8F64-0EF4-E81C-7244-D17A12CFE89A}"/>
              </a:ext>
            </a:extLst>
          </p:cNvPr>
          <p:cNvCxnSpPr/>
          <p:nvPr/>
        </p:nvCxnSpPr>
        <p:spPr>
          <a:xfrm>
            <a:off x="3891197" y="2377543"/>
            <a:ext cx="498143" cy="2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98B0D8-2D29-FAF4-D575-8CFA3EA01892}"/>
              </a:ext>
            </a:extLst>
          </p:cNvPr>
          <p:cNvSpPr/>
          <p:nvPr/>
        </p:nvSpPr>
        <p:spPr>
          <a:xfrm>
            <a:off x="3452884" y="2112033"/>
            <a:ext cx="600501" cy="2320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29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MÔ HÌNH NGÔN NGỮ THỐNG KÊ TRUYỀN THỐNG</a:t>
            </a:r>
          </a:p>
        </p:txBody>
      </p:sp>
      <p:sp>
        <p:nvSpPr>
          <p:cNvPr id="5" name="Google Shape;145;p19">
            <a:extLst>
              <a:ext uri="{FF2B5EF4-FFF2-40B4-BE49-F238E27FC236}">
                <a16:creationId xmlns:a16="http://schemas.microsoft.com/office/drawing/2014/main" id="{9858698C-5F3E-3CF5-2349-2DA630801411}"/>
              </a:ext>
            </a:extLst>
          </p:cNvPr>
          <p:cNvSpPr txBox="1"/>
          <p:nvPr/>
        </p:nvSpPr>
        <p:spPr>
          <a:xfrm>
            <a:off x="583200" y="492412"/>
            <a:ext cx="7977600" cy="468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[4] </a:t>
            </a:r>
            <a:r>
              <a:rPr lang="en-US" sz="1300" b="0" i="0" dirty="0">
                <a:effectLst/>
                <a:latin typeface="Josefin Sans" pitchFamily="2" charset="0"/>
              </a:rPr>
              <a:t>Nguyen Hua Phung; Thuan D. Ngo; Dung A. Phan; Thu P.T Dinh; Thang Q. Huynh. Vietnamese spelling detection and correction using bi-gram, minimum edit distance, </a:t>
            </a:r>
            <a:r>
              <a:rPr lang="en-US" sz="1300" b="0" i="0" dirty="0" err="1">
                <a:effectLst/>
                <a:latin typeface="Josefin Sans" pitchFamily="2" charset="0"/>
              </a:rPr>
              <a:t>soundex</a:t>
            </a:r>
            <a:r>
              <a:rPr lang="en-US" sz="1300" b="0" i="0" dirty="0">
                <a:effectLst/>
                <a:latin typeface="Josefin Sans" pitchFamily="2" charset="0"/>
              </a:rPr>
              <a:t> algorithms with some additional heuristics. 2008</a:t>
            </a:r>
            <a:r>
              <a:rPr lang="en-US" sz="1300" dirty="0">
                <a:latin typeface="Josefin Sans" pitchFamily="2" charset="0"/>
              </a:rPr>
              <a:t>.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Tóm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tắt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 </a:t>
            </a:r>
            <a:r>
              <a:rPr lang="vi-VN" sz="1300" b="0" i="0" dirty="0">
                <a:effectLst/>
                <a:latin typeface="Josefin Sans" pitchFamily="2" charset="0"/>
              </a:rPr>
              <a:t>Nguyễn Hứa Phùng và cộng sự đã đề xuất một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phương pháp thống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kê </a:t>
            </a:r>
            <a:r>
              <a:rPr lang="vi-VN" sz="1300" b="0" i="0" dirty="0">
                <a:effectLst/>
                <a:latin typeface="Josefin Sans" pitchFamily="2" charset="0"/>
              </a:rPr>
              <a:t>sử dụng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POS Bigram </a:t>
            </a:r>
            <a:r>
              <a:rPr lang="vi-VN" sz="1300" b="0" i="0" dirty="0">
                <a:effectLst/>
                <a:latin typeface="Josefin Sans" pitchFamily="2" charset="0"/>
              </a:rPr>
              <a:t>(Part Of Speech Bigram) để phát hiện các âm tiết bị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nghi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ngờ</a:t>
            </a:r>
            <a:r>
              <a:rPr lang="vi-VN" sz="1300" b="0" i="0" dirty="0">
                <a:effectLst/>
                <a:latin typeface="Josefin Sans" pitchFamily="2" charset="0"/>
              </a:rPr>
              <a:t>. Các thuật toán Minimum Edit Distance và SoundEx đã được áp dụng để tạo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ra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các đề xuất </a:t>
            </a:r>
            <a:r>
              <a:rPr lang="vi-VN" sz="1300" b="0" i="0" dirty="0">
                <a:effectLst/>
                <a:latin typeface="Josefin Sans" pitchFamily="2" charset="0"/>
              </a:rPr>
              <a:t>trong giai đoạn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sửa lỗi</a:t>
            </a:r>
            <a:r>
              <a:rPr lang="en-US" sz="1300" b="0" i="0" dirty="0">
                <a:effectLst/>
                <a:latin typeface="Josefin Sans" pitchFamily="2" charset="0"/>
              </a:rPr>
              <a:t>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b="0" i="0" dirty="0">
              <a:effectLst/>
              <a:latin typeface="Josefin Sans" pitchFamily="2" charset="0"/>
            </a:endParaRPr>
          </a:p>
          <a:p>
            <a:pPr marL="139700">
              <a:lnSpc>
                <a:spcPct val="150000"/>
              </a:lnSpc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[10] </a:t>
            </a:r>
            <a:r>
              <a:rPr lang="en-US" sz="1300" b="0" i="0" dirty="0">
                <a:effectLst/>
                <a:latin typeface="Josefin Sans" pitchFamily="2" charset="0"/>
              </a:rPr>
              <a:t>Nguyen Hong Vu; Nguyen H.T.; </a:t>
            </a:r>
            <a:r>
              <a:rPr lang="en-US" sz="1300" b="0" i="0" dirty="0" err="1">
                <a:effectLst/>
                <a:latin typeface="Josefin Sans" pitchFamily="2" charset="0"/>
              </a:rPr>
              <a:t>Snasel</a:t>
            </a:r>
            <a:r>
              <a:rPr lang="en-US" sz="1300" b="0" i="0" dirty="0">
                <a:effectLst/>
                <a:latin typeface="Josefin Sans" pitchFamily="2" charset="0"/>
              </a:rPr>
              <a:t>. Normalization of </a:t>
            </a:r>
            <a:r>
              <a:rPr lang="en-US" sz="1300" b="0" i="0" dirty="0" err="1">
                <a:effectLst/>
                <a:latin typeface="Josefin Sans" pitchFamily="2" charset="0"/>
              </a:rPr>
              <a:t>vietnamese</a:t>
            </a:r>
            <a:r>
              <a:rPr lang="en-US" sz="1300" b="0" i="0" dirty="0">
                <a:effectLst/>
                <a:latin typeface="Josefin Sans" pitchFamily="2" charset="0"/>
              </a:rPr>
              <a:t> tweets on</a:t>
            </a:r>
            <a:br>
              <a:rPr lang="en-US" sz="1300" dirty="0">
                <a:latin typeface="Josefin Sans" pitchFamily="2" charset="0"/>
              </a:rPr>
            </a:br>
            <a:r>
              <a:rPr lang="en-US" sz="1300" b="0" i="0" dirty="0">
                <a:effectLst/>
                <a:latin typeface="Josefin Sans" pitchFamily="2" charset="0"/>
              </a:rPr>
              <a:t>twitter. 2015.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Tóm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tắt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  </a:t>
            </a:r>
            <a:r>
              <a:rPr lang="vi-VN" sz="1300" b="0" i="0" dirty="0">
                <a:effectLst/>
                <a:latin typeface="Josefin Sans" pitchFamily="2" charset="0"/>
              </a:rPr>
              <a:t>Bằng cách phát hiện và sửa lỗi chính tả, Nguyễn Hồng Vũ và công sự đã phát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triển phương pháp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chuẩn hóa tweet </a:t>
            </a:r>
            <a:r>
              <a:rPr lang="vi-VN" sz="1300" b="0" i="0" dirty="0">
                <a:effectLst/>
                <a:latin typeface="Josefin Sans" pitchFamily="2" charset="0"/>
              </a:rPr>
              <a:t>tiếng Việt dựa trên mô hình ngôn ngữ với từ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điển và cấu trúc từ vựng tiếng Việt. Các tweet có lỗi chính tả sẽ được phát hiện dựa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trên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sự giống nhau </a:t>
            </a:r>
            <a:r>
              <a:rPr lang="vi-VN" sz="1300" b="0" i="0" dirty="0">
                <a:effectLst/>
                <a:latin typeface="Josefin Sans" pitchFamily="2" charset="0"/>
              </a:rPr>
              <a:t>của các từ. Sau khi phát hiện lỗi, hệ thống sửa lỗi bằng cách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liên kết</a:t>
            </a:r>
            <a:r>
              <a:rPr lang="vi-VN" sz="1300" b="0" i="0" dirty="0">
                <a:effectLst/>
                <a:latin typeface="Josefin Sans" pitchFamily="2" charset="0"/>
              </a:rPr>
              <a:t> các nguyên âm, phụ âm và đánh giá bằng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mô hình ngôn ngữ</a:t>
            </a:r>
            <a:r>
              <a:rPr lang="vi-VN" sz="1300" b="0" i="0" dirty="0">
                <a:effectLst/>
                <a:latin typeface="Josefin Sans" pitchFamily="2" charset="0"/>
              </a:rPr>
              <a:t>. Trong mô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hình này, tác giả cải tiến dựa trên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mô hình Dice và SRILM</a:t>
            </a:r>
            <a:r>
              <a:rPr lang="vi-VN" sz="1300" b="0" i="0" dirty="0">
                <a:effectLst/>
                <a:latin typeface="Josefin Sans" pitchFamily="2" charset="0"/>
              </a:rPr>
              <a:t> (mô hình ngôn ngữ).</a:t>
            </a:r>
            <a:endParaRPr lang="en-US" sz="1300" dirty="0">
              <a:latin typeface="Josefin Sans" pitchFamily="2" charset="0"/>
              <a:ea typeface="Josefin Sans"/>
              <a:cs typeface="Josefin Sans"/>
              <a:sym typeface="Josefi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dirty="0">
              <a:latin typeface="Josefin Sans" pitchFamily="2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387302D5-6C4C-8271-EDC9-EAA5EA4F1370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13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9080615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MÔ HÌNH NGÔN NGỮ THỐNG KÊ TRUYỀN THỐNG</a:t>
            </a:r>
          </a:p>
        </p:txBody>
      </p:sp>
      <p:sp>
        <p:nvSpPr>
          <p:cNvPr id="3" name="Google Shape;145;p19">
            <a:extLst>
              <a:ext uri="{FF2B5EF4-FFF2-40B4-BE49-F238E27FC236}">
                <a16:creationId xmlns:a16="http://schemas.microsoft.com/office/drawing/2014/main" id="{FDC9C3AD-5D32-C30D-3EF1-D8D7C51F65FE}"/>
              </a:ext>
            </a:extLst>
          </p:cNvPr>
          <p:cNvSpPr txBox="1"/>
          <p:nvPr/>
        </p:nvSpPr>
        <p:spPr>
          <a:xfrm>
            <a:off x="583200" y="606479"/>
            <a:ext cx="7977600" cy="408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[6] </a:t>
            </a:r>
            <a:r>
              <a:rPr lang="en-US" sz="1300" b="0" i="0" dirty="0">
                <a:effectLst/>
                <a:latin typeface="Josefin Sans" pitchFamily="2" charset="0"/>
              </a:rPr>
              <a:t>Nguyen </a:t>
            </a:r>
            <a:r>
              <a:rPr lang="en-US" sz="1300" b="0" i="0" dirty="0" err="1">
                <a:effectLst/>
                <a:latin typeface="Josefin Sans" pitchFamily="2" charset="0"/>
              </a:rPr>
              <a:t>Thi</a:t>
            </a:r>
            <a:r>
              <a:rPr lang="en-US" sz="1300" b="0" i="0" dirty="0">
                <a:effectLst/>
                <a:latin typeface="Josefin Sans" pitchFamily="2" charset="0"/>
              </a:rPr>
              <a:t> Xuan Huong; Dang; The Tung Nguyen; Anh Cuong Le;. Using large</a:t>
            </a:r>
            <a:br>
              <a:rPr lang="en-US" sz="1300" dirty="0">
                <a:latin typeface="Josefin Sans" pitchFamily="2" charset="0"/>
              </a:rPr>
            </a:br>
            <a:r>
              <a:rPr lang="en-US" sz="1300" b="0" i="0" dirty="0">
                <a:effectLst/>
                <a:latin typeface="Josefin Sans" pitchFamily="2" charset="0"/>
              </a:rPr>
              <a:t>n-gram for </a:t>
            </a:r>
            <a:r>
              <a:rPr lang="en-US" sz="1300" b="0" i="0" dirty="0" err="1">
                <a:effectLst/>
                <a:latin typeface="Josefin Sans" pitchFamily="2" charset="0"/>
              </a:rPr>
              <a:t>vietnamese</a:t>
            </a:r>
            <a:r>
              <a:rPr lang="en-US" sz="1300" b="0" i="0" dirty="0">
                <a:effectLst/>
                <a:latin typeface="Josefin Sans" pitchFamily="2" charset="0"/>
              </a:rPr>
              <a:t> spell checking. 2015.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Tóm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tắt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 </a:t>
            </a:r>
            <a:r>
              <a:rPr lang="vi-VN" sz="1300" b="0" i="0" dirty="0">
                <a:effectLst/>
                <a:latin typeface="Josefin Sans" pitchFamily="2" charset="0"/>
              </a:rPr>
              <a:t>Năm 2015, Nguyễn Thị Xuân Hương và cộng sự đã phát triển mô hình ngôn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ngữ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large </a:t>
            </a:r>
            <a:endParaRPr lang="en-US" sz="1300" b="0" i="0" dirty="0">
              <a:solidFill>
                <a:srgbClr val="FF0000"/>
              </a:solidFill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N-gram</a:t>
            </a:r>
            <a:r>
              <a:rPr lang="vi-VN" sz="1300" b="0" i="0" dirty="0">
                <a:effectLst/>
                <a:latin typeface="Josefin Sans" pitchFamily="2" charset="0"/>
              </a:rPr>
              <a:t> để sửa lỗi chính tả tiếng Việt.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300" b="0" i="0" dirty="0">
                <a:effectLst/>
                <a:latin typeface="Josefin Sans" pitchFamily="2" charset="0"/>
              </a:rPr>
              <a:t>Mô hình này được tạo ra dựa trên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phương pháp thống kê</a:t>
            </a:r>
            <a:r>
              <a:rPr lang="vi-VN" sz="1300" b="0" i="0" dirty="0">
                <a:effectLst/>
                <a:latin typeface="Josefin Sans" pitchFamily="2" charset="0"/>
              </a:rPr>
              <a:t>. Một tập dữ liệu lớn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không có nhãn</a:t>
            </a:r>
            <a:r>
              <a:rPr lang="vi-VN" sz="1300" b="0" i="0" dirty="0">
                <a:effectLst/>
                <a:latin typeface="Josefin Sans" pitchFamily="2" charset="0"/>
              </a:rPr>
              <a:t> được sử dụng để tìm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hiểu ngữ cảnh của âm tiết.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300" b="0" i="0" dirty="0">
                <a:effectLst/>
                <a:latin typeface="Josefin Sans" pitchFamily="2" charset="0"/>
              </a:rPr>
              <a:t>Cụ thể, điểm N-gram cho mỗi âm tiết trong tập ứng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viên được tính dựa trên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tần suất xuất hiện </a:t>
            </a:r>
            <a:r>
              <a:rPr lang="vi-VN" sz="1300" b="0" i="0" dirty="0">
                <a:effectLst/>
                <a:latin typeface="Josefin Sans" pitchFamily="2" charset="0"/>
              </a:rPr>
              <a:t>trong unigram, bigram và trigram.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vi-VN" sz="1300" b="0" i="0" dirty="0">
                <a:effectLst/>
                <a:latin typeface="Josefin Sans" pitchFamily="2" charset="0"/>
              </a:rPr>
              <a:t>Mô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hình tạo tập ứng viên dựa trên việc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thay đổi các ký tự </a:t>
            </a:r>
            <a:r>
              <a:rPr lang="vi-VN" sz="1300" b="0" i="0" dirty="0">
                <a:effectLst/>
                <a:latin typeface="Josefin Sans" pitchFamily="2" charset="0"/>
              </a:rPr>
              <a:t>trong âm tiết tương ứng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với lỗi đánh máy, lỗi phụ âm, v.v. Âm tiết hiện tại được coi là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lỗi</a:t>
            </a:r>
            <a:r>
              <a:rPr lang="vi-VN" sz="1300" b="0" i="0" dirty="0">
                <a:effectLst/>
                <a:latin typeface="Josefin Sans" pitchFamily="2" charset="0"/>
              </a:rPr>
              <a:t> nếu một âm tiết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trong tập ứng cử viên có điểm N-gram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cao hơn </a:t>
            </a:r>
            <a:r>
              <a:rPr lang="vi-VN" sz="1300" b="0" i="0" dirty="0">
                <a:effectLst/>
                <a:latin typeface="Josefin Sans" pitchFamily="2" charset="0"/>
              </a:rPr>
              <a:t>âm tiết hiện tại. Cách tiếp cận này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hiện là công nghệ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tiên tiến nhất </a:t>
            </a:r>
            <a:r>
              <a:rPr lang="vi-VN" sz="1300" b="0" i="0" dirty="0">
                <a:effectLst/>
                <a:latin typeface="Josefin Sans" pitchFamily="2" charset="0"/>
              </a:rPr>
              <a:t>với khoảng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94 phần trăm </a:t>
            </a:r>
            <a:r>
              <a:rPr lang="vi-VN" sz="1300" b="0" i="0" dirty="0">
                <a:effectLst/>
                <a:latin typeface="Josefin Sans" pitchFamily="2" charset="0"/>
              </a:rPr>
              <a:t>điểm F1 trên dữ liệu thử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nghiệm của họ.</a:t>
            </a:r>
            <a:endParaRPr lang="en-US" sz="1300" b="0" i="0" dirty="0">
              <a:effectLst/>
              <a:latin typeface="Josefin Sans" pitchFamily="2" charset="0"/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C472AFAA-A5B9-CF74-5BC6-13254E8A5C76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14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1466233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6824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MÔ HÌNH NGÔN NGỮ THỐNG KÊ TRUYỀN THỐNG</a:t>
            </a:r>
          </a:p>
        </p:txBody>
      </p:sp>
      <p:sp>
        <p:nvSpPr>
          <p:cNvPr id="3" name="Google Shape;145;p19">
            <a:extLst>
              <a:ext uri="{FF2B5EF4-FFF2-40B4-BE49-F238E27FC236}">
                <a16:creationId xmlns:a16="http://schemas.microsoft.com/office/drawing/2014/main" id="{FDC9C3AD-5D32-C30D-3EF1-D8D7C51F65FE}"/>
              </a:ext>
            </a:extLst>
          </p:cNvPr>
          <p:cNvSpPr txBox="1"/>
          <p:nvPr/>
        </p:nvSpPr>
        <p:spPr>
          <a:xfrm>
            <a:off x="583200" y="1279103"/>
            <a:ext cx="7977600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[12] </a:t>
            </a:r>
            <a:r>
              <a:rPr lang="en-US" sz="1300" b="0" i="0" dirty="0">
                <a:effectLst/>
                <a:latin typeface="Josefin Sans" pitchFamily="2" charset="0"/>
              </a:rPr>
              <a:t>Nguyen Q.D.; Le D.A.; </a:t>
            </a:r>
            <a:r>
              <a:rPr lang="en-US" sz="1300" b="0" i="0" dirty="0" err="1">
                <a:effectLst/>
                <a:latin typeface="Josefin Sans" pitchFamily="2" charset="0"/>
              </a:rPr>
              <a:t>Zelinka</a:t>
            </a:r>
            <a:r>
              <a:rPr lang="en-US" sz="1300" b="0" i="0" dirty="0">
                <a:effectLst/>
                <a:latin typeface="Josefin Sans" pitchFamily="2" charset="0"/>
              </a:rPr>
              <a:t>. </a:t>
            </a:r>
            <a:r>
              <a:rPr lang="en-US" sz="1300" b="0" i="0" dirty="0" err="1">
                <a:effectLst/>
                <a:latin typeface="Josefin Sans" pitchFamily="2" charset="0"/>
              </a:rPr>
              <a:t>Ocr</a:t>
            </a:r>
            <a:r>
              <a:rPr lang="en-US" sz="1300" b="0" i="0" dirty="0">
                <a:effectLst/>
                <a:latin typeface="Josefin Sans" pitchFamily="2" charset="0"/>
              </a:rPr>
              <a:t> error correction for unconstrained </a:t>
            </a:r>
            <a:r>
              <a:rPr lang="en-US" sz="1300" b="0" i="0" dirty="0" err="1">
                <a:effectLst/>
                <a:latin typeface="Josefin Sans" pitchFamily="2" charset="0"/>
              </a:rPr>
              <a:t>vietnamese</a:t>
            </a:r>
            <a:br>
              <a:rPr lang="en-US" sz="1300" dirty="0">
                <a:latin typeface="Josefin Sans" pitchFamily="2" charset="0"/>
              </a:rPr>
            </a:br>
            <a:r>
              <a:rPr lang="en-US" sz="1300" b="0" i="0" dirty="0">
                <a:effectLst/>
                <a:latin typeface="Josefin Sans" pitchFamily="2" charset="0"/>
              </a:rPr>
              <a:t>handwritten text. 2019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Tóm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tắt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  </a:t>
            </a:r>
            <a:r>
              <a:rPr lang="vi-VN" sz="1300" b="0" i="0" dirty="0">
                <a:effectLst/>
                <a:latin typeface="Josefin Sans" pitchFamily="2" charset="0"/>
              </a:rPr>
              <a:t>Đối với lỗi OCR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en-US" sz="1300" b="0" i="0" dirty="0" err="1">
                <a:effectLst/>
                <a:latin typeface="Josefin Sans" pitchFamily="2" charset="0"/>
              </a:rPr>
              <a:t>tiếng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en-US" sz="1300" b="0" i="0" dirty="0" err="1">
                <a:effectLst/>
                <a:latin typeface="Josefin Sans" pitchFamily="2" charset="0"/>
              </a:rPr>
              <a:t>Việt</a:t>
            </a:r>
            <a:r>
              <a:rPr lang="en-US" sz="1300" b="0" i="0" dirty="0">
                <a:effectLst/>
                <a:latin typeface="Josefin Sans" pitchFamily="2" charset="0"/>
              </a:rPr>
              <a:t>, </a:t>
            </a:r>
            <a:r>
              <a:rPr lang="vi-VN" sz="1300" b="0" i="0" dirty="0">
                <a:effectLst/>
                <a:latin typeface="Josefin Sans" pitchFamily="2" charset="0"/>
              </a:rPr>
              <a:t>Nguyễn Quốc Dũng và công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sự đã phát triển một phương pháp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tạo và chấm điểm </a:t>
            </a:r>
            <a:r>
              <a:rPr lang="vi-VN" sz="1300" b="0" i="0" dirty="0">
                <a:effectLst/>
                <a:latin typeface="Josefin Sans" pitchFamily="2" charset="0"/>
              </a:rPr>
              <a:t>các ứng viên sửa lỗi dựa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trên các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đặc điểm ngôn ngữ</a:t>
            </a:r>
            <a:r>
              <a:rPr lang="vi-VN" sz="1300" b="0" i="0" dirty="0">
                <a:effectLst/>
                <a:latin typeface="Josefin Sans" pitchFamily="2" charset="0"/>
              </a:rPr>
              <a:t>. Các lỗi chính tả sẽ được phát hiện dựa trên các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từ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điển unigram, bigram, trigram</a:t>
            </a:r>
            <a:r>
              <a:rPr lang="vi-VN" sz="1300" b="0" i="0" dirty="0">
                <a:effectLst/>
                <a:latin typeface="Josefin Sans" pitchFamily="2" charset="0"/>
              </a:rPr>
              <a:t>. Sau giai đoạn phát hiện, một tập ứng cử viên cho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mỗi lỗi âm tiết sẽ được tạo ra bằng cách áp dụng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các toán tử chèn, xóa và thay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thế</a:t>
            </a:r>
            <a:r>
              <a:rPr lang="vi-VN" sz="1300" b="0" i="0" dirty="0">
                <a:effectLst/>
                <a:latin typeface="Josefin Sans" pitchFamily="2" charset="0"/>
              </a:rPr>
              <a:t>. Những thí sinh có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điểm cao </a:t>
            </a:r>
            <a:r>
              <a:rPr lang="vi-VN" sz="1300" b="0" i="0" dirty="0">
                <a:effectLst/>
                <a:latin typeface="Josefin Sans" pitchFamily="2" charset="0"/>
              </a:rPr>
              <a:t>được tính dựa trên các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đặc điểm ngôn ngữ </a:t>
            </a:r>
            <a:r>
              <a:rPr lang="vi-VN" sz="1300" b="0" i="0" dirty="0">
                <a:effectLst/>
                <a:latin typeface="Josefin Sans" pitchFamily="2" charset="0"/>
              </a:rPr>
              <a:t>như Độ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tương tự âm tiết, tần số Bigram</a:t>
            </a:r>
            <a:r>
              <a:rPr lang="en-US" sz="1300" b="0" i="0" dirty="0">
                <a:effectLst/>
                <a:latin typeface="Josefin Sans" pitchFamily="2" charset="0"/>
              </a:rPr>
              <a:t>,…</a:t>
            </a: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7001E5C0-E4A9-669D-BC86-38DF38B9AA03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15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" name="Google Shape;145;p19">
            <a:extLst>
              <a:ext uri="{FF2B5EF4-FFF2-40B4-BE49-F238E27FC236}">
                <a16:creationId xmlns:a16="http://schemas.microsoft.com/office/drawing/2014/main" id="{0AFEDD66-A599-6792-AE08-4C0B26BDB5B5}"/>
              </a:ext>
            </a:extLst>
          </p:cNvPr>
          <p:cNvSpPr txBox="1"/>
          <p:nvPr/>
        </p:nvSpPr>
        <p:spPr>
          <a:xfrm>
            <a:off x="-178799" y="4181558"/>
            <a:ext cx="7977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200" b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Định</a:t>
            </a:r>
            <a:r>
              <a:rPr lang="en-US" sz="1200" b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nghĩa</a:t>
            </a:r>
            <a:r>
              <a:rPr lang="en-US" sz="1200" b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vi-VN" sz="12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OCR (Optical Character Recognition) là một công nghệ được thiết kế để </a:t>
            </a:r>
            <a:r>
              <a:rPr lang="vi-VN" sz="12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nhận diện và chuyển đổi </a:t>
            </a:r>
            <a:r>
              <a:rPr lang="vi-VN" sz="12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các ký tự </a:t>
            </a:r>
            <a:r>
              <a:rPr lang="vi-VN" sz="12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in hoặc viết tay </a:t>
            </a:r>
            <a:r>
              <a:rPr lang="vi-VN" sz="12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từ hình ảnh hoặc tài liệu quét thành </a:t>
            </a:r>
            <a:r>
              <a:rPr lang="vi-VN" sz="12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văn bản </a:t>
            </a:r>
            <a:r>
              <a:rPr lang="vi-VN" sz="12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có thể xử lý được </a:t>
            </a:r>
            <a:r>
              <a:rPr lang="vi-VN" sz="12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trên máy tính</a:t>
            </a:r>
            <a:r>
              <a:rPr lang="vi-VN" sz="12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. Trong tiếng Việt, khi nói đến </a:t>
            </a:r>
            <a:r>
              <a:rPr lang="vi-VN" sz="12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"lỗi OCR" </a:t>
            </a:r>
            <a:r>
              <a:rPr lang="vi-VN" sz="12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người ta ám chỉ những </a:t>
            </a:r>
            <a:r>
              <a:rPr lang="vi-VN" sz="12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sai sót </a:t>
            </a:r>
            <a:r>
              <a:rPr lang="vi-VN" sz="12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trong quá trình nhận diện và chuyển đổi ký tự.</a:t>
            </a:r>
            <a:endParaRPr lang="en-US" sz="1200" b="0" i="0" dirty="0">
              <a:solidFill>
                <a:schemeClr val="tx1"/>
              </a:solidFill>
              <a:effectLst/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7557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MÔ HÌNH NEURAL MACHINE TRANSLATION (NMT)</a:t>
            </a:r>
          </a:p>
        </p:txBody>
      </p:sp>
      <p:sp>
        <p:nvSpPr>
          <p:cNvPr id="3" name="Google Shape;145;p19">
            <a:extLst>
              <a:ext uri="{FF2B5EF4-FFF2-40B4-BE49-F238E27FC236}">
                <a16:creationId xmlns:a16="http://schemas.microsoft.com/office/drawing/2014/main" id="{FDC9C3AD-5D32-C30D-3EF1-D8D7C51F65FE}"/>
              </a:ext>
            </a:extLst>
          </p:cNvPr>
          <p:cNvSpPr txBox="1"/>
          <p:nvPr/>
        </p:nvSpPr>
        <p:spPr>
          <a:xfrm>
            <a:off x="583200" y="884774"/>
            <a:ext cx="7977600" cy="44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[1] </a:t>
            </a:r>
            <a:r>
              <a:rPr lang="en-US" sz="1300" b="0" i="0" dirty="0">
                <a:effectLst/>
                <a:latin typeface="Josefin Sans" pitchFamily="2" charset="0"/>
              </a:rPr>
              <a:t>O. </a:t>
            </a:r>
            <a:r>
              <a:rPr lang="en-US" sz="1300" b="0" i="0" dirty="0" err="1">
                <a:effectLst/>
                <a:latin typeface="Josefin Sans" pitchFamily="2" charset="0"/>
              </a:rPr>
              <a:t>Buyuk</a:t>
            </a:r>
            <a:r>
              <a:rPr lang="en-US" sz="1300" b="0" i="0" dirty="0">
                <a:effectLst/>
                <a:latin typeface="Josefin Sans" pitchFamily="2" charset="0"/>
              </a:rPr>
              <a:t>. Context-dependent sequence-to-sequence </a:t>
            </a:r>
            <a:r>
              <a:rPr lang="en-US" sz="1300" b="0" i="0" dirty="0" err="1">
                <a:effectLst/>
                <a:latin typeface="Josefin Sans" pitchFamily="2" charset="0"/>
              </a:rPr>
              <a:t>turkish</a:t>
            </a:r>
            <a:r>
              <a:rPr lang="en-US" sz="1300" b="0" i="0" dirty="0">
                <a:effectLst/>
                <a:latin typeface="Josefin Sans" pitchFamily="2" charset="0"/>
              </a:rPr>
              <a:t> spelling correction. 2017.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[2] </a:t>
            </a:r>
            <a:r>
              <a:rPr lang="en-US" sz="1300" b="0" i="0" dirty="0">
                <a:effectLst/>
                <a:latin typeface="Josefin Sans" pitchFamily="2" charset="0"/>
              </a:rPr>
              <a:t>Gu S.; Lang F. A </a:t>
            </a:r>
            <a:r>
              <a:rPr lang="en-US" sz="1300" b="0" i="0" dirty="0" err="1">
                <a:effectLst/>
                <a:latin typeface="Josefin Sans" pitchFamily="2" charset="0"/>
              </a:rPr>
              <a:t>chinese</a:t>
            </a:r>
            <a:r>
              <a:rPr lang="en-US" sz="1300" b="0" i="0" dirty="0">
                <a:effectLst/>
                <a:latin typeface="Josefin Sans" pitchFamily="2" charset="0"/>
              </a:rPr>
              <a:t> text corrector based on seq2seq model. 2020.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[5] </a:t>
            </a:r>
            <a:r>
              <a:rPr lang="en-US" sz="1300" b="0" i="0" dirty="0">
                <a:effectLst/>
                <a:latin typeface="Josefin Sans" pitchFamily="2" charset="0"/>
              </a:rPr>
              <a:t>Zhou Y.; </a:t>
            </a:r>
            <a:r>
              <a:rPr lang="en-US" sz="1300" b="0" i="0" dirty="0" err="1">
                <a:effectLst/>
                <a:latin typeface="Josefin Sans" pitchFamily="2" charset="0"/>
              </a:rPr>
              <a:t>Porwal</a:t>
            </a:r>
            <a:r>
              <a:rPr lang="en-US" sz="1300" b="0" i="0" dirty="0">
                <a:effectLst/>
                <a:latin typeface="Josefin Sans" pitchFamily="2" charset="0"/>
              </a:rPr>
              <a:t> U.; </a:t>
            </a:r>
            <a:r>
              <a:rPr lang="en-US" sz="1300" b="0" i="0" dirty="0" err="1">
                <a:effectLst/>
                <a:latin typeface="Josefin Sans" pitchFamily="2" charset="0"/>
              </a:rPr>
              <a:t>Konow</a:t>
            </a:r>
            <a:r>
              <a:rPr lang="en-US" sz="1300" b="0" i="0" dirty="0">
                <a:effectLst/>
                <a:latin typeface="Josefin Sans" pitchFamily="2" charset="0"/>
              </a:rPr>
              <a:t>. Spelling correction as a foreign language. 2017.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dirty="0">
              <a:latin typeface="Josefin Sans" pitchFamily="2" charset="0"/>
            </a:endParaRPr>
          </a:p>
          <a:p>
            <a:pPr algn="l" rtl="0"/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Tóm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tắt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 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Ngoài ra, sửa lỗi chính tả có thể được coi là một vấn đề dịch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một chuỗi lỗi chính</a:t>
            </a:r>
            <a:r>
              <a:rPr lang="en-US" sz="1300" dirty="0">
                <a:solidFill>
                  <a:srgbClr val="FF0000"/>
                </a:solidFill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tả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sang một chuỗi đã sửa. Loại vấn đề này có thể được giải quyết bằng các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phương</a:t>
            </a:r>
            <a:r>
              <a:rPr lang="en-US" sz="1300" dirty="0">
                <a:solidFill>
                  <a:srgbClr val="FF0000"/>
                </a:solidFill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pháp điển hình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được sử dụng cho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dịch máy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. Một số nhà nghiên cứu đã áp dụng mô</a:t>
            </a: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hình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Neural Machine Translation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(NMT) để sửa lỗi chính tả trong các</a:t>
            </a: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ngôn ngữ phổ biến như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tiếng Anh và tiếng Trung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. </a:t>
            </a:r>
            <a:endParaRPr lang="en-US" sz="1300" b="0" i="0" dirty="0">
              <a:solidFill>
                <a:schemeClr val="tx1"/>
              </a:solidFill>
              <a:effectLst/>
              <a:latin typeface="Josefin Sans" pitchFamily="2" charset="0"/>
            </a:endParaRPr>
          </a:p>
          <a:p>
            <a:pPr algn="l" rtl="0"/>
            <a:endParaRPr lang="en-US" sz="1300" b="0" i="0" dirty="0">
              <a:solidFill>
                <a:schemeClr val="tx1"/>
              </a:solidFill>
              <a:effectLst/>
              <a:latin typeface="Josefin Sans" pitchFamily="2" charset="0"/>
            </a:endParaRPr>
          </a:p>
          <a:p>
            <a:pPr algn="l" rtl="0"/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Kết quả khả quan của họ chứng</a:t>
            </a:r>
            <a:r>
              <a:rPr lang="en-US" sz="1300" dirty="0">
                <a:solidFill>
                  <a:schemeClr val="tx1"/>
                </a:solidFill>
                <a:latin typeface="Josefin Sans" pitchFamily="2" charset="0"/>
              </a:rPr>
              <a:t>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t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ỏ đây là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giải pháp khả thi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cho vấn đề sửa lỗi chính tả.</a:t>
            </a:r>
            <a:endParaRPr lang="en-US" sz="1300" b="0" i="0" dirty="0">
              <a:solidFill>
                <a:schemeClr val="tx1"/>
              </a:solidFill>
              <a:effectLst/>
              <a:latin typeface="Josefin Sans" pitchFamily="2" charset="0"/>
            </a:endParaRPr>
          </a:p>
          <a:p>
            <a:pPr algn="l" rtl="0"/>
            <a:endParaRPr lang="en-US" sz="1300" b="0" i="0" dirty="0">
              <a:solidFill>
                <a:schemeClr val="tx1"/>
              </a:solidFill>
              <a:effectLst/>
              <a:latin typeface="Josefin Sans" pitchFamily="2" charset="0"/>
            </a:endParaRPr>
          </a:p>
          <a:p>
            <a:pPr algn="l" rtl="0"/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Tuy nhiên, một trong những thách thức với NMT là vấn đề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hết từ vựng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. Tăng kích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thước từ vựng của mô hình là một cách đơn giản để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giải quyết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vấn đề này, tuy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nhiên, nếu từ vựng quá lớn thì kích thước của việc nhúng vectơ sẽ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quá cao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. Nó làm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tăng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thời gian tính toán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và tăng thêm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độ phức tạp </a:t>
            </a:r>
            <a:r>
              <a:rPr lang="vi-VN" sz="1300" b="0" i="0" dirty="0">
                <a:solidFill>
                  <a:schemeClr val="tx1"/>
                </a:solidFill>
                <a:effectLst/>
                <a:latin typeface="Josefin Sans" pitchFamily="2" charset="0"/>
              </a:rPr>
              <a:t>cho việc huấn luyện mô hình.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b="0" i="0" dirty="0">
              <a:effectLst/>
              <a:latin typeface="Josefin Sans" pitchFamily="2" charset="0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dirty="0">
              <a:latin typeface="Josefin Sans" pitchFamily="2" charset="0"/>
              <a:ea typeface="Josefin Sans"/>
              <a:cs typeface="Josefin Sans"/>
              <a:sym typeface="Josefin Sans"/>
            </a:endParaRP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n-US" sz="1300" dirty="0">
              <a:latin typeface="Josefin Sans" pitchFamily="2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DD732333-D4C6-E6B8-1DB7-5FFFB6C138D5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16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29167931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38035" y="727175"/>
            <a:ext cx="7977600" cy="408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lnSpc>
                <a:spcPct val="150000"/>
              </a:lnSpc>
              <a:buSzPts val="1400"/>
            </a:pPr>
            <a:r>
              <a:rPr lang="vi-VN" sz="1300" b="0" i="0" dirty="0">
                <a:effectLst/>
                <a:latin typeface="Josefin Sans" pitchFamily="2" charset="0"/>
              </a:rPr>
              <a:t>Những mô hình truyền thống tìm hiểu bối cảnh bằng cách đào tạo trên một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tập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dữ liệu lớn</a:t>
            </a:r>
            <a:r>
              <a:rPr lang="vi-VN" sz="1300" b="0" i="0" dirty="0">
                <a:effectLst/>
                <a:latin typeface="Josefin Sans" pitchFamily="2" charset="0"/>
              </a:rPr>
              <a:t>. Tuy nhiên, </a:t>
            </a:r>
            <a:r>
              <a:rPr lang="en-US" sz="1300" dirty="0" err="1">
                <a:latin typeface="Josefin Sans" pitchFamily="2" charset="0"/>
              </a:rPr>
              <a:t>đa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số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đều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có</a:t>
            </a:r>
            <a:r>
              <a:rPr lang="vi-VN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hạn chế</a:t>
            </a:r>
            <a:r>
              <a:rPr lang="vi-VN" sz="1300" b="0" i="0" dirty="0">
                <a:effectLst/>
                <a:latin typeface="Josefin Sans" pitchFamily="2" charset="0"/>
              </a:rPr>
              <a:t>: ngữ cảnh của một âm tiết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chỉ có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thể </a:t>
            </a:r>
            <a:r>
              <a:rPr lang="vi-VN" sz="1300" b="0" i="0" dirty="0">
                <a:effectLst/>
                <a:latin typeface="Josefin Sans" pitchFamily="2" charset="0"/>
              </a:rPr>
              <a:t>được nắm bắt bởi các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âm tiết liền kề</a:t>
            </a:r>
            <a:r>
              <a:rPr lang="vi-VN" sz="1300" b="0" i="0" dirty="0">
                <a:effectLst/>
                <a:latin typeface="Josefin Sans" pitchFamily="2" charset="0"/>
              </a:rPr>
              <a:t>. Đối với những câu có từ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hai lỗi chính tả trở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lên cạnh nhau</a:t>
            </a:r>
            <a:r>
              <a:rPr lang="vi-VN" sz="1300" b="0" i="0" dirty="0">
                <a:effectLst/>
                <a:latin typeface="Josefin Sans" pitchFamily="2" charset="0"/>
              </a:rPr>
              <a:t>, mô hình sẽ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khó </a:t>
            </a:r>
            <a:r>
              <a:rPr lang="vi-VN" sz="1300" b="0" i="0" dirty="0">
                <a:effectLst/>
                <a:latin typeface="Josefin Sans" pitchFamily="2" charset="0"/>
              </a:rPr>
              <a:t>xác định lỗi hơn.</a:t>
            </a:r>
            <a:endParaRPr lang="en" sz="1300" dirty="0">
              <a:solidFill>
                <a:srgbClr val="FF0000"/>
              </a:solidFill>
              <a:latin typeface="Josefin Sans" pitchFamily="2" charset="0"/>
              <a:ea typeface="Josefin Sans"/>
              <a:cs typeface="Josefin Sans"/>
              <a:sym typeface="Josefin Sans"/>
            </a:endParaRPr>
          </a:p>
          <a:p>
            <a:pPr marL="139700">
              <a:lnSpc>
                <a:spcPct val="150000"/>
              </a:lnSpc>
              <a:buSzPts val="1400"/>
            </a:pPr>
            <a:endParaRPr lang="en" sz="1300" dirty="0">
              <a:solidFill>
                <a:srgbClr val="FF0000"/>
              </a:solidFill>
              <a:latin typeface="Josefin Sans" pitchFamily="2" charset="0"/>
              <a:ea typeface="Josefin Sans"/>
              <a:cs typeface="Josefin Sans"/>
              <a:sym typeface="Josefin Sans"/>
            </a:endParaRPr>
          </a:p>
          <a:p>
            <a:pPr marL="139700">
              <a:lnSpc>
                <a:spcPct val="150000"/>
              </a:lnSpc>
              <a:buSzPts val="1400"/>
            </a:pPr>
            <a:r>
              <a:rPr lang="vi-VN" sz="1300" b="0" i="0" dirty="0">
                <a:effectLst/>
                <a:latin typeface="Josefin Sans" pitchFamily="2" charset="0"/>
              </a:rPr>
              <a:t>Trong những năm gần đây, việc ứng dụng mô hình deep learning vào kiểm tra chính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tả tiếng Việt đang là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xu hướng mới </a:t>
            </a:r>
            <a:r>
              <a:rPr lang="vi-VN" sz="1300" b="0" i="0" dirty="0">
                <a:effectLst/>
                <a:latin typeface="Josefin Sans" pitchFamily="2" charset="0"/>
              </a:rPr>
              <a:t>được các nhà nghiên cứu quan tâm .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Ưu điểm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của cách tiếp cận này là ngữ cảnh của âm tiết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không bị ràng buộc </a:t>
            </a:r>
            <a:r>
              <a:rPr lang="vi-VN" sz="1300" b="0" i="0" dirty="0">
                <a:effectLst/>
                <a:latin typeface="Josefin Sans" pitchFamily="2" charset="0"/>
              </a:rPr>
              <a:t>bởi các âm tiết xung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quanh, cho phép mô hình phát hiện lỗi chính tả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chính xác hơn</a:t>
            </a:r>
            <a:r>
              <a:rPr lang="vi-VN" sz="1300" b="0" i="0" dirty="0">
                <a:effectLst/>
                <a:latin typeface="Josefin Sans" pitchFamily="2" charset="0"/>
              </a:rPr>
              <a:t>. </a:t>
            </a:r>
            <a:endParaRPr lang="en-US" sz="1300" b="0" i="0" dirty="0">
              <a:effectLst/>
              <a:latin typeface="Josefin Sans" pitchFamily="2" charset="0"/>
            </a:endParaRPr>
          </a:p>
          <a:p>
            <a:pPr marL="139700">
              <a:lnSpc>
                <a:spcPct val="150000"/>
              </a:lnSpc>
              <a:buSzPts val="1400"/>
            </a:pPr>
            <a:r>
              <a:rPr lang="en" sz="1300" dirty="0">
                <a:solidFill>
                  <a:srgbClr val="FF0000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[7] </a:t>
            </a:r>
            <a:r>
              <a:rPr lang="en-US" sz="1300" dirty="0">
                <a:effectLst/>
                <a:latin typeface="Josefin Sans" pitchFamily="2" charset="0"/>
              </a:rPr>
              <a:t>Nguyen Ha Thanh; Dang Tran Binh; Nguyen Le Minh. Deep learning approach for </a:t>
            </a:r>
            <a:r>
              <a:rPr lang="en-US" sz="1300" dirty="0" err="1">
                <a:effectLst/>
                <a:latin typeface="Josefin Sans" pitchFamily="2" charset="0"/>
              </a:rPr>
              <a:t>vietnamese</a:t>
            </a:r>
            <a:r>
              <a:rPr lang="en-US" sz="1300" dirty="0">
                <a:effectLst/>
                <a:latin typeface="Josefin Sans" pitchFamily="2" charset="0"/>
              </a:rPr>
              <a:t> consonant misspell correction. 2019.</a:t>
            </a:r>
            <a:br>
              <a:rPr lang="en-US" sz="1300" dirty="0">
                <a:effectLst/>
                <a:latin typeface="Josefin Sans" pitchFamily="2" charset="0"/>
              </a:rPr>
            </a:b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Tóm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tắt</a:t>
            </a:r>
            <a:r>
              <a:rPr lang="en-US" sz="1300" b="1" i="1" dirty="0">
                <a:solidFill>
                  <a:srgbClr val="FF0000"/>
                </a:solidFill>
                <a:effectLst/>
                <a:latin typeface="Josefin Sans" pitchFamily="2" charset="0"/>
                <a:sym typeface="Josefin Sans"/>
              </a:rPr>
              <a:t>:  </a:t>
            </a:r>
            <a:r>
              <a:rPr lang="vi-VN" sz="1300" b="0" i="0" dirty="0">
                <a:effectLst/>
                <a:latin typeface="Josefin Sans" pitchFamily="2" charset="0"/>
              </a:rPr>
              <a:t>Năm 2018, Nguyễn Hà Thanh và công sự đề xuất </a:t>
            </a:r>
            <a:r>
              <a:rPr lang="vi-VN" sz="1300" b="0" i="0" dirty="0">
                <a:solidFill>
                  <a:srgbClr val="FF0000"/>
                </a:solidFill>
                <a:effectLst/>
                <a:latin typeface="Josefin Sans" pitchFamily="2" charset="0"/>
              </a:rPr>
              <a:t>phương pháp học sâu </a:t>
            </a:r>
            <a:r>
              <a:rPr lang="vi-VN" sz="1300" b="0" i="0" dirty="0">
                <a:effectLst/>
                <a:latin typeface="Josefin Sans" pitchFamily="2" charset="0"/>
              </a:rPr>
              <a:t>để giải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quyết lỗi chính tả phụ âm tiếng Việt. Để xác định và sửa các vị trí lỗi, mô hình sử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dụng mã hóa hướng sai chính tả và kiến trúc LSTM xếp chồng hai chiều. Đây là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vi-VN" sz="1300" b="0" i="0" dirty="0">
                <a:effectLst/>
                <a:latin typeface="Josefin Sans" pitchFamily="2" charset="0"/>
              </a:rPr>
              <a:t>nguồn cảm hứng chính cho bài báo cáo này.</a:t>
            </a:r>
            <a:endParaRPr lang="en-US" sz="1300" dirty="0">
              <a:effectLst/>
              <a:latin typeface="Josefin Sans" pitchFamily="2" charset="0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DEEP LEARNING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FEA6681-C67F-DFF7-7BAD-3887A26B0AB0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17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8A030DF4-802E-AC3F-5346-619D87C0D8D2}"/>
              </a:ext>
            </a:extLst>
          </p:cNvPr>
          <p:cNvSpPr txBox="1"/>
          <p:nvPr/>
        </p:nvSpPr>
        <p:spPr>
          <a:xfrm>
            <a:off x="6513143" y="1668046"/>
            <a:ext cx="2292822" cy="43085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sự</a:t>
            </a:r>
            <a:r>
              <a:rPr lang="en-US" sz="16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phụ</a:t>
            </a:r>
            <a:r>
              <a:rPr lang="en-US" sz="16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thuộc</a:t>
            </a:r>
            <a:r>
              <a:rPr lang="en-US" sz="16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âm</a:t>
            </a:r>
            <a:r>
              <a:rPr lang="en-US" sz="16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tiết</a:t>
            </a:r>
            <a:r>
              <a:rPr lang="en-US" sz="16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1600" b="1" dirty="0">
              <a:solidFill>
                <a:schemeClr val="tx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B501A8-2523-E453-AD47-7EAC38F55816}"/>
              </a:ext>
            </a:extLst>
          </p:cNvPr>
          <p:cNvCxnSpPr/>
          <p:nvPr/>
        </p:nvCxnSpPr>
        <p:spPr>
          <a:xfrm>
            <a:off x="7262194" y="1410808"/>
            <a:ext cx="498143" cy="2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1AE041-14D8-7C5C-9B45-455F646F6DC4}"/>
              </a:ext>
            </a:extLst>
          </p:cNvPr>
          <p:cNvSpPr/>
          <p:nvPr/>
        </p:nvSpPr>
        <p:spPr>
          <a:xfrm>
            <a:off x="4176216" y="1156690"/>
            <a:ext cx="3584122" cy="2285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5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Long Short-term Memory (LSTM)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D112-EE9A-ECE1-9604-4A4171BC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39" y="862740"/>
            <a:ext cx="6350521" cy="3676130"/>
          </a:xfrm>
          <a:prstGeom prst="rect">
            <a:avLst/>
          </a:prstGeom>
        </p:spPr>
      </p:pic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455D4DD5-E4D1-2AB7-435D-F70F2023FC1A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18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5B379-401F-03D9-997D-25CBCDAA901E}"/>
              </a:ext>
            </a:extLst>
          </p:cNvPr>
          <p:cNvSpPr txBox="1"/>
          <p:nvPr/>
        </p:nvSpPr>
        <p:spPr>
          <a:xfrm>
            <a:off x="1920471" y="4561204"/>
            <a:ext cx="57470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1: </a:t>
            </a:r>
            <a:r>
              <a:rPr lang="en-US" sz="1300" dirty="0" err="1">
                <a:latin typeface="Josefin Sans" pitchFamily="2" charset="0"/>
              </a:rPr>
              <a:t>Mô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Long Short-term Memory (</a:t>
            </a:r>
            <a:r>
              <a:rPr lang="en-US" sz="1300" dirty="0" err="1">
                <a:latin typeface="Josefin Sans" pitchFamily="2" charset="0"/>
              </a:rPr>
              <a:t>Nguồn</a:t>
            </a:r>
            <a:r>
              <a:rPr lang="en-US" sz="1300" dirty="0">
                <a:latin typeface="Josefin Sans" pitchFamily="2" charset="0"/>
              </a:rPr>
              <a:t>: </a:t>
            </a:r>
            <a:r>
              <a:rPr lang="en-US" sz="1300" b="0" i="0" dirty="0">
                <a:effectLst/>
                <a:latin typeface="Josefin Sans" pitchFamily="2" charset="0"/>
              </a:rPr>
              <a:t>https://colah.github.io)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4C3E9-2270-4605-F28E-D3A6CC0981AC}"/>
              </a:ext>
            </a:extLst>
          </p:cNvPr>
          <p:cNvSpPr txBox="1"/>
          <p:nvPr/>
        </p:nvSpPr>
        <p:spPr>
          <a:xfrm>
            <a:off x="0" y="514746"/>
            <a:ext cx="4439344" cy="231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Mỗi module LSTM sẽ có ba cổng được đặt tên là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: </a:t>
            </a:r>
            <a:endParaRPr lang="vi-VN" b="0" dirty="0">
              <a:effectLst/>
              <a:latin typeface="Josefin Sans" pitchFamily="2" charset="0"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Input Gate </a:t>
            </a:r>
            <a:endParaRPr lang="vi-VN" b="0" dirty="0">
              <a:effectLst/>
              <a:latin typeface="Josefin Sans" pitchFamily="2" charset="0"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Output Gate</a:t>
            </a:r>
            <a:endParaRPr lang="vi-VN" b="0" dirty="0">
              <a:effectLst/>
              <a:latin typeface="Josefin Sans" pitchFamily="2" charset="0"/>
            </a:endParaRPr>
          </a:p>
          <a:p>
            <a:pPr marL="285750" indent="-285750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Forget Gate</a:t>
            </a:r>
            <a:endParaRPr lang="vi-VN" b="0" dirty="0">
              <a:effectLst/>
              <a:latin typeface="Josefin Sans" pitchFamily="2" charset="0"/>
            </a:endParaRPr>
          </a:p>
          <a:p>
            <a:br>
              <a:rPr lang="vi-VN" dirty="0">
                <a:latin typeface="Josefin Sans" pitchFamily="2" charset="0"/>
              </a:rPr>
            </a:br>
            <a:br>
              <a:rPr lang="en-US" dirty="0">
                <a:latin typeface="Josefin Sans" pitchFamily="2" charset="0"/>
              </a:rPr>
            </a:br>
            <a:endParaRPr lang="vi-VN" dirty="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792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Long Short-term Memory (LSTM)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762E7-8D08-C123-2279-983383B9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044"/>
            <a:ext cx="5858130" cy="1809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9B861-236B-99F3-F8FE-FC3FCCB28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816" y="1559051"/>
            <a:ext cx="2828925" cy="1882431"/>
          </a:xfrm>
          <a:prstGeom prst="rect">
            <a:avLst/>
          </a:prstGeom>
        </p:spPr>
      </p:pic>
      <p:sp>
        <p:nvSpPr>
          <p:cNvPr id="9" name="Google Shape;66;p14">
            <a:extLst>
              <a:ext uri="{FF2B5EF4-FFF2-40B4-BE49-F238E27FC236}">
                <a16:creationId xmlns:a16="http://schemas.microsoft.com/office/drawing/2014/main" id="{86814AA6-227C-D871-5E52-5455F604A88A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19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C119F-798A-E2EC-BDB8-9B5C61BD11E3}"/>
              </a:ext>
            </a:extLst>
          </p:cNvPr>
          <p:cNvSpPr txBox="1"/>
          <p:nvPr/>
        </p:nvSpPr>
        <p:spPr>
          <a:xfrm>
            <a:off x="2187516" y="3646262"/>
            <a:ext cx="15119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2: Cell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6B01C-23DE-F4B8-2F79-91666509E20A}"/>
              </a:ext>
            </a:extLst>
          </p:cNvPr>
          <p:cNvSpPr txBox="1"/>
          <p:nvPr/>
        </p:nvSpPr>
        <p:spPr>
          <a:xfrm>
            <a:off x="0" y="4851112"/>
            <a:ext cx="25619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Josefin Sans" pitchFamily="2" charset="0"/>
              </a:rPr>
              <a:t>(</a:t>
            </a:r>
            <a:r>
              <a:rPr lang="en-US" sz="1300" dirty="0" err="1">
                <a:latin typeface="Josefin Sans" pitchFamily="2" charset="0"/>
              </a:rPr>
              <a:t>Nguồn</a:t>
            </a:r>
            <a:r>
              <a:rPr lang="en-US" sz="1300" dirty="0">
                <a:latin typeface="Josefin Sans" pitchFamily="2" charset="0"/>
              </a:rPr>
              <a:t>: </a:t>
            </a:r>
            <a:r>
              <a:rPr lang="en-US" sz="1300" b="0" i="0" dirty="0">
                <a:effectLst/>
                <a:latin typeface="Josefin Sans" pitchFamily="2" charset="0"/>
              </a:rPr>
              <a:t>https://colah.github.io)</a:t>
            </a:r>
            <a:endParaRPr lang="en-US" sz="1300" dirty="0">
              <a:latin typeface="Josefi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F519D-4AF0-BED3-EA49-84C3740C09FE}"/>
              </a:ext>
            </a:extLst>
          </p:cNvPr>
          <p:cNvSpPr txBox="1"/>
          <p:nvPr/>
        </p:nvSpPr>
        <p:spPr>
          <a:xfrm>
            <a:off x="150908" y="782050"/>
            <a:ext cx="9284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Cell state</a:t>
            </a:r>
            <a:r>
              <a:rPr lang="vi-VN" sz="1600" b="1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:</a:t>
            </a:r>
            <a:r>
              <a:rPr lang="vi-VN" sz="1600" b="0" i="0" u="none" strike="noStrike" dirty="0">
                <a:solidFill>
                  <a:srgbClr val="000000"/>
                </a:solidFill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Giúp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mô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hình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giữ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lại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thông</a:t>
            </a:r>
            <a:r>
              <a:rPr lang="en-US" sz="1600" b="0" i="0" dirty="0">
                <a:effectLst/>
                <a:latin typeface="Josefin Sans" pitchFamily="2" charset="0"/>
              </a:rPr>
              <a:t> tin </a:t>
            </a:r>
            <a:r>
              <a:rPr lang="en-US" sz="1600" b="0" i="0" dirty="0" err="1">
                <a:effectLst/>
                <a:latin typeface="Josefin Sans" pitchFamily="2" charset="0"/>
              </a:rPr>
              <a:t>quan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trọng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và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quên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đi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thông</a:t>
            </a:r>
            <a:r>
              <a:rPr lang="en-US" sz="1600" b="0" i="0" dirty="0">
                <a:effectLst/>
                <a:latin typeface="Josefin Sans" pitchFamily="2" charset="0"/>
              </a:rPr>
              <a:t> tin </a:t>
            </a:r>
            <a:r>
              <a:rPr lang="en-US" sz="1600" b="0" i="0" dirty="0" err="1">
                <a:effectLst/>
                <a:latin typeface="Josefin Sans" pitchFamily="2" charset="0"/>
              </a:rPr>
              <a:t>không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quan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trọng</a:t>
            </a:r>
            <a:r>
              <a:rPr lang="en-US" sz="1600" b="0" i="0" dirty="0">
                <a:effectLst/>
                <a:latin typeface="Josefin Sans" pitchFamily="2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Josefin Sans" pitchFamily="2" charset="0"/>
              </a:rPr>
              <a:t>Forget gate: </a:t>
            </a:r>
            <a:r>
              <a:rPr lang="en-US" sz="1600" b="0" i="0" dirty="0" err="1">
                <a:effectLst/>
                <a:latin typeface="Josefin Sans" pitchFamily="2" charset="0"/>
              </a:rPr>
              <a:t>cho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biết</a:t>
            </a:r>
            <a:r>
              <a:rPr lang="en-US" sz="1600" b="0" i="0" dirty="0">
                <a:effectLst/>
                <a:latin typeface="Josefin Sans" pitchFamily="2" charset="0"/>
              </a:rPr>
              <a:t> bao </a:t>
            </a:r>
            <a:r>
              <a:rPr lang="en-US" sz="1600" b="0" i="0" dirty="0" err="1">
                <a:effectLst/>
                <a:latin typeface="Josefin Sans" pitchFamily="2" charset="0"/>
              </a:rPr>
              <a:t>nhiều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thông</a:t>
            </a:r>
            <a:r>
              <a:rPr lang="en-US" sz="1600" b="0" i="0" dirty="0">
                <a:effectLst/>
                <a:latin typeface="Josefin Sans" pitchFamily="2" charset="0"/>
              </a:rPr>
              <a:t> tin </a:t>
            </a:r>
            <a:r>
              <a:rPr lang="en-US" sz="1600" b="0" i="0" dirty="0" err="1">
                <a:effectLst/>
                <a:latin typeface="Josefin Sans" pitchFamily="2" charset="0"/>
              </a:rPr>
              <a:t>cần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quên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tại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một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thời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en-US" sz="1600" b="0" i="0" dirty="0" err="1">
                <a:effectLst/>
                <a:latin typeface="Josefin Sans" pitchFamily="2" charset="0"/>
              </a:rPr>
              <a:t>điểm</a:t>
            </a:r>
            <a:r>
              <a:rPr lang="en-US" sz="1600" b="0" i="0" dirty="0">
                <a:effectLst/>
                <a:latin typeface="Josefin Sans" pitchFamily="2" charset="0"/>
              </a:rPr>
              <a:t>.</a:t>
            </a:r>
            <a:br>
              <a:rPr lang="en-US" sz="1600" dirty="0">
                <a:latin typeface="Josefin Sans" pitchFamily="2" charset="0"/>
              </a:rPr>
            </a:br>
            <a:endParaRPr lang="vi-VN" sz="1600" dirty="0">
              <a:latin typeface="Josefi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42EEA-8294-0328-BD48-6BEF9B658FB2}"/>
              </a:ext>
            </a:extLst>
          </p:cNvPr>
          <p:cNvSpPr txBox="1"/>
          <p:nvPr/>
        </p:nvSpPr>
        <p:spPr>
          <a:xfrm>
            <a:off x="6159729" y="3582427"/>
            <a:ext cx="168828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3: Forget gate.</a:t>
            </a:r>
          </a:p>
        </p:txBody>
      </p:sp>
    </p:spTree>
    <p:extLst>
      <p:ext uri="{BB962C8B-B14F-4D97-AF65-F5344CB8AC3E}">
        <p14:creationId xmlns:p14="http://schemas.microsoft.com/office/powerpoint/2010/main" val="41540633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55213" y="113475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5213" y="1658813"/>
            <a:ext cx="2768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Chuẩn bị Slide và Latex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5213" y="1930434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Chính: </a:t>
            </a:r>
            <a:r>
              <a:rPr lang="en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Nam</a:t>
            </a:r>
            <a:br>
              <a:rPr lang="en" dirty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Phụ: Huy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5213" y="2541292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5213" y="3084488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Cài đặt DEMO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235250" y="113475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223913" y="1628898"/>
            <a:ext cx="2768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Thu thập, xử lí dữ liệu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223913" y="1929738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Chính: </a:t>
            </a:r>
            <a:r>
              <a:rPr lang="en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Phương</a:t>
            </a:r>
            <a:br>
              <a:rPr lang="en" dirty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Phụ: Huy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223913" y="2545338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05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223913" y="3080625"/>
            <a:ext cx="276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Kiểm thử, nhận xét, so sánh với các mô hình khác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102650" y="1134468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102650" y="1623343"/>
            <a:ext cx="276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Nghiên cứu Mô hình, các tài liệu liên quan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102650" y="2129777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Chính: </a:t>
            </a:r>
            <a:r>
              <a:rPr lang="en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Huy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Phụ: Nam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102650" y="2541292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06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092946" y="3084488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Cải tiến Mô hình và Kết quả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81;p14">
            <a:extLst>
              <a:ext uri="{FF2B5EF4-FFF2-40B4-BE49-F238E27FC236}">
                <a16:creationId xmlns:a16="http://schemas.microsoft.com/office/drawing/2014/main" id="{00DCDDEB-5B1B-D3D5-653E-E22664E884DD}"/>
              </a:ext>
            </a:extLst>
          </p:cNvPr>
          <p:cNvSpPr txBox="1"/>
          <p:nvPr/>
        </p:nvSpPr>
        <p:spPr>
          <a:xfrm>
            <a:off x="6106848" y="3484688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Chính: </a:t>
            </a:r>
            <a:r>
              <a:rPr lang="en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Huy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Phụ: Nam, Phương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" name="Google Shape;81;p14">
            <a:extLst>
              <a:ext uri="{FF2B5EF4-FFF2-40B4-BE49-F238E27FC236}">
                <a16:creationId xmlns:a16="http://schemas.microsoft.com/office/drawing/2014/main" id="{246BDD57-69DB-DDEC-9A71-589BBEC121E6}"/>
              </a:ext>
            </a:extLst>
          </p:cNvPr>
          <p:cNvSpPr txBox="1"/>
          <p:nvPr/>
        </p:nvSpPr>
        <p:spPr>
          <a:xfrm>
            <a:off x="455213" y="3521571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Chính: </a:t>
            </a:r>
            <a:r>
              <a:rPr lang="en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Phương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Phụ: Huy, Nam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" name="Google Shape;81;p14">
            <a:extLst>
              <a:ext uri="{FF2B5EF4-FFF2-40B4-BE49-F238E27FC236}">
                <a16:creationId xmlns:a16="http://schemas.microsoft.com/office/drawing/2014/main" id="{9F22FAD0-2D6E-7AEC-DE60-E138BDBFC079}"/>
              </a:ext>
            </a:extLst>
          </p:cNvPr>
          <p:cNvSpPr txBox="1"/>
          <p:nvPr/>
        </p:nvSpPr>
        <p:spPr>
          <a:xfrm>
            <a:off x="3235250" y="3608671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Chính: </a:t>
            </a:r>
            <a:r>
              <a:rPr lang="en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Nam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Phụ: Huy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D0BDFD99-2B86-5CC5-7564-EEB405D203B2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BẢNG PHÂN CHIA CÔNG VIỆC</a:t>
            </a:r>
          </a:p>
        </p:txBody>
      </p: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74DE8821-799B-F21D-F301-C054AE112865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00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"/>
    </mc:Choice>
    <mc:Fallback xmlns="">
      <p:transition spd="slow" advTm="4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Long Short-term Memory (LSTM)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4FE03-AF22-CD7B-BA9F-F77FE324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5" y="1339411"/>
            <a:ext cx="3599726" cy="2464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98BB8-BE43-03DE-EDF8-65317CEA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685" y="1394226"/>
            <a:ext cx="3476699" cy="2355045"/>
          </a:xfrm>
          <a:prstGeom prst="rect">
            <a:avLst/>
          </a:prstGeom>
        </p:spPr>
      </p:pic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458C12F0-8E42-481C-66F3-7C5688D23C9F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20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DCF9E-C223-D53D-CAB1-C1BE3B924364}"/>
              </a:ext>
            </a:extLst>
          </p:cNvPr>
          <p:cNvSpPr txBox="1"/>
          <p:nvPr/>
        </p:nvSpPr>
        <p:spPr>
          <a:xfrm>
            <a:off x="1333098" y="3737255"/>
            <a:ext cx="15905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4: Input gate.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F0F2A-E633-AC25-5E37-AE78B26F6B0C}"/>
              </a:ext>
            </a:extLst>
          </p:cNvPr>
          <p:cNvSpPr txBox="1"/>
          <p:nvPr/>
        </p:nvSpPr>
        <p:spPr>
          <a:xfrm>
            <a:off x="5987784" y="3657894"/>
            <a:ext cx="21595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5: Update Cell State.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F7D30-DC79-D124-8693-E67D81D6551E}"/>
              </a:ext>
            </a:extLst>
          </p:cNvPr>
          <p:cNvSpPr txBox="1"/>
          <p:nvPr/>
        </p:nvSpPr>
        <p:spPr>
          <a:xfrm>
            <a:off x="0" y="4851112"/>
            <a:ext cx="25619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Josefin Sans" pitchFamily="2" charset="0"/>
              </a:rPr>
              <a:t>(</a:t>
            </a:r>
            <a:r>
              <a:rPr lang="en-US" sz="1300" dirty="0" err="1">
                <a:latin typeface="Josefin Sans" pitchFamily="2" charset="0"/>
              </a:rPr>
              <a:t>Nguồn</a:t>
            </a:r>
            <a:r>
              <a:rPr lang="en-US" sz="1300" dirty="0">
                <a:latin typeface="Josefin Sans" pitchFamily="2" charset="0"/>
              </a:rPr>
              <a:t>: </a:t>
            </a:r>
            <a:r>
              <a:rPr lang="en-US" sz="1300" b="0" i="0" dirty="0">
                <a:effectLst/>
                <a:latin typeface="Josefin Sans" pitchFamily="2" charset="0"/>
              </a:rPr>
              <a:t>https://colah.github.io)</a:t>
            </a:r>
            <a:endParaRPr lang="en-US" sz="1300" dirty="0">
              <a:latin typeface="Josefi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86385-3E86-34F0-CCFF-49039F4ED4F9}"/>
              </a:ext>
            </a:extLst>
          </p:cNvPr>
          <p:cNvSpPr txBox="1"/>
          <p:nvPr/>
        </p:nvSpPr>
        <p:spPr>
          <a:xfrm>
            <a:off x="328485" y="842972"/>
            <a:ext cx="928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Josefin Sans" pitchFamily="2" charset="0"/>
              </a:rPr>
              <a:t>Input gate: c</a:t>
            </a:r>
            <a:r>
              <a:rPr lang="vi-VN" sz="1600" b="0" i="0" dirty="0">
                <a:effectLst/>
                <a:latin typeface="Josefin Sans" pitchFamily="2" charset="0"/>
              </a:rPr>
              <a:t>ho biết bao nhi</a:t>
            </a:r>
            <a:r>
              <a:rPr lang="en-US" sz="1600" dirty="0">
                <a:latin typeface="Josefin Sans" pitchFamily="2" charset="0"/>
              </a:rPr>
              <a:t>ê</a:t>
            </a:r>
            <a:r>
              <a:rPr lang="vi-VN" sz="1600" b="0" i="0" dirty="0">
                <a:effectLst/>
                <a:latin typeface="Josefin Sans" pitchFamily="2" charset="0"/>
              </a:rPr>
              <a:t>u thông tin được input vào tại một thời điểm nhất</a:t>
            </a:r>
            <a:r>
              <a:rPr lang="en-US" sz="1600" b="0" i="0" dirty="0">
                <a:effectLst/>
                <a:latin typeface="Josefin Sans" pitchFamily="2" charset="0"/>
              </a:rPr>
              <a:t> </a:t>
            </a:r>
            <a:r>
              <a:rPr lang="vi-VN" sz="1600" b="0" i="0" dirty="0">
                <a:effectLst/>
                <a:latin typeface="Josefin Sans" pitchFamily="2" charset="0"/>
              </a:rPr>
              <a:t>định.</a:t>
            </a:r>
            <a:br>
              <a:rPr lang="en-US" sz="1600" dirty="0">
                <a:latin typeface="Josefin Sans" pitchFamily="2" charset="0"/>
              </a:rPr>
            </a:br>
            <a:endParaRPr lang="vi-VN" sz="1600" dirty="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65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Long Short-term Memory (LSTM)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1F551-507C-E6D1-971F-DE105015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60" y="1211396"/>
            <a:ext cx="3703084" cy="2607608"/>
          </a:xfrm>
          <a:prstGeom prst="rect">
            <a:avLst/>
          </a:prstGeom>
        </p:spPr>
      </p:pic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DA046413-364A-5EB3-1AE2-B4BC0DDE11B4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21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EAE45-C80F-6A6E-B69F-14B6A2EA596F}"/>
              </a:ext>
            </a:extLst>
          </p:cNvPr>
          <p:cNvSpPr txBox="1"/>
          <p:nvPr/>
        </p:nvSpPr>
        <p:spPr>
          <a:xfrm>
            <a:off x="3776750" y="3767347"/>
            <a:ext cx="17395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6: Output gate.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7531E-F9B1-74E9-7CC4-A10C61A7FD26}"/>
              </a:ext>
            </a:extLst>
          </p:cNvPr>
          <p:cNvSpPr txBox="1"/>
          <p:nvPr/>
        </p:nvSpPr>
        <p:spPr>
          <a:xfrm>
            <a:off x="0" y="4851112"/>
            <a:ext cx="25619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Josefin Sans" pitchFamily="2" charset="0"/>
              </a:rPr>
              <a:t>(</a:t>
            </a:r>
            <a:r>
              <a:rPr lang="en-US" sz="1300" dirty="0" err="1">
                <a:latin typeface="Josefin Sans" pitchFamily="2" charset="0"/>
              </a:rPr>
              <a:t>Nguồn</a:t>
            </a:r>
            <a:r>
              <a:rPr lang="en-US" sz="1300" dirty="0">
                <a:latin typeface="Josefin Sans" pitchFamily="2" charset="0"/>
              </a:rPr>
              <a:t>: </a:t>
            </a:r>
            <a:r>
              <a:rPr lang="en-US" sz="1300" b="0" i="0" dirty="0">
                <a:effectLst/>
                <a:latin typeface="Josefin Sans" pitchFamily="2" charset="0"/>
              </a:rPr>
              <a:t>https://colah.github.io)</a:t>
            </a:r>
            <a:endParaRPr lang="en-US" sz="1300" dirty="0">
              <a:latin typeface="Josefi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58A6D-6C8E-115A-E42D-41061B2F6B4D}"/>
              </a:ext>
            </a:extLst>
          </p:cNvPr>
          <p:cNvSpPr txBox="1"/>
          <p:nvPr/>
        </p:nvSpPr>
        <p:spPr>
          <a:xfrm>
            <a:off x="480090" y="747401"/>
            <a:ext cx="928455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300" b="1" dirty="0">
                <a:latin typeface="Josefin Sans" pitchFamily="2" charset="0"/>
              </a:rPr>
              <a:t>Output gate: </a:t>
            </a:r>
            <a:r>
              <a:rPr lang="en-US" sz="1300" b="0" i="0" dirty="0" err="1">
                <a:effectLst/>
                <a:latin typeface="Josefin Sans" pitchFamily="2" charset="0"/>
              </a:rPr>
              <a:t>cho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en-US" sz="1300" b="0" i="0" dirty="0" err="1">
                <a:effectLst/>
                <a:latin typeface="Josefin Sans" pitchFamily="2" charset="0"/>
              </a:rPr>
              <a:t>biết</a:t>
            </a:r>
            <a:r>
              <a:rPr lang="en-US" sz="1300" b="0" i="0" dirty="0">
                <a:effectLst/>
                <a:latin typeface="Josefin Sans" pitchFamily="2" charset="0"/>
              </a:rPr>
              <a:t> bao </a:t>
            </a:r>
            <a:r>
              <a:rPr lang="en-US" sz="1300" b="0" i="0" dirty="0" err="1">
                <a:effectLst/>
                <a:latin typeface="Josefin Sans" pitchFamily="2" charset="0"/>
              </a:rPr>
              <a:t>nhiều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en-US" sz="1300" b="0" i="0" dirty="0" err="1">
                <a:effectLst/>
                <a:latin typeface="Josefin Sans" pitchFamily="2" charset="0"/>
              </a:rPr>
              <a:t>thông</a:t>
            </a:r>
            <a:r>
              <a:rPr lang="en-US" sz="1300" b="0" i="0" dirty="0">
                <a:effectLst/>
                <a:latin typeface="Josefin Sans" pitchFamily="2" charset="0"/>
              </a:rPr>
              <a:t> tin </a:t>
            </a:r>
            <a:r>
              <a:rPr lang="en-US" sz="1300" b="0" i="0" dirty="0" err="1">
                <a:effectLst/>
                <a:latin typeface="Josefin Sans" pitchFamily="2" charset="0"/>
              </a:rPr>
              <a:t>truyền</a:t>
            </a:r>
            <a:r>
              <a:rPr lang="en-US" sz="1300" b="0" i="0" dirty="0">
                <a:effectLst/>
                <a:latin typeface="Josefin Sans" pitchFamily="2" charset="0"/>
              </a:rPr>
              <a:t> qua </a:t>
            </a:r>
            <a:r>
              <a:rPr lang="en-US" sz="1300" b="0" i="0" dirty="0" err="1">
                <a:effectLst/>
                <a:latin typeface="Josefin Sans" pitchFamily="2" charset="0"/>
              </a:rPr>
              <a:t>tại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en-US" sz="1300" b="0" i="0" dirty="0" err="1">
                <a:effectLst/>
                <a:latin typeface="Josefin Sans" pitchFamily="2" charset="0"/>
              </a:rPr>
              <a:t>một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en-US" sz="1300" b="0" i="0" dirty="0" err="1">
                <a:effectLst/>
                <a:latin typeface="Josefin Sans" pitchFamily="2" charset="0"/>
              </a:rPr>
              <a:t>thời</a:t>
            </a:r>
            <a:r>
              <a:rPr lang="en-US" sz="1300" b="0" i="0" dirty="0">
                <a:effectLst/>
                <a:latin typeface="Josefin Sans" pitchFamily="2" charset="0"/>
              </a:rPr>
              <a:t> </a:t>
            </a:r>
            <a:r>
              <a:rPr lang="en-US" sz="1300" b="0" i="0" dirty="0" err="1">
                <a:effectLst/>
                <a:latin typeface="Josefin Sans" pitchFamily="2" charset="0"/>
              </a:rPr>
              <a:t>điểm</a:t>
            </a:r>
            <a:r>
              <a:rPr lang="en-US" sz="1300" b="0" i="0" dirty="0">
                <a:effectLst/>
                <a:latin typeface="Josefin Sans" pitchFamily="2" charset="0"/>
              </a:rPr>
              <a:t>.</a:t>
            </a:r>
            <a:endParaRPr lang="vi-VN" sz="1300" dirty="0">
              <a:latin typeface="Josefi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1990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Bidirectional Long Short-term Memory (LSTM)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07801-BC9C-AE3C-E773-D76B032C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44" y="697743"/>
            <a:ext cx="6291729" cy="3748014"/>
          </a:xfrm>
          <a:prstGeom prst="rect">
            <a:avLst/>
          </a:prstGeom>
        </p:spPr>
      </p:pic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8182AA9A-23DC-4E17-646E-5D959AA9A24C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22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2A5B5-AAE0-56CC-A0D4-5082BDC42B77}"/>
              </a:ext>
            </a:extLst>
          </p:cNvPr>
          <p:cNvSpPr txBox="1"/>
          <p:nvPr/>
        </p:nvSpPr>
        <p:spPr>
          <a:xfrm>
            <a:off x="2261757" y="4616349"/>
            <a:ext cx="51539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7: </a:t>
            </a:r>
            <a:r>
              <a:rPr lang="en-US" sz="1300" dirty="0" err="1">
                <a:latin typeface="Josefin Sans" pitchFamily="2" charset="0"/>
              </a:rPr>
              <a:t>Mô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Bidirectional Long Short-term Memory (</a:t>
            </a:r>
            <a:r>
              <a:rPr lang="en-US" sz="1300" dirty="0" err="1">
                <a:latin typeface="Josefin Sans" pitchFamily="2" charset="0"/>
              </a:rPr>
              <a:t>BiLSTM</a:t>
            </a:r>
            <a:r>
              <a:rPr lang="en-US" sz="1300" dirty="0">
                <a:latin typeface="Josefin Sans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179303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138925" y="1183830"/>
            <a:ext cx="2166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03</a:t>
            </a:r>
            <a:endParaRPr sz="7200" b="1"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88175" y="2395225"/>
            <a:ext cx="5664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/>
              <a:t>Xây dựng mô hình</a:t>
            </a:r>
            <a:endParaRPr sz="3800" b="1" dirty="0"/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1F478F59-9415-B137-7325-D61A99002295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23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0">
            <a:extLst>
              <a:ext uri="{FF2B5EF4-FFF2-40B4-BE49-F238E27FC236}">
                <a16:creationId xmlns:a16="http://schemas.microsoft.com/office/drawing/2014/main" id="{9F07B761-65DE-EE80-C493-90729496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4" y="281175"/>
            <a:ext cx="8143752" cy="45811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C4B615-1BB3-F45C-7A0F-7E3D34A00BE6}"/>
              </a:ext>
            </a:extLst>
          </p:cNvPr>
          <p:cNvSpPr/>
          <p:nvPr/>
        </p:nvSpPr>
        <p:spPr>
          <a:xfrm>
            <a:off x="4572000" y="2829339"/>
            <a:ext cx="781878" cy="6692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Noise 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E5D55-23B0-774C-37C3-0E2974589241}"/>
              </a:ext>
            </a:extLst>
          </p:cNvPr>
          <p:cNvSpPr txBox="1"/>
          <p:nvPr/>
        </p:nvSpPr>
        <p:spPr>
          <a:xfrm>
            <a:off x="500124" y="4554548"/>
            <a:ext cx="536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Josefin Sans" pitchFamily="2" charset="0"/>
              </a:rPr>
              <a:t>Hình</a:t>
            </a:r>
            <a:r>
              <a:rPr lang="en-US" dirty="0">
                <a:latin typeface="Josefin Sans" pitchFamily="2" charset="0"/>
              </a:rPr>
              <a:t> 8: Quy </a:t>
            </a:r>
            <a:r>
              <a:rPr lang="en-US" dirty="0" err="1">
                <a:latin typeface="Josefin Sans" pitchFamily="2" charset="0"/>
              </a:rPr>
              <a:t>trình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giải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quyết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bài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toán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sửa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lỗi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chính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tả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tiếng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Việt</a:t>
            </a:r>
            <a:r>
              <a:rPr lang="en-US" dirty="0">
                <a:latin typeface="Josefin Sans" pitchFamily="2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478200-A26B-F6B6-9E4F-5279D857BFFC}"/>
              </a:ext>
            </a:extLst>
          </p:cNvPr>
          <p:cNvSpPr/>
          <p:nvPr/>
        </p:nvSpPr>
        <p:spPr>
          <a:xfrm>
            <a:off x="3087757" y="2941983"/>
            <a:ext cx="1040295" cy="622852"/>
          </a:xfrm>
          <a:prstGeom prst="roundRect">
            <a:avLst/>
          </a:prstGeom>
          <a:solidFill>
            <a:srgbClr val="A6B8E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 câu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285CA3-C712-8FCE-21A5-13408AF8A5B9}"/>
              </a:ext>
            </a:extLst>
          </p:cNvPr>
          <p:cNvSpPr/>
          <p:nvPr/>
        </p:nvSpPr>
        <p:spPr>
          <a:xfrm>
            <a:off x="1875183" y="2941983"/>
            <a:ext cx="1040295" cy="622852"/>
          </a:xfrm>
          <a:prstGeom prst="round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7F8D87D1-2142-8DC6-E6CB-F70CC482694C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24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70747519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3D03C-1B24-E55E-96DA-2884BF7F1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82238"/>
            <a:ext cx="8520600" cy="3416400"/>
          </a:xfrm>
        </p:spPr>
        <p:txBody>
          <a:bodyPr/>
          <a:lstStyle/>
          <a:p>
            <a:pPr marL="11430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VNTC/Data/10Topics/Ver1.1 at master ·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duyvuleo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/VNTC · GitHub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Cập nhật số ca nhiễm Covid-19 hôm nay mới nhất trên VnExpress">
            <a:extLst>
              <a:ext uri="{FF2B5EF4-FFF2-40B4-BE49-F238E27FC236}">
                <a16:creationId xmlns:a16="http://schemas.microsoft.com/office/drawing/2014/main" id="{90D4A0B7-2377-DB0D-705A-CB7B4558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3" y="1948079"/>
            <a:ext cx="4063637" cy="62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in mới nhất - Tuổi trẻ Online">
            <a:extLst>
              <a:ext uri="{FF2B5EF4-FFF2-40B4-BE49-F238E27FC236}">
                <a16:creationId xmlns:a16="http://schemas.microsoft.com/office/drawing/2014/main" id="{1BFAFE4E-ABA3-754B-0ADB-6AD237645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60346"/>
            <a:ext cx="305154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Báo Thanh Niên (08/07/2014): Tiêu chí lựa chọn chương trình quốc tế có uy  tín &amp; chất lượng">
            <a:extLst>
              <a:ext uri="{FF2B5EF4-FFF2-40B4-BE49-F238E27FC236}">
                <a16:creationId xmlns:a16="http://schemas.microsoft.com/office/drawing/2014/main" id="{A11EE44F-B79B-0BB7-11DA-84A0211A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3" y="2859483"/>
            <a:ext cx="418537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GƯỜI LAO ĐỘNG – Boxmedia">
            <a:extLst>
              <a:ext uri="{FF2B5EF4-FFF2-40B4-BE49-F238E27FC236}">
                <a16:creationId xmlns:a16="http://schemas.microsoft.com/office/drawing/2014/main" id="{92AD91B0-2EDA-4DDA-BDB5-97513A5F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8" y="2726796"/>
            <a:ext cx="3715484" cy="16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2">
            <a:extLst>
              <a:ext uri="{FF2B5EF4-FFF2-40B4-BE49-F238E27FC236}">
                <a16:creationId xmlns:a16="http://schemas.microsoft.com/office/drawing/2014/main" id="{4596F28F-F460-DF10-330D-107E8A049F87}"/>
              </a:ext>
            </a:extLst>
          </p:cNvPr>
          <p:cNvSpPr txBox="1"/>
          <p:nvPr/>
        </p:nvSpPr>
        <p:spPr>
          <a:xfrm>
            <a:off x="85932" y="4359925"/>
            <a:ext cx="897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Khoa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khoẻ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Văn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11" name="Google Shape;72;p14">
            <a:extLst>
              <a:ext uri="{FF2B5EF4-FFF2-40B4-BE49-F238E27FC236}">
                <a16:creationId xmlns:a16="http://schemas.microsoft.com/office/drawing/2014/main" id="{38A12468-481F-60F4-5400-0BFBD5DB19B0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THU THẬP DỮ LIỆU</a:t>
            </a: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148FBDF8-C787-34DA-7174-9DF5DF7CAB90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25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2535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D6B26C3-A880-C952-D1E4-2488083B4F8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XỬ LÝ DỮ LIỆU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DC5395-70B5-0777-FCCB-E84550322D38}"/>
              </a:ext>
            </a:extLst>
          </p:cNvPr>
          <p:cNvCxnSpPr>
            <a:cxnSpLocks/>
          </p:cNvCxnSpPr>
          <p:nvPr/>
        </p:nvCxnSpPr>
        <p:spPr>
          <a:xfrm>
            <a:off x="4572000" y="2511187"/>
            <a:ext cx="0" cy="820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3B6DA1-99C6-9AFF-74D7-32FDC2793019}"/>
              </a:ext>
            </a:extLst>
          </p:cNvPr>
          <p:cNvSpPr txBox="1"/>
          <p:nvPr/>
        </p:nvSpPr>
        <p:spPr>
          <a:xfrm>
            <a:off x="311426" y="1669774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Josefin Sans" pitchFamily="2" charset="0"/>
              </a:rPr>
              <a:t>Trước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khi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xử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lí</a:t>
            </a:r>
            <a:r>
              <a:rPr lang="en-US" dirty="0">
                <a:latin typeface="Josefin Sans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C7D9-E6F6-98BB-1102-3E868F4DF733}"/>
              </a:ext>
            </a:extLst>
          </p:cNvPr>
          <p:cNvSpPr txBox="1"/>
          <p:nvPr/>
        </p:nvSpPr>
        <p:spPr>
          <a:xfrm>
            <a:off x="311426" y="4075044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osefin Sans" pitchFamily="2" charset="0"/>
              </a:rPr>
              <a:t>Sau </a:t>
            </a:r>
            <a:r>
              <a:rPr lang="en-US" dirty="0" err="1">
                <a:latin typeface="Josefin Sans" pitchFamily="2" charset="0"/>
              </a:rPr>
              <a:t>khi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xử</a:t>
            </a:r>
            <a:r>
              <a:rPr lang="en-US" dirty="0">
                <a:latin typeface="Josefin Sans" pitchFamily="2" charset="0"/>
              </a:rPr>
              <a:t> </a:t>
            </a:r>
            <a:r>
              <a:rPr lang="en-US" dirty="0" err="1">
                <a:latin typeface="Josefin Sans" pitchFamily="2" charset="0"/>
              </a:rPr>
              <a:t>lí</a:t>
            </a:r>
            <a:r>
              <a:rPr lang="en-US" dirty="0">
                <a:latin typeface="Josefin Sans" pitchFamily="2" charset="0"/>
              </a:rPr>
              <a:t>:</a:t>
            </a:r>
          </a:p>
        </p:txBody>
      </p:sp>
      <p:sp>
        <p:nvSpPr>
          <p:cNvPr id="13" name="Google Shape;66;p14">
            <a:extLst>
              <a:ext uri="{FF2B5EF4-FFF2-40B4-BE49-F238E27FC236}">
                <a16:creationId xmlns:a16="http://schemas.microsoft.com/office/drawing/2014/main" id="{B5F679AC-BB74-67EB-B208-222E508C3B11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26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E1196-6E42-4F11-EBCA-8F9B5F83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35" y="587640"/>
            <a:ext cx="5403048" cy="2164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44198-D3B7-53F6-3EDB-C20DF93F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02" y="3372720"/>
            <a:ext cx="5593913" cy="17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D6B26C3-A880-C952-D1E4-2488083B4F8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TIỀN XỬ LÝ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CB6A2-71A4-DF9A-3CE8-E41345DA7E20}"/>
              </a:ext>
            </a:extLst>
          </p:cNvPr>
          <p:cNvSpPr/>
          <p:nvPr/>
        </p:nvSpPr>
        <p:spPr>
          <a:xfrm>
            <a:off x="828262" y="529047"/>
            <a:ext cx="1815547" cy="49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559C035-3BF1-2178-13C7-B76F0160E427}"/>
              </a:ext>
            </a:extLst>
          </p:cNvPr>
          <p:cNvSpPr/>
          <p:nvPr/>
        </p:nvSpPr>
        <p:spPr>
          <a:xfrm>
            <a:off x="1437861" y="1021458"/>
            <a:ext cx="596348" cy="39878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582CD7-9821-2E5A-4EB1-8965F8C2C3E4}"/>
              </a:ext>
            </a:extLst>
          </p:cNvPr>
          <p:cNvSpPr/>
          <p:nvPr/>
        </p:nvSpPr>
        <p:spPr>
          <a:xfrm>
            <a:off x="828258" y="1414027"/>
            <a:ext cx="1815547" cy="4924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Tách câu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0EE72B-92F4-A690-CCC7-45E7F8276165}"/>
              </a:ext>
            </a:extLst>
          </p:cNvPr>
          <p:cNvSpPr/>
          <p:nvPr/>
        </p:nvSpPr>
        <p:spPr>
          <a:xfrm>
            <a:off x="828259" y="2172220"/>
            <a:ext cx="1815547" cy="4924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sạch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D14C04-E992-C42B-964F-53B05FD7E826}"/>
              </a:ext>
            </a:extLst>
          </p:cNvPr>
          <p:cNvSpPr/>
          <p:nvPr/>
        </p:nvSpPr>
        <p:spPr>
          <a:xfrm>
            <a:off x="828260" y="2983463"/>
            <a:ext cx="1815547" cy="4924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Tách từ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71A9AD-AC03-C53B-5C8D-DD145D1DB0A8}"/>
              </a:ext>
            </a:extLst>
          </p:cNvPr>
          <p:cNvSpPr/>
          <p:nvPr/>
        </p:nvSpPr>
        <p:spPr>
          <a:xfrm>
            <a:off x="4174430" y="1402020"/>
            <a:ext cx="4651513" cy="376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Tách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3CD463-8A9D-34C3-9752-B75FCA7F7400}"/>
              </a:ext>
            </a:extLst>
          </p:cNvPr>
          <p:cNvSpPr/>
          <p:nvPr/>
        </p:nvSpPr>
        <p:spPr>
          <a:xfrm>
            <a:off x="4174430" y="2195105"/>
            <a:ext cx="4651513" cy="376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52F9AB-B20C-9B0A-9A1D-44A5AD02B86B}"/>
              </a:ext>
            </a:extLst>
          </p:cNvPr>
          <p:cNvSpPr/>
          <p:nvPr/>
        </p:nvSpPr>
        <p:spPr>
          <a:xfrm>
            <a:off x="4174430" y="2914931"/>
            <a:ext cx="4651513" cy="629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bi-gram.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Em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[(‘Em’,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 (‘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 (‘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’)]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0D6418-6FE2-92B7-91BE-16ECF17BC044}"/>
              </a:ext>
            </a:extLst>
          </p:cNvPr>
          <p:cNvSpPr/>
          <p:nvPr/>
        </p:nvSpPr>
        <p:spPr>
          <a:xfrm>
            <a:off x="828260" y="3758716"/>
            <a:ext cx="1815547" cy="4924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B10EA6-59DD-370E-A71E-00EC7C27BA01}"/>
              </a:ext>
            </a:extLst>
          </p:cNvPr>
          <p:cNvSpPr/>
          <p:nvPr/>
        </p:nvSpPr>
        <p:spPr>
          <a:xfrm>
            <a:off x="4174431" y="3781275"/>
            <a:ext cx="4651513" cy="7377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[(‘Em’,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 (‘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 (‘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[(‘Em’,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 (‘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 (‘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lăm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’)]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6014AD4-C8B6-B9EB-DBDB-A50481C4DCF7}"/>
              </a:ext>
            </a:extLst>
          </p:cNvPr>
          <p:cNvSpPr/>
          <p:nvPr/>
        </p:nvSpPr>
        <p:spPr>
          <a:xfrm>
            <a:off x="2955235" y="1549615"/>
            <a:ext cx="1007165" cy="21292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FED86238-CD5C-9717-C4F9-6281F08C2685}"/>
              </a:ext>
            </a:extLst>
          </p:cNvPr>
          <p:cNvSpPr/>
          <p:nvPr/>
        </p:nvSpPr>
        <p:spPr>
          <a:xfrm>
            <a:off x="2955234" y="2276965"/>
            <a:ext cx="1007165" cy="21292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EEF2370-0A69-802E-2DD3-4E4AC757A10A}"/>
              </a:ext>
            </a:extLst>
          </p:cNvPr>
          <p:cNvSpPr/>
          <p:nvPr/>
        </p:nvSpPr>
        <p:spPr>
          <a:xfrm>
            <a:off x="2955234" y="3123207"/>
            <a:ext cx="1007165" cy="21292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E923872A-6A3E-2C9E-0870-177473F7A776}"/>
              </a:ext>
            </a:extLst>
          </p:cNvPr>
          <p:cNvSpPr/>
          <p:nvPr/>
        </p:nvSpPr>
        <p:spPr>
          <a:xfrm>
            <a:off x="2955233" y="3909739"/>
            <a:ext cx="1007165" cy="21292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66;p14">
            <a:extLst>
              <a:ext uri="{FF2B5EF4-FFF2-40B4-BE49-F238E27FC236}">
                <a16:creationId xmlns:a16="http://schemas.microsoft.com/office/drawing/2014/main" id="{B4D95E00-0389-96CF-18E7-F88902DE7903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27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CD524-4CCF-7DBE-42B7-249F8240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06" y="1138827"/>
            <a:ext cx="6323055" cy="3452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969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D6B26C3-A880-C952-D1E4-2488083B4F8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XÂY DỰNG MÔ HÌNH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97325-B1C7-89BA-132A-09F6A701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79" y="651437"/>
            <a:ext cx="3725871" cy="372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430515-599D-ED68-9DB9-9498720C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95" y="651437"/>
            <a:ext cx="2574554" cy="3725871"/>
          </a:xfrm>
          <a:prstGeom prst="rect">
            <a:avLst/>
          </a:prstGeom>
        </p:spPr>
      </p:pic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A2DEDAC2-0095-BBBE-0AC5-40E09A99B3C2}"/>
              </a:ext>
            </a:extLst>
          </p:cNvPr>
          <p:cNvSpPr txBox="1"/>
          <p:nvPr/>
        </p:nvSpPr>
        <p:spPr>
          <a:xfrm>
            <a:off x="8479667" y="4427690"/>
            <a:ext cx="9558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Josefin Sans"/>
                <a:ea typeface="Josefin Sans"/>
                <a:cs typeface="Josefin Sans"/>
                <a:sym typeface="Josefin Sans"/>
              </a:rPr>
              <a:t>28</a:t>
            </a:r>
            <a:endParaRPr sz="13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FC7CB-6EA3-2EBB-2CE8-339CC5C8CA75}"/>
              </a:ext>
            </a:extLst>
          </p:cNvPr>
          <p:cNvSpPr txBox="1"/>
          <p:nvPr/>
        </p:nvSpPr>
        <p:spPr>
          <a:xfrm>
            <a:off x="460195" y="4515379"/>
            <a:ext cx="2552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9: </a:t>
            </a:r>
            <a:r>
              <a:rPr lang="en-US" sz="1300" dirty="0" err="1">
                <a:latin typeface="Josefin Sans" pitchFamily="2" charset="0"/>
              </a:rPr>
              <a:t>Mô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mạng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BiLSTM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B2AD3-A7CA-1081-9416-08B85A1E2C9B}"/>
              </a:ext>
            </a:extLst>
          </p:cNvPr>
          <p:cNvSpPr txBox="1"/>
          <p:nvPr/>
        </p:nvSpPr>
        <p:spPr>
          <a:xfrm>
            <a:off x="3455029" y="4525019"/>
            <a:ext cx="49375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10: </a:t>
            </a:r>
            <a:r>
              <a:rPr lang="en-US" sz="1300" dirty="0" err="1">
                <a:latin typeface="Josefin Sans" pitchFamily="2" charset="0"/>
              </a:rPr>
              <a:t>Mô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quy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trình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hệ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thống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sửa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lỗi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chính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tả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tiếng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Việt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36026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D6B26C3-A880-C952-D1E4-2488083B4F8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HUẤN LUYỆN MÔ HÌNH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2725-D68E-52ED-D266-386B54F4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12" y="902952"/>
            <a:ext cx="5268635" cy="354963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F5D950D-6863-2BB9-400B-7F439053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4" y="1621851"/>
            <a:ext cx="3000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15B9D-5679-F88A-3F59-B07384A9E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" y="3398757"/>
            <a:ext cx="3283064" cy="653034"/>
          </a:xfrm>
          <a:prstGeom prst="rect">
            <a:avLst/>
          </a:prstGeom>
        </p:spPr>
      </p:pic>
      <p:sp>
        <p:nvSpPr>
          <p:cNvPr id="13" name="Google Shape;66;p14">
            <a:extLst>
              <a:ext uri="{FF2B5EF4-FFF2-40B4-BE49-F238E27FC236}">
                <a16:creationId xmlns:a16="http://schemas.microsoft.com/office/drawing/2014/main" id="{9C4B7B87-B10F-1CC8-068F-9826752BA591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29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C0D2A-D377-5E38-845C-385A4953B996}"/>
              </a:ext>
            </a:extLst>
          </p:cNvPr>
          <p:cNvSpPr txBox="1"/>
          <p:nvPr/>
        </p:nvSpPr>
        <p:spPr>
          <a:xfrm>
            <a:off x="319189" y="4142133"/>
            <a:ext cx="21804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11: </a:t>
            </a:r>
            <a:r>
              <a:rPr lang="en-US" sz="1300" dirty="0" err="1">
                <a:latin typeface="Josefin Sans" pitchFamily="2" charset="0"/>
              </a:rPr>
              <a:t>Thiết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lập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tham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số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5C2F21-3646-8EC4-EC3A-E60EADEA1D8B}"/>
              </a:ext>
            </a:extLst>
          </p:cNvPr>
          <p:cNvSpPr txBox="1"/>
          <p:nvPr/>
        </p:nvSpPr>
        <p:spPr>
          <a:xfrm>
            <a:off x="5116476" y="4571984"/>
            <a:ext cx="22413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12: </a:t>
            </a:r>
            <a:r>
              <a:rPr lang="en-US" sz="1300" dirty="0" err="1">
                <a:latin typeface="Josefin Sans" pitchFamily="2" charset="0"/>
              </a:rPr>
              <a:t>Xây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dựng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mô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6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55213" y="113475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5213" y="1658813"/>
            <a:ext cx="2768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Objective</a:t>
            </a:r>
            <a:endParaRPr b="1" dirty="0">
              <a:solidFill>
                <a:srgbClr val="FF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5213" y="1930434"/>
            <a:ext cx="238722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Tại sao chọn vấn đề này?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5213" y="2541292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5213" y="3084488"/>
            <a:ext cx="276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55213" y="3393113"/>
            <a:ext cx="2049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Cài đặt.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235250" y="113475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223913" y="1628898"/>
            <a:ext cx="2768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How to Approach?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223913" y="1929738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vi-VN" dirty="0">
                <a:latin typeface="Josefin Sans"/>
                <a:ea typeface="Josefin Sans"/>
                <a:cs typeface="Josefin Sans"/>
                <a:sym typeface="Josefin Sans"/>
              </a:rPr>
              <a:t>Phương pháp tiếp cận.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223913" y="2545338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05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223913" y="3080625"/>
            <a:ext cx="2768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Results</a:t>
            </a:r>
            <a:endParaRPr b="1" dirty="0">
              <a:solidFill>
                <a:srgbClr val="FF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235250" y="3450046"/>
            <a:ext cx="2304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Kết quả.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102650" y="1134468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102650" y="1623343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Build Model</a:t>
            </a:r>
            <a:endParaRPr b="1" dirty="0">
              <a:solidFill>
                <a:srgbClr val="FF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102650" y="1925692"/>
            <a:ext cx="2049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Xây dựng mô hình.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102650" y="2541292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"/>
                <a:ea typeface="Josefin Sans"/>
                <a:cs typeface="Josefin Sans"/>
                <a:sym typeface="Josefin Sans"/>
              </a:rPr>
              <a:t>06</a:t>
            </a:r>
            <a:endParaRPr sz="3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092946" y="3084488"/>
            <a:ext cx="276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Conclusion &amp; Future Works</a:t>
            </a:r>
            <a:endParaRPr b="1" dirty="0">
              <a:solidFill>
                <a:srgbClr val="FF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092946" y="3386716"/>
            <a:ext cx="2049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Kết luận và công việc trong tương lai.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946155C9-2E67-F21C-5433-070F3EA909E4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NỘI DUNG</a:t>
            </a: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40CA8C05-49CF-5198-0D75-7E0F458E2831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title"/>
          </p:nvPr>
        </p:nvSpPr>
        <p:spPr>
          <a:xfrm>
            <a:off x="138925" y="1183830"/>
            <a:ext cx="2166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04</a:t>
            </a:r>
            <a:endParaRPr sz="7200" b="1"/>
          </a:p>
        </p:txBody>
      </p:sp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188175" y="2395225"/>
            <a:ext cx="5664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/>
              <a:t>Cài đặt thử</a:t>
            </a:r>
            <a:endParaRPr sz="3800" b="1" dirty="0"/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4E90C1ED-C13E-CAD4-C428-0F9F51192EC5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30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3"/>
          <p:cNvSpPr txBox="1">
            <a:spLocks noGrp="1"/>
          </p:cNvSpPr>
          <p:nvPr>
            <p:ph type="title"/>
          </p:nvPr>
        </p:nvSpPr>
        <p:spPr>
          <a:xfrm>
            <a:off x="138925" y="1183830"/>
            <a:ext cx="2166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05</a:t>
            </a:r>
            <a:endParaRPr sz="7200" b="1"/>
          </a:p>
        </p:txBody>
      </p:sp>
      <p:sp>
        <p:nvSpPr>
          <p:cNvPr id="753" name="Google Shape;753;p53"/>
          <p:cNvSpPr txBox="1">
            <a:spLocks noGrp="1"/>
          </p:cNvSpPr>
          <p:nvPr>
            <p:ph type="title"/>
          </p:nvPr>
        </p:nvSpPr>
        <p:spPr>
          <a:xfrm>
            <a:off x="188175" y="2395225"/>
            <a:ext cx="5664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 err="1"/>
              <a:t>Kết</a:t>
            </a:r>
            <a:r>
              <a:rPr lang="en-US" sz="3800" b="1" dirty="0"/>
              <a:t> </a:t>
            </a:r>
            <a:r>
              <a:rPr lang="en-US" sz="3800" b="1" dirty="0" err="1"/>
              <a:t>quả</a:t>
            </a:r>
            <a:endParaRPr sz="3800" b="1" dirty="0"/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68814D4-A7E1-92C6-98DA-10082612807B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31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795329-7D3E-0772-A780-51436D06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90" y="1100458"/>
            <a:ext cx="5616427" cy="3101609"/>
          </a:xfrm>
          <a:prstGeom prst="rect">
            <a:avLst/>
          </a:prstGeom>
        </p:spPr>
      </p:pic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DBBC9B3F-D515-C09E-5699-155B9E9CDDF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KẾT QUẢ THỰC NGHIỆM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D07FF924-045C-A420-64D0-ECC7746CD8B7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32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CD8A8-A7B6-98DC-BF46-B0DBFA353C1E}"/>
              </a:ext>
            </a:extLst>
          </p:cNvPr>
          <p:cNvSpPr txBox="1"/>
          <p:nvPr/>
        </p:nvSpPr>
        <p:spPr>
          <a:xfrm>
            <a:off x="3559345" y="4334290"/>
            <a:ext cx="28600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13: </a:t>
            </a:r>
            <a:r>
              <a:rPr lang="en-US" sz="1300" dirty="0" err="1">
                <a:latin typeface="Josefin Sans" pitchFamily="2" charset="0"/>
              </a:rPr>
              <a:t>Ví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dụ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kết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quả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thực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nghiệm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45342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DBBC9B3F-D515-C09E-5699-155B9E9CDDF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KẾT QUẢ THỰC NGHIỆM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ADB30-5AD8-8B72-F7A7-B99792409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61" y="528558"/>
            <a:ext cx="4788200" cy="2299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7C300-FAE4-E2C2-22E1-E6066F0A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61" y="2964514"/>
            <a:ext cx="4788200" cy="1650428"/>
          </a:xfrm>
          <a:prstGeom prst="rect">
            <a:avLst/>
          </a:prstGeom>
        </p:spPr>
      </p:pic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A48EA7C1-2020-0DA9-B9E0-8F0325CC3B51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33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50A43-837A-ABD5-3DA8-C59B67AA44EF}"/>
              </a:ext>
            </a:extLst>
          </p:cNvPr>
          <p:cNvSpPr txBox="1"/>
          <p:nvPr/>
        </p:nvSpPr>
        <p:spPr>
          <a:xfrm>
            <a:off x="3360562" y="4780326"/>
            <a:ext cx="28600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14: </a:t>
            </a:r>
            <a:r>
              <a:rPr lang="en-US" sz="1300" dirty="0" err="1">
                <a:latin typeface="Josefin Sans" pitchFamily="2" charset="0"/>
              </a:rPr>
              <a:t>Ví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dụ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kết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quả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thực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nghiệm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156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DBBC9B3F-D515-C09E-5699-155B9E9CDDF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KẾT QUẢ THỰC NGHIỆM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8FA98-8194-5258-D908-2A8520DD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6" y="653049"/>
            <a:ext cx="5616427" cy="2697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69D08-D935-0118-EE12-E9C7CDE9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86" y="3807094"/>
            <a:ext cx="5705173" cy="744702"/>
          </a:xfrm>
          <a:prstGeom prst="rect">
            <a:avLst/>
          </a:prstGeom>
        </p:spPr>
      </p:pic>
      <p:sp>
        <p:nvSpPr>
          <p:cNvPr id="10" name="Google Shape;66;p14">
            <a:extLst>
              <a:ext uri="{FF2B5EF4-FFF2-40B4-BE49-F238E27FC236}">
                <a16:creationId xmlns:a16="http://schemas.microsoft.com/office/drawing/2014/main" id="{04C89BD1-6563-8497-28AA-16AE3EF07EF7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34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68C58-967F-7C4B-4481-53CE980527E1}"/>
              </a:ext>
            </a:extLst>
          </p:cNvPr>
          <p:cNvSpPr txBox="1"/>
          <p:nvPr/>
        </p:nvSpPr>
        <p:spPr>
          <a:xfrm>
            <a:off x="3141960" y="3421640"/>
            <a:ext cx="28600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15: </a:t>
            </a:r>
            <a:r>
              <a:rPr lang="en-US" sz="1300" dirty="0" err="1">
                <a:latin typeface="Josefin Sans" pitchFamily="2" charset="0"/>
              </a:rPr>
              <a:t>Ví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dụ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kết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quả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thực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nghiệm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B9865-320A-A3B3-0F30-65826DA69129}"/>
              </a:ext>
            </a:extLst>
          </p:cNvPr>
          <p:cNvSpPr txBox="1"/>
          <p:nvPr/>
        </p:nvSpPr>
        <p:spPr>
          <a:xfrm>
            <a:off x="2058347" y="4644862"/>
            <a:ext cx="55354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16: </a:t>
            </a:r>
            <a:r>
              <a:rPr lang="en-US" sz="1300" dirty="0" err="1">
                <a:latin typeface="Josefin Sans" pitchFamily="2" charset="0"/>
              </a:rPr>
              <a:t>Bảng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kết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quả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độ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chính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xác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theo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từng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mức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đầu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vào</a:t>
            </a:r>
            <a:r>
              <a:rPr lang="en-US" sz="1300" dirty="0">
                <a:latin typeface="Josefin Sans" pitchFamily="2" charset="0"/>
              </a:rPr>
              <a:t> (</a:t>
            </a:r>
            <a:r>
              <a:rPr lang="en-US" sz="1300" dirty="0" err="1">
                <a:latin typeface="Josefin Sans" pitchFamily="2" charset="0"/>
              </a:rPr>
              <a:t>số</a:t>
            </a:r>
            <a:r>
              <a:rPr lang="en-US" sz="1300" dirty="0">
                <a:latin typeface="Josefin Sans" pitchFamily="2" charset="0"/>
              </a:rPr>
              <a:t> câu).</a:t>
            </a:r>
          </a:p>
        </p:txBody>
      </p:sp>
    </p:spTree>
    <p:extLst>
      <p:ext uri="{BB962C8B-B14F-4D97-AF65-F5344CB8AC3E}">
        <p14:creationId xmlns:p14="http://schemas.microsoft.com/office/powerpoint/2010/main" val="4209993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DBBC9B3F-D515-C09E-5699-155B9E9CDDF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KẾT QUẢ THỰC NGHIỆM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F6B06-AA2A-811F-8887-A8836E1E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75" y="1099137"/>
            <a:ext cx="7342613" cy="2945226"/>
          </a:xfrm>
          <a:prstGeom prst="rect">
            <a:avLst/>
          </a:prstGeom>
        </p:spPr>
      </p:pic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B8E90417-F4D8-F88E-5AF4-1D633C379BF9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35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C94EAC-A250-BFAB-0D6B-019E67BE9FFC}"/>
              </a:ext>
            </a:extLst>
          </p:cNvPr>
          <p:cNvSpPr txBox="1"/>
          <p:nvPr/>
        </p:nvSpPr>
        <p:spPr>
          <a:xfrm>
            <a:off x="194840" y="4135302"/>
            <a:ext cx="885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17: </a:t>
            </a:r>
            <a:r>
              <a:rPr lang="en-US" sz="1300" dirty="0" err="1">
                <a:latin typeface="Josefin Sans" pitchFamily="2" charset="0"/>
              </a:rPr>
              <a:t>Bảng</a:t>
            </a:r>
            <a:r>
              <a:rPr lang="en-US" sz="1300" dirty="0">
                <a:latin typeface="Josefin Sans" pitchFamily="2" charset="0"/>
              </a:rPr>
              <a:t> so </a:t>
            </a:r>
            <a:r>
              <a:rPr lang="en-US" sz="1300" dirty="0" err="1">
                <a:latin typeface="Josefin Sans" pitchFamily="2" charset="0"/>
              </a:rPr>
              <a:t>sánh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giá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trị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đầu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ra</a:t>
            </a:r>
            <a:r>
              <a:rPr lang="en-US" sz="1300" dirty="0">
                <a:latin typeface="Josefin Sans" pitchFamily="2" charset="0"/>
              </a:rPr>
              <a:t> (output) </a:t>
            </a:r>
            <a:r>
              <a:rPr lang="en-US" sz="1300" dirty="0" err="1">
                <a:latin typeface="Josefin Sans" pitchFamily="2" charset="0"/>
              </a:rPr>
              <a:t>giữa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mô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của</a:t>
            </a:r>
            <a:r>
              <a:rPr lang="en-US" sz="1300" dirty="0">
                <a:latin typeface="Josefin Sans" pitchFamily="2" charset="0"/>
              </a:rPr>
              <a:t> N.T.X </a:t>
            </a:r>
            <a:r>
              <a:rPr lang="en-US" sz="1300" dirty="0" err="1">
                <a:latin typeface="Josefin Sans" pitchFamily="2" charset="0"/>
              </a:rPr>
              <a:t>Hương</a:t>
            </a:r>
            <a:r>
              <a:rPr lang="en-US" sz="1300" dirty="0">
                <a:latin typeface="Josefin Sans" pitchFamily="2" charset="0"/>
              </a:rPr>
              <a:t>, </a:t>
            </a:r>
            <a:r>
              <a:rPr lang="en-US" sz="1300" dirty="0" err="1">
                <a:latin typeface="Josefin Sans" pitchFamily="2" charset="0"/>
              </a:rPr>
              <a:t>N.H.Thanh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và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mô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hình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của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chúng</a:t>
            </a:r>
            <a:r>
              <a:rPr lang="en-US" sz="1300" dirty="0">
                <a:latin typeface="Josefin Sans" pitchFamily="2" charset="0"/>
              </a:rPr>
              <a:t> </a:t>
            </a:r>
            <a:r>
              <a:rPr lang="en-US" sz="1300" dirty="0" err="1">
                <a:latin typeface="Josefin Sans" pitchFamily="2" charset="0"/>
              </a:rPr>
              <a:t>tôi</a:t>
            </a:r>
            <a:r>
              <a:rPr lang="en-US" sz="1300" dirty="0">
                <a:latin typeface="Josefin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331698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6"/>
          <p:cNvSpPr txBox="1">
            <a:spLocks noGrp="1"/>
          </p:cNvSpPr>
          <p:nvPr>
            <p:ph type="title"/>
          </p:nvPr>
        </p:nvSpPr>
        <p:spPr>
          <a:xfrm>
            <a:off x="138925" y="1183830"/>
            <a:ext cx="2166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/>
              <a:t>06</a:t>
            </a:r>
            <a:endParaRPr sz="7200" b="1"/>
          </a:p>
        </p:txBody>
      </p:sp>
      <p:sp>
        <p:nvSpPr>
          <p:cNvPr id="774" name="Google Shape;774;p56"/>
          <p:cNvSpPr txBox="1">
            <a:spLocks noGrp="1"/>
          </p:cNvSpPr>
          <p:nvPr>
            <p:ph type="title"/>
          </p:nvPr>
        </p:nvSpPr>
        <p:spPr>
          <a:xfrm>
            <a:off x="188175" y="2395225"/>
            <a:ext cx="5664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/>
              <a:t>Kết luận</a:t>
            </a:r>
            <a:endParaRPr sz="3800" b="1" dirty="0"/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1A029E16-5670-197B-C5C5-59195A60BA2C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36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DBBC9B3F-D515-C09E-5699-155B9E9CDDFD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Josefin Sans"/>
                <a:ea typeface="Josefin Sans"/>
                <a:cs typeface="Josefin Sans"/>
                <a:sym typeface="Josefin Sans"/>
              </a:rPr>
              <a:t>Thảo</a:t>
            </a: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000" dirty="0" err="1">
                <a:latin typeface="Josefin Sans"/>
                <a:ea typeface="Josefin Sans"/>
                <a:cs typeface="Josefin Sans"/>
                <a:sym typeface="Josefin Sans"/>
              </a:rPr>
              <a:t>luận</a:t>
            </a: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000" dirty="0" err="1">
                <a:latin typeface="Josefin Sans"/>
                <a:ea typeface="Josefin Sans"/>
                <a:cs typeface="Josefin Sans"/>
                <a:sym typeface="Josefin Sans"/>
              </a:rPr>
              <a:t>và</a:t>
            </a: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000" dirty="0" err="1">
                <a:latin typeface="Josefin Sans"/>
                <a:ea typeface="Josefin Sans"/>
                <a:cs typeface="Josefin Sans"/>
                <a:sym typeface="Josefin Sans"/>
              </a:rPr>
              <a:t>hướng</a:t>
            </a: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000" dirty="0" err="1">
                <a:latin typeface="Josefin Sans"/>
                <a:ea typeface="Josefin Sans"/>
                <a:cs typeface="Josefin Sans"/>
                <a:sym typeface="Josefin Sans"/>
              </a:rPr>
              <a:t>phát</a:t>
            </a: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2000" dirty="0" err="1">
                <a:latin typeface="Josefin Sans"/>
                <a:ea typeface="Josefin Sans"/>
                <a:cs typeface="Josefin Sans"/>
                <a:sym typeface="Josefin Sans"/>
              </a:rPr>
              <a:t>triển</a:t>
            </a:r>
            <a:endParaRPr lang="en-US" sz="20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7B0D8-0D0E-7C35-7746-3088AAEA543C}"/>
              </a:ext>
            </a:extLst>
          </p:cNvPr>
          <p:cNvSpPr txBox="1"/>
          <p:nvPr/>
        </p:nvSpPr>
        <p:spPr>
          <a:xfrm>
            <a:off x="317198" y="683340"/>
            <a:ext cx="8509603" cy="473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câu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huấn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luyện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mất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Accuracy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quyết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liệu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phong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phú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Từ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nghiệm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nhược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lớn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thiếu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liệu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tiễn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liễu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nhiễu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bao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quát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tiếng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khá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90%),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tuy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nhiên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trường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lĩnh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vực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dẫn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overfitting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effectLst/>
              <a:latin typeface="Josefin San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cải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Attention, Beam search, …</a:t>
            </a:r>
          </a:p>
          <a:p>
            <a:pPr marL="342900" lvl="0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thừa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tiếng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Josefin San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Josefin San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3236F94E-056E-45B0-92BB-59FB6D26530F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37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58679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9"/>
          <p:cNvSpPr txBox="1">
            <a:spLocks noGrp="1"/>
          </p:cNvSpPr>
          <p:nvPr>
            <p:ph type="title"/>
          </p:nvPr>
        </p:nvSpPr>
        <p:spPr>
          <a:xfrm>
            <a:off x="198025" y="2126550"/>
            <a:ext cx="2595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 SemiBold"/>
                <a:ea typeface="Josefin Sans SemiBold"/>
                <a:cs typeface="Josefin Sans SemiBold"/>
                <a:sym typeface="Josefin Sans SemiBold"/>
              </a:rPr>
              <a:t>Resources</a:t>
            </a:r>
            <a:endParaRPr sz="3800" dirty="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792" name="Google Shape;792;p59"/>
          <p:cNvSpPr txBox="1"/>
          <p:nvPr/>
        </p:nvSpPr>
        <p:spPr>
          <a:xfrm>
            <a:off x="2568575" y="0"/>
            <a:ext cx="6575425" cy="50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[1] </a:t>
            </a:r>
            <a:r>
              <a:rPr lang="en-US" sz="1100" dirty="0">
                <a:latin typeface="Josefin Sans" pitchFamily="2" charset="0"/>
                <a:hlinkClick r:id="rId3"/>
              </a:rPr>
              <a:t>O. </a:t>
            </a:r>
            <a:r>
              <a:rPr lang="en-US" sz="1100" dirty="0" err="1">
                <a:latin typeface="Josefin Sans" pitchFamily="2" charset="0"/>
                <a:hlinkClick r:id="rId3"/>
              </a:rPr>
              <a:t>Buyuk</a:t>
            </a:r>
            <a:r>
              <a:rPr lang="en-US" sz="1100" dirty="0">
                <a:latin typeface="Josefin Sans" pitchFamily="2" charset="0"/>
                <a:hlinkClick r:id="rId3"/>
              </a:rPr>
              <a:t>. Context-dependent sequence-to-sequence </a:t>
            </a:r>
            <a:r>
              <a:rPr lang="en-US" sz="1100" dirty="0" err="1">
                <a:latin typeface="Josefin Sans" pitchFamily="2" charset="0"/>
                <a:hlinkClick r:id="rId3"/>
              </a:rPr>
              <a:t>turkish</a:t>
            </a:r>
            <a:r>
              <a:rPr lang="en-US" sz="1100" dirty="0">
                <a:latin typeface="Josefin Sans" pitchFamily="2" charset="0"/>
                <a:hlinkClick r:id="rId3"/>
              </a:rPr>
              <a:t> spelling correction. 2017.</a:t>
            </a:r>
            <a:endParaRPr lang="en-US" sz="1100" dirty="0"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[2]</a:t>
            </a:r>
            <a:r>
              <a:rPr lang="en-US" sz="11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Josefin Sans" pitchFamily="2" charset="0"/>
                <a:hlinkClick r:id="rId4"/>
              </a:rPr>
              <a:t>Gu S.; Lang F. A </a:t>
            </a:r>
            <a:r>
              <a:rPr lang="en-US" sz="1100" dirty="0" err="1">
                <a:latin typeface="Josefin Sans" pitchFamily="2" charset="0"/>
                <a:hlinkClick r:id="rId4"/>
              </a:rPr>
              <a:t>chinese</a:t>
            </a:r>
            <a:r>
              <a:rPr lang="en-US" sz="1100" dirty="0">
                <a:latin typeface="Josefin Sans" pitchFamily="2" charset="0"/>
                <a:hlinkClick r:id="rId4"/>
              </a:rPr>
              <a:t> text corrector based on seq2seq model. 2020.</a:t>
            </a:r>
            <a:r>
              <a:rPr lang="en-US" sz="1100" dirty="0">
                <a:latin typeface="Josefin Sans" pitchFamily="2" charset="0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[3]</a:t>
            </a:r>
            <a:r>
              <a:rPr lang="en-US" sz="1100" dirty="0"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Nguyen Duc Hai and Nguyen Pham Hanh Nhi. </a:t>
            </a:r>
            <a:r>
              <a:rPr lang="en-US" sz="1100" b="0" i="0" dirty="0" err="1">
                <a:effectLst/>
                <a:latin typeface="Josefin Sans" pitchFamily="2" charset="0"/>
                <a:hlinkClick r:id="rId5"/>
              </a:rPr>
              <a:t>Syntacticparser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 in </a:t>
            </a:r>
            <a:r>
              <a:rPr lang="en-US" sz="1100" b="0" i="0" dirty="0" err="1">
                <a:effectLst/>
                <a:latin typeface="Josefin Sans" pitchFamily="2" charset="0"/>
                <a:hlinkClick r:id="rId5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 </a:t>
            </a:r>
            <a:r>
              <a:rPr lang="en-US" sz="1100" b="0" i="0" dirty="0" err="1">
                <a:effectLst/>
                <a:latin typeface="Josefin Sans" pitchFamily="2" charset="0"/>
                <a:hlinkClick r:id="rId5"/>
              </a:rPr>
              <a:t>sen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-</a:t>
            </a:r>
            <a:br>
              <a:rPr lang="en-US" sz="1100" dirty="0">
                <a:latin typeface="Josefin Sans" pitchFamily="2" charset="0"/>
                <a:hlinkClick r:id="rId5"/>
              </a:rPr>
            </a:br>
            <a:r>
              <a:rPr lang="en-US" sz="1100" b="0" i="0" dirty="0" err="1">
                <a:effectLst/>
                <a:latin typeface="Josefin Sans" pitchFamily="2" charset="0"/>
                <a:hlinkClick r:id="rId5"/>
              </a:rPr>
              <a:t>tences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 and its application in spellchecking. 1999.</a:t>
            </a:r>
            <a:endParaRPr lang="en-US" sz="1100" b="0" i="0" dirty="0">
              <a:effectLst/>
              <a:latin typeface="Josefin Sans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[4] </a:t>
            </a: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  <a:hlinkClick r:id="rId6"/>
              </a:rPr>
              <a:t>N</a:t>
            </a:r>
            <a:r>
              <a:rPr lang="en-US" sz="1100" b="0" i="0" dirty="0">
                <a:effectLst/>
                <a:latin typeface="Josefin Sans" pitchFamily="2" charset="0"/>
                <a:hlinkClick r:id="rId6"/>
              </a:rPr>
              <a:t>guyen Hua Phung; Thuan D. Ngo; Dung A. Phan; Thu P.T Dinh; Thang Q. Huynh.</a:t>
            </a:r>
            <a:br>
              <a:rPr lang="en-US" sz="1100" dirty="0">
                <a:latin typeface="Josefin Sans" pitchFamily="2" charset="0"/>
                <a:hlinkClick r:id="rId6"/>
              </a:rPr>
            </a:br>
            <a:r>
              <a:rPr lang="en-US" sz="1100" dirty="0" err="1">
                <a:latin typeface="Josefin Sans" pitchFamily="2" charset="0"/>
                <a:hlinkClick r:id="rId6"/>
              </a:rPr>
              <a:t>hVietnamese</a:t>
            </a:r>
            <a:r>
              <a:rPr lang="en-US" sz="1100" dirty="0">
                <a:latin typeface="Josefin Sans" pitchFamily="2" charset="0"/>
                <a:hlinkClick r:id="rId6"/>
              </a:rPr>
              <a:t> spelling detection and correction using bi-gram, minimum edit distance,</a:t>
            </a:r>
            <a:br>
              <a:rPr lang="en-US" sz="1100" dirty="0">
                <a:latin typeface="Josefin Sans" pitchFamily="2" charset="0"/>
                <a:hlinkClick r:id="rId6"/>
              </a:rPr>
            </a:br>
            <a:r>
              <a:rPr lang="en-US" sz="1100" dirty="0" err="1">
                <a:latin typeface="Josefin Sans" pitchFamily="2" charset="0"/>
                <a:hlinkClick r:id="rId6"/>
              </a:rPr>
              <a:t>soundex</a:t>
            </a:r>
            <a:r>
              <a:rPr lang="en-US" sz="1100" dirty="0">
                <a:latin typeface="Josefin Sans" pitchFamily="2" charset="0"/>
                <a:hlinkClick r:id="rId6"/>
              </a:rPr>
              <a:t> algorithms with some additional </a:t>
            </a:r>
            <a:r>
              <a:rPr lang="en-US" sz="1100" dirty="0" err="1">
                <a:latin typeface="Josefin Sans" pitchFamily="2" charset="0"/>
                <a:hlinkClick r:id="rId6"/>
              </a:rPr>
              <a:t>euristics</a:t>
            </a:r>
            <a:r>
              <a:rPr lang="en-US" sz="1100" b="0" i="0" dirty="0">
                <a:effectLst/>
                <a:latin typeface="Josefin Sans" pitchFamily="2" charset="0"/>
                <a:hlinkClick r:id="rId6"/>
              </a:rPr>
              <a:t>. 2008.</a:t>
            </a:r>
            <a:endParaRPr lang="en-US" sz="1100" b="0" i="0" dirty="0">
              <a:effectLst/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[5] </a:t>
            </a:r>
            <a:r>
              <a:rPr lang="en-US" sz="1100" b="0" i="0" dirty="0">
                <a:effectLst/>
                <a:latin typeface="Josefin Sans" pitchFamily="2" charset="0"/>
                <a:hlinkClick r:id="rId7" action="ppaction://hlinkfile"/>
              </a:rPr>
              <a:t>Zhou Y.; </a:t>
            </a:r>
            <a:r>
              <a:rPr lang="en-US" sz="1100" b="0" i="0" dirty="0" err="1">
                <a:effectLst/>
                <a:latin typeface="Josefin Sans" pitchFamily="2" charset="0"/>
                <a:hlinkClick r:id="rId7" action="ppaction://hlinkfile"/>
              </a:rPr>
              <a:t>Porwal</a:t>
            </a:r>
            <a:r>
              <a:rPr lang="en-US" sz="1100" b="0" i="0" dirty="0">
                <a:effectLst/>
                <a:latin typeface="Josefin Sans" pitchFamily="2" charset="0"/>
                <a:hlinkClick r:id="rId7" action="ppaction://hlinkfile"/>
              </a:rPr>
              <a:t> U.; </a:t>
            </a:r>
            <a:r>
              <a:rPr lang="en-US" sz="1100" b="0" i="0" dirty="0" err="1">
                <a:effectLst/>
                <a:latin typeface="Josefin Sans" pitchFamily="2" charset="0"/>
                <a:hlinkClick r:id="rId7" action="ppaction://hlinkfile"/>
              </a:rPr>
              <a:t>Konow</a:t>
            </a:r>
            <a:r>
              <a:rPr lang="en-US" sz="1100" b="0" i="0" dirty="0">
                <a:effectLst/>
                <a:latin typeface="Josefin Sans" pitchFamily="2" charset="0"/>
                <a:hlinkClick r:id="rId7" action="ppaction://hlinkfile"/>
              </a:rPr>
              <a:t>. Spelling correction as a foreign language. 2017. </a:t>
            </a:r>
            <a:endParaRPr lang="en-US" sz="1100" b="0" i="0" dirty="0">
              <a:effectLst/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[6] 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Nguyen </a:t>
            </a:r>
            <a:r>
              <a:rPr lang="en-US" sz="1100" b="0" i="0" dirty="0" err="1">
                <a:effectLst/>
                <a:latin typeface="Josefin Sans" pitchFamily="2" charset="0"/>
                <a:hlinkClick r:id="rId5"/>
              </a:rPr>
              <a:t>Thi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 Xuan Huong; Dang; The Tung Nguyen; Anh Cuong Le;. Using large n-gram for </a:t>
            </a:r>
            <a:r>
              <a:rPr lang="en-US" sz="1100" b="0" i="0" dirty="0" err="1">
                <a:effectLst/>
                <a:latin typeface="Josefin Sans" pitchFamily="2" charset="0"/>
                <a:hlinkClick r:id="rId5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5"/>
              </a:rPr>
              <a:t> spell checking. 2015.</a:t>
            </a:r>
            <a:endParaRPr lang="en-US" sz="1100" dirty="0"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[7] </a:t>
            </a:r>
            <a:r>
              <a:rPr lang="en-US" sz="1100" b="0" i="0" dirty="0">
                <a:effectLst/>
                <a:latin typeface="Josefin Sans" pitchFamily="2" charset="0"/>
                <a:hlinkClick r:id="rId8"/>
              </a:rPr>
              <a:t>Nguyen Ha Thanh; Dang Tran Binh; Nguyen Le Minh. Deep learning approach for </a:t>
            </a:r>
            <a:r>
              <a:rPr lang="en-US" sz="1100" b="0" i="0" dirty="0" err="1">
                <a:effectLst/>
                <a:latin typeface="Josefin Sans" pitchFamily="2" charset="0"/>
                <a:hlinkClick r:id="rId8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8"/>
              </a:rPr>
              <a:t> consonant misspell correction. 2019.</a:t>
            </a:r>
            <a:endParaRPr lang="en-US" sz="1100" b="0" i="0" dirty="0">
              <a:effectLst/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[8] </a:t>
            </a:r>
            <a:r>
              <a:rPr lang="en-US" sz="1100" b="0" i="0" dirty="0">
                <a:effectLst/>
                <a:latin typeface="Josefin Sans" pitchFamily="2" charset="0"/>
                <a:hlinkClick r:id="rId9"/>
              </a:rPr>
              <a:t>Hoang </a:t>
            </a:r>
            <a:r>
              <a:rPr lang="en-US" sz="1100" b="0" i="0" dirty="0" err="1">
                <a:effectLst/>
                <a:latin typeface="Josefin Sans" pitchFamily="2" charset="0"/>
                <a:hlinkClick r:id="rId9"/>
              </a:rPr>
              <a:t>Phe</a:t>
            </a:r>
            <a:r>
              <a:rPr lang="en-US" sz="1100" b="0" i="0" dirty="0">
                <a:effectLst/>
                <a:latin typeface="Josefin Sans" pitchFamily="2" charset="0"/>
                <a:hlinkClick r:id="rId9"/>
              </a:rPr>
              <a:t>. “spelling dictionary” (in </a:t>
            </a:r>
            <a:r>
              <a:rPr lang="en-US" sz="1100" b="0" i="0" dirty="0" err="1">
                <a:effectLst/>
                <a:latin typeface="Josefin Sans" pitchFamily="2" charset="0"/>
                <a:hlinkClick r:id="rId9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9"/>
              </a:rPr>
              <a:t>). 2006.</a:t>
            </a:r>
            <a:endParaRPr lang="en-US" sz="1100" b="0" i="0" dirty="0">
              <a:effectLst/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[9] </a:t>
            </a:r>
            <a:r>
              <a:rPr lang="en-US" sz="1100" b="0" i="0" dirty="0">
                <a:effectLst/>
                <a:latin typeface="Josefin Sans" pitchFamily="2" charset="0"/>
                <a:hlinkClick r:id="rId10"/>
              </a:rPr>
              <a:t>Hoang </a:t>
            </a:r>
            <a:r>
              <a:rPr lang="en-US" sz="1100" b="0" i="0" dirty="0" err="1">
                <a:effectLst/>
                <a:latin typeface="Josefin Sans" pitchFamily="2" charset="0"/>
                <a:hlinkClick r:id="rId10"/>
              </a:rPr>
              <a:t>Phe</a:t>
            </a:r>
            <a:r>
              <a:rPr lang="en-US" sz="1100" b="0" i="0" dirty="0">
                <a:effectLst/>
                <a:latin typeface="Josefin Sans" pitchFamily="2" charset="0"/>
                <a:hlinkClick r:id="rId10"/>
              </a:rPr>
              <a:t>. “</a:t>
            </a:r>
            <a:r>
              <a:rPr lang="en-US" sz="1100" b="0" i="0" dirty="0" err="1">
                <a:effectLst/>
                <a:latin typeface="Josefin Sans" pitchFamily="2" charset="0"/>
                <a:hlinkClick r:id="rId10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10"/>
              </a:rPr>
              <a:t> dictionary” (in </a:t>
            </a:r>
            <a:r>
              <a:rPr lang="en-US" sz="1100" b="0" i="0" dirty="0" err="1">
                <a:effectLst/>
                <a:latin typeface="Josefin Sans" pitchFamily="2" charset="0"/>
                <a:hlinkClick r:id="rId10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10"/>
              </a:rPr>
              <a:t>). 2006.</a:t>
            </a:r>
            <a:endParaRPr lang="en-US" sz="1100" b="0" i="0" dirty="0">
              <a:effectLst/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[10] </a:t>
            </a:r>
            <a:r>
              <a:rPr lang="en-US" sz="1100" b="0" i="0" dirty="0">
                <a:effectLst/>
                <a:latin typeface="Josefin Sans" pitchFamily="2" charset="0"/>
                <a:hlinkClick r:id="rId11"/>
              </a:rPr>
              <a:t>Nguyen Hong Vu; Nguyen H.T.; </a:t>
            </a:r>
            <a:r>
              <a:rPr lang="en-US" sz="1100" b="0" i="0" dirty="0" err="1">
                <a:effectLst/>
                <a:latin typeface="Josefin Sans" pitchFamily="2" charset="0"/>
                <a:hlinkClick r:id="rId11"/>
              </a:rPr>
              <a:t>Snasel</a:t>
            </a:r>
            <a:r>
              <a:rPr lang="en-US" sz="1100" b="0" i="0" dirty="0">
                <a:effectLst/>
                <a:latin typeface="Josefin Sans" pitchFamily="2" charset="0"/>
                <a:hlinkClick r:id="rId11"/>
              </a:rPr>
              <a:t>. Normalization of </a:t>
            </a:r>
            <a:r>
              <a:rPr lang="en-US" sz="1100" b="0" i="0" dirty="0" err="1">
                <a:effectLst/>
                <a:latin typeface="Josefin Sans" pitchFamily="2" charset="0"/>
                <a:hlinkClick r:id="rId11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11"/>
              </a:rPr>
              <a:t> tweets </a:t>
            </a:r>
            <a:r>
              <a:rPr lang="en-US" sz="1100" b="0" i="0" dirty="0" err="1">
                <a:effectLst/>
                <a:latin typeface="Josefin Sans" pitchFamily="2" charset="0"/>
                <a:hlinkClick r:id="rId11"/>
              </a:rPr>
              <a:t>ontwitter</a:t>
            </a:r>
            <a:r>
              <a:rPr lang="en-US" sz="1100" b="0" i="0" dirty="0">
                <a:effectLst/>
                <a:latin typeface="Josefin Sans" pitchFamily="2" charset="0"/>
                <a:hlinkClick r:id="rId11"/>
              </a:rPr>
              <a:t>. 2015.</a:t>
            </a:r>
            <a:br>
              <a:rPr lang="en-US" sz="1100" dirty="0">
                <a:latin typeface="Josefin Sans" pitchFamily="2" charset="0"/>
              </a:rPr>
            </a:b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[11] </a:t>
            </a:r>
            <a:r>
              <a:rPr lang="en-US" sz="1100" b="0" i="0" dirty="0">
                <a:effectLst/>
                <a:latin typeface="Josefin Sans" pitchFamily="2" charset="0"/>
                <a:hlinkClick r:id="rId12"/>
              </a:rPr>
              <a:t>Dinh Truong Do; Ha Thanh Nguyen; Thang Ngoc Bui; Hieu Dinh Vo. Transformer-based model for </a:t>
            </a:r>
            <a:r>
              <a:rPr lang="en-US" sz="1100" b="0" i="0" dirty="0" err="1">
                <a:effectLst/>
                <a:latin typeface="Josefin Sans" pitchFamily="2" charset="0"/>
                <a:hlinkClick r:id="rId12"/>
              </a:rPr>
              <a:t>vietnamese</a:t>
            </a:r>
            <a:r>
              <a:rPr lang="en-US" sz="1100" b="0" i="0" dirty="0">
                <a:effectLst/>
                <a:latin typeface="Josefin Sans" pitchFamily="2" charset="0"/>
                <a:hlinkClick r:id="rId12"/>
              </a:rPr>
              <a:t> spelling correction. 2021.</a:t>
            </a:r>
            <a:endParaRPr lang="en-US" sz="1100" dirty="0">
              <a:latin typeface="Josefin Sans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[12] </a:t>
            </a:r>
            <a:r>
              <a:rPr lang="en-US" sz="1100" b="0" i="0" dirty="0">
                <a:effectLst/>
                <a:latin typeface="Josefin Sans" pitchFamily="2" charset="0"/>
                <a:hlinkClick r:id="rId13"/>
              </a:rPr>
              <a:t>Nguyen Q.D.; Le D.A.; </a:t>
            </a:r>
            <a:r>
              <a:rPr lang="en-US" sz="1100" b="0" i="0" dirty="0" err="1">
                <a:effectLst/>
                <a:latin typeface="Josefin Sans" pitchFamily="2" charset="0"/>
                <a:hlinkClick r:id="rId13"/>
              </a:rPr>
              <a:t>Zelinka</a:t>
            </a:r>
            <a:r>
              <a:rPr lang="en-US" sz="1100" b="0" i="0" dirty="0">
                <a:effectLst/>
                <a:latin typeface="Josefin Sans" pitchFamily="2" charset="0"/>
                <a:hlinkClick r:id="rId13"/>
              </a:rPr>
              <a:t>. </a:t>
            </a:r>
            <a:r>
              <a:rPr lang="en-US" sz="1100" b="0" i="0" dirty="0" err="1">
                <a:effectLst/>
                <a:latin typeface="Josefin Sans" pitchFamily="2" charset="0"/>
                <a:hlinkClick r:id="rId13"/>
              </a:rPr>
              <a:t>Ocr</a:t>
            </a:r>
            <a:r>
              <a:rPr lang="en-US" sz="1100" b="0" i="0" dirty="0">
                <a:effectLst/>
                <a:latin typeface="Josefin Sans" pitchFamily="2" charset="0"/>
                <a:hlinkClick r:id="rId13"/>
              </a:rPr>
              <a:t> error correction for unconstrained </a:t>
            </a:r>
            <a:r>
              <a:rPr lang="en-US" sz="1100" b="0" i="0" dirty="0" err="1">
                <a:effectLst/>
                <a:latin typeface="Josefin Sans" pitchFamily="2" charset="0"/>
                <a:hlinkClick r:id="rId13"/>
              </a:rPr>
              <a:t>vietnamesehandwritten</a:t>
            </a:r>
            <a:r>
              <a:rPr lang="en-US" sz="1100" b="0" i="0" dirty="0">
                <a:effectLst/>
                <a:latin typeface="Josefin Sans" pitchFamily="2" charset="0"/>
                <a:hlinkClick r:id="rId13"/>
              </a:rPr>
              <a:t> text. 2019.</a:t>
            </a:r>
            <a:endParaRPr lang="en-US" sz="1100" dirty="0">
              <a:solidFill>
                <a:schemeClr val="dk1"/>
              </a:solidFill>
              <a:latin typeface="Josefin Sans" pitchFamily="2" charset="0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756875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9"/>
          <p:cNvSpPr txBox="1">
            <a:spLocks noGrp="1"/>
          </p:cNvSpPr>
          <p:nvPr>
            <p:ph type="title"/>
          </p:nvPr>
        </p:nvSpPr>
        <p:spPr>
          <a:xfrm>
            <a:off x="198025" y="2126550"/>
            <a:ext cx="2595900" cy="8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Josefin Sans SemiBold"/>
                <a:ea typeface="Josefin Sans SemiBold"/>
                <a:cs typeface="Josefin Sans SemiBold"/>
                <a:sym typeface="Josefin Sans SemiBold"/>
              </a:rPr>
              <a:t>Resources</a:t>
            </a:r>
            <a:endParaRPr sz="3800"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792" name="Google Shape;792;p59"/>
          <p:cNvSpPr txBox="1"/>
          <p:nvPr/>
        </p:nvSpPr>
        <p:spPr>
          <a:xfrm>
            <a:off x="2661339" y="1232937"/>
            <a:ext cx="6575425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Hình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ảnh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Josefin Sans" pitchFamily="2" charset="0"/>
                <a:ea typeface="Josefin Sans"/>
                <a:cs typeface="Josefin Sans"/>
                <a:sym typeface="Josefin Sans"/>
              </a:rPr>
              <a:t>[13] </a:t>
            </a:r>
            <a:r>
              <a:rPr lang="en-US" sz="1200" u="sng" dirty="0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CS 230 - Recurrent Neural Networks </a:t>
            </a:r>
            <a:r>
              <a:rPr lang="en-US" sz="1200" u="sng" dirty="0" err="1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Cheatsheet</a:t>
            </a:r>
            <a:r>
              <a:rPr lang="en-US" sz="1200" u="sng" dirty="0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 (stanford.edu)</a:t>
            </a:r>
            <a:endParaRPr lang="en-US" sz="1200" u="sng" dirty="0">
              <a:solidFill>
                <a:schemeClr val="dk1"/>
              </a:solidFill>
              <a:effectLst/>
              <a:latin typeface="Josefin Sans" pitchFamily="2" charset="0"/>
              <a:ea typeface="Calibri" panose="020F0502020204030204" pitchFamily="34" charset="0"/>
              <a:cs typeface="Arial" panose="020B0604020202020204" pitchFamily="34" charset="0"/>
              <a:sym typeface="Josefin Sans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[14] </a:t>
            </a:r>
            <a:r>
              <a:rPr lang="en-US" sz="1200" u="sng" dirty="0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Understanding LSTM Networks -- </a:t>
            </a:r>
            <a:r>
              <a:rPr lang="en-US" sz="1200" u="sng" dirty="0" err="1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colah's</a:t>
            </a:r>
            <a:r>
              <a:rPr lang="en-US" sz="1200" u="sng" dirty="0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 blog</a:t>
            </a:r>
            <a:endParaRPr lang="en-US" sz="1200" u="sng" dirty="0">
              <a:solidFill>
                <a:srgbClr val="0563C1"/>
              </a:solidFill>
              <a:effectLst/>
              <a:latin typeface="Josefin San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[15] 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Josefin Sans"/>
                <a:hlinkClick r:id="rId5"/>
              </a:rPr>
              <a:t>https://nlp.stanford.edu/IR-book/pdf/06vect.pdf</a:t>
            </a:r>
            <a:endParaRPr lang="en-US" sz="1200" dirty="0">
              <a:solidFill>
                <a:schemeClr val="dk1"/>
              </a:solidFill>
              <a:highlight>
                <a:srgbClr val="FFFFFF"/>
              </a:highlight>
              <a:latin typeface="Josefin Sans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[16] </a:t>
            </a:r>
            <a:r>
              <a:rPr lang="en-US" sz="1200" u="sng" dirty="0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[1609.08144] Google's Neural Machine Translation System: Bridging the Gap between Human and Machine Translation (arxiv.org)</a:t>
            </a:r>
            <a:endParaRPr lang="en-US" sz="1200" u="sng" dirty="0">
              <a:solidFill>
                <a:srgbClr val="0563C1"/>
              </a:solidFill>
              <a:effectLst/>
              <a:latin typeface="Josefin Sans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[17] </a:t>
            </a: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Josefin Sans"/>
                <a:cs typeface="Josefin Sans"/>
                <a:sym typeface="Josefin Sans"/>
                <a:hlinkClick r:id="rId7"/>
              </a:rPr>
              <a:t>https://phamdinhkhanh.github.io/2019/04/22/Ly_thuyet_ve_mang_LSTM.html</a:t>
            </a:r>
            <a:endParaRPr lang="en-US" sz="1200" dirty="0">
              <a:solidFill>
                <a:schemeClr val="dk1"/>
              </a:solidFill>
              <a:latin typeface="Josefin Sans" pitchFamily="2" charset="0"/>
              <a:ea typeface="Josefin Sans"/>
              <a:cs typeface="Josefin Sans"/>
              <a:sym typeface="Josefin Sans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Josefin Sans" pitchFamily="2" charset="0"/>
                <a:ea typeface="Josefin Sans"/>
                <a:cs typeface="Josefin Sans"/>
                <a:sym typeface="Josefin Sans"/>
              </a:rPr>
              <a:t>Dữ liệu: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[18] </a:t>
            </a:r>
            <a:r>
              <a:rPr lang="en-US" sz="1200" u="sng" dirty="0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VNTC/Data/10Topics/Ver1.1 at master · </a:t>
            </a:r>
            <a:r>
              <a:rPr lang="en-US" sz="1200" u="sng" dirty="0" err="1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duyvuleo</a:t>
            </a:r>
            <a:r>
              <a:rPr lang="en-US" sz="1200" u="sng" dirty="0">
                <a:solidFill>
                  <a:srgbClr val="0563C1"/>
                </a:solidFill>
                <a:effectLst/>
                <a:latin typeface="Josefin Sans" pitchFamily="2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/VNTC · GitHub</a:t>
            </a:r>
            <a:endParaRPr lang="en-US" sz="1200" dirty="0">
              <a:solidFill>
                <a:schemeClr val="dk1"/>
              </a:solidFill>
              <a:latin typeface="Josefin Sans" pitchFamily="2" charset="0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01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38925" y="1183830"/>
            <a:ext cx="2166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01</a:t>
            </a:r>
            <a:endParaRPr sz="7200" b="1"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88175" y="2395225"/>
            <a:ext cx="8709600" cy="16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 err="1"/>
              <a:t>Tại</a:t>
            </a:r>
            <a:r>
              <a:rPr lang="en-US" sz="3800" b="1" dirty="0"/>
              <a:t> </a:t>
            </a:r>
            <a:r>
              <a:rPr lang="en-US" sz="3800" b="1" dirty="0" err="1"/>
              <a:t>sao</a:t>
            </a:r>
            <a:r>
              <a:rPr lang="en-US" sz="3800" b="1" dirty="0"/>
              <a:t> </a:t>
            </a:r>
            <a:r>
              <a:rPr lang="en-US" sz="3800" b="1" dirty="0" err="1"/>
              <a:t>là</a:t>
            </a:r>
            <a:r>
              <a:rPr lang="en-US" sz="3800" b="1" dirty="0"/>
              <a:t> “SỬA LỖI CHÍNH TẢ”?</a:t>
            </a:r>
            <a:endParaRPr sz="38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1" dirty="0"/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2299E16F-7339-FBC6-8E5C-0384A60039E4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B38D0EF4-E3A2-223B-DCF7-B978B9AEB2FC}"/>
              </a:ext>
            </a:extLst>
          </p:cNvPr>
          <p:cNvSpPr txBox="1"/>
          <p:nvPr/>
        </p:nvSpPr>
        <p:spPr>
          <a:xfrm>
            <a:off x="2367886" y="680378"/>
            <a:ext cx="6230203" cy="49241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Bidirectional Long Short-Term Memory (</a:t>
            </a:r>
            <a:r>
              <a:rPr lang="en-US" sz="2000" b="1" dirty="0" err="1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BiLSTM</a:t>
            </a:r>
            <a:r>
              <a:rPr lang="en-US" sz="20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)</a:t>
            </a:r>
            <a:endParaRPr sz="2000" b="1" dirty="0">
              <a:solidFill>
                <a:schemeClr val="tx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8"/>
          <p:cNvSpPr txBox="1">
            <a:spLocks noGrp="1"/>
          </p:cNvSpPr>
          <p:nvPr>
            <p:ph type="body" idx="1"/>
          </p:nvPr>
        </p:nvSpPr>
        <p:spPr>
          <a:xfrm>
            <a:off x="1382550" y="2165250"/>
            <a:ext cx="63789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16" dirty="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THANK YOU FOR LISTENING</a:t>
            </a:r>
            <a:endParaRPr sz="3616" dirty="0">
              <a:solidFill>
                <a:schemeClr val="dk1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2248900" y="823175"/>
            <a:ext cx="48381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Josefin Sans"/>
                <a:ea typeface="Josefin Sans"/>
                <a:cs typeface="Josefin Sans"/>
                <a:sym typeface="Josefin Sans"/>
              </a:rPr>
              <a:t>Cho một văn bản, </a:t>
            </a:r>
            <a:r>
              <a:rPr lang="en" sz="1800" b="1" dirty="0">
                <a:latin typeface="Josefin Sans"/>
                <a:ea typeface="Josefin Sans"/>
                <a:cs typeface="Josefin Sans"/>
                <a:sym typeface="Josefin Sans"/>
              </a:rPr>
              <a:t>xác định các từ sai chính tả</a:t>
            </a:r>
            <a:r>
              <a:rPr lang="en" sz="1800" dirty="0">
                <a:latin typeface="Josefin Sans"/>
                <a:ea typeface="Josefin Sans"/>
                <a:cs typeface="Josefin Sans"/>
                <a:sym typeface="Josefin Sans"/>
              </a:rPr>
              <a:t> hoặc đặt sai vị trí =&gt; </a:t>
            </a:r>
            <a:r>
              <a:rPr lang="en" sz="1800" b="1" dirty="0">
                <a:latin typeface="Josefin Sans"/>
                <a:ea typeface="Josefin Sans"/>
                <a:cs typeface="Josefin Sans"/>
                <a:sym typeface="Josefin Sans"/>
              </a:rPr>
              <a:t>Đề xuất các từ thay thế phù hợp </a:t>
            </a:r>
            <a:r>
              <a:rPr lang="en" sz="1800" dirty="0">
                <a:latin typeface="Josefin Sans"/>
                <a:ea typeface="Josefin Sans"/>
                <a:cs typeface="Josefin Sans"/>
                <a:sym typeface="Josefin Sans"/>
              </a:rPr>
              <a:t>với ngữ cảnh của câu</a:t>
            </a:r>
            <a:r>
              <a:rPr lang="en" sz="1800" b="1" dirty="0"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sz="1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2037250" y="716075"/>
            <a:ext cx="766500" cy="779700"/>
            <a:chOff x="1688225" y="1532650"/>
            <a:chExt cx="766500" cy="779700"/>
          </a:xfrm>
        </p:grpSpPr>
        <p:cxnSp>
          <p:nvCxnSpPr>
            <p:cNvPr id="99" name="Google Shape;99;p16"/>
            <p:cNvCxnSpPr/>
            <p:nvPr/>
          </p:nvCxnSpPr>
          <p:spPr>
            <a:xfrm flipH="1">
              <a:off x="1688225" y="1532650"/>
              <a:ext cx="300" cy="7797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6"/>
            <p:cNvCxnSpPr/>
            <p:nvPr/>
          </p:nvCxnSpPr>
          <p:spPr>
            <a:xfrm flipH="1">
              <a:off x="1688225" y="1532650"/>
              <a:ext cx="766500" cy="3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" name="Google Shape;101;p16"/>
          <p:cNvGrpSpPr/>
          <p:nvPr/>
        </p:nvGrpSpPr>
        <p:grpSpPr>
          <a:xfrm rot="10800000">
            <a:off x="6320500" y="1701257"/>
            <a:ext cx="766500" cy="779700"/>
            <a:chOff x="1688225" y="1532650"/>
            <a:chExt cx="766500" cy="779700"/>
          </a:xfrm>
        </p:grpSpPr>
        <p:cxnSp>
          <p:nvCxnSpPr>
            <p:cNvPr id="102" name="Google Shape;102;p16"/>
            <p:cNvCxnSpPr/>
            <p:nvPr/>
          </p:nvCxnSpPr>
          <p:spPr>
            <a:xfrm flipH="1">
              <a:off x="1688225" y="1532650"/>
              <a:ext cx="300" cy="7797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 flipH="1">
              <a:off x="1688225" y="1532650"/>
              <a:ext cx="766500" cy="3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" name="Google Shape;104;p16"/>
          <p:cNvSpPr txBox="1"/>
          <p:nvPr/>
        </p:nvSpPr>
        <p:spPr>
          <a:xfrm>
            <a:off x="1001625" y="2763988"/>
            <a:ext cx="7519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4242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Ví dụ:</a:t>
            </a:r>
            <a:endParaRPr b="1" dirty="0">
              <a:solidFill>
                <a:srgbClr val="424242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Trên </a:t>
            </a:r>
            <a:r>
              <a:rPr lang="en" dirty="0">
                <a:solidFill>
                  <a:srgbClr val="FD5B58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đườnng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[1]</a:t>
            </a:r>
            <a:r>
              <a:rPr lang="en" dirty="0">
                <a:solidFill>
                  <a:srgbClr val="FD5B58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 ddi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[2]</a:t>
            </a:r>
            <a:r>
              <a:rPr lang="en" dirty="0">
                <a:solidFill>
                  <a:srgbClr val="FD5B58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 họv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[3]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, bạn An nhặt được tờ </a:t>
            </a:r>
            <a:r>
              <a:rPr lang="en" dirty="0">
                <a:solidFill>
                  <a:srgbClr val="FD5B58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tieef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[4]</a:t>
            </a:r>
            <a:r>
              <a:rPr lang="en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 rơi.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13500" y="4082200"/>
            <a:ext cx="7519800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3.   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Cậu ấy </a:t>
            </a:r>
            <a:r>
              <a:rPr lang="en" dirty="0">
                <a:solidFill>
                  <a:srgbClr val="FD5B58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muoons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[7]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đi </a:t>
            </a:r>
            <a:r>
              <a:rPr lang="en" dirty="0">
                <a:solidFill>
                  <a:srgbClr val="FD5B58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chới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[8]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. 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074000" y="4537000"/>
            <a:ext cx="69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4.   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Bạn ấy sống </a:t>
            </a:r>
            <a:r>
              <a:rPr lang="en" dirty="0">
                <a:solidFill>
                  <a:srgbClr val="FD5B58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ởPhasp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[9]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nhưng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không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dirty="0">
                <a:solidFill>
                  <a:srgbClr val="FD5B58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nó i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[10]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được</a:t>
            </a:r>
            <a:r>
              <a:rPr lang="en" dirty="0">
                <a:solidFill>
                  <a:srgbClr val="FD5B58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tiếng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Pháp.</a:t>
            </a:r>
            <a:endParaRPr dirty="0">
              <a:solidFill>
                <a:srgbClr val="42424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001625" y="3627400"/>
            <a:ext cx="75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 2.   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Sau khi </a:t>
            </a:r>
            <a:r>
              <a:rPr lang="en" dirty="0">
                <a:solidFill>
                  <a:srgbClr val="FD5B58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ban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[5] 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bạc kĩ lưỡng, thành phố cấm buôn </a:t>
            </a:r>
            <a:r>
              <a:rPr lang="en" dirty="0">
                <a:solidFill>
                  <a:srgbClr val="FD5B58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ban</a:t>
            </a:r>
            <a:r>
              <a:rPr lang="en" baseline="30000" dirty="0">
                <a:solidFill>
                  <a:schemeClr val="dk1"/>
                </a:solidFill>
                <a:highlight>
                  <a:srgbClr val="FFFFFE"/>
                </a:highlight>
                <a:latin typeface="Josefin Sans"/>
                <a:ea typeface="Josefin Sans"/>
                <a:cs typeface="Josefin Sans"/>
                <a:sym typeface="Josefin Sans"/>
              </a:rPr>
              <a:t>[6]</a:t>
            </a:r>
            <a:r>
              <a:rPr lang="en" dirty="0">
                <a:solidFill>
                  <a:srgbClr val="424242"/>
                </a:solidFill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 trái phép.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F388EFC3-BB1A-7114-92A0-D79A22B0428C}"/>
              </a:ext>
            </a:extLst>
          </p:cNvPr>
          <p:cNvSpPr txBox="1"/>
          <p:nvPr/>
        </p:nvSpPr>
        <p:spPr>
          <a:xfrm>
            <a:off x="0" y="5057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GIỚI THIỆU BÀI TOÁN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D41E2765-0B02-6BE1-87B2-84FD49494519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05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317198" y="1220053"/>
            <a:ext cx="766500" cy="779700"/>
            <a:chOff x="1688225" y="1532650"/>
            <a:chExt cx="766500" cy="779700"/>
          </a:xfrm>
        </p:grpSpPr>
        <p:cxnSp>
          <p:nvCxnSpPr>
            <p:cNvPr id="99" name="Google Shape;99;p16"/>
            <p:cNvCxnSpPr/>
            <p:nvPr/>
          </p:nvCxnSpPr>
          <p:spPr>
            <a:xfrm flipH="1">
              <a:off x="1688225" y="1532650"/>
              <a:ext cx="300" cy="7797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6"/>
            <p:cNvCxnSpPr/>
            <p:nvPr/>
          </p:nvCxnSpPr>
          <p:spPr>
            <a:xfrm flipH="1">
              <a:off x="1688225" y="1532650"/>
              <a:ext cx="766500" cy="3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" name="Google Shape;101;p16"/>
          <p:cNvGrpSpPr/>
          <p:nvPr/>
        </p:nvGrpSpPr>
        <p:grpSpPr>
          <a:xfrm rot="10800000">
            <a:off x="7927779" y="2993681"/>
            <a:ext cx="766500" cy="779700"/>
            <a:chOff x="1688225" y="1532650"/>
            <a:chExt cx="766500" cy="779700"/>
          </a:xfrm>
        </p:grpSpPr>
        <p:cxnSp>
          <p:nvCxnSpPr>
            <p:cNvPr id="102" name="Google Shape;102;p16"/>
            <p:cNvCxnSpPr/>
            <p:nvPr/>
          </p:nvCxnSpPr>
          <p:spPr>
            <a:xfrm flipH="1">
              <a:off x="1688225" y="1532650"/>
              <a:ext cx="300" cy="7797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16"/>
            <p:cNvCxnSpPr/>
            <p:nvPr/>
          </p:nvCxnSpPr>
          <p:spPr>
            <a:xfrm flipH="1">
              <a:off x="1688225" y="1532650"/>
              <a:ext cx="766500" cy="3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F388EFC3-BB1A-7114-92A0-D79A22B0428C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MÔ TẢ BÀI TOÁN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DC4B58-09DF-5615-5760-DD185325D2F4}"/>
                  </a:ext>
                </a:extLst>
              </p:cNvPr>
              <p:cNvSpPr txBox="1"/>
              <p:nvPr/>
            </p:nvSpPr>
            <p:spPr>
              <a:xfrm>
                <a:off x="317198" y="1220053"/>
                <a:ext cx="8509603" cy="2553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Input:</a:t>
                </a:r>
              </a:p>
              <a:p>
                <a:pPr marL="342900" lvl="0" indent="-34290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từ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= {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1, 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2, …, </a:t>
                </a:r>
                <a:r>
                  <a:rPr lang="en-US" sz="1800" i="1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}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vài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từ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bất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kì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Output:</a:t>
                </a:r>
              </a:p>
              <a:p>
                <a:pPr marL="342900" lvl="0" indent="-34290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chuỗi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từ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= {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, y</a:t>
                </a:r>
                <a:r>
                  <a:rPr lang="en-US" sz="1800" i="1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 </a:t>
                </a:r>
                <a:r>
                  <a:rPr lang="en-US" sz="1800" i="1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}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từ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sửa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sz="1800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Josefin Sans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Trong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toán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này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từ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chính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tả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x</a:t>
                </a:r>
                <a:r>
                  <a:rPr lang="en-US" sz="1800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sửa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từ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đúng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baseline="-250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tức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xây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dựng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18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f: X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1800" i="1" dirty="0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Y</a:t>
                </a:r>
                <a:r>
                  <a:rPr lang="en-US" sz="1800" dirty="0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thỏa</a:t>
                </a:r>
                <a:r>
                  <a:rPr lang="en-US" sz="1800" dirty="0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mãn</a:t>
                </a:r>
                <a:r>
                  <a:rPr lang="en-US" dirty="0"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 </a:t>
                </a:r>
                <a:r>
                  <a:rPr lang="en-US" sz="1800" i="1" dirty="0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f(</a:t>
                </a:r>
                <a:r>
                  <a:rPr lang="en-US" sz="1800" i="1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800" i="1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i="1" dirty="0">
                    <a:effectLst/>
                    <a:latin typeface="Josefin Sans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) = </a:t>
                </a:r>
                <a:r>
                  <a:rPr lang="en-US" sz="1800" i="1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800" i="1" baseline="-25000" dirty="0" err="1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800" i="1" baseline="-25000" dirty="0">
                    <a:effectLst/>
                    <a:latin typeface="Josefin Sans" pitchFamily="2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en-US" sz="1800" dirty="0">
                  <a:effectLst/>
                  <a:latin typeface="Josefin Sans" pitchFamily="2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DC4B58-09DF-5615-5760-DD185325D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8" y="1220053"/>
                <a:ext cx="8509603" cy="2553328"/>
              </a:xfrm>
              <a:prstGeom prst="rect">
                <a:avLst/>
              </a:prstGeom>
              <a:blipFill>
                <a:blip r:embed="rId3"/>
                <a:stretch>
                  <a:fillRect l="-573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54FABAA2-D9BB-3309-43C5-AE8F593AF16C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06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19326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8">
            <a:extLst>
              <a:ext uri="{FF2B5EF4-FFF2-40B4-BE49-F238E27FC236}">
                <a16:creationId xmlns:a16="http://schemas.microsoft.com/office/drawing/2014/main" id="{B48D921E-082A-4335-4A5D-A1260F5CCFCD}"/>
              </a:ext>
            </a:extLst>
          </p:cNvPr>
          <p:cNvSpPr/>
          <p:nvPr/>
        </p:nvSpPr>
        <p:spPr>
          <a:xfrm>
            <a:off x="3527550" y="12879"/>
            <a:ext cx="2088900" cy="54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</p:txBody>
      </p:sp>
      <p:sp>
        <p:nvSpPr>
          <p:cNvPr id="5" name="Google Shape;126;p18">
            <a:extLst>
              <a:ext uri="{FF2B5EF4-FFF2-40B4-BE49-F238E27FC236}">
                <a16:creationId xmlns:a16="http://schemas.microsoft.com/office/drawing/2014/main" id="{C879A997-0E7B-FD3C-B32A-1161B752131A}"/>
              </a:ext>
            </a:extLst>
          </p:cNvPr>
          <p:cNvSpPr txBox="1"/>
          <p:nvPr/>
        </p:nvSpPr>
        <p:spPr>
          <a:xfrm>
            <a:off x="1466162" y="3250938"/>
            <a:ext cx="20073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Josefin Sans" pitchFamily="2" charset="0"/>
                <a:sym typeface="Josefin Sans"/>
              </a:rPr>
              <a:t>Áp</a:t>
            </a:r>
            <a:r>
              <a:rPr lang="en-US" dirty="0">
                <a:latin typeface="Josefin Sans" pitchFamily="2" charset="0"/>
                <a:sym typeface="Josefin Sans"/>
              </a:rPr>
              <a:t> </a:t>
            </a:r>
            <a:r>
              <a:rPr lang="en-US" dirty="0" err="1">
                <a:latin typeface="Josefin Sans" pitchFamily="2" charset="0"/>
                <a:sym typeface="Josefin Sans"/>
              </a:rPr>
              <a:t>dụng</a:t>
            </a:r>
            <a:r>
              <a:rPr lang="en-US" dirty="0">
                <a:latin typeface="Josefin Sans" pitchFamily="2" charset="0"/>
                <a:sym typeface="Josefin Sans"/>
              </a:rPr>
              <a:t> </a:t>
            </a:r>
            <a:r>
              <a:rPr lang="en-US" dirty="0" err="1">
                <a:latin typeface="Josefin Sans" pitchFamily="2" charset="0"/>
                <a:sym typeface="Josefin Sans"/>
              </a:rPr>
              <a:t>vào</a:t>
            </a:r>
            <a:r>
              <a:rPr lang="en-US" dirty="0">
                <a:latin typeface="Josefin Sans" pitchFamily="2" charset="0"/>
                <a:sym typeface="Josefin Sans"/>
              </a:rPr>
              <a:t> </a:t>
            </a:r>
            <a:r>
              <a:rPr lang="en-US" dirty="0" err="1">
                <a:latin typeface="Josefin Sans" pitchFamily="2" charset="0"/>
                <a:sym typeface="Josefin Sans"/>
              </a:rPr>
              <a:t>tài</a:t>
            </a:r>
            <a:r>
              <a:rPr lang="en-US" dirty="0">
                <a:latin typeface="Josefin Sans" pitchFamily="2" charset="0"/>
                <a:sym typeface="Josefin Sans"/>
              </a:rPr>
              <a:t> liệu, </a:t>
            </a:r>
            <a:r>
              <a:rPr lang="en-US" dirty="0" err="1">
                <a:latin typeface="Josefin Sans" pitchFamily="2" charset="0"/>
                <a:sym typeface="Josefin Sans"/>
              </a:rPr>
              <a:t>thư</a:t>
            </a:r>
            <a:r>
              <a:rPr lang="en-US" dirty="0">
                <a:latin typeface="Josefin Sans" pitchFamily="2" charset="0"/>
                <a:sym typeface="Josefin Sans"/>
              </a:rPr>
              <a:t> từ, </a:t>
            </a:r>
            <a:r>
              <a:rPr lang="en-US" dirty="0" err="1">
                <a:latin typeface="Josefin Sans" pitchFamily="2" charset="0"/>
                <a:sym typeface="Josefin Sans"/>
              </a:rPr>
              <a:t>sáng</a:t>
            </a:r>
            <a:r>
              <a:rPr lang="en-US" dirty="0">
                <a:latin typeface="Josefin Sans" pitchFamily="2" charset="0"/>
                <a:sym typeface="Josefin Sans"/>
              </a:rPr>
              <a:t> </a:t>
            </a:r>
            <a:r>
              <a:rPr lang="en-US" dirty="0" err="1">
                <a:latin typeface="Josefin Sans" pitchFamily="2" charset="0"/>
                <a:sym typeface="Josefin Sans"/>
              </a:rPr>
              <a:t>tạo</a:t>
            </a:r>
            <a:r>
              <a:rPr lang="en-US" dirty="0">
                <a:latin typeface="Josefin Sans" pitchFamily="2" charset="0"/>
                <a:sym typeface="Josefin Sans"/>
              </a:rPr>
              <a:t> </a:t>
            </a:r>
            <a:r>
              <a:rPr lang="en-US" dirty="0" err="1">
                <a:latin typeface="Josefin Sans" pitchFamily="2" charset="0"/>
                <a:sym typeface="Josefin Sans"/>
              </a:rPr>
              <a:t>nội</a:t>
            </a:r>
            <a:r>
              <a:rPr lang="en-US" dirty="0">
                <a:latin typeface="Josefin Sans" pitchFamily="2" charset="0"/>
                <a:sym typeface="Josefin Sans"/>
              </a:rPr>
              <a:t> dung.</a:t>
            </a:r>
            <a:endParaRPr dirty="0">
              <a:latin typeface="Josefin Sans" pitchFamily="2" charset="0"/>
              <a:sym typeface="Josefin Sans"/>
            </a:endParaRPr>
          </a:p>
        </p:txBody>
      </p:sp>
      <p:sp>
        <p:nvSpPr>
          <p:cNvPr id="6" name="Google Shape;127;p18">
            <a:extLst>
              <a:ext uri="{FF2B5EF4-FFF2-40B4-BE49-F238E27FC236}">
                <a16:creationId xmlns:a16="http://schemas.microsoft.com/office/drawing/2014/main" id="{0E84C43A-376E-F543-A9AE-41C2A049CE81}"/>
              </a:ext>
            </a:extLst>
          </p:cNvPr>
          <p:cNvSpPr txBox="1"/>
          <p:nvPr/>
        </p:nvSpPr>
        <p:spPr>
          <a:xfrm>
            <a:off x="6067189" y="2966513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" name="Google Shape;128;p18">
            <a:extLst>
              <a:ext uri="{FF2B5EF4-FFF2-40B4-BE49-F238E27FC236}">
                <a16:creationId xmlns:a16="http://schemas.microsoft.com/office/drawing/2014/main" id="{CED2FD3D-A06A-A45A-8E89-D94A333C58D6}"/>
              </a:ext>
            </a:extLst>
          </p:cNvPr>
          <p:cNvSpPr txBox="1"/>
          <p:nvPr/>
        </p:nvSpPr>
        <p:spPr>
          <a:xfrm>
            <a:off x="6067186" y="3268188"/>
            <a:ext cx="2007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efin Sans"/>
                <a:ea typeface="Josefin Sans"/>
                <a:cs typeface="Josefin Sans"/>
                <a:sym typeface="Josefin Sans"/>
              </a:rPr>
              <a:t>Mở rộng qua các lĩnh vực khác.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9" name="Google Shape;130;p18">
            <a:extLst>
              <a:ext uri="{FF2B5EF4-FFF2-40B4-BE49-F238E27FC236}">
                <a16:creationId xmlns:a16="http://schemas.microsoft.com/office/drawing/2014/main" id="{C4CE16AF-6968-94D7-5F18-B6E67EBFD601}"/>
              </a:ext>
            </a:extLst>
          </p:cNvPr>
          <p:cNvSpPr txBox="1"/>
          <p:nvPr/>
        </p:nvSpPr>
        <p:spPr>
          <a:xfrm>
            <a:off x="1495650" y="2948074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" name="Google Shape;131;p18">
            <a:extLst>
              <a:ext uri="{FF2B5EF4-FFF2-40B4-BE49-F238E27FC236}">
                <a16:creationId xmlns:a16="http://schemas.microsoft.com/office/drawing/2014/main" id="{6BFA7825-CFE1-6B6F-ED73-65EA575D2CA3}"/>
              </a:ext>
            </a:extLst>
          </p:cNvPr>
          <p:cNvSpPr txBox="1"/>
          <p:nvPr/>
        </p:nvSpPr>
        <p:spPr>
          <a:xfrm>
            <a:off x="3659927" y="2966463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" name="Google Shape;132;p18">
            <a:extLst>
              <a:ext uri="{FF2B5EF4-FFF2-40B4-BE49-F238E27FC236}">
                <a16:creationId xmlns:a16="http://schemas.microsoft.com/office/drawing/2014/main" id="{AB50E37D-8AFD-E906-5A1E-2F15552DD626}"/>
              </a:ext>
            </a:extLst>
          </p:cNvPr>
          <p:cNvSpPr txBox="1"/>
          <p:nvPr/>
        </p:nvSpPr>
        <p:spPr>
          <a:xfrm>
            <a:off x="3659938" y="3268150"/>
            <a:ext cx="2088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Áp dụng vào công cụ tìm kiếm, xây dựng ứng dụng.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" name="Google Shape;134;p18">
            <a:extLst>
              <a:ext uri="{FF2B5EF4-FFF2-40B4-BE49-F238E27FC236}">
                <a16:creationId xmlns:a16="http://schemas.microsoft.com/office/drawing/2014/main" id="{E467CAB9-BA48-2A0E-165F-66B0B6341E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0450" y="1494738"/>
            <a:ext cx="1718125" cy="17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5;p18">
            <a:extLst>
              <a:ext uri="{FF2B5EF4-FFF2-40B4-BE49-F238E27FC236}">
                <a16:creationId xmlns:a16="http://schemas.microsoft.com/office/drawing/2014/main" id="{2936F5AA-6351-0C1C-1960-2C6F75CCDA00}"/>
              </a:ext>
            </a:extLst>
          </p:cNvPr>
          <p:cNvSpPr/>
          <p:nvPr/>
        </p:nvSpPr>
        <p:spPr>
          <a:xfrm>
            <a:off x="6067200" y="1621025"/>
            <a:ext cx="1682400" cy="1500000"/>
          </a:xfrm>
          <a:prstGeom prst="quadArrow">
            <a:avLst>
              <a:gd name="adj1" fmla="val 3117"/>
              <a:gd name="adj2" fmla="val 12068"/>
              <a:gd name="adj3" fmla="val 1116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6;p18">
            <a:extLst>
              <a:ext uri="{FF2B5EF4-FFF2-40B4-BE49-F238E27FC236}">
                <a16:creationId xmlns:a16="http://schemas.microsoft.com/office/drawing/2014/main" id="{F9FBF1D3-4A15-EBD1-1ACB-46D4038C821C}"/>
              </a:ext>
            </a:extLst>
          </p:cNvPr>
          <p:cNvSpPr/>
          <p:nvPr/>
        </p:nvSpPr>
        <p:spPr>
          <a:xfrm rot="-8100000">
            <a:off x="6116725" y="1591028"/>
            <a:ext cx="1583354" cy="1560019"/>
          </a:xfrm>
          <a:prstGeom prst="quadArrow">
            <a:avLst>
              <a:gd name="adj1" fmla="val 3117"/>
              <a:gd name="adj2" fmla="val 12068"/>
              <a:gd name="adj3" fmla="val 1116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37;p18">
            <a:extLst>
              <a:ext uri="{FF2B5EF4-FFF2-40B4-BE49-F238E27FC236}">
                <a16:creationId xmlns:a16="http://schemas.microsoft.com/office/drawing/2014/main" id="{6B48B8D5-C284-C898-28DD-D4E1003AAF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038" y="1621013"/>
            <a:ext cx="1500000" cy="15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A88A9298-7626-38D0-0669-AEFDC36E1442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ỨNG DỤNG</a:t>
            </a: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8FF0BAE-2026-CC2B-B888-AF274DBFD1EB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07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681960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131292" y="234763"/>
            <a:ext cx="213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83200" y="884774"/>
            <a:ext cx="7977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Non-word errors: viết sai chính tả tạo ra từ không tồn tại trong từ điển.</a:t>
            </a:r>
            <a:endParaRPr sz="16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Ví dụ:  “Hôm nay tôi đi </a:t>
            </a:r>
            <a:r>
              <a:rPr lang="en" sz="1600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hocj</a:t>
            </a: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” → “</a:t>
            </a:r>
            <a:r>
              <a:rPr lang="en" sz="1600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Hôm nay tôi đi</a:t>
            </a:r>
            <a:r>
              <a:rPr lang="en" sz="1600" dirty="0">
                <a:solidFill>
                  <a:srgbClr val="FD5B58"/>
                </a:solidFill>
                <a:latin typeface="Josefin Sans"/>
                <a:ea typeface="Josefin Sans"/>
                <a:cs typeface="Josefin Sans"/>
                <a:sym typeface="Josefin Sans"/>
              </a:rPr>
              <a:t> học</a:t>
            </a: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”</a:t>
            </a:r>
            <a:endParaRPr sz="16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	   “Hôm nay tôi muốn ăn </a:t>
            </a:r>
            <a:r>
              <a:rPr lang="en" sz="1600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comw</a:t>
            </a: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” → “Hôm nay tôi muốn ăn </a:t>
            </a:r>
            <a:r>
              <a:rPr lang="en" sz="1600" dirty="0">
                <a:solidFill>
                  <a:srgbClr val="FD5B58"/>
                </a:solidFill>
                <a:latin typeface="Josefin Sans"/>
                <a:ea typeface="Josefin Sans"/>
                <a:cs typeface="Josefin Sans"/>
                <a:sym typeface="Josefin Sans"/>
              </a:rPr>
              <a:t>cơm</a:t>
            </a: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”</a:t>
            </a:r>
            <a:endParaRPr sz="16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Char char="●"/>
            </a:pP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Real-word errors: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viết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sai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chính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tả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tạo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ra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một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từ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khác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tồn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tại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trong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từ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điển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sz="16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Ví dụ: “</a:t>
            </a:r>
            <a:r>
              <a:rPr lang="en" sz="1600" dirty="0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Sướng</a:t>
            </a: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 còn đọng trên lá” → “</a:t>
            </a:r>
            <a:r>
              <a:rPr lang="en" sz="1600" dirty="0">
                <a:solidFill>
                  <a:srgbClr val="FD5B58"/>
                </a:solidFill>
                <a:latin typeface="Josefin Sans"/>
                <a:ea typeface="Josefin Sans"/>
                <a:cs typeface="Josefin Sans"/>
                <a:sym typeface="Josefin Sans"/>
              </a:rPr>
              <a:t>Sương </a:t>
            </a:r>
            <a:r>
              <a:rPr lang="en" sz="1600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còn đọng trên lá</a:t>
            </a:r>
            <a:r>
              <a:rPr lang="en" sz="1600" dirty="0">
                <a:latin typeface="Josefin Sans"/>
                <a:ea typeface="Josefin Sans"/>
                <a:cs typeface="Josefin Sans"/>
                <a:sym typeface="Josefin Sans"/>
              </a:rPr>
              <a:t>”</a:t>
            </a:r>
            <a:endParaRPr lang="en-US" sz="1600" dirty="0"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	  “Huy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là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một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người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Josefin Sans"/>
                <a:ea typeface="Josefin Sans"/>
                <a:cs typeface="Josefin Sans"/>
                <a:sym typeface="Josefin Sans"/>
              </a:rPr>
              <a:t>chính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chắn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” → “Huy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là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một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người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solidFill>
                  <a:srgbClr val="FD5B58"/>
                </a:solidFill>
                <a:latin typeface="Josefin Sans"/>
                <a:ea typeface="Josefin Sans"/>
                <a:cs typeface="Josefin Sans"/>
                <a:sym typeface="Josefin Sans"/>
              </a:rPr>
              <a:t>chín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lang="en-US" sz="1600" dirty="0" err="1">
                <a:latin typeface="Josefin Sans"/>
                <a:ea typeface="Josefin Sans"/>
                <a:cs typeface="Josefin Sans"/>
                <a:sym typeface="Josefin Sans"/>
              </a:rPr>
              <a:t>chắn</a:t>
            </a:r>
            <a:r>
              <a:rPr lang="en-US" sz="1600" dirty="0">
                <a:latin typeface="Josefin Sans"/>
                <a:ea typeface="Josefin Sans"/>
                <a:cs typeface="Josefin Sans"/>
                <a:sym typeface="Josefin Sans"/>
              </a:rPr>
              <a:t>” </a:t>
            </a:r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29A1E037-5A3E-1CF0-74FA-FEB58C5A9EDA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CÁC LỖI THƯỜNG GẶP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C4D62-B059-BDEE-0266-ED870EF7835D}"/>
              </a:ext>
            </a:extLst>
          </p:cNvPr>
          <p:cNvSpPr txBox="1"/>
          <p:nvPr/>
        </p:nvSpPr>
        <p:spPr>
          <a:xfrm>
            <a:off x="-92661" y="4743390"/>
            <a:ext cx="923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Josefin Sans" pitchFamily="2" charset="0"/>
              </a:rPr>
              <a:t>Tham</a:t>
            </a:r>
            <a:r>
              <a:rPr lang="en-US" sz="1000" b="1" dirty="0">
                <a:latin typeface="Josefin Sans" pitchFamily="2" charset="0"/>
              </a:rPr>
              <a:t> </a:t>
            </a:r>
            <a:r>
              <a:rPr lang="en-US" sz="1000" b="1" dirty="0" err="1">
                <a:latin typeface="Josefin Sans" pitchFamily="2" charset="0"/>
              </a:rPr>
              <a:t>khảo</a:t>
            </a:r>
            <a:r>
              <a:rPr lang="en-US" sz="1000" b="1" dirty="0">
                <a:latin typeface="Josefin Sans" pitchFamily="2" charset="0"/>
              </a:rPr>
              <a:t>:	[11] </a:t>
            </a:r>
            <a:r>
              <a:rPr lang="en-US" sz="1000" dirty="0">
                <a:latin typeface="Josefin Sans" pitchFamily="2" charset="0"/>
              </a:rPr>
              <a:t>Transformer-based model for </a:t>
            </a:r>
            <a:r>
              <a:rPr lang="en-US" sz="1000" dirty="0" err="1">
                <a:latin typeface="Josefin Sans" pitchFamily="2" charset="0"/>
              </a:rPr>
              <a:t>vietnamese</a:t>
            </a:r>
            <a:r>
              <a:rPr lang="en-US" sz="1000" dirty="0">
                <a:latin typeface="Josefin Sans" pitchFamily="2" charset="0"/>
              </a:rPr>
              <a:t> spelling correction.</a:t>
            </a:r>
            <a:endParaRPr lang="en-US" sz="1000" b="1" dirty="0">
              <a:latin typeface="Josefin Sans" pitchFamily="2" charset="0"/>
            </a:endParaRPr>
          </a:p>
          <a:p>
            <a:r>
              <a:rPr lang="en-US" sz="1000" b="1" dirty="0">
                <a:latin typeface="Josefin Sans" pitchFamily="2" charset="0"/>
              </a:rPr>
              <a:t>	[7] </a:t>
            </a:r>
            <a:r>
              <a:rPr lang="en-US" sz="1000" dirty="0">
                <a:latin typeface="Josefin Sans" pitchFamily="2" charset="0"/>
              </a:rPr>
              <a:t>Deep learning approach for </a:t>
            </a:r>
            <a:r>
              <a:rPr lang="en-US" sz="1000" dirty="0" err="1">
                <a:latin typeface="Josefin Sans" pitchFamily="2" charset="0"/>
              </a:rPr>
              <a:t>vietnamese</a:t>
            </a:r>
            <a:r>
              <a:rPr lang="en-US" sz="1000" dirty="0">
                <a:latin typeface="Josefin Sans" pitchFamily="2" charset="0"/>
              </a:rPr>
              <a:t> consonant misspell correction. </a:t>
            </a:r>
            <a:endParaRPr lang="en-US" sz="1000" b="1" dirty="0">
              <a:latin typeface="Josefin Sans" pitchFamily="2" charset="0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D8F99319-CF42-D88A-C1B6-0E4217EB21A6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08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873850" y="796425"/>
            <a:ext cx="736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29000" y="809025"/>
            <a:ext cx="1485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Cái loại Lỗi</a:t>
            </a:r>
            <a:endParaRPr dirty="0"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 flipH="1">
            <a:off x="2143150" y="796425"/>
            <a:ext cx="13800" cy="40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 flipH="1">
            <a:off x="5981725" y="720225"/>
            <a:ext cx="13800" cy="4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/>
          <p:nvPr/>
        </p:nvSpPr>
        <p:spPr>
          <a:xfrm>
            <a:off x="3331025" y="796425"/>
            <a:ext cx="1485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lt1"/>
                </a:highlight>
                <a:latin typeface="Josefin Sans"/>
                <a:ea typeface="Josefin Sans"/>
                <a:cs typeface="Josefin Sans"/>
                <a:sym typeface="Josefin Sans"/>
              </a:rPr>
              <a:t>Định nghĩa</a:t>
            </a:r>
            <a:endParaRPr dirty="0"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688363" y="796425"/>
            <a:ext cx="1485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Ví dụ</a:t>
            </a:r>
            <a:endParaRPr dirty="0">
              <a:highlight>
                <a:schemeClr val="lt1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76450" y="1889275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Lỗi chính tả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237088" y="1276350"/>
            <a:ext cx="3673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Các lỗi phát sinh khi gõ văn bản như chèn, xoá ký tự; thay ký tự đồng nghĩa; cơ chế gõ Telex, VNI; chèn hoặc xoá khoảng trắng không phù hợp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>
            <a:off x="255600" y="1194925"/>
            <a:ext cx="8632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0"/>
          <p:cNvSpPr txBox="1"/>
          <p:nvPr/>
        </p:nvSpPr>
        <p:spPr>
          <a:xfrm>
            <a:off x="333600" y="3266850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osefin Sans"/>
                <a:ea typeface="Josefin Sans"/>
                <a:cs typeface="Josefin Sans"/>
                <a:sym typeface="Josefin Sans"/>
              </a:rPr>
              <a:t>Lỗi phát âm</a:t>
            </a:r>
            <a:endParaRPr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237100" y="3105300"/>
            <a:ext cx="3758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Những quy ước không chính thức, từ ngữ vùng miền ở Việt nam, văn bản nói.</a:t>
            </a:r>
            <a:endParaRPr dirty="0"/>
          </a:p>
        </p:txBody>
      </p:sp>
      <p:sp>
        <p:nvSpPr>
          <p:cNvPr id="164" name="Google Shape;164;p20"/>
          <p:cNvSpPr txBox="1"/>
          <p:nvPr/>
        </p:nvSpPr>
        <p:spPr>
          <a:xfrm>
            <a:off x="305100" y="4303350"/>
            <a:ext cx="17334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Lỗi dấu</a:t>
            </a:r>
            <a:endParaRPr dirty="0"/>
          </a:p>
        </p:txBody>
      </p:sp>
      <p:sp>
        <p:nvSpPr>
          <p:cNvPr id="165" name="Google Shape;165;p20"/>
          <p:cNvSpPr txBox="1"/>
          <p:nvPr/>
        </p:nvSpPr>
        <p:spPr>
          <a:xfrm>
            <a:off x="2261600" y="4069941"/>
            <a:ext cx="3403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Nguyên, phụ âm bị thiếu hoặc sai phương ngữ.</a:t>
            </a:r>
            <a:endParaRPr dirty="0"/>
          </a:p>
        </p:txBody>
      </p:sp>
      <p:sp>
        <p:nvSpPr>
          <p:cNvPr id="166" name="Google Shape;166;p20"/>
          <p:cNvSpPr txBox="1"/>
          <p:nvPr/>
        </p:nvSpPr>
        <p:spPr>
          <a:xfrm>
            <a:off x="5990750" y="120922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“Uống’ → “Uoongs”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“Ăn” → “A8n”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“Đi ăn” → “điăn”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“Đi” → “D di”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981725" y="29695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“Không’ → “Hông”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“Dang rộng” → “Giang rộng”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“Cá cược” → “Cá cượt”</a:t>
            </a:r>
            <a:endParaRPr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981725" y="40614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“Mỗi ngày’ → “Moi ngày”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-"/>
            </a:pPr>
            <a:r>
              <a:rPr lang="en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“Đầy ắp“ → “Đầy ấp”</a:t>
            </a:r>
            <a:endParaRPr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69" name="Google Shape;169;p20"/>
          <p:cNvCxnSpPr/>
          <p:nvPr/>
        </p:nvCxnSpPr>
        <p:spPr>
          <a:xfrm>
            <a:off x="255600" y="2969525"/>
            <a:ext cx="8632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255600" y="3984150"/>
            <a:ext cx="8632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31A3ACE2-0797-F795-0456-EA6A6743CC47}"/>
              </a:ext>
            </a:extLst>
          </p:cNvPr>
          <p:cNvSpPr txBox="1"/>
          <p:nvPr/>
        </p:nvSpPr>
        <p:spPr>
          <a:xfrm>
            <a:off x="0" y="0"/>
            <a:ext cx="9144000" cy="4924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Josefin Sans"/>
                <a:ea typeface="Josefin Sans"/>
                <a:cs typeface="Josefin Sans"/>
                <a:sym typeface="Josefin Sans"/>
              </a:rPr>
              <a:t>CÁC LỖI THƯỜNG GẶP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E1A41-31C8-B34A-7FD6-F2D48752BF2B}"/>
              </a:ext>
            </a:extLst>
          </p:cNvPr>
          <p:cNvSpPr txBox="1"/>
          <p:nvPr/>
        </p:nvSpPr>
        <p:spPr>
          <a:xfrm>
            <a:off x="-92661" y="4786491"/>
            <a:ext cx="9236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Josefin Sans" pitchFamily="2" charset="0"/>
              </a:rPr>
              <a:t>Tham</a:t>
            </a:r>
            <a:r>
              <a:rPr lang="en-US" sz="1000" b="1" dirty="0">
                <a:latin typeface="Josefin Sans" pitchFamily="2" charset="0"/>
              </a:rPr>
              <a:t> </a:t>
            </a:r>
            <a:r>
              <a:rPr lang="en-US" sz="1000" b="1" dirty="0" err="1">
                <a:latin typeface="Josefin Sans" pitchFamily="2" charset="0"/>
              </a:rPr>
              <a:t>khảo</a:t>
            </a:r>
            <a:r>
              <a:rPr lang="en-US" sz="1000" b="1" dirty="0">
                <a:latin typeface="Josefin Sans" pitchFamily="2" charset="0"/>
              </a:rPr>
              <a:t>:	[11] </a:t>
            </a:r>
            <a:r>
              <a:rPr lang="en-US" sz="1000" dirty="0">
                <a:latin typeface="Josefin Sans" pitchFamily="2" charset="0"/>
              </a:rPr>
              <a:t>Transformer-based model for </a:t>
            </a:r>
            <a:r>
              <a:rPr lang="en-US" sz="1000" dirty="0" err="1">
                <a:latin typeface="Josefin Sans" pitchFamily="2" charset="0"/>
              </a:rPr>
              <a:t>vietnamese</a:t>
            </a:r>
            <a:r>
              <a:rPr lang="en-US" sz="1000" dirty="0">
                <a:latin typeface="Josefin Sans" pitchFamily="2" charset="0"/>
              </a:rPr>
              <a:t> spelling correction.</a:t>
            </a:r>
            <a:endParaRPr lang="en-US" sz="1000" b="1" dirty="0">
              <a:latin typeface="Josefin Sans" pitchFamily="2" charset="0"/>
            </a:endParaRPr>
          </a:p>
          <a:p>
            <a:r>
              <a:rPr lang="en-US" sz="1000" b="1" dirty="0">
                <a:latin typeface="Josefin Sans" pitchFamily="2" charset="0"/>
              </a:rPr>
              <a:t>	[7] </a:t>
            </a:r>
            <a:r>
              <a:rPr lang="en-US" sz="1000" dirty="0">
                <a:latin typeface="Josefin Sans" pitchFamily="2" charset="0"/>
              </a:rPr>
              <a:t>Deep learning approach for </a:t>
            </a:r>
            <a:r>
              <a:rPr lang="en-US" sz="1000" dirty="0" err="1">
                <a:latin typeface="Josefin Sans" pitchFamily="2" charset="0"/>
              </a:rPr>
              <a:t>vietnamese</a:t>
            </a:r>
            <a:r>
              <a:rPr lang="en-US" sz="1000" dirty="0">
                <a:latin typeface="Josefin Sans" pitchFamily="2" charset="0"/>
              </a:rPr>
              <a:t> consonant misspell correction. </a:t>
            </a:r>
            <a:endParaRPr lang="en-US" sz="1000" b="1" dirty="0">
              <a:latin typeface="Josefin Sans" pitchFamily="2" charset="0"/>
            </a:endParaRPr>
          </a:p>
        </p:txBody>
      </p:sp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DC76444F-66F8-0AA1-9730-2E2344939B93}"/>
              </a:ext>
            </a:extLst>
          </p:cNvPr>
          <p:cNvSpPr txBox="1"/>
          <p:nvPr/>
        </p:nvSpPr>
        <p:spPr>
          <a:xfrm>
            <a:off x="8479667" y="4427690"/>
            <a:ext cx="955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latin typeface="Josefin Sans"/>
                <a:ea typeface="Josefin Sans"/>
                <a:cs typeface="Josefin Sans"/>
                <a:sym typeface="Josefin Sans"/>
              </a:rPr>
              <a:t>09</a:t>
            </a:r>
            <a:endParaRPr sz="3800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3655</Words>
  <Application>Microsoft Office PowerPoint</Application>
  <PresentationFormat>On-screen Show (16:9)</PresentationFormat>
  <Paragraphs>328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Times New Roman</vt:lpstr>
      <vt:lpstr>Josefin Sans SemiBold</vt:lpstr>
      <vt:lpstr>Josefin Sans</vt:lpstr>
      <vt:lpstr>Symbol</vt:lpstr>
      <vt:lpstr>Josefin Sans Medium</vt:lpstr>
      <vt:lpstr>Cambria Math</vt:lpstr>
      <vt:lpstr>Arial</vt:lpstr>
      <vt:lpstr>Simple Light</vt:lpstr>
      <vt:lpstr>Vietnamese Spelling Correction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05</vt:lpstr>
      <vt:lpstr>PowerPoint Presentation</vt:lpstr>
      <vt:lpstr>PowerPoint Presentation</vt:lpstr>
      <vt:lpstr>PowerPoint Presentation</vt:lpstr>
      <vt:lpstr>PowerPoint Presentation</vt:lpstr>
      <vt:lpstr>06</vt:lpstr>
      <vt:lpstr>PowerPoint Presentation</vt:lpstr>
      <vt:lpstr>Resources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Spelling Correction</dc:title>
  <cp:lastModifiedBy>Admin</cp:lastModifiedBy>
  <cp:revision>88</cp:revision>
  <dcterms:modified xsi:type="dcterms:W3CDTF">2024-01-02T03:10:15Z</dcterms:modified>
</cp:coreProperties>
</file>