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0" r:id="rId4"/>
    <p:sldId id="281" r:id="rId5"/>
    <p:sldId id="272" r:id="rId6"/>
    <p:sldId id="287" r:id="rId7"/>
    <p:sldId id="273" r:id="rId8"/>
    <p:sldId id="282" r:id="rId9"/>
    <p:sldId id="283" r:id="rId10"/>
    <p:sldId id="284" r:id="rId11"/>
    <p:sldId id="285" r:id="rId12"/>
    <p:sldId id="277" r:id="rId13"/>
    <p:sldId id="28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DCB3A-4507-44DE-A2D2-924C1FB5E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E8723-B407-46ED-B4F4-5ADFBCE5E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41853-830B-4918-B828-2732B1B1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89271-2F74-42B3-9EF5-E8515119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92C40-0BFF-49C2-BDA3-2152492B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1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7A213-6E19-4788-9E1A-D0EB5805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60B891-300D-451F-A580-3BC937CD9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970F0-93F5-4F04-A5B5-8F362819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7F2E4-FF06-4258-9BBC-D0FA744E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1E9929-44E1-4AE2-BC5C-57C76D6D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9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AD2CF5-C9DA-4AF8-B6D9-089580185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A767DF-31D8-4D99-9A3A-78B8FF2EF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13CB1-60A7-4EFB-A373-5BE38CE6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1924F-B12B-4E10-842D-5583404E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3DB62-B685-44B0-8D24-638E847F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1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90164-D25A-4988-BB01-6723561C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89CEA-7D14-46A4-B2E5-F5C8D58E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E2C92-B516-47F6-9CE1-B821C2DA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C9B7B-6789-4699-9DC8-46710094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68563-7C31-4FF1-876B-ED4B4C73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1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029CC-4833-4ADD-9DD2-6C4D064D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D793F-A6DA-4467-B0C5-9E2481AE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498FA-94C6-471D-A4BD-FDAC5809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382A5-D8E0-49A9-BCD7-E41D1BD2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CC4A2-E794-4F1A-A014-4C38FA32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2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E5156-F2BA-4149-BBDB-B3A58F1B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6B5DA-B0EA-4547-888F-9545189A1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AA159-8F6F-4591-9F9E-6FC8307E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39B57-C127-48F1-B3DC-80B9637D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059F86-72A0-41D9-861D-601DA396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9E529-E255-4F95-85FA-18D9873A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3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3AF8-07DE-432A-994E-EDF80AAE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38D99-7EFC-4177-94CB-E36D1D1D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9D548-1101-47A7-8661-FB404502B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18426B-F7A7-42EA-B5FE-1B1D1E2D8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D072D1-C946-4E32-87F3-86CB1D757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A60BA2-FDC0-4DF8-82F5-938DF665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08610-9CF4-40B4-B150-3CE6A34B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AD57A7-1FF6-4474-8AD6-1C7DB6F5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61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8AD57-A46D-42FE-B402-B2017162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A47393-2FBA-4346-B8DB-5BA8F96F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012876-CB63-40A7-B407-AEAAC7F2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0218E9-61F7-4764-A442-D20EC6B9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1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ED266C-DB07-449A-8D01-8673D810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802920-7D05-46C4-A0DC-D9D78125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0D0743-E820-4C0B-8ED2-B97CCFE7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4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B6C15-A754-4EBC-A1DD-364703EC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02519-CA0D-4B63-9D88-E5AE33E39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672AD8-8D09-4D3B-8FC6-0F814E61E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CF4FD-03EC-4FEE-B840-7FE6F32C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2C341-8109-4B8A-9209-EAA55854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AC056-C5AE-4CBE-B691-4BD532E7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5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C0D61-F096-4A86-9601-E2470B73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5117C0-D250-4F59-9F46-5B802EB53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1FAE91-C44B-4BBB-893D-0D8FDBDB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4AD83-8435-4B67-B294-740AD51C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6A7-5E10-4436-A977-107E073165C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7D9552-7DC2-4116-8A2E-C32BB345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7787C4-FB01-4969-B93E-85A648A1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0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FDD484-D8DA-43C8-9687-F0FB791C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838D0-4EFD-420F-94C4-5A05668A2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DB0E7-ADB6-43E5-975B-68415CA1A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0A6A7-5E10-4436-A977-107E073165C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4D642-6921-4A69-8744-17588DD3F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68498-DC11-475A-809E-E2395568E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98AB-07A4-4094-B77F-2A272621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5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DBA20-006E-4486-8455-C59A62226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7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22000064</a:t>
            </a:r>
            <a:br>
              <a:rPr lang="en-US" altLang="ko-KR" sz="7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7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A938BF-B5CA-478F-88A2-9C1D54C6D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281" y="4285129"/>
            <a:ext cx="4985017" cy="1420409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D3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</a:t>
            </a:r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648597-DF51-4C8C-81E5-ACFB9B2D7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796" y="1170215"/>
            <a:ext cx="3700366" cy="370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7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3726A1-A3E9-4CA8-96D1-7B90B73B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4800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Pooling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5230AD-A89B-4CA4-B2C6-F0EC19E05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2696547"/>
            <a:ext cx="3582072" cy="395618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Sub sampling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이라고도 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해당하는 </a:t>
            </a:r>
            <a:r>
              <a:rPr lang="en-US" altLang="ko-KR" sz="1800" kern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image data</a:t>
            </a:r>
            <a:r>
              <a:rPr lang="ko-KR" altLang="en-US" sz="1800" kern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를 더 작은 </a:t>
            </a:r>
            <a:r>
              <a:rPr lang="en-US" altLang="ko-KR" sz="1800" kern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size</a:t>
            </a:r>
            <a:r>
              <a:rPr lang="ko-KR" altLang="en-US" sz="1800" kern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image</a:t>
            </a:r>
            <a:r>
              <a:rPr lang="ko-KR" altLang="en-US" sz="1800" kern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로 옮긴다</a:t>
            </a:r>
            <a:r>
              <a:rPr lang="en-US" altLang="ko-KR" sz="1800" kern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Pooling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의 종류</a:t>
            </a:r>
          </a:p>
          <a:p>
            <a:pPr marL="742950" lvl="1" indent="-228600" latinLnBrk="0"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Max pooling</a:t>
            </a:r>
            <a:endParaRPr lang="ko-KR" altLang="ko-KR" sz="16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742950" lvl="1" indent="-228600" latinLnBrk="0"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Average pooling</a:t>
            </a:r>
            <a:endParaRPr lang="ko-KR" altLang="ko-KR" sz="16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742950" lvl="1" indent="-228600" latinLnBrk="0"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Stochastic pooling</a:t>
            </a:r>
            <a:endParaRPr lang="ko-KR" altLang="ko-KR" sz="16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742950" lvl="1" indent="-228600" latinLnBrk="0"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Cross channel pooling</a:t>
            </a:r>
            <a:endParaRPr lang="ko-KR" altLang="ko-KR" sz="16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742950" lvl="1" indent="-228600" latinLnBrk="0"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Pooling image</a:t>
            </a:r>
            <a:endParaRPr lang="ko-KR" altLang="ko-KR" sz="16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parameter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를 줄이기 때문에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해당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network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의 표현력이 줄어들어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Overfitting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을 억제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파라미터를 줄이므로 그만큼 비례하여 연산 비용이 줄어들고 속도가 빨라진다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ko-KR" altLang="ko-KR" sz="18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FB6F374-DF7A-41C4-B8E0-8BF14A949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95" y="854756"/>
            <a:ext cx="5539315" cy="13481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9C8E29-6532-4252-A3D3-3E8613F99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95" y="3244133"/>
            <a:ext cx="5627548" cy="227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5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3726A1-A3E9-4CA8-96D1-7B90B73B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800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ROC Curved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5230AD-A89B-4CA4-B2C6-F0EC19E05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244133"/>
            <a:ext cx="3582072" cy="34085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모델이 성능이 좋을 지 안 좋을지 평가를 할 때 쓰인다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sz="18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커브의 밑면적이 넓을수록 그 모델의 성능이 좋다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ko-KR" altLang="ko-KR" sz="18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22F7967-FECE-49A2-83A1-1680E1A39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400" y="390525"/>
            <a:ext cx="4694548" cy="27276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41ACC6-48DF-4EC7-8AA5-75AF412CF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26" y="3450461"/>
            <a:ext cx="3075296" cy="307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6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ABC404-EE3B-4885-A840-3D591905E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2736" y="1329521"/>
            <a:ext cx="6160023" cy="190810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174EE3-93BC-41F4-868E-4084BEAD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2904517" cy="1586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4800" b="1" kern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Valiation</a:t>
            </a:r>
            <a:r>
              <a:rPr lang="en-US" altLang="ko-KR" sz="48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set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48A51-3BFD-4915-83BC-B097FE9D3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3400" y="4535423"/>
            <a:ext cx="5662146" cy="217349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학습이 이미 완료된 모델을 검증하기 위한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dataset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Validation set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test set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둘 다 학습을 시키지 않지만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Validation set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은 학습에 관여한다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 Test set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은 오직 최종 성능을 평가하기 위해서만 쓰인다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Hyper parameter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조정시킨다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Overfitting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에 빠지지 않고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unseen data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에 대해 좋은 성능을 가지기 위해서 필요하다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065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3726A1-A3E9-4CA8-96D1-7B90B73B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675501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Transfer</a:t>
            </a:r>
            <a:r>
              <a:rPr lang="ko-KR" altLang="en-US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learning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5230AD-A89B-4CA4-B2C6-F0EC19E05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2696546"/>
            <a:ext cx="3582072" cy="416145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높은 정확도를 비교적 짧은 시간 내에 달성할 수 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342900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사전 학습된 모델을 사용한다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모델을 학습시키기에 많은 시간과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연산량이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필요하기 때문에 관례적으로 이미 공개되어 있는 모델을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import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해서 사용한다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 VGG, Inception, </a:t>
            </a:r>
            <a:r>
              <a:rPr lang="en-US" altLang="ko-KR" sz="1800" kern="100" dirty="0" err="1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MoblieNet</a:t>
            </a:r>
            <a:endParaRPr lang="en-US" altLang="ko-KR" sz="18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342900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쓰는 방법이 여러가지 있다</a:t>
            </a:r>
            <a:r>
              <a:rPr lang="en-US" altLang="ko-KR" sz="1800" kern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800100" lvl="1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전체 모델을 새로 구조만 이용해서 내 데이터셋에 맞게 새로 학습시킨다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800100" lvl="1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Convolutional base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의 일부분은 고정시킨 상태로 나머지 계층과 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classifier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를 새로 학습</a:t>
            </a:r>
          </a:p>
          <a:p>
            <a:pPr marL="800100" lvl="1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600" kern="100" dirty="0" err="1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Convloutional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base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는 고정시키고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, classifier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만 새로 학습시키기</a:t>
            </a:r>
            <a:endParaRPr lang="en-US" altLang="ko-KR" sz="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ko-KR" altLang="ko-KR" sz="18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9AC219-17D0-4FB7-8D07-567CBB178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97" y="2114550"/>
            <a:ext cx="45815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8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7D72C1F8-C9DC-4669-8161-9FDEE384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Normalization	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720BF31-079B-45CA-B527-4D4B1687C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476707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실제 값 범위를 표준 값 범위로 변환하는 과정</a:t>
            </a:r>
            <a:endParaRPr lang="en-US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데이터가 가진 특성의 스케일을 변환하는 과정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" name="그림 개체 틀 6">
            <a:extLst>
              <a:ext uri="{FF2B5EF4-FFF2-40B4-BE49-F238E27FC236}">
                <a16:creationId xmlns:a16="http://schemas.microsoft.com/office/drawing/2014/main" id="{B6B96A79-33D5-4CDB-A967-55C1E3BAF4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7445823" y="498313"/>
            <a:ext cx="3427093" cy="27060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0BBA99-C7F4-463B-B499-41EB2C6D9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002" y="3469352"/>
            <a:ext cx="3396914" cy="254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7D72C1F8-C9DC-4669-8161-9FDEE384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Normalization	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720BF31-079B-45CA-B527-4D4B1687C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476707"/>
            <a:ext cx="4075054" cy="27412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en-US" kern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일반적으로  널리 사용되는 정규화 방법</a:t>
            </a:r>
            <a:endParaRPr lang="en-US" altLang="ko-KR" kern="1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Min-Max Normalization</a:t>
            </a:r>
            <a:endParaRPr lang="en-US" altLang="ko-KR" kern="1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742950" lvl="1" indent="-228600" latinLnBrk="0"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(X – MIN) / (MAX – MIN)</a:t>
            </a:r>
            <a:endParaRPr lang="en-US" altLang="ko-KR" sz="1600" kern="1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Z-Score Normalization</a:t>
            </a:r>
            <a:endParaRPr lang="en-US" altLang="ko-KR" kern="1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742950" lvl="1" indent="-228600" latinLnBrk="0"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Min-max </a:t>
            </a:r>
            <a:r>
              <a:rPr lang="en-US" altLang="ko-KR" sz="1600" kern="100" dirty="0" err="1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Normalizatin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outliers 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있으면 문제가 생기기 때문에 보완해준다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en-US" altLang="ko-KR" sz="1600" kern="1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742950" lvl="1" indent="-228600" latinLnBrk="0"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(X – 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평균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) / 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표준편차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010507-70A7-46B8-964B-6801B7C8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062" y="1270714"/>
            <a:ext cx="5156433" cy="38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0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997C8D9B-9AA3-4289-880C-6D830CB982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2" b="1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  <a:ln>
            <a:noFill/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2911802-64D1-4B0D-B835-FF9E930B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4800">
                <a:solidFill>
                  <a:schemeClr val="bg1"/>
                </a:solidFill>
                <a:effectLst/>
              </a:rPr>
              <a:t>Numerical data</a:t>
            </a:r>
            <a:br>
              <a:rPr lang="en-US" altLang="ko-KR" sz="4800">
                <a:solidFill>
                  <a:schemeClr val="bg1"/>
                </a:solidFill>
                <a:effectLst/>
              </a:rPr>
            </a:br>
            <a:endParaRPr lang="en-US" altLang="ko-KR" sz="4800">
              <a:solidFill>
                <a:schemeClr val="bg1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26818-CB9B-4AD4-9865-53143B11D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080" y="4018143"/>
            <a:ext cx="5674105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bg1"/>
                </a:solidFill>
                <a:effectLst/>
              </a:rPr>
              <a:t>관측된 값이 수치로 측정되는 자료를 말한다</a:t>
            </a:r>
            <a:endParaRPr lang="en-US" altLang="ko-KR" sz="1800">
              <a:solidFill>
                <a:schemeClr val="bg1"/>
              </a:solidFill>
              <a:effectLst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bg1"/>
                </a:solidFill>
                <a:effectLst/>
              </a:rPr>
              <a:t>Quantitative data, </a:t>
            </a:r>
            <a:r>
              <a:rPr lang="ko-KR" altLang="en-US" sz="1800">
                <a:solidFill>
                  <a:schemeClr val="bg1"/>
                </a:solidFill>
                <a:effectLst/>
              </a:rPr>
              <a:t>양적 자료라고도 불린다</a:t>
            </a:r>
            <a:r>
              <a:rPr lang="en-US" altLang="ko-KR" sz="1800">
                <a:solidFill>
                  <a:schemeClr val="bg1"/>
                </a:solidFill>
                <a:effectLst/>
              </a:rPr>
              <a:t>.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bg1"/>
                </a:solidFill>
                <a:effectLst/>
              </a:rPr>
              <a:t>값의 성질에 따라 </a:t>
            </a:r>
            <a:r>
              <a:rPr lang="en-US" altLang="ko-KR" sz="1800">
                <a:solidFill>
                  <a:schemeClr val="bg1"/>
                </a:solidFill>
                <a:effectLst/>
              </a:rPr>
              <a:t>Continuous data, discrete data</a:t>
            </a:r>
            <a:r>
              <a:rPr lang="ko-KR" altLang="en-US" sz="1800">
                <a:solidFill>
                  <a:schemeClr val="bg1"/>
                </a:solidFill>
                <a:effectLst/>
              </a:rPr>
              <a:t>로 나뉜다</a:t>
            </a:r>
            <a:r>
              <a:rPr lang="en-US" altLang="ko-KR" sz="1800">
                <a:solidFill>
                  <a:schemeClr val="bg1"/>
                </a:solidFill>
                <a:effectLst/>
              </a:rPr>
              <a:t>.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0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D4E6FDD-9438-4F13-BC7F-060FFD5A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Optimizer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70AC0A-F32F-489B-B5BC-7D414B95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346" y="266699"/>
            <a:ext cx="6028944" cy="27324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모델은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loss function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을 최소화하는 것을 목표로 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0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그래서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Gradient descent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를 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Gradient descent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를 하기 위해 여러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Optimizer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가 개발이 되었다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0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F5D5B8-46EF-4AEC-9003-6EFB9F701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2905126"/>
            <a:ext cx="47625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04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D4E6FDD-9438-4F13-BC7F-060FFD5A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Optimizer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3024CD-9B2D-4856-B5F7-F86B8B1B0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72" y="1675202"/>
            <a:ext cx="6451246" cy="35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75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3726A1-A3E9-4CA8-96D1-7B90B73B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4800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Outliers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5230AD-A89B-4CA4-B2C6-F0EC19E05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2817845"/>
            <a:ext cx="3582072" cy="335852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일반적인 데이터 패턴과 다르게 매우 이상한 패턴을 가지고 있는 데이터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이상이 있는 데이터를 뜻한다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머신러닝과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딥러닝에서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이상치 데이터 때문에 모델의 성능이 좌우된다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그래서 이상치 탐지를 해야 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대표적인 방법으로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IQR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방법이 있다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Box plot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을 만들어서 이상치를 제거한다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654222-9869-45C3-B469-1174D6EFF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3824" y="1395154"/>
            <a:ext cx="6438900" cy="39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5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3726A1-A3E9-4CA8-96D1-7B90B73B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4800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Overfitting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5230AD-A89B-4CA4-B2C6-F0EC19E05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2696547"/>
            <a:ext cx="3582072" cy="395618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ko-KR" sz="19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학습 데이터에 대해 과하게 학습해서 실제 데이터에 대한 오차가 증가하는 현상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19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Overfitting</a:t>
            </a:r>
            <a:r>
              <a:rPr lang="ko-KR" altLang="ko-KR" sz="19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을 막기 위해 최적화 기법을 이용하게 된다</a:t>
            </a:r>
            <a:r>
              <a:rPr lang="en-US" altLang="ko-KR" sz="19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  <a:endParaRPr lang="ko-KR" altLang="ko-KR" sz="19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742950" lvl="1" indent="-228600" latinLnBrk="0">
              <a:buFont typeface="Arial" panose="020B0604020202020204" pitchFamily="34" charset="0"/>
              <a:buChar char="•"/>
            </a:pPr>
            <a:r>
              <a:rPr lang="en-US" altLang="ko-KR" sz="17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Data engineering : training </a:t>
            </a:r>
            <a:r>
              <a:rPr lang="ko-KR" altLang="ko-KR" sz="17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을 다시 분석해서 불필요한 </a:t>
            </a:r>
            <a:r>
              <a:rPr lang="en-US" altLang="ko-KR" sz="17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feature</a:t>
            </a:r>
            <a:r>
              <a:rPr lang="ko-KR" altLang="ko-KR" sz="17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가 있는지</a:t>
            </a:r>
            <a:r>
              <a:rPr lang="en-US" altLang="ko-KR" sz="17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, outlier </a:t>
            </a:r>
            <a:r>
              <a:rPr lang="ko-KR" altLang="ko-KR" sz="17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가 있는 지 확인</a:t>
            </a:r>
          </a:p>
          <a:p>
            <a:pPr marL="742950" lvl="1" indent="-228600" latinLnBrk="0">
              <a:buFont typeface="Arial" panose="020B0604020202020204" pitchFamily="34" charset="0"/>
              <a:buChar char="•"/>
            </a:pPr>
            <a:r>
              <a:rPr lang="en-US" altLang="ko-KR" sz="17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Cross validation</a:t>
            </a:r>
            <a:endParaRPr lang="ko-KR" altLang="ko-KR" sz="17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742950" lvl="1" indent="-228600" latinLnBrk="0">
              <a:buFont typeface="Arial" panose="020B0604020202020204" pitchFamily="34" charset="0"/>
              <a:buChar char="•"/>
            </a:pPr>
            <a:r>
              <a:rPr lang="en-US" altLang="ko-KR" sz="1700" kern="100" dirty="0" err="1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Regularzation</a:t>
            </a:r>
            <a:endParaRPr lang="ko-KR" altLang="ko-KR" sz="17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742950" lvl="1" indent="-228600" latinLnBrk="0">
              <a:buFont typeface="Arial" panose="020B0604020202020204" pitchFamily="34" charset="0"/>
              <a:buChar char="•"/>
            </a:pPr>
            <a:r>
              <a:rPr lang="en-US" altLang="ko-KR" sz="17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Early stopping</a:t>
            </a:r>
            <a:endParaRPr lang="ko-KR" altLang="ko-KR" sz="17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742950" lvl="1" indent="-228600" latinLnBrk="0">
              <a:buFont typeface="Arial" panose="020B0604020202020204" pitchFamily="34" charset="0"/>
              <a:buChar char="•"/>
            </a:pPr>
            <a:r>
              <a:rPr lang="en-US" altLang="ko-KR" sz="17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Dropout</a:t>
            </a:r>
            <a:endParaRPr lang="ko-KR" altLang="ko-KR" sz="17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742950" lvl="1" indent="-228600" latinLnBrk="0">
              <a:buFont typeface="Arial" panose="020B0604020202020204" pitchFamily="34" charset="0"/>
              <a:buChar char="•"/>
            </a:pPr>
            <a:r>
              <a:rPr lang="en-US" altLang="ko-KR" sz="1700" kern="100" dirty="0" err="1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Dropconnect</a:t>
            </a:r>
            <a:endParaRPr lang="ko-KR" altLang="ko-KR" sz="17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742950" lvl="1" indent="-228600" latinLnBrk="0">
              <a:buFont typeface="Arial" panose="020B0604020202020204" pitchFamily="34" charset="0"/>
              <a:buChar char="•"/>
            </a:pPr>
            <a:r>
              <a:rPr lang="en-US" altLang="ko-KR" sz="1700" kern="100" dirty="0">
                <a:solidFill>
                  <a:schemeClr val="bg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Batch normalization</a:t>
            </a:r>
            <a:endParaRPr lang="ko-KR" altLang="ko-KR" sz="1700" kern="100" dirty="0">
              <a:solidFill>
                <a:schemeClr val="bg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285750" indent="-228600" latinLnBrk="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654222-9869-45C3-B469-1174D6EFF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3824" y="2095340"/>
            <a:ext cx="6438900" cy="25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6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C07B782-CA5F-4888-8EF0-80A152A6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Partial derivative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479600-C4A0-4A4A-86D5-3398B661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여러 변수 중에 한 개만 미분할 경우 편미분이라 부른다</a:t>
            </a:r>
            <a:r>
              <a:rPr lang="en-US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나머지는 상수 취급</a:t>
            </a:r>
            <a:endParaRPr lang="en-US" altLang="ko-KR" sz="18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8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형태</a:t>
            </a:r>
            <a:endParaRPr lang="en-US" altLang="ko-KR" sz="18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1"/>
            <a:endParaRPr lang="ko-KR" altLang="ko-KR" sz="1400" kern="100" dirty="0"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4DEFD2-B253-46A3-A9A2-00465472DE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79" y="2976562"/>
            <a:ext cx="17907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109BFA-9408-4B77-9D6E-D3E02C5AA4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14862"/>
            <a:ext cx="40481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1E59D1-E4B0-475A-A58E-083E370E69C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29238"/>
            <a:ext cx="2571750" cy="866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911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429</Words>
  <Application>Microsoft Office PowerPoint</Application>
  <PresentationFormat>와이드스크린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나눔바른고딕</vt:lpstr>
      <vt:lpstr>나눔바른고딕 Light</vt:lpstr>
      <vt:lpstr>맑은 고딕</vt:lpstr>
      <vt:lpstr>Arial</vt:lpstr>
      <vt:lpstr>Calibri</vt:lpstr>
      <vt:lpstr>Office 테마</vt:lpstr>
      <vt:lpstr>22000064 김동윤</vt:lpstr>
      <vt:lpstr>Normalization </vt:lpstr>
      <vt:lpstr>Normalization </vt:lpstr>
      <vt:lpstr>Numerical data </vt:lpstr>
      <vt:lpstr>Optimizer</vt:lpstr>
      <vt:lpstr>Optimizer</vt:lpstr>
      <vt:lpstr>Outliers</vt:lpstr>
      <vt:lpstr>Overfitting</vt:lpstr>
      <vt:lpstr>Partial derivative</vt:lpstr>
      <vt:lpstr>Pooling</vt:lpstr>
      <vt:lpstr>ROC Curved</vt:lpstr>
      <vt:lpstr>Valiation set</vt:lpstr>
      <vt:lpstr>Transfer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22000064 김동윤</dc:title>
  <dc:creator>김동윤</dc:creator>
  <cp:lastModifiedBy>김동윤</cp:lastModifiedBy>
  <cp:revision>6</cp:revision>
  <dcterms:created xsi:type="dcterms:W3CDTF">2021-01-19T08:55:01Z</dcterms:created>
  <dcterms:modified xsi:type="dcterms:W3CDTF">2021-01-20T08:45:22Z</dcterms:modified>
</cp:coreProperties>
</file>