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59" r:id="rId5"/>
    <p:sldId id="260" r:id="rId6"/>
    <p:sldId id="268" r:id="rId7"/>
    <p:sldId id="27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3E9BE-B207-435F-8EDF-00B65285E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97D38E-3DB3-4833-AA22-258FA1FA1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419677-BA6D-4990-8CE5-EC640478C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DA3D-645F-4AAB-BC04-A101DF8CDA04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1AA7A-B898-46EB-A2D3-9452750B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D13AE-9AC1-42AC-8BB2-57E02449E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CA7A-44A7-4B90-B475-C99CBC84A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66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F6646-A1F2-45D0-9C3D-E7E78715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AD5266-E805-42A4-B06C-B2F2549A3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5B7BB-6D72-4405-9658-0DD9819B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DA3D-645F-4AAB-BC04-A101DF8CDA04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37ED4D-6DE3-4574-913C-89D99D5C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20B423-E41E-42E1-B0C8-20E145A1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CA7A-44A7-4B90-B475-C99CBC84A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3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54F80C-01CA-49D4-AA3A-36FAE945B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7B5104-F41D-42F7-8757-6BF0DBB73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23C57-AA5A-45BD-8209-796447F4F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DA3D-645F-4AAB-BC04-A101DF8CDA04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313820-5DD6-4E81-80FC-C7D84E30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11A8BA-51BF-4B77-9229-EF001507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CA7A-44A7-4B90-B475-C99CBC84A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06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41B6E-D2F2-4959-88DE-2FCE48CAA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06E425-4F34-4621-B901-5687884EE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517BE-E5E6-41D8-9D55-20D14CBAD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DA3D-645F-4AAB-BC04-A101DF8CDA04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6AE97-E433-4298-907F-5AA5726E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1F742A-9B18-4BE6-B6E3-E1361B15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CA7A-44A7-4B90-B475-C99CBC84A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85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1B299-2EA7-4421-B906-F0520F1E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0162CE-EA22-4896-A301-7AB875F8F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01170F-3128-4FFA-A583-C159588F2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DA3D-645F-4AAB-BC04-A101DF8CDA04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A807A3-1919-463A-9D3F-47BE7741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98D566-213D-466A-83EF-CF77D51F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CA7A-44A7-4B90-B475-C99CBC84A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4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E52AD-2A0D-440E-8CCE-74189434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3F34A5-2736-4457-A63A-F68CFA3AA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90597F-3E64-4AAD-B917-C55A686E2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1A1B59-E594-4580-84B4-6F3BC204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DA3D-645F-4AAB-BC04-A101DF8CDA04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87BDB1-E75E-4782-A23B-03486AC5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D38760-CB42-47C4-A40A-AC29FBC6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CA7A-44A7-4B90-B475-C99CBC84A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3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E026A-0E09-4E7F-B30E-2D1FE9E7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308F20-1237-438B-9391-6325B4CFD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69571A-76FA-42B5-A6A4-2D4842532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176BB2-5F3C-4286-94E9-2A76084EE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0AE8E9-6016-48F5-841C-E5B33CCAF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45DB67-2B15-4BFA-A301-54E0C24F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DA3D-645F-4AAB-BC04-A101DF8CDA04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E005F0-D739-4F20-8666-FB6365D8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6975FF-0612-42A0-87AD-3C24BE73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CA7A-44A7-4B90-B475-C99CBC84A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16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335D3-CE7A-4FA9-82FF-184EED5E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E194E3-7364-4E9D-8EA2-5AD7D739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DA3D-645F-4AAB-BC04-A101DF8CDA04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480C93-DB00-45B6-AD25-573D2760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D65332-E867-4ED9-AF12-4409B7D3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CA7A-44A7-4B90-B475-C99CBC84A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64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3A7154-9702-4766-9919-27F3C497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DA3D-645F-4AAB-BC04-A101DF8CDA04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55B9A9-D026-4869-A2FB-0840C6841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D72A5D-9FEB-4C86-B663-FBC2921A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CA7A-44A7-4B90-B475-C99CBC84A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04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FD0D1-2C51-473B-8135-DF8CCB0DB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110182-25D5-4B8D-87E6-7C058FF1C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B9431A-0EA8-4A1F-9C26-6C1EBBCBB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CE1DE9-AF9F-4F5D-B9E7-B8063F8D5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DA3D-645F-4AAB-BC04-A101DF8CDA04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B282C2-ADC6-411B-8D31-D22D14DD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F70646-D25D-4A84-856A-904F2A4D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CA7A-44A7-4B90-B475-C99CBC84A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01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5A063-8E31-4698-A2F4-BDD7ADD01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7DDEB3-8E20-40B8-9DAD-793F1C167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A50B3F-FD17-4B54-B938-4B6552C31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0A455-D68E-4D9F-A139-C9FB5CAB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DA3D-645F-4AAB-BC04-A101DF8CDA04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ECA5E3-616A-4DE9-9F97-4F019BF8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CFFFBC-17E8-477B-A4EE-F8B0512B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CA7A-44A7-4B90-B475-C99CBC84A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5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C9C264-3700-4BA2-A1C7-3D5C9CDC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D05E4-20B3-43E6-92E1-A44918E1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5B8C93-A614-497D-B37F-B2B0A891A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EDA3D-645F-4AAB-BC04-A101DF8CDA04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B4E8D0-3428-4E91-BF09-C175C0C2D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24937C-1676-4552-9F71-C02B3D50B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8CA7A-44A7-4B90-B475-C99CBC84A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44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vdumoulin/conv_arithmetic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B588EC3-8F4C-490B-9E79-A305216BD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5400"/>
              <a:t>DCGAN</a:t>
            </a:r>
            <a:endParaRPr lang="ko-KR" altLang="en-US" sz="54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97600B-0407-41F7-8596-3D767857A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000"/>
              <a:t>22000064 </a:t>
            </a:r>
            <a:r>
              <a:rPr lang="ko-KR" altLang="en-US" sz="2000"/>
              <a:t>김동윤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883272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0945E3-DFAB-4A96-90D8-A4FA7498A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7" y="5891639"/>
            <a:ext cx="6982835" cy="464964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en-US" altLang="ko-KR" sz="1300">
                <a:solidFill>
                  <a:srgbClr val="FFFFFF"/>
                </a:solidFill>
              </a:rPr>
              <a:t>Filter </a:t>
            </a:r>
            <a:r>
              <a:rPr lang="ko-KR" altLang="en-US" sz="1300">
                <a:solidFill>
                  <a:srgbClr val="FFFFFF"/>
                </a:solidFill>
              </a:rPr>
              <a:t>안에 특징들이 저장되어 있는 것을 볼 수 있고 </a:t>
            </a:r>
            <a:r>
              <a:rPr lang="en-US" altLang="ko-KR" sz="1300">
                <a:solidFill>
                  <a:srgbClr val="FFFFFF"/>
                </a:solidFill>
              </a:rPr>
              <a:t>input data </a:t>
            </a:r>
            <a:r>
              <a:rPr lang="ko-KR" altLang="en-US" sz="1300">
                <a:solidFill>
                  <a:srgbClr val="FFFFFF"/>
                </a:solidFill>
              </a:rPr>
              <a:t>가 학습한 </a:t>
            </a:r>
            <a:r>
              <a:rPr lang="en-US" altLang="ko-KR" sz="1300">
                <a:solidFill>
                  <a:srgbClr val="FFFFFF"/>
                </a:solidFill>
              </a:rPr>
              <a:t>feature</a:t>
            </a:r>
            <a:r>
              <a:rPr lang="ko-KR" altLang="en-US" sz="1300">
                <a:solidFill>
                  <a:srgbClr val="FFFFFF"/>
                </a:solidFill>
              </a:rPr>
              <a:t>의 어떤 부분을 </a:t>
            </a:r>
            <a:r>
              <a:rPr lang="en-US" altLang="ko-KR" sz="1300">
                <a:solidFill>
                  <a:srgbClr val="FFFFFF"/>
                </a:solidFill>
              </a:rPr>
              <a:t>active </a:t>
            </a:r>
            <a:r>
              <a:rPr lang="ko-KR" altLang="en-US" sz="1300">
                <a:solidFill>
                  <a:srgbClr val="FFFFFF"/>
                </a:solidFill>
              </a:rPr>
              <a:t>했는지도 볼 수 있다</a:t>
            </a:r>
            <a:r>
              <a:rPr lang="en-US" altLang="ko-KR" sz="13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BD92056-7898-4DFD-9100-8793ED4E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800">
                <a:solidFill>
                  <a:srgbClr val="FFFFFF"/>
                </a:solidFill>
              </a:rPr>
              <a:t>결과</a:t>
            </a: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5BC9F1E3-FA34-4760-AD8C-FD3C3127F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150495"/>
            <a:ext cx="65627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88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149B2F-E656-4490-9EE8-6E946A4DD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7" y="5891639"/>
            <a:ext cx="6982835" cy="464964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1300">
                <a:solidFill>
                  <a:srgbClr val="FFFFFF"/>
                </a:solidFill>
              </a:rPr>
              <a:t>학습된 </a:t>
            </a:r>
            <a:r>
              <a:rPr lang="en-US" altLang="ko-KR" sz="1300">
                <a:solidFill>
                  <a:srgbClr val="FFFFFF"/>
                </a:solidFill>
              </a:rPr>
              <a:t>feature</a:t>
            </a:r>
            <a:r>
              <a:rPr lang="ko-KR" altLang="en-US" sz="1300">
                <a:solidFill>
                  <a:srgbClr val="FFFFFF"/>
                </a:solidFill>
              </a:rPr>
              <a:t>에서 일부분을 </a:t>
            </a:r>
            <a:r>
              <a:rPr lang="en-US" altLang="ko-KR" sz="1300">
                <a:solidFill>
                  <a:srgbClr val="FFFFFF"/>
                </a:solidFill>
              </a:rPr>
              <a:t>dropout </a:t>
            </a:r>
            <a:r>
              <a:rPr lang="ko-KR" altLang="en-US" sz="1300">
                <a:solidFill>
                  <a:srgbClr val="FFFFFF"/>
                </a:solidFill>
              </a:rPr>
              <a:t>하면 </a:t>
            </a:r>
            <a:r>
              <a:rPr lang="en-US" altLang="ko-KR" sz="1300">
                <a:solidFill>
                  <a:srgbClr val="FFFFFF"/>
                </a:solidFill>
              </a:rPr>
              <a:t>output</a:t>
            </a:r>
            <a:r>
              <a:rPr lang="ko-KR" altLang="en-US" sz="1300">
                <a:solidFill>
                  <a:srgbClr val="FFFFFF"/>
                </a:solidFill>
              </a:rPr>
              <a:t>에서 특징 일부분이 사라지는 것을 볼 수 있다</a:t>
            </a:r>
            <a:r>
              <a:rPr lang="en-US" altLang="ko-KR" sz="13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FD8F64-0509-447C-B5F5-9A23A60B8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800">
                <a:solidFill>
                  <a:srgbClr val="FFFFFF"/>
                </a:solidFill>
              </a:rPr>
              <a:t>결과</a:t>
            </a:r>
          </a:p>
        </p:txBody>
      </p:sp>
      <p:pic>
        <p:nvPicPr>
          <p:cNvPr id="16" name="그림 15" descr="텍스트, 실내, 영역, 가구이(가) 표시된 사진&#10;&#10;자동 생성된 설명">
            <a:extLst>
              <a:ext uri="{FF2B5EF4-FFF2-40B4-BE49-F238E27FC236}">
                <a16:creationId xmlns:a16="http://schemas.microsoft.com/office/drawing/2014/main" id="{79C0CBF3-F985-4D74-AF2D-D208C4EA5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936" y="1234751"/>
            <a:ext cx="9490127" cy="219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98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5F19E3-C877-4CE1-A55F-8CCE193E2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800" dirty="0">
                <a:solidFill>
                  <a:srgbClr val="FFFFFF"/>
                </a:solidFill>
              </a:rPr>
              <a:t>결과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B16C1E8-41F6-4805-BE72-57C995AE8C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85"/>
          <a:stretch/>
        </p:blipFill>
        <p:spPr>
          <a:xfrm>
            <a:off x="2888377" y="438539"/>
            <a:ext cx="6415245" cy="33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1189231-F12B-4C75-B365-18A5DB6D5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GAN</a:t>
            </a:r>
            <a:r>
              <a:rPr lang="ko-KR" altLang="en-US" dirty="0">
                <a:solidFill>
                  <a:srgbClr val="FFFFFF"/>
                </a:solidFill>
              </a:rPr>
              <a:t>의 간단한 구조</a:t>
            </a:r>
          </a:p>
        </p:txBody>
      </p:sp>
      <p:pic>
        <p:nvPicPr>
          <p:cNvPr id="9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79537486-7D4B-4F5D-8EE6-4A66E0B92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252" y="1825625"/>
            <a:ext cx="8485496" cy="4351338"/>
          </a:xfrm>
        </p:spPr>
      </p:pic>
    </p:spTree>
    <p:extLst>
      <p:ext uri="{BB962C8B-B14F-4D97-AF65-F5344CB8AC3E}">
        <p14:creationId xmlns:p14="http://schemas.microsoft.com/office/powerpoint/2010/main" val="972130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1189231-F12B-4C75-B365-18A5DB6D5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GAN</a:t>
            </a:r>
            <a:r>
              <a:rPr lang="ko-KR" altLang="en-US">
                <a:solidFill>
                  <a:srgbClr val="FFFFFF"/>
                </a:solidFill>
              </a:rPr>
              <a:t>의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1C515-1527-4BE7-91BF-DD3A9C4DB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ko-KR" altLang="en-US" sz="2000">
                <a:solidFill>
                  <a:srgbClr val="FFFFFF"/>
                </a:solidFill>
              </a:rPr>
              <a:t>해상도가 작다</a:t>
            </a:r>
            <a:endParaRPr lang="en-US" altLang="ko-KR" sz="2000">
              <a:solidFill>
                <a:srgbClr val="FFFFFF"/>
              </a:solidFill>
            </a:endParaRPr>
          </a:p>
          <a:p>
            <a:endParaRPr lang="en-US" altLang="ko-KR" sz="2000">
              <a:solidFill>
                <a:srgbClr val="FFFFFF"/>
              </a:solidFill>
            </a:endParaRPr>
          </a:p>
          <a:p>
            <a:r>
              <a:rPr lang="en-US" altLang="ko-KR" sz="2000">
                <a:solidFill>
                  <a:srgbClr val="FFFFFF"/>
                </a:solidFill>
              </a:rPr>
              <a:t>Black-box</a:t>
            </a:r>
            <a:r>
              <a:rPr lang="ko-KR" altLang="en-US" sz="2000">
                <a:solidFill>
                  <a:srgbClr val="FFFFFF"/>
                </a:solidFill>
              </a:rPr>
              <a:t> </a:t>
            </a:r>
            <a:r>
              <a:rPr lang="en-US" altLang="ko-KR" sz="2000">
                <a:solidFill>
                  <a:srgbClr val="FFFFFF"/>
                </a:solidFill>
              </a:rPr>
              <a:t>Method</a:t>
            </a:r>
            <a:r>
              <a:rPr lang="ko-KR" altLang="en-US" sz="2000">
                <a:solidFill>
                  <a:srgbClr val="FFFFFF"/>
                </a:solidFill>
              </a:rPr>
              <a:t> 방식이다</a:t>
            </a:r>
            <a:r>
              <a:rPr lang="en-US" altLang="ko-KR" sz="2000">
                <a:solidFill>
                  <a:srgbClr val="FFFFFF"/>
                </a:solidFill>
              </a:rPr>
              <a:t>.</a:t>
            </a:r>
          </a:p>
          <a:p>
            <a:endParaRPr lang="en-US" altLang="ko-KR" sz="2000">
              <a:solidFill>
                <a:srgbClr val="FFFFFF"/>
              </a:solidFill>
            </a:endParaRPr>
          </a:p>
          <a:p>
            <a:r>
              <a:rPr lang="en-US" altLang="ko-KR" sz="2000">
                <a:solidFill>
                  <a:srgbClr val="FFFFFF"/>
                </a:solidFill>
              </a:rPr>
              <a:t>Generative Model</a:t>
            </a:r>
            <a:r>
              <a:rPr lang="ko-KR" altLang="en-US" sz="2000">
                <a:solidFill>
                  <a:srgbClr val="FFFFFF"/>
                </a:solidFill>
              </a:rPr>
              <a:t>을 평가하기가 어렵다</a:t>
            </a:r>
            <a:r>
              <a:rPr lang="en-US" altLang="ko-KR" sz="2000">
                <a:solidFill>
                  <a:srgbClr val="FFFFFF"/>
                </a:solidFill>
              </a:rPr>
              <a:t>. </a:t>
            </a:r>
            <a:r>
              <a:rPr lang="ko-KR" altLang="en-US" sz="2000">
                <a:solidFill>
                  <a:srgbClr val="FFFFFF"/>
                </a:solidFill>
              </a:rPr>
              <a:t>사람의 주관적인 기준이 필요했다</a:t>
            </a:r>
            <a:r>
              <a:rPr lang="en-US" altLang="ko-KR" sz="2000">
                <a:solidFill>
                  <a:srgbClr val="FFFFFF"/>
                </a:solidFill>
              </a:rPr>
              <a:t>.</a:t>
            </a:r>
          </a:p>
          <a:p>
            <a:endParaRPr lang="en-US" altLang="ko-KR" sz="2000">
              <a:solidFill>
                <a:srgbClr val="FFFFFF"/>
              </a:solidFill>
            </a:endParaRPr>
          </a:p>
          <a:p>
            <a:r>
              <a:rPr lang="en-US" altLang="ko-KR" sz="2000">
                <a:solidFill>
                  <a:srgbClr val="FFFFFF"/>
                </a:solidFill>
              </a:rPr>
              <a:t>GAN</a:t>
            </a:r>
            <a:r>
              <a:rPr lang="ko-KR" altLang="en-US" sz="2000">
                <a:solidFill>
                  <a:srgbClr val="FFFFFF"/>
                </a:solidFill>
              </a:rPr>
              <a:t>은 결과가 불안정하다</a:t>
            </a:r>
            <a:r>
              <a:rPr lang="en-US" altLang="ko-KR" sz="2000">
                <a:solidFill>
                  <a:srgbClr val="FFFFFF"/>
                </a:solidFill>
              </a:rPr>
              <a:t>.</a:t>
            </a:r>
          </a:p>
          <a:p>
            <a:endParaRPr lang="en-US" altLang="ko-KR" sz="2000">
              <a:solidFill>
                <a:srgbClr val="FFFFFF"/>
              </a:solidFill>
            </a:endParaRPr>
          </a:p>
          <a:p>
            <a:r>
              <a:rPr lang="en-US" altLang="ko-KR" sz="2000">
                <a:solidFill>
                  <a:srgbClr val="FFFFFF"/>
                </a:solidFill>
              </a:rPr>
              <a:t>GAN</a:t>
            </a:r>
            <a:r>
              <a:rPr lang="ko-KR" altLang="en-US" sz="2000">
                <a:solidFill>
                  <a:srgbClr val="FFFFFF"/>
                </a:solidFill>
              </a:rPr>
              <a:t>의 안정화가 큰 문제였는데 </a:t>
            </a:r>
            <a:r>
              <a:rPr lang="en-US" altLang="ko-KR" sz="2000">
                <a:solidFill>
                  <a:srgbClr val="FFFFFF"/>
                </a:solidFill>
              </a:rPr>
              <a:t>DCGEN</a:t>
            </a:r>
            <a:r>
              <a:rPr lang="ko-KR" altLang="en-US" sz="2000">
                <a:solidFill>
                  <a:srgbClr val="FFFFFF"/>
                </a:solidFill>
              </a:rPr>
              <a:t>에서 </a:t>
            </a:r>
            <a:r>
              <a:rPr lang="en-US" altLang="ko-KR" sz="2000">
                <a:solidFill>
                  <a:srgbClr val="FFFFFF"/>
                </a:solidFill>
              </a:rPr>
              <a:t>Convolution </a:t>
            </a:r>
            <a:r>
              <a:rPr lang="ko-KR" altLang="en-US" sz="2000">
                <a:solidFill>
                  <a:srgbClr val="FFFFFF"/>
                </a:solidFill>
              </a:rPr>
              <a:t>구조를 써서 해결했다</a:t>
            </a:r>
            <a:r>
              <a:rPr lang="en-US" altLang="ko-KR" sz="2000">
                <a:solidFill>
                  <a:srgbClr val="FFFFFF"/>
                </a:solidFill>
              </a:rPr>
              <a:t>.</a:t>
            </a:r>
            <a:endParaRPr lang="ko-KR" alt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799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05AB3EF-599F-4AC2-B898-23DD29325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US" altLang="ko-KR" dirty="0"/>
              <a:t>DCGAN</a:t>
            </a:r>
            <a:r>
              <a:rPr lang="ko-KR" altLang="en-US" dirty="0"/>
              <a:t>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3CE8F-D197-4734-85BB-A4E105A31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r>
              <a:rPr lang="en-US" altLang="ko-KR" sz="2200">
                <a:solidFill>
                  <a:schemeClr val="bg1"/>
                </a:solidFill>
              </a:rPr>
              <a:t>Generator</a:t>
            </a:r>
            <a:r>
              <a:rPr lang="ko-KR" altLang="en-US" sz="2200">
                <a:solidFill>
                  <a:schemeClr val="bg1"/>
                </a:solidFill>
              </a:rPr>
              <a:t>가 단순 기억으로 </a:t>
            </a:r>
            <a:r>
              <a:rPr lang="en-US" altLang="ko-KR" sz="2200">
                <a:solidFill>
                  <a:schemeClr val="bg1"/>
                </a:solidFill>
              </a:rPr>
              <a:t>generator</a:t>
            </a:r>
            <a:r>
              <a:rPr lang="ko-KR" altLang="en-US" sz="2200">
                <a:solidFill>
                  <a:schemeClr val="bg1"/>
                </a:solidFill>
              </a:rPr>
              <a:t>하지 않는다는 것을 보여줘야 한다</a:t>
            </a:r>
            <a:r>
              <a:rPr lang="en-US" altLang="ko-KR" sz="2200">
                <a:solidFill>
                  <a:schemeClr val="bg1"/>
                </a:solidFill>
              </a:rPr>
              <a:t>.</a:t>
            </a:r>
          </a:p>
          <a:p>
            <a:endParaRPr lang="en-US" altLang="ko-KR" sz="2200">
              <a:solidFill>
                <a:schemeClr val="bg1"/>
              </a:solidFill>
            </a:endParaRPr>
          </a:p>
          <a:p>
            <a:r>
              <a:rPr lang="en-US" altLang="ko-KR" sz="2200">
                <a:solidFill>
                  <a:schemeClr val="bg1"/>
                </a:solidFill>
              </a:rPr>
              <a:t>z</a:t>
            </a:r>
            <a:r>
              <a:rPr lang="ko-KR" altLang="en-US" sz="2200">
                <a:solidFill>
                  <a:schemeClr val="bg1"/>
                </a:solidFill>
              </a:rPr>
              <a:t>의 미세한 변동에 따른 </a:t>
            </a:r>
            <a:r>
              <a:rPr lang="en-US" altLang="ko-KR" sz="2200">
                <a:solidFill>
                  <a:schemeClr val="bg1"/>
                </a:solidFill>
              </a:rPr>
              <a:t>generate </a:t>
            </a:r>
            <a:r>
              <a:rPr lang="ko-KR" altLang="en-US" sz="2200">
                <a:solidFill>
                  <a:schemeClr val="bg1"/>
                </a:solidFill>
              </a:rPr>
              <a:t>결과가 연속적으로 부드럽게 이루어져야 한다</a:t>
            </a:r>
            <a:r>
              <a:rPr lang="en-US" altLang="ko-KR" sz="2200">
                <a:solidFill>
                  <a:schemeClr val="bg1"/>
                </a:solidFill>
              </a:rPr>
              <a:t>. (Walking in the latent space)</a:t>
            </a:r>
          </a:p>
        </p:txBody>
      </p:sp>
    </p:spTree>
    <p:extLst>
      <p:ext uri="{BB962C8B-B14F-4D97-AF65-F5344CB8AC3E}">
        <p14:creationId xmlns:p14="http://schemas.microsoft.com/office/powerpoint/2010/main" val="2943202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753F58-CC70-4B7F-8A37-43E24FFF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DCGAN</a:t>
            </a:r>
            <a:r>
              <a:rPr lang="ko-KR" alt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의 구조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936EDF-B5C2-45BC-B009-165308E70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191807"/>
            <a:ext cx="4936067" cy="3985155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en-US" altLang="ko-KR" sz="2000">
                <a:effectLst/>
              </a:rPr>
              <a:t>D</a:t>
            </a:r>
            <a:r>
              <a:rPr lang="ko-KR" altLang="en-US" sz="2000">
                <a:effectLst/>
              </a:rPr>
              <a:t>에서 모든 </a:t>
            </a:r>
            <a:r>
              <a:rPr lang="en-US" altLang="ko-KR" sz="2000">
                <a:effectLst/>
              </a:rPr>
              <a:t>pooling layer</a:t>
            </a:r>
            <a:r>
              <a:rPr lang="ko-KR" altLang="en-US" sz="2000">
                <a:effectLst/>
              </a:rPr>
              <a:t>를</a:t>
            </a:r>
            <a:r>
              <a:rPr lang="en-US" altLang="ko-KR" sz="2000">
                <a:effectLst/>
              </a:rPr>
              <a:t> strided convolution</a:t>
            </a:r>
            <a:r>
              <a:rPr lang="ko-KR" altLang="en-US" sz="2000">
                <a:effectLst/>
              </a:rPr>
              <a:t>로 바꾸고</a:t>
            </a:r>
            <a:r>
              <a:rPr lang="en-US" altLang="ko-KR" sz="2000">
                <a:effectLst/>
              </a:rPr>
              <a:t> G</a:t>
            </a:r>
            <a:r>
              <a:rPr lang="ko-KR" altLang="en-US" sz="2000">
                <a:effectLst/>
              </a:rPr>
              <a:t>는 </a:t>
            </a:r>
            <a:r>
              <a:rPr lang="en-US" altLang="ko-KR" sz="2000">
                <a:effectLst/>
              </a:rPr>
              <a:t>fractional-strided convolutions</a:t>
            </a:r>
            <a:r>
              <a:rPr lang="ko-KR" altLang="en-US" sz="2000">
                <a:effectLst/>
              </a:rPr>
              <a:t>으로 바꾼다</a:t>
            </a:r>
          </a:p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en-US" altLang="ko-KR" sz="2000">
                <a:effectLst/>
              </a:rPr>
              <a:t>D</a:t>
            </a:r>
            <a:r>
              <a:rPr lang="ko-KR" altLang="en-US" sz="2000">
                <a:effectLst/>
              </a:rPr>
              <a:t>와</a:t>
            </a:r>
            <a:r>
              <a:rPr lang="en-US" altLang="ko-KR" sz="2000">
                <a:effectLst/>
              </a:rPr>
              <a:t> G </a:t>
            </a:r>
            <a:r>
              <a:rPr lang="ko-KR" altLang="en-US" sz="2000">
                <a:effectLst/>
              </a:rPr>
              <a:t>모두</a:t>
            </a:r>
            <a:r>
              <a:rPr lang="en-US" altLang="ko-KR" sz="2000">
                <a:effectLst/>
              </a:rPr>
              <a:t> Batch Normalization</a:t>
            </a:r>
            <a:r>
              <a:rPr lang="ko-KR" altLang="en-US" sz="2000">
                <a:effectLst/>
              </a:rPr>
              <a:t>을 한다</a:t>
            </a:r>
            <a:r>
              <a:rPr lang="en-US" altLang="ko-KR" sz="2000">
                <a:effectLst/>
              </a:rPr>
              <a:t>. G</a:t>
            </a:r>
            <a:r>
              <a:rPr lang="ko-KR" altLang="en-US" sz="2000">
                <a:effectLst/>
              </a:rPr>
              <a:t>의 </a:t>
            </a:r>
            <a:r>
              <a:rPr lang="en-US" altLang="ko-KR" sz="2000">
                <a:effectLst/>
              </a:rPr>
              <a:t>output layer</a:t>
            </a:r>
            <a:r>
              <a:rPr lang="ko-KR" altLang="en-US" sz="2000">
                <a:effectLst/>
              </a:rPr>
              <a:t>와 </a:t>
            </a:r>
            <a:r>
              <a:rPr lang="en-US" altLang="ko-KR" sz="2000">
                <a:effectLst/>
              </a:rPr>
              <a:t>D</a:t>
            </a:r>
            <a:r>
              <a:rPr lang="ko-KR" altLang="en-US" sz="2000">
                <a:effectLst/>
              </a:rPr>
              <a:t>의</a:t>
            </a:r>
            <a:r>
              <a:rPr lang="en-US" altLang="ko-KR" sz="2000">
                <a:effectLst/>
              </a:rPr>
              <a:t> input layer</a:t>
            </a:r>
            <a:r>
              <a:rPr lang="ko-KR" altLang="en-US" sz="2000">
                <a:effectLst/>
              </a:rPr>
              <a:t>에는 하지 않는다</a:t>
            </a:r>
            <a:r>
              <a:rPr lang="en-US" altLang="ko-KR" sz="2000">
                <a:effectLst/>
              </a:rPr>
              <a:t>.</a:t>
            </a:r>
          </a:p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en-US" altLang="ko-KR" sz="2000">
                <a:effectLst/>
              </a:rPr>
              <a:t>Fully-connected hidden layer</a:t>
            </a:r>
            <a:r>
              <a:rPr lang="ko-KR" altLang="en-US" sz="2000">
                <a:effectLst/>
              </a:rPr>
              <a:t>를 다 지운다</a:t>
            </a:r>
          </a:p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en-US" altLang="ko-KR" sz="2000">
                <a:effectLst/>
              </a:rPr>
              <a:t>G</a:t>
            </a:r>
            <a:r>
              <a:rPr lang="ko-KR" altLang="en-US" sz="2000">
                <a:effectLst/>
              </a:rPr>
              <a:t>에서는 모든 활성화 함수를 </a:t>
            </a:r>
            <a:r>
              <a:rPr lang="en-US" altLang="ko-KR" sz="2000">
                <a:effectLst/>
              </a:rPr>
              <a:t>ReLU</a:t>
            </a:r>
            <a:r>
              <a:rPr lang="ko-KR" altLang="en-US" sz="2000">
                <a:effectLst/>
              </a:rPr>
              <a:t>를 쓰고 마지막에만 </a:t>
            </a:r>
            <a:r>
              <a:rPr lang="en-US" altLang="ko-KR" sz="2000">
                <a:effectLst/>
              </a:rPr>
              <a:t>tanh</a:t>
            </a:r>
            <a:r>
              <a:rPr lang="ko-KR" altLang="en-US" sz="2000">
                <a:effectLst/>
              </a:rPr>
              <a:t>를 쓴다</a:t>
            </a:r>
          </a:p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en-US" altLang="ko-KR" sz="2000">
                <a:effectLst/>
              </a:rPr>
              <a:t>D</a:t>
            </a:r>
            <a:r>
              <a:rPr lang="ko-KR" altLang="en-US" sz="2000">
                <a:effectLst/>
              </a:rPr>
              <a:t>에서는 모든 활성화 함수에 </a:t>
            </a:r>
            <a:r>
              <a:rPr lang="en-US" altLang="ko-KR" sz="2000">
                <a:effectLst/>
              </a:rPr>
              <a:t>LeakyReLU</a:t>
            </a:r>
            <a:r>
              <a:rPr lang="ko-KR" altLang="en-US" sz="2000">
                <a:effectLst/>
              </a:rPr>
              <a:t>를 쓴다</a:t>
            </a:r>
            <a:r>
              <a:rPr lang="en-US" altLang="ko-KR" sz="2000">
                <a:effectLst/>
              </a:rPr>
              <a:t>.</a:t>
            </a:r>
          </a:p>
          <a:p>
            <a:pPr marL="285750" indent="-228600" latinLnBrk="0">
              <a:buFont typeface="Arial" panose="020B0604020202020204" pitchFamily="34" charset="0"/>
              <a:buChar char="•"/>
            </a:pPr>
            <a:endParaRPr lang="en-US" altLang="ko-KR" sz="200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0C0207C1-62CE-4993-901F-6E3AE9F85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377" y="2966140"/>
            <a:ext cx="5981420" cy="158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94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A30592-5873-4FD9-A117-9A0AC94FD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Stride Convolution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8DA251-7D64-4837-98E1-95334F4EB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191807"/>
            <a:ext cx="4936067" cy="3985155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ko-KR" altLang="en-US" sz="2000">
                <a:effectLst/>
              </a:rPr>
              <a:t>기존에 필터를 곱하는데 한칸씩</a:t>
            </a:r>
            <a:r>
              <a:rPr lang="en-US" altLang="ko-KR" sz="2000">
                <a:effectLst/>
              </a:rPr>
              <a:t> </a:t>
            </a:r>
            <a:r>
              <a:rPr lang="ko-KR" altLang="en-US" sz="2000">
                <a:effectLst/>
              </a:rPr>
              <a:t>띄워서 하던 것을 여러칸</a:t>
            </a:r>
            <a:r>
              <a:rPr lang="en-US" altLang="ko-KR" sz="2000">
                <a:effectLst/>
              </a:rPr>
              <a:t> </a:t>
            </a:r>
            <a:r>
              <a:rPr lang="ko-KR" altLang="en-US" sz="2000">
                <a:effectLst/>
              </a:rPr>
              <a:t>띄우는 것</a:t>
            </a:r>
          </a:p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en-US" altLang="ko-KR" sz="2000">
                <a:effectLst/>
              </a:rPr>
              <a:t>Kernel 3*3</a:t>
            </a:r>
            <a:r>
              <a:rPr lang="ko-KR" altLang="en-US" sz="2000">
                <a:effectLst/>
              </a:rPr>
              <a:t>에 </a:t>
            </a:r>
            <a:r>
              <a:rPr lang="en-US" altLang="ko-KR" sz="2000">
                <a:effectLst/>
              </a:rPr>
              <a:t>stride 2</a:t>
            </a:r>
            <a:r>
              <a:rPr lang="ko-KR" altLang="en-US" sz="2000">
                <a:effectLst/>
              </a:rPr>
              <a:t>이다</a:t>
            </a:r>
            <a:r>
              <a:rPr lang="en-US" altLang="ko-KR" sz="2000">
                <a:effectLst/>
              </a:rPr>
              <a:t>.</a:t>
            </a:r>
            <a:endParaRPr lang="en-US" altLang="ko-KR" sz="2000"/>
          </a:p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en-US" altLang="ko-KR" sz="2000">
                <a:effectLst/>
                <a:hlinkClick r:id="rId2"/>
              </a:rPr>
              <a:t>https://github.com/vdumoulin/conv_arithmetic</a:t>
            </a:r>
            <a:endParaRPr lang="en-US" altLang="ko-KR" sz="2000">
              <a:effectLst/>
            </a:endParaRPr>
          </a:p>
          <a:p>
            <a:pPr indent="-228600" latinLnBrk="0">
              <a:buFont typeface="Arial" panose="020B0604020202020204" pitchFamily="34" charset="0"/>
              <a:buChar char="•"/>
            </a:pPr>
            <a:endParaRPr lang="en-US" altLang="ko-KR" sz="200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D5E1FD0-AB15-47B3-B2FF-539D43C191A9}"/>
              </a:ext>
            </a:extLst>
          </p:cNvPr>
          <p:cNvGrpSpPr/>
          <p:nvPr/>
        </p:nvGrpSpPr>
        <p:grpSpPr>
          <a:xfrm>
            <a:off x="6236363" y="1178757"/>
            <a:ext cx="5415723" cy="4497161"/>
            <a:chOff x="6371031" y="943295"/>
            <a:chExt cx="5415723" cy="4497161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C0AC992C-C8FF-412F-A458-6F7DB437D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5000" y="943295"/>
              <a:ext cx="5411754" cy="207903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BF515D8-3022-4918-B418-05364BD2D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1031" y="3456675"/>
              <a:ext cx="5411754" cy="19837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6346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AD07C566-7C5D-4432-9D37-D4A507E40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/>
          <a:lstStyle/>
          <a:p>
            <a:pPr algn="ctr"/>
            <a:r>
              <a:rPr lang="en-US" altLang="ko-KR" dirty="0"/>
              <a:t>DCGAN</a:t>
            </a:r>
            <a:r>
              <a:rPr lang="ko-KR" altLang="en-US" dirty="0"/>
              <a:t> 구조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1A41EECA-46E6-425B-B247-E24045A0991D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기존의 </a:t>
            </a:r>
            <a:r>
              <a:rPr lang="en-US" altLang="ko-KR" dirty="0"/>
              <a:t>GAN </a:t>
            </a:r>
            <a:r>
              <a:rPr lang="ko-KR" altLang="en-US" dirty="0"/>
              <a:t>구조</a:t>
            </a:r>
            <a:endParaRPr lang="en-US" altLang="ko-KR" dirty="0"/>
          </a:p>
          <a:p>
            <a:r>
              <a:rPr lang="en-US" altLang="ko-KR" sz="1800" dirty="0"/>
              <a:t>Fully Connected </a:t>
            </a:r>
            <a:r>
              <a:rPr lang="ko-KR" altLang="en-US" sz="1800" dirty="0"/>
              <a:t>구조로만 되어있다</a:t>
            </a:r>
            <a:r>
              <a:rPr lang="en-US" altLang="ko-KR" sz="1800" dirty="0"/>
              <a:t>.</a:t>
            </a:r>
          </a:p>
        </p:txBody>
      </p:sp>
      <p:pic>
        <p:nvPicPr>
          <p:cNvPr id="1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7AAD4E51-A513-46E0-93C2-D5187C155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90" y="3543957"/>
            <a:ext cx="5157787" cy="160682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1" name="텍스트 개체 틀 4">
            <a:extLst>
              <a:ext uri="{FF2B5EF4-FFF2-40B4-BE49-F238E27FC236}">
                <a16:creationId xmlns:a16="http://schemas.microsoft.com/office/drawing/2014/main" id="{A408131A-0CDE-463F-8490-CAB8D1622C11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DCGAN</a:t>
            </a:r>
            <a:r>
              <a:rPr lang="ko-KR" altLang="en-US" dirty="0"/>
              <a:t>의 </a:t>
            </a:r>
            <a:r>
              <a:rPr lang="en-US" altLang="ko-KR" dirty="0"/>
              <a:t>Generator </a:t>
            </a:r>
            <a:r>
              <a:rPr lang="ko-KR" altLang="en-US" dirty="0"/>
              <a:t>구조</a:t>
            </a:r>
          </a:p>
        </p:txBody>
      </p:sp>
      <p:pic>
        <p:nvPicPr>
          <p:cNvPr id="22" name="내용 개체 틀 9">
            <a:extLst>
              <a:ext uri="{FF2B5EF4-FFF2-40B4-BE49-F238E27FC236}">
                <a16:creationId xmlns:a16="http://schemas.microsoft.com/office/drawing/2014/main" id="{7A239B21-2109-4A2A-99BD-6B710A837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163228"/>
            <a:ext cx="5183188" cy="236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4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0AF7E5-2C9E-4DD8-ACB7-C5A160CAF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7" y="5891639"/>
            <a:ext cx="6982835" cy="464964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>
                <a:solidFill>
                  <a:srgbClr val="FFFFFF"/>
                </a:solidFill>
              </a:rPr>
              <a:t>침실 사진이 있는 </a:t>
            </a:r>
            <a:r>
              <a:rPr lang="en-US" altLang="ko-KR">
                <a:solidFill>
                  <a:srgbClr val="FFFFFF"/>
                </a:solidFill>
              </a:rPr>
              <a:t>LSUN </a:t>
            </a:r>
            <a:r>
              <a:rPr lang="ko-KR" altLang="en-US">
                <a:solidFill>
                  <a:srgbClr val="FFFFFF"/>
                </a:solidFill>
              </a:rPr>
              <a:t>데이터셋으로 </a:t>
            </a:r>
            <a:r>
              <a:rPr lang="en-US" altLang="ko-KR">
                <a:solidFill>
                  <a:srgbClr val="FFFFFF"/>
                </a:solidFill>
              </a:rPr>
              <a:t>epoch = 5 </a:t>
            </a:r>
            <a:r>
              <a:rPr lang="ko-KR" altLang="en-US">
                <a:solidFill>
                  <a:srgbClr val="FFFFFF"/>
                </a:solidFill>
              </a:rPr>
              <a:t>로 하고 </a:t>
            </a:r>
            <a:r>
              <a:rPr lang="en-US" altLang="ko-KR">
                <a:solidFill>
                  <a:srgbClr val="FFFFFF"/>
                </a:solidFill>
              </a:rPr>
              <a:t>training </a:t>
            </a:r>
            <a:r>
              <a:rPr lang="ko-KR" altLang="en-US">
                <a:solidFill>
                  <a:srgbClr val="FFFFFF"/>
                </a:solidFill>
              </a:rPr>
              <a:t>한 결과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CA22E3-40B8-48AA-809A-A4ACD037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800">
                <a:solidFill>
                  <a:srgbClr val="FFFFFF"/>
                </a:solidFill>
              </a:rPr>
              <a:t>결과</a:t>
            </a:r>
          </a:p>
        </p:txBody>
      </p:sp>
      <p:pic>
        <p:nvPicPr>
          <p:cNvPr id="10" name="그림 9" descr="텍스트, 실내, 선반, 혼잡한이(가) 표시된 사진&#10;&#10;자동 생성된 설명">
            <a:extLst>
              <a:ext uri="{FF2B5EF4-FFF2-40B4-BE49-F238E27FC236}">
                <a16:creationId xmlns:a16="http://schemas.microsoft.com/office/drawing/2014/main" id="{E2C29DF8-37B8-4589-B12F-5020F5535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123" y="341264"/>
            <a:ext cx="5735753" cy="390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78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6EFBCC-55FB-43F5-A717-D0480C28A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7" y="5891639"/>
            <a:ext cx="6982835" cy="464964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en-US" altLang="ko-KR" sz="1700">
                <a:solidFill>
                  <a:srgbClr val="FFFFFF"/>
                </a:solidFill>
              </a:rPr>
              <a:t>z</a:t>
            </a:r>
            <a:r>
              <a:rPr lang="ko-KR" altLang="en-US" sz="1700">
                <a:solidFill>
                  <a:srgbClr val="FFFFFF"/>
                </a:solidFill>
              </a:rPr>
              <a:t>값이 수정되었을 때 사진이 부드럽게 변화하는 것을 볼 수 있다</a:t>
            </a:r>
            <a:r>
              <a:rPr lang="en-US" altLang="ko-KR" sz="1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1AFFF7-B545-45A0-AFD0-D7A29F8FB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800">
                <a:solidFill>
                  <a:srgbClr val="FFFFFF"/>
                </a:solidFill>
              </a:rPr>
              <a:t>결과</a:t>
            </a:r>
          </a:p>
        </p:txBody>
      </p:sp>
      <p:pic>
        <p:nvPicPr>
          <p:cNvPr id="10" name="그림 9" descr="자동판매기이(가) 표시된 사진&#10;&#10;자동 생성된 설명">
            <a:extLst>
              <a:ext uri="{FF2B5EF4-FFF2-40B4-BE49-F238E27FC236}">
                <a16:creationId xmlns:a16="http://schemas.microsoft.com/office/drawing/2014/main" id="{719C7191-B859-4F78-9076-B04FD03026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55"/>
          <a:stretch/>
        </p:blipFill>
        <p:spPr>
          <a:xfrm>
            <a:off x="3430895" y="333852"/>
            <a:ext cx="5330210" cy="37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24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258</Words>
  <Application>Microsoft Office PowerPoint</Application>
  <PresentationFormat>와이드스크린</PresentationFormat>
  <Paragraphs>40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Calibri</vt:lpstr>
      <vt:lpstr>Office 테마</vt:lpstr>
      <vt:lpstr>DCGAN</vt:lpstr>
      <vt:lpstr>GAN의 간단한 구조</vt:lpstr>
      <vt:lpstr>GAN의 한계</vt:lpstr>
      <vt:lpstr>DCGAN의 목표</vt:lpstr>
      <vt:lpstr>DCGAN의 구조</vt:lpstr>
      <vt:lpstr>Stride Convolution</vt:lpstr>
      <vt:lpstr>DCGAN 구조</vt:lpstr>
      <vt:lpstr>결과</vt:lpstr>
      <vt:lpstr>결과</vt:lpstr>
      <vt:lpstr>결과</vt:lpstr>
      <vt:lpstr>결과</vt:lpstr>
      <vt:lpstr>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DCGAN</dc:title>
  <dc:creator>김동윤</dc:creator>
  <cp:lastModifiedBy>김동윤</cp:lastModifiedBy>
  <cp:revision>2</cp:revision>
  <dcterms:created xsi:type="dcterms:W3CDTF">2021-01-22T01:34:12Z</dcterms:created>
  <dcterms:modified xsi:type="dcterms:W3CDTF">2021-01-22T01:41:50Z</dcterms:modified>
</cp:coreProperties>
</file>