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동윤" initials="김" lastIdx="1" clrIdx="0">
    <p:extLst>
      <p:ext uri="{19B8F6BF-5375-455C-9EA6-DF929625EA0E}">
        <p15:presenceInfo xmlns:p15="http://schemas.microsoft.com/office/powerpoint/2012/main" userId="S::22000064@handong.edu::046bb1d0-81e2-4f57-951d-e089032573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03:33:35.862" idx="1">
    <p:pos x="7277" y="4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94CBD-3669-42F8-854A-99FD21059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6D7F93-AB9A-4FE6-B7CC-F33F6678E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83817-4446-48E7-8C7D-0EE3D983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003-CED9-4AC8-A5DA-04C79E81190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A33B8-2888-4269-9F59-35538E17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125F0-652C-436D-8F99-3F6D47CA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F546-2282-4459-AEA3-4536D7E14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1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9E28A-704D-4CE4-8E58-43529E72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CAA63-7682-4E0E-A370-3B2C65EC1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D176C-2ABA-450A-AEC6-D950CB14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003-CED9-4AC8-A5DA-04C79E81190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DC70F-FDF8-47D9-8F14-FE909B79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D2BE6-4422-4C3A-BBD7-BDDE111A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F546-2282-4459-AEA3-4536D7E14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5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4DD4E0-E93D-4A06-BB69-9844A9904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1FD0F9-D2FA-46D5-B56C-6385BAD80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F0399-ACF8-4B01-A433-17E29A2C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003-CED9-4AC8-A5DA-04C79E81190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ADB7D-459D-4CF6-8E27-05D8DA22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10B0A-CBFB-4810-874F-9409788C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F546-2282-4459-AEA3-4536D7E14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1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B9368-D6AF-462F-9709-67B24B34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A483A-BDF9-4EF5-B857-D020E6B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75255-88E0-4A3B-8C5D-02A6E151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003-CED9-4AC8-A5DA-04C79E81190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83EFC4-B281-42B3-861F-1DB28CA6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91619-45EE-4B23-A945-C883B2F7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F546-2282-4459-AEA3-4536D7E14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3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BFF81-3346-49E7-86B9-93CED20F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4A030-2510-4063-98A6-EEF2ACCA3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AE7DD-1125-4479-B2E9-4BCBD827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003-CED9-4AC8-A5DA-04C79E81190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6F133-8CC3-4945-8BE4-46273606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63338-4974-40A2-A521-E715A623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F546-2282-4459-AEA3-4536D7E14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44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D6834-509E-4F76-8E67-F563DBF9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A6D9B-B68C-4024-8C6B-540824A70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9F679A-5D5B-495A-A5B8-A011D098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0343FD-9306-4451-A63B-57006232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003-CED9-4AC8-A5DA-04C79E81190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C529D-9E37-4ABB-8A86-6F5A0496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42D88-A4BB-496F-8320-3D46F8FF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F546-2282-4459-AEA3-4536D7E14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2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47FB4-6971-4347-B49F-6E342244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3F7F2-A9FA-457A-A451-2744BCBD1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F04D31-CA30-4B38-9391-BFB317108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AE6CD7-2904-4AAF-B8FF-544E1CA7C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C1045A-D14B-4036-8C4B-7E7FEB6CE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9DFD0B-24E4-46BD-9109-EF3950B8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003-CED9-4AC8-A5DA-04C79E81190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D85641-B7DA-43D1-AD8D-71E78555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5D410C-A3FA-4FAD-BFFF-7CE3DE83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F546-2282-4459-AEA3-4536D7E14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2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9D58A-BC73-44B5-A27E-853A049E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2D6D7B-8DEB-4885-9AAF-3A2E6C8A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003-CED9-4AC8-A5DA-04C79E81190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5BA590-4D06-4ECB-BD28-11D92E92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3808E9-0196-4677-9251-A0B0501F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F546-2282-4459-AEA3-4536D7E14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481CE9-8C37-4C7B-97DD-DEC94FD7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003-CED9-4AC8-A5DA-04C79E81190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16BFB4-39DF-43AB-B05B-8A922084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3CA1C9-6D88-4295-971C-B1764698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F546-2282-4459-AEA3-4536D7E14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0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FF94C-5F47-4F0F-A75E-74C267E7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DECE9-8312-4AA8-A262-3B9184DA0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CC6896-AF00-45C8-B2F3-F241F1966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475B8-901B-4BCA-890F-07DBD03A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003-CED9-4AC8-A5DA-04C79E81190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B1147-61AF-49B7-A53A-3F44CAE3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EBD3F-EC59-4E98-9CA8-86425DE7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F546-2282-4459-AEA3-4536D7E14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07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DAE60-2E85-40FA-B021-12BBD450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C6EE2F-CEF5-4349-8DB0-9A0837388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B183DE-3186-482F-AF6E-703255462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96600-22FF-4EE6-B981-BF47AD9C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003-CED9-4AC8-A5DA-04C79E81190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B38C31-9EBE-4138-B825-F9F9971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2A1AD0-273C-4522-BBAA-0ECC3C88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F546-2282-4459-AEA3-4536D7E14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4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B5DC8F-E927-4C20-9B1C-66BFA379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EEA40F-FF9B-431F-9A05-986FE3182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62643-335C-49B8-A7BF-78F0D7960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2003-CED9-4AC8-A5DA-04C79E81190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1CA2E-0C6F-453F-BA69-6BCFD9812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46E55-EEA5-471A-BDBC-CFE30000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DF546-2282-4459-AEA3-4536D7E14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6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D8EC748B-678F-4E27-81C8-F2D4C94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175" y="330200"/>
            <a:ext cx="11169651" cy="5899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7042E5-C146-43A2-96E5-0E35A5ADE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049" y="2880060"/>
            <a:ext cx="10442705" cy="2517439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8400">
                <a:solidFill>
                  <a:schemeClr val="bg1"/>
                </a:solidFill>
              </a:rPr>
              <a:t>22000064</a:t>
            </a:r>
            <a:r>
              <a:rPr lang="ko-KR" altLang="en-US" sz="8400">
                <a:solidFill>
                  <a:schemeClr val="bg1"/>
                </a:solidFill>
              </a:rPr>
              <a:t> 김동윤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B5FA19-8916-4D99-B585-19FE07ADE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049" y="1069549"/>
            <a:ext cx="10442705" cy="1655762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1"/>
                </a:solidFill>
              </a:rPr>
              <a:t>용어정리 </a:t>
            </a:r>
            <a:r>
              <a:rPr lang="en-US" altLang="ko-KR" sz="2800" dirty="0">
                <a:solidFill>
                  <a:schemeClr val="bg1"/>
                </a:solidFill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8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D72A-0901-49CB-83EF-23C29A84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MSE</a:t>
            </a:r>
            <a:endParaRPr lang="ko-KR" altLang="en-US" sz="3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1E2F5-1C1B-48B9-B94F-30B44CF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1"/>
            <a:ext cx="9618132" cy="4045129"/>
          </a:xfrm>
        </p:spPr>
        <p:txBody>
          <a:bodyPr>
            <a:normAutofit fontScale="92500" lnSpcReduction="10000"/>
          </a:bodyPr>
          <a:lstStyle/>
          <a:p>
            <a:r>
              <a:rPr lang="ko-KR" altLang="ko-KR" sz="1800" kern="100" dirty="0" err="1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평균제곱오차라고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부른다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구하는 식</a:t>
            </a:r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제곱 손실을 예시의 개수로 나뉘어 계산한다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Cost function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으로 많이 쓰인다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값이 작을수록 더 좋은 성능을 보인다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ko-KR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F71ADF-CF05-4A6A-805E-DE561F163A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3429000"/>
            <a:ext cx="2586038" cy="1038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33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D72A-0901-49CB-83EF-23C29A84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SGD</a:t>
            </a:r>
            <a:endParaRPr lang="ko-KR" altLang="en-US" sz="3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1E2F5-1C1B-48B9-B94F-30B44CF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1"/>
            <a:ext cx="9618132" cy="4045129"/>
          </a:xfrm>
        </p:spPr>
        <p:txBody>
          <a:bodyPr>
            <a:normAutofit fontScale="85000" lnSpcReduction="20000"/>
          </a:bodyPr>
          <a:lstStyle/>
          <a:p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추출한 데이터 한 개에서 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error gradient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를 계산하고 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gradient descent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를 적용하는 방법</a:t>
            </a: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Local optimal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에 빠질 위험이 적다</a:t>
            </a: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Step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에 걸리는 시간이 짧기 때문에 수렴속도가 상대적으로 빠르다</a:t>
            </a:r>
          </a:p>
          <a:p>
            <a:pPr marL="0" indent="0">
              <a:buNone/>
            </a:pPr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Global optimal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을 찾지 못할 수 있다</a:t>
            </a: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데이터를 한 개씩 처리하기 때문에 </a:t>
            </a:r>
            <a:r>
              <a:rPr lang="en-US" altLang="ko-KR" sz="1800" kern="100" dirty="0" err="1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gpu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성능을 전부 활용할 수 없다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Gradient Descent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Loss function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을 계산하게 된다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2400" dirty="0"/>
          </a:p>
          <a:p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전체 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Train-set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을 사용하는 것을 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Batch Gradient Descent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라 하는데 전체 데이터에 대한 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Loss Function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을 구해야 해서 계산양이 많이 필요하다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전체 배치 대신에 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Mini batch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를 사용해서 더 빠르게 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step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을 갈 수 있다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900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D72A-0901-49CB-83EF-23C29A84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SGD</a:t>
            </a:r>
            <a:endParaRPr lang="ko-KR" altLang="en-US" sz="3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44E889-2D0D-426B-B95C-EC01D88D3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8" y="3057554"/>
            <a:ext cx="8192643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6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D72A-0901-49CB-83EF-23C29A84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Momentum</a:t>
            </a:r>
            <a:endParaRPr lang="ko-KR" altLang="en-US" sz="3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1E2F5-1C1B-48B9-B94F-30B44CF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1"/>
            <a:ext cx="9618132" cy="4045129"/>
          </a:xfrm>
        </p:spPr>
        <p:txBody>
          <a:bodyPr>
            <a:normAutofit/>
          </a:bodyPr>
          <a:lstStyle/>
          <a:p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Gradient descent 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기반의 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optimization algorithm </a:t>
            </a:r>
            <a:endParaRPr lang="ko-KR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1"/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Optimization </a:t>
            </a:r>
            <a:r>
              <a:rPr lang="ko-KR" altLang="en-US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하는 방법</a:t>
            </a:r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 : Loss function value</a:t>
            </a:r>
          </a:p>
          <a:p>
            <a:pPr lvl="1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 : eights</a:t>
            </a:r>
          </a:p>
          <a:p>
            <a:pPr lvl="1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 : learning rate</a:t>
            </a:r>
          </a:p>
          <a:p>
            <a:pPr lvl="1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 : hyper parameter</a:t>
            </a:r>
          </a:p>
          <a:p>
            <a:pPr lvl="1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 :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일종의 가속도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D5C54D-0BC0-4040-A6AE-A7B32DC80D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446" y="3429000"/>
            <a:ext cx="1905000" cy="94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11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D72A-0901-49CB-83EF-23C29A84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Momentum</a:t>
            </a:r>
            <a:endParaRPr lang="ko-KR" altLang="en-US" sz="3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0C8319-5B9C-4B64-A4A9-7E171E3BB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51" y="2983634"/>
            <a:ext cx="7660897" cy="1683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F820C0-DDC1-4221-BBA3-5800CF3B1DCA}"/>
              </a:ext>
            </a:extLst>
          </p:cNvPr>
          <p:cNvSpPr txBox="1"/>
          <p:nvPr/>
        </p:nvSpPr>
        <p:spPr>
          <a:xfrm>
            <a:off x="3438525" y="5571066"/>
            <a:ext cx="466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 굴리듯이 가중치가 이동하게 된다</a:t>
            </a: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64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D72A-0901-49CB-83EF-23C29A84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</a:t>
            </a:r>
            <a:endParaRPr lang="ko-KR" altLang="en-US" sz="3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F1E2F5-1C1B-48B9-B94F-30B44CF8F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934" y="2365001"/>
                <a:ext cx="9618132" cy="4045129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18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각 클래스의 확률을 구하는 함수로 확률의 합은 정확히 </a:t>
                </a:r>
                <a:r>
                  <a:rPr lang="en-US" altLang="ko-KR" sz="18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1</a:t>
                </a:r>
                <a:r>
                  <a:rPr lang="ko-KR" altLang="en-US" sz="18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이 된다</a:t>
                </a:r>
                <a:r>
                  <a:rPr lang="en-US" altLang="ko-KR" sz="18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.</a:t>
                </a:r>
              </a:p>
              <a:p>
                <a:endParaRPr lang="en-US" altLang="ko-KR" sz="18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18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확률을 구하는 식은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=1, 2,…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8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렇게 된다</a:t>
                </a:r>
                <a:r>
                  <a:rPr lang="en-US" altLang="ko-KR" sz="18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.</a:t>
                </a:r>
              </a:p>
              <a:p>
                <a:endParaRPr lang="en-US" altLang="ko-KR" sz="18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18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클래스가 여러 개일 경우</a:t>
                </a:r>
                <a:endParaRPr lang="en-US" altLang="ko-KR" sz="18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endParaRPr lang="en-US" altLang="ko-KR" sz="2400" kern="100" dirty="0">
                  <a:effectLst/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Times New Roman" panose="02020603050405020304" pitchFamily="18" charset="0"/>
                </a:endParaRPr>
              </a:p>
              <a:p>
                <a:r>
                  <a:rPr lang="ko-KR" altLang="ko-KR" sz="1800" kern="1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Times New Roman" panose="02020603050405020304" pitchFamily="18" charset="0"/>
                  </a:rPr>
                  <a:t>입력백터 </a:t>
                </a:r>
                <a:r>
                  <a:rPr lang="en-US" altLang="ko-KR" sz="1800" kern="1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Times New Roman" panose="02020603050405020304" pitchFamily="18" charset="0"/>
                  </a:rPr>
                  <a:t>x, </a:t>
                </a:r>
                <a:r>
                  <a:rPr lang="ko-KR" altLang="ko-KR" sz="1800" kern="1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Times New Roman" panose="02020603050405020304" pitchFamily="18" charset="0"/>
                  </a:rPr>
                  <a:t>가중치 행렬 </a:t>
                </a:r>
                <a:r>
                  <a:rPr lang="en-US" altLang="ko-KR" sz="1800" kern="1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Times New Roman" panose="02020603050405020304" pitchFamily="18" charset="0"/>
                  </a:rPr>
                  <a:t>W, </a:t>
                </a:r>
                <a:r>
                  <a:rPr lang="ko-KR" altLang="ko-KR" sz="1800" kern="1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Times New Roman" panose="02020603050405020304" pitchFamily="18" charset="0"/>
                  </a:rPr>
                  <a:t>편향 </a:t>
                </a:r>
                <a:r>
                  <a:rPr lang="en-US" altLang="ko-KR" sz="1800" kern="1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Times New Roman" panose="02020603050405020304" pitchFamily="18" charset="0"/>
                  </a:rPr>
                  <a:t>b</a:t>
                </a:r>
                <a:endParaRPr lang="ko-KR" altLang="ko-KR" sz="1800" kern="100" dirty="0">
                  <a:effectLst/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F1E2F5-1C1B-48B9-B94F-30B44CF8F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934" y="2365001"/>
                <a:ext cx="9618132" cy="4045129"/>
              </a:xfrm>
              <a:blipFill>
                <a:blip r:embed="rId2"/>
                <a:stretch>
                  <a:fillRect l="-380" t="-1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D95E7033-016A-4C14-84BD-43F568681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73" y="3880898"/>
            <a:ext cx="5734850" cy="657317"/>
          </a:xfrm>
          <a:prstGeom prst="rect">
            <a:avLst/>
          </a:prstGeom>
        </p:spPr>
      </p:pic>
      <p:pic>
        <p:nvPicPr>
          <p:cNvPr id="14" name="그림 1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BD3DC21-7977-408D-837B-8CA2C0B70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68" y="5295549"/>
            <a:ext cx="428684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6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D72A-0901-49CB-83EF-23C29A84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</a:t>
            </a:r>
            <a:endParaRPr lang="ko-KR" altLang="en-US" sz="3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480641-BF9F-4DD8-AB2B-287A59EAF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0"/>
          <a:stretch/>
        </p:blipFill>
        <p:spPr>
          <a:xfrm>
            <a:off x="2705042" y="2906266"/>
            <a:ext cx="6781916" cy="23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5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D72A-0901-49CB-83EF-23C29A84962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Gradient</a:t>
            </a:r>
            <a:endParaRPr lang="ko-KR" altLang="en-US" sz="3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1E2F5-1C1B-48B9-B94F-30B44CF8F2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미분 가능한 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f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가 여러 </a:t>
            </a:r>
            <a:r>
              <a:rPr lang="ko-KR" altLang="ko-KR" sz="1800" kern="100" dirty="0" err="1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번수에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의해서 </a:t>
            </a:r>
            <a:r>
              <a:rPr lang="ko-KR" altLang="ko-KR" sz="1800" kern="100" dirty="0" err="1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정희된다고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했을 때 포인트 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p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f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에 대한 </a:t>
            </a:r>
            <a:r>
              <a:rPr lang="ko-KR" altLang="ko-KR" sz="1800" kern="100" dirty="0" err="1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편미분</a:t>
            </a:r>
            <a:endParaRPr lang="ko-KR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62C28E-C5D9-424B-A0A1-435B6B4F2A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검정색이 실제 함수의 값이 높은 것을 의미하면 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Gradient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는 화살표로 나타낸다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F83C1-9A94-4C54-BAF5-D023B609DB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2971445"/>
            <a:ext cx="23907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2CE9E1-AEC1-44A0-8846-CB6BDF26B8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04745"/>
            <a:ext cx="4857750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90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D72A-0901-49CB-83EF-23C29A84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Heuristic</a:t>
            </a:r>
            <a:endParaRPr lang="ko-KR" altLang="en-US" sz="3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1E2F5-1C1B-48B9-B94F-30B44CF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1"/>
            <a:ext cx="9618132" cy="4045129"/>
          </a:xfrm>
        </p:spPr>
        <p:txBody>
          <a:bodyPr>
            <a:normAutofit/>
          </a:bodyPr>
          <a:lstStyle/>
          <a:p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경험에 기반하여 문제를 해결하거나 학습하거나 발견해내는 방법</a:t>
            </a: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자원제한적인 상황으로 인해 최적의 해를 구하는 것이 현실적으로 불가능한 경우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알고리즘의 목적 중 하나 또는 둘 모두를 포기하면서 상황내에서의 최선의 해답을 찾는 알고리즘</a:t>
            </a: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일단 답을 내지만 정확만 답을 보장할 수 없다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25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D72A-0901-49CB-83EF-23C29A84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L1 loss</a:t>
            </a:r>
            <a:endParaRPr lang="ko-KR" altLang="en-US" sz="3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1E2F5-1C1B-48B9-B94F-30B44CF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1"/>
            <a:ext cx="9618132" cy="4045129"/>
          </a:xfrm>
        </p:spPr>
        <p:txBody>
          <a:bodyPr>
            <a:normAutofit/>
          </a:bodyPr>
          <a:lstStyle/>
          <a:p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실제 값 </a:t>
            </a:r>
            <a:r>
              <a:rPr lang="en-US" altLang="ko-KR" sz="1800" kern="100" dirty="0" err="1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y_i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와 </a:t>
            </a:r>
            <a:r>
              <a:rPr lang="ko-KR" altLang="ko-KR" sz="1800" kern="100" dirty="0" err="1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예측값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f(</a:t>
            </a:r>
            <a:r>
              <a:rPr lang="en-US" altLang="ko-KR" sz="1800" kern="100" dirty="0" err="1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x_i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사이의 </a:t>
            </a:r>
            <a:r>
              <a:rPr lang="ko-KR" altLang="ko-KR" sz="1800" kern="100" dirty="0" err="1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차이값에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절대값을 취하고 모두 합한 것</a:t>
            </a: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Least Absolute Deviations, LAD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라고도 함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구하는 식</a:t>
            </a:r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인 지점에서 미분이 불가능하다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8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이상치에 둔감하다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9E093A-8F16-46C9-98D9-461D3B784C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5761" y="4154508"/>
            <a:ext cx="20574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5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D72A-0901-49CB-83EF-23C29A84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L2</a:t>
            </a:r>
            <a:r>
              <a:rPr lang="ko-KR" altLang="en-US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</a:t>
            </a:r>
            <a:endParaRPr lang="ko-KR" altLang="en-US" sz="3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1E2F5-1C1B-48B9-B94F-30B44CF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1"/>
            <a:ext cx="9618132" cy="4045129"/>
          </a:xfrm>
        </p:spPr>
        <p:txBody>
          <a:bodyPr>
            <a:normAutofit lnSpcReduction="10000"/>
          </a:bodyPr>
          <a:lstStyle/>
          <a:p>
            <a:r>
              <a:rPr lang="ko-KR" altLang="ko-KR" sz="1800" kern="100" dirty="0" err="1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실제값과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예측값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사이의 오차를 제곱한 값들을 모두 합한 것</a:t>
            </a: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구하는 식</a:t>
            </a:r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Least Square error, LSE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라고도 함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미분이 가능하다는 장점이 있다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8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이상치에 민감하다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2013B0-A658-493E-87F8-E9F3DE5D08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9913" y="3568415"/>
            <a:ext cx="23812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6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D72A-0901-49CB-83EF-23C29A84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altLang="ko-KR" sz="3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Linear</a:t>
            </a:r>
            <a:r>
              <a:rPr lang="ko-KR" altLang="en-US" sz="3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regression</a:t>
            </a:r>
            <a:endParaRPr lang="ko-KR" altLang="en-US" sz="36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F1E2F5-1C1B-48B9-B94F-30B44CF8F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2438401"/>
                <a:ext cx="3667036" cy="3779520"/>
              </a:xfrm>
            </p:spPr>
            <p:txBody>
              <a:bodyPr>
                <a:normAutofit/>
              </a:bodyPr>
              <a:lstStyle/>
              <a:p>
                <a:r>
                  <a:rPr lang="ko-KR" altLang="ko-KR" sz="1800" kern="1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Times New Roman" panose="02020603050405020304" pitchFamily="18" charset="0"/>
                  </a:rPr>
                  <a:t>독립변수와 종속변수에 선형적인 관계가 있다고 가정</a:t>
                </a:r>
              </a:p>
              <a:p>
                <a:endParaRPr lang="en-US" altLang="ko-KR" sz="18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18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간단한  선형방정식</a:t>
                </a:r>
                <a:endParaRPr lang="en-US" altLang="ko-KR" sz="18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</a:rPr>
                            <m:t>h</m:t>
                          </m:r>
                        </m:e>
                        <m:sub>
                          <m:r>
                            <a:rPr lang="ko-KR" altLang="en-US" sz="1800" i="1"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</a:rPr>
                            <m:t>𝜃</m:t>
                          </m:r>
                        </m:sub>
                      </m:sSub>
                      <m:r>
                        <a:rPr lang="en-US" altLang="ko-KR" sz="1800" b="0" i="1">
                          <a:latin typeface="Cambria Math" panose="02040503050406030204" pitchFamily="18" charset="0"/>
                          <a:ea typeface="나눔바른고딕 Light" panose="020B0603020101020101" pitchFamily="50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sz="1800" b="0" i="1"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800" b="0" i="1"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sz="1800" b="0" i="1">
                          <a:latin typeface="Cambria Math" panose="02040503050406030204" pitchFamily="18" charset="0"/>
                          <a:ea typeface="나눔바른고딕 Light" panose="020B060302010102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b="0" i="1"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800" b="0" i="1"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바른고딕 Light" panose="020B0603020101020101" pitchFamily="50" charset="-127"/>
                        </a:rPr>
                        <m:t>𝑋</m:t>
                      </m:r>
                    </m:oMath>
                  </m:oMathPara>
                </a14:m>
                <a:endParaRPr lang="en-US" altLang="ko-KR" sz="18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endParaRPr lang="en-US" altLang="ko-KR" sz="1800" dirty="0">
                  <a:effectLst/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굴림" panose="020B0600000101010101" pitchFamily="50" charset="-127"/>
                </a:endParaRPr>
              </a:p>
              <a:p>
                <a:r>
                  <a:rPr lang="ko-KR" altLang="ko-KR" sz="18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굴림" panose="020B0600000101010101" pitchFamily="50" charset="-127"/>
                  </a:rPr>
                  <a:t>정확도를 구하기 위해서 </a:t>
                </a:r>
                <a:r>
                  <a:rPr lang="en-US" altLang="ko-KR" sz="18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굴림" panose="020B0600000101010101" pitchFamily="50" charset="-127"/>
                  </a:rPr>
                  <a:t>cost function</a:t>
                </a:r>
                <a:r>
                  <a:rPr lang="ko-KR" altLang="ko-KR" sz="18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굴림" panose="020B0600000101010101" pitchFamily="50" charset="-127"/>
                  </a:rPr>
                  <a:t>을 이용한다</a:t>
                </a:r>
                <a:r>
                  <a:rPr lang="en-US" altLang="ko-KR" sz="18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굴림" panose="020B0600000101010101" pitchFamily="50" charset="-127"/>
                  </a:rPr>
                  <a:t>. MSE</a:t>
                </a:r>
                <a:r>
                  <a:rPr lang="ko-KR" altLang="ko-KR" sz="18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굴림" panose="020B0600000101010101" pitchFamily="50" charset="-127"/>
                  </a:rPr>
                  <a:t>를 이용한다</a:t>
                </a:r>
                <a:r>
                  <a:rPr lang="en-US" altLang="ko-KR" sz="18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굴림" panose="020B0600000101010101" pitchFamily="50" charset="-127"/>
                  </a:rPr>
                  <a:t>.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ko-KR" altLang="ko-KR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ko-KR" altLang="ko-KR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ko-KR" altLang="ko-KR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2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ko-KR" altLang="ko-KR" sz="12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ko-KR" altLang="ko-KR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acc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ko-KR" altLang="ko-KR" sz="12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ko-KR" altLang="ko-KR" sz="12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ko-KR" altLang="ko-KR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ko-KR" altLang="ko-KR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2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ko-KR" sz="12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ko-KR" altLang="ko-KR" sz="12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ko-KR" altLang="ko-KR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ko-KR" altLang="ko-KR" sz="12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ko-KR" altLang="ko-KR" sz="12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ko-KR" sz="1800" dirty="0">
                  <a:effectLst/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굴림" panose="020B06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18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endParaRPr lang="en-US" altLang="ko-KR" sz="1800" dirty="0"/>
              </a:p>
              <a:p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F1E2F5-1C1B-48B9-B94F-30B44CF8F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438401"/>
                <a:ext cx="3667036" cy="3779520"/>
              </a:xfrm>
              <a:blipFill>
                <a:blip r:embed="rId2"/>
                <a:stretch>
                  <a:fillRect l="-997" t="-1290" r="-166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D9B951-6C77-43EE-805C-077D70D000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6" r="8104" b="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8983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D72A-0901-49CB-83EF-23C29A84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Logistic Regression</a:t>
            </a:r>
            <a:endParaRPr lang="ko-KR" altLang="en-US" sz="3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1E2F5-1C1B-48B9-B94F-30B44CF8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확률의 성질을 만족하도록 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regression function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을 보완하는 방법론</a:t>
            </a:r>
            <a:endParaRPr lang="en-US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Logistic function</a:t>
            </a:r>
            <a:endParaRPr lang="ko-KR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로지스틱 회귀 모델의 식</a:t>
            </a:r>
          </a:p>
          <a:p>
            <a:endParaRPr lang="ko-KR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D16804-A89B-4D25-83E0-54CD0E418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04" y="2000250"/>
            <a:ext cx="6096000" cy="2857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C703BB-C124-461F-88BE-F444438166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0823" y="4186237"/>
            <a:ext cx="3143250" cy="542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C57D59-BBB8-40EB-9420-21011BE5EA8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10823" y="5214937"/>
            <a:ext cx="31527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95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398</Words>
  <Application>Microsoft Office PowerPoint</Application>
  <PresentationFormat>와이드스크린</PresentationFormat>
  <Paragraphs>106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나눔바른고딕</vt:lpstr>
      <vt:lpstr>나눔바른고딕 Light</vt:lpstr>
      <vt:lpstr>맑은 고딕</vt:lpstr>
      <vt:lpstr>Arial</vt:lpstr>
      <vt:lpstr>Cambria Math</vt:lpstr>
      <vt:lpstr>Office 테마</vt:lpstr>
      <vt:lpstr>22000064 김동윤</vt:lpstr>
      <vt:lpstr>Softmax</vt:lpstr>
      <vt:lpstr>Softmax</vt:lpstr>
      <vt:lpstr>Gradient</vt:lpstr>
      <vt:lpstr>Heuristic</vt:lpstr>
      <vt:lpstr>L1 loss</vt:lpstr>
      <vt:lpstr>L2 loss</vt:lpstr>
      <vt:lpstr>Linear regression</vt:lpstr>
      <vt:lpstr>Logistic Regression</vt:lpstr>
      <vt:lpstr>MSE</vt:lpstr>
      <vt:lpstr>SGD</vt:lpstr>
      <vt:lpstr>SGD</vt:lpstr>
      <vt:lpstr>Momentum</vt:lpstr>
      <vt:lpstr>Momentum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22000064 김동윤</dc:title>
  <dc:creator>김동윤</dc:creator>
  <cp:lastModifiedBy>김동윤</cp:lastModifiedBy>
  <cp:revision>3</cp:revision>
  <dcterms:created xsi:type="dcterms:W3CDTF">2021-01-18T18:32:10Z</dcterms:created>
  <dcterms:modified xsi:type="dcterms:W3CDTF">2021-01-18T18:45:49Z</dcterms:modified>
</cp:coreProperties>
</file>