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2A9DB6-9F12-49E7-8B9C-8090FF8DD1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EB4A52-CCC4-46EB-B760-7C81758FBB9A}">
      <dgm:prSet/>
      <dgm:spPr/>
      <dgm:t>
        <a:bodyPr/>
        <a:lstStyle/>
        <a:p>
          <a:pPr>
            <a:lnSpc>
              <a:spcPct val="100000"/>
            </a:lnSpc>
          </a:pPr>
          <a:r>
            <a:rPr lang="ko-KR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지도 학습의 일종으로 기존에 존재하는 데이터의 </a:t>
          </a:r>
          <a:r>
            <a:rPr lang="en-US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Category </a:t>
          </a:r>
          <a:r>
            <a:rPr lang="ko-KR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관계를 파악하고 새롭게 관측된 데이터의 </a:t>
          </a:r>
          <a:r>
            <a:rPr lang="en-US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Category</a:t>
          </a:r>
          <a:r>
            <a:rPr lang="ko-KR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를 스스로 판별하는 과정</a:t>
          </a:r>
          <a:endParaRPr lang="en-US" altLang="ko-KR">
            <a:latin typeface="나눔바른고딕 Light" panose="020B0603020101020101" pitchFamily="50" charset="-127"/>
            <a:ea typeface="나눔바른고딕 Light" panose="020B0603020101020101" pitchFamily="50" charset="-127"/>
          </a:endParaRPr>
        </a:p>
      </dgm:t>
    </dgm:pt>
    <dgm:pt modelId="{E6EABD53-B357-4938-98F0-F6B279CAB5DB}" type="parTrans" cxnId="{CEA2AD8E-D1AA-4B4F-A1CD-98D2DCF52FF6}">
      <dgm:prSet/>
      <dgm:spPr/>
      <dgm:t>
        <a:bodyPr/>
        <a:lstStyle/>
        <a:p>
          <a:endParaRPr lang="en-US"/>
        </a:p>
      </dgm:t>
    </dgm:pt>
    <dgm:pt modelId="{7846F705-3576-42EB-91DE-ACD33E17A9BE}" type="sibTrans" cxnId="{CEA2AD8E-D1AA-4B4F-A1CD-98D2DCF52FF6}">
      <dgm:prSet/>
      <dgm:spPr/>
      <dgm:t>
        <a:bodyPr/>
        <a:lstStyle/>
        <a:p>
          <a:endParaRPr lang="en-US"/>
        </a:p>
      </dgm:t>
    </dgm:pt>
    <dgm:pt modelId="{35C88411-3E7E-4D8C-A6DC-A8DCE0FFC87B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다중 분류는 비지도학습의 </a:t>
          </a:r>
          <a:r>
            <a:rPr 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Clustering</a:t>
          </a:r>
          <a:r>
            <a:rPr 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과 비슷하지만</a:t>
          </a:r>
          <a:r>
            <a:rPr 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, </a:t>
          </a:r>
          <a:r>
            <a:rPr 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가장 큰 차이점은 </a:t>
          </a:r>
          <a:r>
            <a:rPr 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Category</a:t>
          </a:r>
          <a:r>
            <a:rPr 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의 도메인이 </a:t>
          </a:r>
          <a:r>
            <a:rPr lang="ko-KR" dirty="0" err="1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정의되있는가</a:t>
          </a:r>
          <a:r>
            <a:rPr 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 그렇지 </a:t>
          </a:r>
          <a:r>
            <a:rPr lang="ko-KR" dirty="0" err="1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않은가</a:t>
          </a:r>
          <a:r>
            <a:rPr lang="ko-KR" altLang="en-US" dirty="0" err="1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이다</a:t>
          </a:r>
          <a:r>
            <a: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.</a:t>
          </a:r>
          <a:endParaRPr lang="en-US" dirty="0">
            <a:latin typeface="나눔바른고딕 Light" panose="020B0603020101020101" pitchFamily="50" charset="-127"/>
            <a:ea typeface="나눔바른고딕 Light" panose="020B0603020101020101" pitchFamily="50" charset="-127"/>
          </a:endParaRPr>
        </a:p>
      </dgm:t>
    </dgm:pt>
    <dgm:pt modelId="{6660DA42-9DB1-43CA-AD08-279C6A462D8D}" type="parTrans" cxnId="{C0305E7A-A890-4219-8A62-CC8E54C7AF13}">
      <dgm:prSet/>
      <dgm:spPr/>
      <dgm:t>
        <a:bodyPr/>
        <a:lstStyle/>
        <a:p>
          <a:endParaRPr lang="en-US"/>
        </a:p>
      </dgm:t>
    </dgm:pt>
    <dgm:pt modelId="{0CE4AAE7-5013-4B1B-ADB5-16B027DB3718}" type="sibTrans" cxnId="{C0305E7A-A890-4219-8A62-CC8E54C7AF13}">
      <dgm:prSet/>
      <dgm:spPr/>
      <dgm:t>
        <a:bodyPr/>
        <a:lstStyle/>
        <a:p>
          <a:endParaRPr lang="en-US"/>
        </a:p>
      </dgm:t>
    </dgm:pt>
    <dgm:pt modelId="{A399F05D-72B8-411B-B2FA-452B610AE166}" type="pres">
      <dgm:prSet presAssocID="{3F2A9DB6-9F12-49E7-8B9C-8090FF8DD106}" presName="root" presStyleCnt="0">
        <dgm:presLayoutVars>
          <dgm:dir/>
          <dgm:resizeHandles val="exact"/>
        </dgm:presLayoutVars>
      </dgm:prSet>
      <dgm:spPr/>
    </dgm:pt>
    <dgm:pt modelId="{2FEA23F6-51B1-4586-8963-EF042DA4D0D3}" type="pres">
      <dgm:prSet presAssocID="{58EB4A52-CCC4-46EB-B760-7C81758FBB9A}" presName="compNode" presStyleCnt="0"/>
      <dgm:spPr/>
    </dgm:pt>
    <dgm:pt modelId="{732A45EE-4944-40CA-B66F-BC7C9E4640E8}" type="pres">
      <dgm:prSet presAssocID="{58EB4A52-CCC4-46EB-B760-7C81758FBB9A}" presName="bgRect" presStyleLbl="bgShp" presStyleIdx="0" presStyleCnt="2"/>
      <dgm:spPr/>
    </dgm:pt>
    <dgm:pt modelId="{EB31A339-D44A-4F9D-BE9B-0E2B92642140}" type="pres">
      <dgm:prSet presAssocID="{58EB4A52-CCC4-46EB-B760-7C81758FBB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A62CFD18-8CAB-42A7-A122-519802F2950A}" type="pres">
      <dgm:prSet presAssocID="{58EB4A52-CCC4-46EB-B760-7C81758FBB9A}" presName="spaceRect" presStyleCnt="0"/>
      <dgm:spPr/>
    </dgm:pt>
    <dgm:pt modelId="{B761B55C-A3DD-40D1-AB7F-90CBAC5BAB4E}" type="pres">
      <dgm:prSet presAssocID="{58EB4A52-CCC4-46EB-B760-7C81758FBB9A}" presName="parTx" presStyleLbl="revTx" presStyleIdx="0" presStyleCnt="2">
        <dgm:presLayoutVars>
          <dgm:chMax val="0"/>
          <dgm:chPref val="0"/>
        </dgm:presLayoutVars>
      </dgm:prSet>
      <dgm:spPr/>
    </dgm:pt>
    <dgm:pt modelId="{977BEAFE-9CD3-46D9-BB68-6D51A35B951C}" type="pres">
      <dgm:prSet presAssocID="{7846F705-3576-42EB-91DE-ACD33E17A9BE}" presName="sibTrans" presStyleCnt="0"/>
      <dgm:spPr/>
    </dgm:pt>
    <dgm:pt modelId="{70C6219E-8994-4C1D-B398-29DF2FC30969}" type="pres">
      <dgm:prSet presAssocID="{35C88411-3E7E-4D8C-A6DC-A8DCE0FFC87B}" presName="compNode" presStyleCnt="0"/>
      <dgm:spPr/>
    </dgm:pt>
    <dgm:pt modelId="{851F9260-8AD5-4345-B642-FBA607DBE8E6}" type="pres">
      <dgm:prSet presAssocID="{35C88411-3E7E-4D8C-A6DC-A8DCE0FFC87B}" presName="bgRect" presStyleLbl="bgShp" presStyleIdx="1" presStyleCnt="2"/>
      <dgm:spPr/>
    </dgm:pt>
    <dgm:pt modelId="{3AE71A70-4893-4F3D-838F-96F0876DC000}" type="pres">
      <dgm:prSet presAssocID="{35C88411-3E7E-4D8C-A6DC-A8DCE0FFC87B}" presName="iconRect" presStyleLbl="node1" presStyleIdx="1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EFD26E6D-D829-4266-9BEE-BCE74B356162}" type="pres">
      <dgm:prSet presAssocID="{35C88411-3E7E-4D8C-A6DC-A8DCE0FFC87B}" presName="spaceRect" presStyleCnt="0"/>
      <dgm:spPr/>
    </dgm:pt>
    <dgm:pt modelId="{568D4CD6-578C-4D30-99E0-A96B3311876D}" type="pres">
      <dgm:prSet presAssocID="{35C88411-3E7E-4D8C-A6DC-A8DCE0FFC87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2CDAB24-7037-42F9-B94F-890D7A636071}" type="presOf" srcId="{35C88411-3E7E-4D8C-A6DC-A8DCE0FFC87B}" destId="{568D4CD6-578C-4D30-99E0-A96B3311876D}" srcOrd="0" destOrd="0" presId="urn:microsoft.com/office/officeart/2018/2/layout/IconVerticalSolidList"/>
    <dgm:cxn modelId="{BC6C3856-2DEB-4B2C-898D-313C4790421F}" type="presOf" srcId="{3F2A9DB6-9F12-49E7-8B9C-8090FF8DD106}" destId="{A399F05D-72B8-411B-B2FA-452B610AE166}" srcOrd="0" destOrd="0" presId="urn:microsoft.com/office/officeart/2018/2/layout/IconVerticalSolidList"/>
    <dgm:cxn modelId="{C0305E7A-A890-4219-8A62-CC8E54C7AF13}" srcId="{3F2A9DB6-9F12-49E7-8B9C-8090FF8DD106}" destId="{35C88411-3E7E-4D8C-A6DC-A8DCE0FFC87B}" srcOrd="1" destOrd="0" parTransId="{6660DA42-9DB1-43CA-AD08-279C6A462D8D}" sibTransId="{0CE4AAE7-5013-4B1B-ADB5-16B027DB3718}"/>
    <dgm:cxn modelId="{CEA2AD8E-D1AA-4B4F-A1CD-98D2DCF52FF6}" srcId="{3F2A9DB6-9F12-49E7-8B9C-8090FF8DD106}" destId="{58EB4A52-CCC4-46EB-B760-7C81758FBB9A}" srcOrd="0" destOrd="0" parTransId="{E6EABD53-B357-4938-98F0-F6B279CAB5DB}" sibTransId="{7846F705-3576-42EB-91DE-ACD33E17A9BE}"/>
    <dgm:cxn modelId="{8A4C91A8-F913-4212-86BE-9A1971AA97B2}" type="presOf" srcId="{58EB4A52-CCC4-46EB-B760-7C81758FBB9A}" destId="{B761B55C-A3DD-40D1-AB7F-90CBAC5BAB4E}" srcOrd="0" destOrd="0" presId="urn:microsoft.com/office/officeart/2018/2/layout/IconVerticalSolidList"/>
    <dgm:cxn modelId="{ECA39C86-3E34-4512-935F-BDB795BF4BF3}" type="presParOf" srcId="{A399F05D-72B8-411B-B2FA-452B610AE166}" destId="{2FEA23F6-51B1-4586-8963-EF042DA4D0D3}" srcOrd="0" destOrd="0" presId="urn:microsoft.com/office/officeart/2018/2/layout/IconVerticalSolidList"/>
    <dgm:cxn modelId="{D55FE0A4-E4C0-4636-8655-0CA4123F6836}" type="presParOf" srcId="{2FEA23F6-51B1-4586-8963-EF042DA4D0D3}" destId="{732A45EE-4944-40CA-B66F-BC7C9E4640E8}" srcOrd="0" destOrd="0" presId="urn:microsoft.com/office/officeart/2018/2/layout/IconVerticalSolidList"/>
    <dgm:cxn modelId="{AFF3A945-FCBB-4246-B537-62E9C04E9413}" type="presParOf" srcId="{2FEA23F6-51B1-4586-8963-EF042DA4D0D3}" destId="{EB31A339-D44A-4F9D-BE9B-0E2B92642140}" srcOrd="1" destOrd="0" presId="urn:microsoft.com/office/officeart/2018/2/layout/IconVerticalSolidList"/>
    <dgm:cxn modelId="{F66C39CB-61C0-4B97-92D2-50BF7EB5D536}" type="presParOf" srcId="{2FEA23F6-51B1-4586-8963-EF042DA4D0D3}" destId="{A62CFD18-8CAB-42A7-A122-519802F2950A}" srcOrd="2" destOrd="0" presId="urn:microsoft.com/office/officeart/2018/2/layout/IconVerticalSolidList"/>
    <dgm:cxn modelId="{F59712E4-2A52-4FB7-B723-FFB459B91D7D}" type="presParOf" srcId="{2FEA23F6-51B1-4586-8963-EF042DA4D0D3}" destId="{B761B55C-A3DD-40D1-AB7F-90CBAC5BAB4E}" srcOrd="3" destOrd="0" presId="urn:microsoft.com/office/officeart/2018/2/layout/IconVerticalSolidList"/>
    <dgm:cxn modelId="{E1B726DE-C077-4C19-8D52-4A029F05B834}" type="presParOf" srcId="{A399F05D-72B8-411B-B2FA-452B610AE166}" destId="{977BEAFE-9CD3-46D9-BB68-6D51A35B951C}" srcOrd="1" destOrd="0" presId="urn:microsoft.com/office/officeart/2018/2/layout/IconVerticalSolidList"/>
    <dgm:cxn modelId="{96B7CDD2-5225-4FB9-B0EF-32DF09F32DC9}" type="presParOf" srcId="{A399F05D-72B8-411B-B2FA-452B610AE166}" destId="{70C6219E-8994-4C1D-B398-29DF2FC30969}" srcOrd="2" destOrd="0" presId="urn:microsoft.com/office/officeart/2018/2/layout/IconVerticalSolidList"/>
    <dgm:cxn modelId="{EFE30259-7A06-4C3E-ABAF-54F0762E9353}" type="presParOf" srcId="{70C6219E-8994-4C1D-B398-29DF2FC30969}" destId="{851F9260-8AD5-4345-B642-FBA607DBE8E6}" srcOrd="0" destOrd="0" presId="urn:microsoft.com/office/officeart/2018/2/layout/IconVerticalSolidList"/>
    <dgm:cxn modelId="{81209C72-26D9-4B77-B779-A0CBDD134409}" type="presParOf" srcId="{70C6219E-8994-4C1D-B398-29DF2FC30969}" destId="{3AE71A70-4893-4F3D-838F-96F0876DC000}" srcOrd="1" destOrd="0" presId="urn:microsoft.com/office/officeart/2018/2/layout/IconVerticalSolidList"/>
    <dgm:cxn modelId="{B3518C64-2E47-4667-9A23-4E2A7B7BF812}" type="presParOf" srcId="{70C6219E-8994-4C1D-B398-29DF2FC30969}" destId="{EFD26E6D-D829-4266-9BEE-BCE74B356162}" srcOrd="2" destOrd="0" presId="urn:microsoft.com/office/officeart/2018/2/layout/IconVerticalSolidList"/>
    <dgm:cxn modelId="{D29B2D9E-07FB-4081-9B60-5E03A0B418AB}" type="presParOf" srcId="{70C6219E-8994-4C1D-B398-29DF2FC30969}" destId="{568D4CD6-578C-4D30-99E0-A96B331187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A45EE-4944-40CA-B66F-BC7C9E4640E8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1A339-D44A-4F9D-BE9B-0E2B92642140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1B55C-A3DD-40D1-AB7F-90CBAC5BAB4E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지도 학습의 일종으로 기존에 존재하는 데이터의 </a:t>
          </a:r>
          <a:r>
            <a:rPr lang="en-US" sz="1700" kern="120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Category </a:t>
          </a:r>
          <a:r>
            <a:rPr lang="ko-KR" sz="1700" kern="120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관계를 파악하고 새롭게 관측된 데이터의 </a:t>
          </a:r>
          <a:r>
            <a:rPr lang="en-US" sz="1700" kern="120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Category</a:t>
          </a:r>
          <a:r>
            <a:rPr lang="ko-KR" sz="1700" kern="120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를 스스로 판별하는 과정</a:t>
          </a:r>
          <a:endParaRPr lang="en-US" altLang="ko-KR" sz="1700" kern="1200">
            <a:latin typeface="나눔바른고딕 Light" panose="020B0603020101020101" pitchFamily="50" charset="-127"/>
            <a:ea typeface="나눔바른고딕 Light" panose="020B0603020101020101" pitchFamily="50" charset="-127"/>
          </a:endParaRPr>
        </a:p>
      </dsp:txBody>
      <dsp:txXfrm>
        <a:off x="1959895" y="919142"/>
        <a:ext cx="4288504" cy="1696878"/>
      </dsp:txXfrm>
    </dsp:sp>
    <dsp:sp modelId="{851F9260-8AD5-4345-B642-FBA607DBE8E6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71A70-4893-4F3D-838F-96F0876DC000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D4CD6-578C-4D30-99E0-A96B3311876D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다중 분류는 비지도학습의 </a:t>
          </a:r>
          <a:r>
            <a:rPr lang="en-US" sz="1700" kern="1200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Clustering</a:t>
          </a:r>
          <a:r>
            <a:rPr lang="ko-KR" sz="1700" kern="1200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과 비슷하지만</a:t>
          </a:r>
          <a:r>
            <a:rPr lang="en-US" sz="1700" kern="1200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, </a:t>
          </a:r>
          <a:r>
            <a:rPr lang="ko-KR" sz="1700" kern="1200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가장 큰 차이점은 </a:t>
          </a:r>
          <a:r>
            <a:rPr lang="en-US" sz="1700" kern="1200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Category</a:t>
          </a:r>
          <a:r>
            <a:rPr lang="ko-KR" sz="1700" kern="1200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의 도메인이 </a:t>
          </a:r>
          <a:r>
            <a:rPr lang="ko-KR" sz="1700" kern="1200" dirty="0" err="1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정의되있는가</a:t>
          </a:r>
          <a:r>
            <a:rPr lang="ko-KR" sz="1700" kern="1200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 그렇지 </a:t>
          </a:r>
          <a:r>
            <a:rPr lang="ko-KR" sz="1700" kern="1200" dirty="0" err="1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않은가</a:t>
          </a:r>
          <a:r>
            <a:rPr lang="ko-KR" altLang="en-US" sz="1700" kern="1200" dirty="0" err="1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이다</a:t>
          </a:r>
          <a:r>
            <a:rPr lang="en-US" altLang="ko-KR" sz="1700" kern="1200" dirty="0">
              <a:latin typeface="나눔바른고딕 Light" panose="020B0603020101020101" pitchFamily="50" charset="-127"/>
              <a:ea typeface="나눔바른고딕 Light" panose="020B0603020101020101" pitchFamily="50" charset="-127"/>
            </a:rPr>
            <a:t>.</a:t>
          </a:r>
          <a:endParaRPr lang="en-US" sz="1700" kern="1200" dirty="0">
            <a:latin typeface="나눔바른고딕 Light" panose="020B0603020101020101" pitchFamily="50" charset="-127"/>
            <a:ea typeface="나눔바른고딕 Light" panose="020B0603020101020101" pitchFamily="50" charset="-127"/>
          </a:endParaRPr>
        </a:p>
      </dsp:txBody>
      <dsp:txXfrm>
        <a:off x="1959895" y="3040241"/>
        <a:ext cx="4288504" cy="1696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CB3A-4507-44DE-A2D2-924C1FB5E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E8723-B407-46ED-B4F4-5ADFBCE5E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41853-830B-4918-B828-2732B1B1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89271-2F74-42B3-9EF5-E8515119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92C40-0BFF-49C2-BDA3-2152492B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1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7A213-6E19-4788-9E1A-D0EB5805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60B891-300D-451F-A580-3BC937CD9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970F0-93F5-4F04-A5B5-8F362819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7F2E4-FF06-4258-9BBC-D0FA744E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E9929-44E1-4AE2-BC5C-57C76D6D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9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AD2CF5-C9DA-4AF8-B6D9-089580185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A767DF-31D8-4D99-9A3A-78B8FF2EF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13CB1-60A7-4EFB-A373-5BE38CE6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1924F-B12B-4E10-842D-5583404E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3DB62-B685-44B0-8D24-638E847F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1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90164-D25A-4988-BB01-6723561C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89CEA-7D14-46A4-B2E5-F5C8D58E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E2C92-B516-47F6-9CE1-B821C2DA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C9B7B-6789-4699-9DC8-46710094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68563-7C31-4FF1-876B-ED4B4C73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1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029CC-4833-4ADD-9DD2-6C4D064D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D793F-A6DA-4467-B0C5-9E2481AE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498FA-94C6-471D-A4BD-FDAC5809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382A5-D8E0-49A9-BCD7-E41D1BD2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CC4A2-E794-4F1A-A014-4C38FA32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2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E5156-F2BA-4149-BBDB-B3A58F1B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6B5DA-B0EA-4547-888F-9545189A1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AA159-8F6F-4591-9F9E-6FC8307E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39B57-C127-48F1-B3DC-80B9637D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059F86-72A0-41D9-861D-601DA396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9E529-E255-4F95-85FA-18D9873A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3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3AF8-07DE-432A-994E-EDF80AAE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38D99-7EFC-4177-94CB-E36D1D1D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9D548-1101-47A7-8661-FB404502B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18426B-F7A7-42EA-B5FE-1B1D1E2D8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D072D1-C946-4E32-87F3-86CB1D757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A60BA2-FDC0-4DF8-82F5-938DF665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08610-9CF4-40B4-B150-3CE6A34B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AD57A7-1FF6-4474-8AD6-1C7DB6F5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1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8AD57-A46D-42FE-B402-B2017162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A47393-2FBA-4346-B8DB-5BA8F96F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012876-CB63-40A7-B407-AEAAC7F2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0218E9-61F7-4764-A442-D20EC6B9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1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ED266C-DB07-449A-8D01-8673D810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802920-7D05-46C4-A0DC-D9D78125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0D0743-E820-4C0B-8ED2-B97CCFE7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4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B6C15-A754-4EBC-A1DD-364703EC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02519-CA0D-4B63-9D88-E5AE33E39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72AD8-8D09-4D3B-8FC6-0F814E61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CF4FD-03EC-4FEE-B840-7FE6F32C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2C341-8109-4B8A-9209-EAA55854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AC056-C5AE-4CBE-B691-4BD532E7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5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C0D61-F096-4A86-9601-E2470B73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5117C0-D250-4F59-9F46-5B802EB53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1FAE91-C44B-4BBB-893D-0D8FDBDB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AD83-8435-4B67-B294-740AD51C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7D9552-7DC2-4116-8A2E-C32BB345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7787C4-FB01-4969-B93E-85A648A1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0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FDD484-D8DA-43C8-9687-F0FB791C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838D0-4EFD-420F-94C4-5A05668A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DB0E7-ADB6-43E5-975B-68415CA1A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0A6A7-5E10-4436-A977-107E073165C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4D642-6921-4A69-8744-17588DD3F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68498-DC11-475A-809E-E2395568E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5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DBA20-006E-4486-8455-C59A62226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7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22000064</a:t>
            </a:r>
            <a:br>
              <a:rPr lang="en-US" altLang="ko-KR" sz="7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7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A938BF-B5CA-478F-88A2-9C1D54C6D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D2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</a:t>
            </a: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648597-DF51-4C8C-81E5-ACFB9B2D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96" y="1170215"/>
            <a:ext cx="3700366" cy="370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7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174EE3-93BC-41F4-868E-4084BEAD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8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Tree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48A51-3BFD-4915-83BC-B097FE9D3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Decision Tree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와 같은 도구를 이용해서 모델을 그래프로 나타낸다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sz="18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Root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에서 적절한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node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로 진행해 가고 최종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노드를 선택하게 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sz="18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구조가 단순해서 누구나 이해할 수 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ABC404-EE3B-4885-A840-3D591905E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0064" y="1447142"/>
            <a:ext cx="6066419" cy="38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1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ABC404-EE3B-4885-A840-3D591905E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12736" y="643467"/>
            <a:ext cx="6160023" cy="328021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174EE3-93BC-41F4-868E-4084BEAD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8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Forest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48A51-3BFD-4915-83BC-B097FE9D3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4920" y="4535423"/>
            <a:ext cx="4930626" cy="15861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2860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2860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Decision Tree</a:t>
            </a:r>
            <a:r>
              <a:rPr lang="ko-KR" altLang="en-US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여러 개 모여 숲을 이루었다 해서 </a:t>
            </a:r>
            <a:r>
              <a:rPr lang="en-US" altLang="ko-KR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Forest</a:t>
            </a:r>
            <a:r>
              <a:rPr lang="ko-KR" altLang="en-US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들어갔다</a:t>
            </a:r>
            <a:r>
              <a:rPr lang="en-US" altLang="ko-KR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pPr marL="285750" indent="-22860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새로운 데이터 포인트를 각 트리에 통과시키며</a:t>
            </a:r>
            <a:r>
              <a:rPr lang="en-US" altLang="ko-KR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 트리가 분류한 결과에서 투표를 실시하여 가장 많이 득표한 결과를 최종 분류로 선택한다</a:t>
            </a:r>
            <a:r>
              <a:rPr lang="en-US" altLang="ko-KR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065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ABC404-EE3B-4885-A840-3D591905E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2736" y="914271"/>
            <a:ext cx="6160023" cy="273860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174EE3-93BC-41F4-868E-4084BEAD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8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Forest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48A51-3BFD-4915-83BC-B097FE9D3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4920" y="4535423"/>
            <a:ext cx="4930626" cy="158616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Random forest 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는 맨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처음 데이터를 받아들여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Bagging 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이라는 과정을 거친다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2860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Bagging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은 트리를 만들 때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training set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의 부분집합을 활용하여 생성하는 것이다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en-US" altLang="ko-KR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27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37E50C-FCED-4638-9E66-25DEC7F3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 &amp; Clustering</a:t>
            </a:r>
            <a:endParaRPr lang="ko-KR" altLang="en-US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내용 개체 틀 2">
            <a:extLst>
              <a:ext uri="{FF2B5EF4-FFF2-40B4-BE49-F238E27FC236}">
                <a16:creationId xmlns:a16="http://schemas.microsoft.com/office/drawing/2014/main" id="{55CFF262-216C-4F6D-BB16-8031F8A68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536383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73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7D72C1F8-C9DC-4669-8161-9FDEE384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 &amp; Clustering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720BF31-079B-45CA-B527-4D4B1687C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지도 학습의</a:t>
            </a:r>
            <a:r>
              <a:rPr lang="en-US" altLang="ko-KR" sz="20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Classification</a:t>
            </a:r>
            <a:r>
              <a:rPr lang="ko-KR" altLang="en-US" sz="20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은 이미 정해진 레이블 안에서 학습하고 분류한다</a:t>
            </a:r>
            <a:r>
              <a:rPr lang="en-US" altLang="ko-KR" sz="20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비지도 학습의 </a:t>
            </a:r>
            <a:r>
              <a:rPr lang="en-US" altLang="ko-KR" sz="20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Clustering</a:t>
            </a:r>
            <a:r>
              <a:rPr lang="ko-KR" altLang="en-US" sz="20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은 레이블을 원하는 만큼 생성하고</a:t>
            </a:r>
            <a:r>
              <a:rPr lang="en-US" altLang="ko-KR" sz="20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분류한다</a:t>
            </a:r>
            <a:r>
              <a:rPr lang="en-US" altLang="ko-KR" sz="20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ADD8456-531F-4693-8DF6-839AB0AB7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37" y="2302016"/>
            <a:ext cx="5232669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251ECA-28C0-43CB-A0F4-DC3A0F22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Classification &amp; Clustering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4864C0-27DA-4246-ABDE-2E8A00DD6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713951"/>
              </p:ext>
            </p:extLst>
          </p:nvPr>
        </p:nvGraphicFramePr>
        <p:xfrm>
          <a:off x="960120" y="2810312"/>
          <a:ext cx="10279972" cy="24888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4986">
                  <a:extLst>
                    <a:ext uri="{9D8B030D-6E8A-4147-A177-3AD203B41FA5}">
                      <a16:colId xmlns:a16="http://schemas.microsoft.com/office/drawing/2014/main" val="1339847433"/>
                    </a:ext>
                  </a:extLst>
                </a:gridCol>
                <a:gridCol w="3371644">
                  <a:extLst>
                    <a:ext uri="{9D8B030D-6E8A-4147-A177-3AD203B41FA5}">
                      <a16:colId xmlns:a16="http://schemas.microsoft.com/office/drawing/2014/main" val="417051248"/>
                    </a:ext>
                  </a:extLst>
                </a:gridCol>
                <a:gridCol w="3423342">
                  <a:extLst>
                    <a:ext uri="{9D8B030D-6E8A-4147-A177-3AD203B41FA5}">
                      <a16:colId xmlns:a16="http://schemas.microsoft.com/office/drawing/2014/main" val="2398406400"/>
                    </a:ext>
                  </a:extLst>
                </a:gridCol>
              </a:tblGrid>
              <a:tr h="421581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352" marR="106352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Classification (</a:t>
                      </a:r>
                      <a:r>
                        <a:rPr lang="ko-KR" sz="1900" kern="100" dirty="0">
                          <a:effectLst/>
                        </a:rPr>
                        <a:t>분류</a:t>
                      </a:r>
                      <a:r>
                        <a:rPr lang="en-US" sz="19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352" marR="106352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>
                          <a:effectLst/>
                        </a:rPr>
                        <a:t>Clustering (</a:t>
                      </a:r>
                      <a:r>
                        <a:rPr lang="ko-KR" sz="1900" kern="100">
                          <a:effectLst/>
                        </a:rPr>
                        <a:t>군집화</a:t>
                      </a:r>
                      <a:r>
                        <a:rPr lang="en-US" sz="1900" kern="100">
                          <a:effectLst/>
                        </a:rPr>
                        <a:t>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352" marR="106352" marT="0" marB="0" anchor="ctr"/>
                </a:tc>
                <a:extLst>
                  <a:ext uri="{0D108BD9-81ED-4DB2-BD59-A6C34878D82A}">
                    <a16:rowId xmlns:a16="http://schemas.microsoft.com/office/drawing/2014/main" val="2800314138"/>
                  </a:ext>
                </a:extLst>
              </a:tr>
              <a:tr h="421581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900" kern="100" dirty="0">
                          <a:effectLst/>
                        </a:rPr>
                        <a:t>소속집단에 대한 정보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352" marR="106352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O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352" marR="106352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>
                          <a:effectLst/>
                        </a:rPr>
                        <a:t>X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352" marR="106352" marT="0" marB="0" anchor="ctr"/>
                </a:tc>
                <a:extLst>
                  <a:ext uri="{0D108BD9-81ED-4DB2-BD59-A6C34878D82A}">
                    <a16:rowId xmlns:a16="http://schemas.microsoft.com/office/drawing/2014/main" val="2054577493"/>
                  </a:ext>
                </a:extLst>
              </a:tr>
              <a:tr h="421581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>
                          <a:effectLst/>
                        </a:rPr>
                        <a:t>Label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352" marR="106352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O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352" marR="106352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X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352" marR="106352" marT="0" marB="0" anchor="ctr"/>
                </a:tc>
                <a:extLst>
                  <a:ext uri="{0D108BD9-81ED-4DB2-BD59-A6C34878D82A}">
                    <a16:rowId xmlns:a16="http://schemas.microsoft.com/office/drawing/2014/main" val="1154331039"/>
                  </a:ext>
                </a:extLst>
              </a:tr>
              <a:tr h="802499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900" kern="100">
                          <a:effectLst/>
                        </a:rPr>
                        <a:t>종류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352" marR="106352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Supervised Learning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352" marR="106352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Unsupervised Learning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352" marR="106352" marT="0" marB="0" anchor="ctr"/>
                </a:tc>
                <a:extLst>
                  <a:ext uri="{0D108BD9-81ED-4DB2-BD59-A6C34878D82A}">
                    <a16:rowId xmlns:a16="http://schemas.microsoft.com/office/drawing/2014/main" val="801820564"/>
                  </a:ext>
                </a:extLst>
              </a:tr>
              <a:tr h="421581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900" kern="100">
                          <a:effectLst/>
                        </a:rPr>
                        <a:t>공통점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352" marR="106352" marT="0" marB="0" anchor="ctr"/>
                </a:tc>
                <a:tc gridSpan="2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900" kern="100" dirty="0">
                          <a:effectLst/>
                        </a:rPr>
                        <a:t>데이터를 비슷한 집단으로 묶는 방법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352" marR="10635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210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08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7D72C1F8-C9DC-4669-8161-9FDEE384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17113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 &amp;Regression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720BF31-079B-45CA-B527-4D4B1687C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2741669"/>
            <a:ext cx="4075054" cy="342854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Quantitative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한 데이터의 경우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Regression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을 이용해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Fitting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하여 값을 추정한다</a:t>
            </a:r>
            <a:endParaRPr lang="en-US" altLang="ko-KR" sz="20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Qualitative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한 데이터의 경우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Classification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을 이용해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Class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로 할당한다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Regression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은 보통 연속적인 숫자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예측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값이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float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형태인 문제들을 해결하는 데 사용한다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출력에 연속성이 있다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Regression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은 현재 가지고 있는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data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특성을 통해서 어떠한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function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을 얻었을 때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미래의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data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또한 예측이 가능함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ADD8456-531F-4693-8DF6-839AB0AB7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2104" y="2302016"/>
            <a:ext cx="4379534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6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D4E6FDD-9438-4F13-BC7F-060FFD5A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K-NN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70AC0A-F32F-489B-B5BC-7D414B95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ko-KR" altLang="ko-KR" sz="2000" kern="100" dirty="0" err="1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입력값과</a:t>
            </a:r>
            <a:r>
              <a:rPr lang="ko-KR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개의 가까운 점들이 있다고 생각하고 그 점들이 어떤 라벨과 가장 </a:t>
            </a:r>
            <a:r>
              <a:rPr lang="ko-KR" altLang="ko-KR" sz="2000" kern="100" dirty="0" err="1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비슷한지를</a:t>
            </a:r>
            <a:r>
              <a:rPr lang="ko-KR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판단하는 것</a:t>
            </a:r>
          </a:p>
          <a:p>
            <a:endParaRPr lang="en-US" altLang="ko-KR" sz="20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r>
              <a:rPr lang="ko-KR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비슷하다는 것의 오차</a:t>
            </a:r>
            <a:r>
              <a:rPr lang="en-US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거리</a:t>
            </a:r>
            <a:r>
              <a:rPr lang="en-US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로 판단한다</a:t>
            </a:r>
            <a:r>
              <a:rPr lang="en-US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20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KNN</a:t>
            </a:r>
            <a:r>
              <a:rPr lang="ko-KR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은 훈련이 할 필요가 없다</a:t>
            </a:r>
            <a:r>
              <a:rPr lang="en-US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 Real -time </a:t>
            </a:r>
            <a:r>
              <a:rPr lang="ko-KR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예측이 이루어 진다</a:t>
            </a:r>
            <a:r>
              <a:rPr lang="en-US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20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r>
              <a:rPr lang="ko-KR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모델을 별로 구축하지 않아도 된다는 의미로 게으른 모델 </a:t>
            </a:r>
            <a:r>
              <a:rPr lang="en-US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(Lazy model)</a:t>
            </a:r>
            <a:r>
              <a:rPr lang="ko-KR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이라고도 부른다</a:t>
            </a:r>
            <a:r>
              <a:rPr lang="en-US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20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r>
              <a:rPr lang="ko-KR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그래서 정확도는 </a:t>
            </a:r>
            <a:r>
              <a:rPr lang="en-US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SVM</a:t>
            </a:r>
            <a:r>
              <a:rPr lang="ko-KR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이나 선형회귀보다는 빠르다</a:t>
            </a:r>
            <a:r>
              <a:rPr lang="en-US" altLang="ko-KR" sz="20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ko-KR" altLang="en-US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104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3726A1-A3E9-4CA8-96D1-7B90B73B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8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K-NN</a:t>
            </a:r>
            <a:endParaRPr lang="en-US" altLang="ko-KR" sz="4800" kern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5230AD-A89B-4CA4-B2C6-F0EC19E05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새로운 데이터 포인트의 카테고리를 결정할 때 </a:t>
            </a:r>
            <a:r>
              <a:rPr lang="en-US" altLang="ko-KR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 </a:t>
            </a:r>
            <a:r>
              <a:rPr lang="ko-KR" altLang="en-US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가장 가까운 포인트를 선점하고 그 중 가장 많이 선택된 포인트의 카테고리로 새로운 데이터를 분류하는 방법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</a:t>
            </a:r>
            <a:r>
              <a:rPr lang="ko-KR" altLang="en-US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 때 가장 가까운 </a:t>
            </a:r>
            <a:r>
              <a:rPr lang="en-US" altLang="ko-KR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데이터를 본 뒤에 </a:t>
            </a:r>
            <a:r>
              <a:rPr lang="en-US" altLang="ko-KR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주변 데이터가 더 많이 포함되어 있는 파란색 범주로 분류하게 된다</a:t>
            </a:r>
            <a:r>
              <a:rPr lang="en-US" altLang="ko-KR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654222-9869-45C3-B469-1174D6EF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24" y="1366837"/>
            <a:ext cx="64389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5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571F5-836E-4294-902A-AF8B6AAC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K-NN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FD4397-EB92-4E01-A31A-FE4DA49FD9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2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거리를 구해야 하는데 거리를 구하는 방법이 여러가지 있다</a:t>
                </a:r>
                <a:r>
                  <a:rPr lang="en-US" altLang="ko-KR" sz="12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.</a:t>
                </a:r>
                <a:endParaRPr lang="en-US" altLang="ko-KR" sz="20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Euclidean Distance: </a:t>
                </a:r>
                <a:r>
                  <a:rPr lang="ko-KR" altLang="ko-KR" sz="12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두 관측치 사이의 직선 최단거리를 의미한다</a:t>
                </a:r>
                <a:r>
                  <a:rPr lang="en-US" altLang="ko-KR" sz="12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200" kern="100" dirty="0"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Times New Roman" panose="02020603050405020304" pitchFamily="18" charset="0"/>
                </a:endParaRPr>
              </a:p>
              <a:p>
                <a:pPr marL="0" indent="0" algn="just" latinLnBrk="1">
                  <a:lnSpc>
                    <a:spcPct val="12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kern="100" smtClean="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ko-KR" sz="1200" i="1" kern="100" smtClean="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i="1" kern="100">
                              <a:effectLst/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i="1" kern="100">
                              <a:effectLst/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0" kern="100" smtClean="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ko-KR" sz="1200" i="1" kern="10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ko-KR" sz="1200" i="1" kern="10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i="1" kern="100">
                              <a:effectLst/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i="1" kern="100">
                              <a:effectLst/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kern="100" smtClean="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ko-KR" altLang="ko-KR" sz="1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effectLst/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ko-KR" altLang="ko-KR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</m:sSub>
                      <m:r>
                        <a:rPr lang="en-US" altLang="ko-KR" sz="1200" i="1" kern="10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sz="1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ko-KR" altLang="ko-KR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나눔바른고딕 Light" panose="020B0603020101020101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나눔바른고딕 Light" panose="020B0603020101020101" pitchFamily="50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200" i="1" kern="100">
                                      <a:effectLst/>
                                      <a:latin typeface="Cambria Math" panose="02040503050406030204" pitchFamily="18" charset="0"/>
                                      <a:ea typeface="나눔바른고딕 Light" panose="020B0603020101020101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나눔바른고딕 Light" panose="020B0603020101020101" pitchFamily="50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나눔바른고딕 Light" panose="020B0603020101020101" pitchFamily="50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 kern="100">
                              <a:effectLst/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  <a:cs typeface="Times New Roman" panose="020206030504050203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ko-KR" altLang="ko-KR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나눔바른고딕 Light" panose="020B0603020101020101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나눔바른고딕 Light" panose="020B0603020101020101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200" i="1" kern="100">
                                      <a:effectLst/>
                                      <a:latin typeface="Cambria Math" panose="02040503050406030204" pitchFamily="18" charset="0"/>
                                      <a:ea typeface="나눔바른고딕 Light" panose="020B0603020101020101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나눔바른고딕 Light" panose="020B0603020101020101" pitchFamily="50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나눔바른고딕 Light" panose="020B0603020101020101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sz="1200" b="0" i="1" kern="100" smtClean="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200" i="1" kern="10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sz="1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ko-KR" altLang="ko-KR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sz="1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바른고딕 Light" panose="020B060302010102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바른고딕 Light" panose="020B060302010102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나눔바른고딕 Light" panose="020B0603020101020101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바른고딕 Light" panose="020B060302010102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바른고딕 Light" panose="020B060302010102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 kern="100">
                                      <a:effectLst/>
                                      <a:latin typeface="Cambria Math" panose="02040503050406030204" pitchFamily="18" charset="0"/>
                                      <a:ea typeface="나눔바른고딕 Light" panose="020B0603020101020101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ko-KR" sz="1200" kern="1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en-US" altLang="ko-KR" sz="12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Manhattan Distance:</a:t>
                </a:r>
                <a:endParaRPr lang="ko-KR" altLang="ko-KR" sz="1200" kern="100" dirty="0"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2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 kern="100">
                              <a:effectLst/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000" i="1" kern="100">
                              <a:effectLst/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  <a:cs typeface="Times New Roman" panose="02020603050405020304" pitchFamily="18" charset="0"/>
                            </a:rPr>
                            <m:t>𝑀𝑎𝑛h𝑎𝑡𝑡𝑎𝑛</m:t>
                          </m:r>
                          <m:d>
                            <m:dPr>
                              <m:ctrlPr>
                                <a:rPr lang="ko-KR" altLang="ko-KR" sz="1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ko-KR" sz="10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0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</m:sSub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1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000" i="1" kern="100">
                              <a:effectLst/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000" i="1" kern="100">
                              <a:effectLst/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000" i="1" kern="100">
                              <a:effectLst/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0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 kern="100">
                                      <a:effectLst/>
                                      <a:latin typeface="Cambria Math" panose="02040503050406030204" pitchFamily="18" charset="0"/>
                                      <a:ea typeface="나눔바른고딕 Light" panose="020B0603020101020101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i="1" kern="100">
                                      <a:effectLst/>
                                      <a:latin typeface="Cambria Math" panose="02040503050406030204" pitchFamily="18" charset="0"/>
                                      <a:ea typeface="나눔바른고딕 Light" panose="020B0603020101020101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0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0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 kern="100">
                                      <a:effectLst/>
                                      <a:latin typeface="Cambria Math" panose="02040503050406030204" pitchFamily="18" charset="0"/>
                                      <a:ea typeface="나눔바른고딕 Light" panose="020B0603020101020101" pitchFamily="50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i="1" kern="100">
                                      <a:effectLst/>
                                      <a:latin typeface="Cambria Math" panose="02040503050406030204" pitchFamily="18" charset="0"/>
                                      <a:ea typeface="나눔바른고딕 Light" panose="020B0603020101020101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200" kern="100" dirty="0"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en-US" altLang="ko-KR" sz="1200" kern="100" dirty="0" err="1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Mahalanobis</a:t>
                </a:r>
                <a:r>
                  <a:rPr lang="en-US" altLang="ko-KR" sz="12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 Distance: </a:t>
                </a:r>
                <a:r>
                  <a:rPr lang="ko-KR" altLang="ko-KR" sz="12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변수 내 분산</a:t>
                </a:r>
                <a:r>
                  <a:rPr lang="en-US" altLang="ko-KR" sz="12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2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변수 간 공분산을 모두 반영하여 거리를 계산한다</a:t>
                </a:r>
                <a:r>
                  <a:rPr lang="en-US" altLang="ko-KR" sz="12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200" kern="100" dirty="0"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Times New Roman" panose="02020603050405020304" pitchFamily="18" charset="0"/>
                </a:endParaRPr>
              </a:p>
              <a:p>
                <a:pPr marL="0" indent="0" algn="just" latinLnBrk="1">
                  <a:lnSpc>
                    <a:spcPct val="12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effectLst/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200" i="1" kern="100">
                              <a:effectLst/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  <a:cs typeface="Times New Roman" panose="02020603050405020304" pitchFamily="18" charset="0"/>
                            </a:rPr>
                            <m:t>𝑀𝑎h𝑎𝑙𝑎𝑛𝑜𝑏𝑖𝑠</m:t>
                          </m:r>
                          <m:d>
                            <m:dPr>
                              <m:ctrlPr>
                                <a:rPr lang="ko-KR" altLang="ko-KR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</m:sSub>
                      <m:r>
                        <a:rPr lang="en-US" altLang="ko-KR" sz="1200" i="1" kern="10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sz="1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ko-KR" altLang="ko-KR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나눔바른고딕 Light" panose="020B0603020101020101" pitchFamily="50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ko-KR" sz="1200" i="1" kern="100">
                                      <a:effectLst/>
                                      <a:latin typeface="Cambria Math" panose="02040503050406030204" pitchFamily="18" charset="0"/>
                                      <a:ea typeface="나눔바른고딕 Light" panose="020B0603020101020101" pitchFamily="50" charset="-127"/>
                                      <a:cs typeface="Times New Roman" panose="020206030504050203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ko-KR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나눔바른고딕 Light" panose="020B0603020101020101" pitchFamily="50" charset="-127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ko-KR" altLang="ko-KR" sz="1200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ko-KR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 kern="100">
                                      <a:effectLst/>
                                      <a:latin typeface="Cambria Math" panose="02040503050406030204" pitchFamily="18" charset="0"/>
                                      <a:ea typeface="나눔바른고딕 Light" panose="020B0603020101020101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ko-KR" sz="1200" i="1" kern="100">
                                  <a:effectLst/>
                                  <a:latin typeface="Cambria Math" panose="02040503050406030204" pitchFamily="18" charset="0"/>
                                  <a:ea typeface="나눔바른고딕 Light" panose="020B0603020101020101" pitchFamily="50" charset="-127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⃗"/>
                                  <m:ctrlPr>
                                    <a:rPr lang="ko-KR" altLang="ko-KR" sz="1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 kern="100">
                                      <a:effectLst/>
                                      <a:latin typeface="Cambria Math" panose="02040503050406030204" pitchFamily="18" charset="0"/>
                                      <a:ea typeface="나눔바른고딕 Light" panose="020B0603020101020101" pitchFamily="50" charset="-127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rad>
                      <m:r>
                        <a:rPr lang="en-US" altLang="ko-KR" sz="1200" b="0" i="1" kern="100" smtClean="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ko-KR" altLang="ko-KR" sz="1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ko-KR" altLang="ko-KR" sz="1200" kern="100">
                              <a:effectLst/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  <a:cs typeface="Times New Roman" panose="020206030504050203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ko-KR" sz="1200" i="1" kern="100">
                              <a:effectLst/>
                              <a:latin typeface="Cambria Math" panose="02040503050406030204" pitchFamily="18" charset="0"/>
                              <a:ea typeface="나눔바른고딕 Light" panose="020B0603020101020101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200" i="1" kern="10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200" i="1" kern="10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𝑖𝑛𝑣𝑒𝑟𝑠𝑒</m:t>
                      </m:r>
                      <m:r>
                        <a:rPr lang="en-US" altLang="ko-KR" sz="1200" kern="10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ko-KR" sz="1200" i="1" kern="10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ko-KR" sz="1200" kern="10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ko-KR" sz="1200" i="1" kern="10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𝑐𝑜𝑣𝑎𝑟𝑖𝑎𝑛𝑐𝑒</m:t>
                      </m:r>
                      <m:r>
                        <a:rPr lang="en-US" altLang="ko-KR" sz="1200" kern="10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ko-KR" sz="1200" i="1" kern="100">
                          <a:effectLst/>
                          <a:latin typeface="Cambria Math" panose="02040503050406030204" pitchFamily="18" charset="0"/>
                          <a:ea typeface="나눔바른고딕 Light" panose="020B0603020101020101" pitchFamily="50" charset="-127"/>
                          <a:cs typeface="Times New Roman" panose="020206030504050203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ko-KR" sz="1200" kern="100" dirty="0"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2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Correlation Distance</a:t>
                </a:r>
                <a:endParaRPr lang="en-US" altLang="ko-KR" sz="1200" kern="1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200" kern="100" dirty="0">
                    <a:effectLst/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cs typeface="Times New Roman" panose="02020603050405020304" pitchFamily="18" charset="0"/>
                  </a:rPr>
                  <a:t>Rank Correlation Distance</a:t>
                </a:r>
                <a:endParaRPr lang="ko-KR" altLang="ko-KR" sz="1200" kern="100" dirty="0"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endParaRPr lang="en-US" altLang="ko-KR" sz="1200" kern="1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800"/>
                  </a:spcAft>
                </a:pPr>
                <a:endParaRPr lang="ko-KR" altLang="ko-KR" sz="1200" kern="100" dirty="0">
                  <a:effectLst/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ko-KR" altLang="en-US" sz="20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FD4397-EB92-4E01-A31A-FE4DA49FD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93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174EE3-93BC-41F4-868E-4084BEAD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8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K-NN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48A51-3BFD-4915-83BC-B097FE9D3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그래서 이 모델의 </a:t>
            </a:r>
            <a:r>
              <a:rPr lang="ko-KR" altLang="en-US" sz="1400" dirty="0" err="1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하이퍼파라미터는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두가지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k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수와 거리를 구하는 방법이다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수가 증가할 때마다 분류 경계면이 단순화되는 것을 알 수 있다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KNN 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알고리즘은 새로운 데이터가 </a:t>
            </a:r>
            <a:r>
              <a:rPr lang="ko-KR" altLang="en-US" sz="1400" dirty="0" err="1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주어줬을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때 어느 정도 범주로 분류되는지 보기 좋게 시각화를 시켰기 때문에 작동을 한다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ABC404-EE3B-4885-A840-3D591905E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07" y="1447142"/>
            <a:ext cx="6195133" cy="38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4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476</Words>
  <Application>Microsoft Office PowerPoint</Application>
  <PresentationFormat>와이드스크린</PresentationFormat>
  <Paragraphs>73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나눔바른고딕</vt:lpstr>
      <vt:lpstr>나눔바른고딕 Light</vt:lpstr>
      <vt:lpstr>맑은 고딕</vt:lpstr>
      <vt:lpstr>Arial</vt:lpstr>
      <vt:lpstr>Calibri</vt:lpstr>
      <vt:lpstr>Cambria Math</vt:lpstr>
      <vt:lpstr>Office 테마</vt:lpstr>
      <vt:lpstr>22000064 김동윤</vt:lpstr>
      <vt:lpstr>Classification &amp; Clustering</vt:lpstr>
      <vt:lpstr>Classification &amp; Clustering</vt:lpstr>
      <vt:lpstr>Classification &amp; Clustering</vt:lpstr>
      <vt:lpstr>Classification &amp;Regression</vt:lpstr>
      <vt:lpstr>K-NN</vt:lpstr>
      <vt:lpstr>K-NN</vt:lpstr>
      <vt:lpstr>K-NN</vt:lpstr>
      <vt:lpstr>K-NN</vt:lpstr>
      <vt:lpstr>Decision Tree</vt:lpstr>
      <vt:lpstr>Random Forest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22000064 김동윤</dc:title>
  <dc:creator>김동윤</dc:creator>
  <cp:lastModifiedBy>김동윤</cp:lastModifiedBy>
  <cp:revision>2</cp:revision>
  <dcterms:created xsi:type="dcterms:W3CDTF">2021-01-19T08:55:01Z</dcterms:created>
  <dcterms:modified xsi:type="dcterms:W3CDTF">2021-01-19T09:06:34Z</dcterms:modified>
</cp:coreProperties>
</file>