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5"/>
  </p:sldMasterIdLst>
  <p:notesMasterIdLst>
    <p:notesMasterId r:id="rId39"/>
  </p:notesMasterIdLst>
  <p:handoutMasterIdLst>
    <p:handoutMasterId r:id="rId40"/>
  </p:handoutMasterIdLst>
  <p:sldIdLst>
    <p:sldId id="518" r:id="rId6"/>
    <p:sldId id="429" r:id="rId7"/>
    <p:sldId id="463" r:id="rId8"/>
    <p:sldId id="474" r:id="rId9"/>
    <p:sldId id="475" r:id="rId10"/>
    <p:sldId id="478" r:id="rId11"/>
    <p:sldId id="479" r:id="rId12"/>
    <p:sldId id="476" r:id="rId13"/>
    <p:sldId id="480" r:id="rId14"/>
    <p:sldId id="481" r:id="rId15"/>
    <p:sldId id="477" r:id="rId16"/>
    <p:sldId id="483" r:id="rId17"/>
    <p:sldId id="484" r:id="rId18"/>
    <p:sldId id="464" r:id="rId19"/>
    <p:sldId id="454" r:id="rId20"/>
    <p:sldId id="512" r:id="rId21"/>
    <p:sldId id="513" r:id="rId22"/>
    <p:sldId id="514" r:id="rId23"/>
    <p:sldId id="516" r:id="rId24"/>
    <p:sldId id="517" r:id="rId25"/>
    <p:sldId id="500" r:id="rId26"/>
    <p:sldId id="434" r:id="rId27"/>
    <p:sldId id="501" r:id="rId28"/>
    <p:sldId id="502" r:id="rId29"/>
    <p:sldId id="503" r:id="rId30"/>
    <p:sldId id="504" r:id="rId31"/>
    <p:sldId id="506" r:id="rId32"/>
    <p:sldId id="519" r:id="rId33"/>
    <p:sldId id="507" r:id="rId34"/>
    <p:sldId id="509" r:id="rId35"/>
    <p:sldId id="510" r:id="rId36"/>
    <p:sldId id="511" r:id="rId37"/>
    <p:sldId id="473" r:id="rId3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59">
          <p15:clr>
            <a:srgbClr val="A4A3A4"/>
          </p15:clr>
        </p15:guide>
        <p15:guide id="3" orient="horz" pos="735">
          <p15:clr>
            <a:srgbClr val="A4A3A4"/>
          </p15:clr>
        </p15:guide>
        <p15:guide id="4" orient="horz" pos="713">
          <p15:clr>
            <a:srgbClr val="A4A3A4"/>
          </p15:clr>
        </p15:guide>
        <p15:guide id="5" orient="horz" pos="2913">
          <p15:clr>
            <a:srgbClr val="A4A3A4"/>
          </p15:clr>
        </p15:guide>
        <p15:guide id="6" orient="horz" pos="3094">
          <p15:clr>
            <a:srgbClr val="A4A3A4"/>
          </p15:clr>
        </p15:guide>
        <p15:guide id="7" orient="horz" pos="2595">
          <p15:clr>
            <a:srgbClr val="A4A3A4"/>
          </p15:clr>
        </p15:guide>
        <p15:guide id="8" orient="horz" pos="169" userDrawn="1">
          <p15:clr>
            <a:srgbClr val="A4A3A4"/>
          </p15:clr>
        </p15:guide>
        <p15:guide id="9" orient="horz" pos="2459">
          <p15:clr>
            <a:srgbClr val="A4A3A4"/>
          </p15:clr>
        </p15:guide>
        <p15:guide id="10" orient="horz" pos="2777">
          <p15:clr>
            <a:srgbClr val="A4A3A4"/>
          </p15:clr>
        </p15:guide>
        <p15:guide id="11" orient="horz" pos="1030">
          <p15:clr>
            <a:srgbClr val="A4A3A4"/>
          </p15:clr>
        </p15:guide>
        <p15:guide id="12" pos="2880">
          <p15:clr>
            <a:srgbClr val="A4A3A4"/>
          </p15:clr>
        </p15:guide>
        <p15:guide id="13" pos="317">
          <p15:clr>
            <a:srgbClr val="A4A3A4"/>
          </p15:clr>
        </p15:guide>
        <p15:guide id="14" pos="5103">
          <p15:clr>
            <a:srgbClr val="A4A3A4"/>
          </p15:clr>
        </p15:guide>
        <p15:guide id="15" pos="5715">
          <p15:clr>
            <a:srgbClr val="A4A3A4"/>
          </p15:clr>
        </p15:guide>
        <p15:guide id="16" pos="657">
          <p15:clr>
            <a:srgbClr val="A4A3A4"/>
          </p15:clr>
        </p15:guide>
        <p15:guide id="17" pos="748">
          <p15:clr>
            <a:srgbClr val="A4A3A4"/>
          </p15:clr>
        </p15:guide>
        <p15:guide id="18" pos="907">
          <p15:clr>
            <a:srgbClr val="A4A3A4"/>
          </p15:clr>
        </p15:guide>
        <p15:guide id="19" pos="4830">
          <p15:clr>
            <a:srgbClr val="A4A3A4"/>
          </p15:clr>
        </p15:guide>
        <p15:guide id="20" pos="5443">
          <p15:clr>
            <a:srgbClr val="A4A3A4"/>
          </p15:clr>
        </p15:guide>
        <p15:guide id="21" pos="158">
          <p15:clr>
            <a:srgbClr val="A4A3A4"/>
          </p15:clr>
        </p15:guide>
        <p15:guide id="22" pos="5602">
          <p15:clr>
            <a:srgbClr val="A4A3A4"/>
          </p15:clr>
        </p15:guide>
        <p15:guide id="23" pos="3674">
          <p15:clr>
            <a:srgbClr val="A4A3A4"/>
          </p15:clr>
        </p15:guide>
        <p15:guide id="24" pos="2086">
          <p15:clr>
            <a:srgbClr val="A4A3A4"/>
          </p15:clr>
        </p15:guide>
        <p15:guide id="25" pos="3175">
          <p15:clr>
            <a:srgbClr val="A4A3A4"/>
          </p15:clr>
        </p15:guide>
        <p15:guide id="26" pos="26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4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65" autoAdjust="0"/>
    <p:restoredTop sz="67563" autoAdjust="0"/>
  </p:normalViewPr>
  <p:slideViewPr>
    <p:cSldViewPr snapToGrid="0" showGuides="1">
      <p:cViewPr varScale="1">
        <p:scale>
          <a:sx n="72" d="100"/>
          <a:sy n="72" d="100"/>
        </p:scale>
        <p:origin x="1109" y="43"/>
      </p:cViewPr>
      <p:guideLst>
        <p:guide orient="horz" pos="1620"/>
        <p:guide orient="horz" pos="259"/>
        <p:guide orient="horz" pos="735"/>
        <p:guide orient="horz" pos="713"/>
        <p:guide orient="horz" pos="2913"/>
        <p:guide orient="horz" pos="3094"/>
        <p:guide orient="horz" pos="2595"/>
        <p:guide orient="horz" pos="169"/>
        <p:guide orient="horz" pos="2459"/>
        <p:guide orient="horz" pos="2777"/>
        <p:guide orient="horz" pos="1030"/>
        <p:guide pos="2880"/>
        <p:guide pos="317"/>
        <p:guide pos="5103"/>
        <p:guide pos="5715"/>
        <p:guide pos="657"/>
        <p:guide pos="748"/>
        <p:guide pos="907"/>
        <p:guide pos="4830"/>
        <p:guide pos="5443"/>
        <p:guide pos="158"/>
        <p:guide pos="5602"/>
        <p:guide pos="3674"/>
        <p:guide pos="2086"/>
        <p:guide pos="3175"/>
        <p:guide pos="26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D13CB-5CA0-4990-B2D2-50F9CEEFFD64}" type="datetimeFigureOut">
              <a:rPr lang="fr-FR" smtClean="0"/>
              <a:pPr/>
              <a:t>08/04/2021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431B6-93A5-4F16-BAA9-30FABDB9585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49368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680E798-53FF-4C51-A981-953463752515}" type="datetimeFigureOut">
              <a:rPr lang="fr-FR" smtClean="0"/>
              <a:pPr/>
              <a:t>08/04/2021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626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3291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3053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3053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3053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3053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9595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sz="1200" dirty="0">
              <a:latin typeface="Rockwell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15</a:t>
            </a:fld>
            <a:endParaRPr lang="fr-FR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sz="1200" dirty="0">
              <a:latin typeface="Rockwell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16</a:t>
            </a:fld>
            <a:endParaRPr lang="fr-FR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sz="1200" baseline="0" dirty="0">
              <a:latin typeface="Rockwell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17</a:t>
            </a:fld>
            <a:endParaRPr lang="fr-FR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sz="1200" dirty="0">
              <a:latin typeface="Rockwell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18</a:t>
            </a:fld>
            <a:endParaRPr lang="fr-FR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sz="1200" baseline="0" dirty="0">
              <a:latin typeface="Rockwell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19</a:t>
            </a:fld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7871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sz="1200" dirty="0">
              <a:latin typeface="Rockwell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20</a:t>
            </a:fld>
            <a:endParaRPr lang="fr-FR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46023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Le partitionnement de graphe en streaming est une bonne alternative pour partitionner des graphes volumineux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Dans le partitionnement hors ligne le graphe doit être totalement stocké dans la mémoire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24339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baseline="0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24339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dirty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24339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dirty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24339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dirty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24339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dirty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24339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dirty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24339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dirty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2433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30530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dirty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30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24339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92923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>
                <a:latin typeface="Rockwell" pitchFamily="18" charset="0"/>
              </a:rPr>
              <a:t>Ce PFE pourra être considérée comme l'intersection de la théorie des graphes avec les données volumineuses dans un problème principale: le problème de partitionnement de graphes</a:t>
            </a:r>
            <a:r>
              <a:rPr lang="fr-FR" sz="1200" dirty="0"/>
              <a:t>.</a:t>
            </a:r>
            <a:endParaRPr lang="fr-FR" sz="1200" kern="1200" dirty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32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24339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95699-8937-4DCC-BD47-811CD97F2264}" type="slidenum">
              <a:rPr lang="fr-FR" smtClean="0"/>
              <a:pPr>
                <a:defRPr/>
              </a:pPr>
              <a:t>33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Projet de fin d'études</a:t>
            </a:r>
          </a:p>
        </p:txBody>
      </p:sp>
    </p:spTree>
    <p:extLst>
      <p:ext uri="{BB962C8B-B14F-4D97-AF65-F5344CB8AC3E}">
        <p14:creationId xmlns:p14="http://schemas.microsoft.com/office/powerpoint/2010/main" val="417729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3053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3053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3053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787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3053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3053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 userDrawn="1"/>
        </p:nvSpPr>
        <p:spPr>
          <a:xfrm>
            <a:off x="2685446" y="4706757"/>
            <a:ext cx="3744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u="none" kern="1200" dirty="0">
                <a:solidFill>
                  <a:schemeClr val="tx1"/>
                </a:solidFill>
                <a:effectLst/>
                <a:latin typeface="Rockwell" panose="02060603020205020403" pitchFamily="18" charset="0"/>
                <a:ea typeface="+mn-ea"/>
                <a:cs typeface="Times New Roman" panose="02020603050405020304" pitchFamily="18" charset="0"/>
              </a:rPr>
              <a:t>ANNEE</a:t>
            </a:r>
            <a:r>
              <a:rPr lang="fr-FR" sz="1200" b="1" u="none" kern="1200" baseline="0" dirty="0">
                <a:solidFill>
                  <a:schemeClr val="tx1"/>
                </a:solidFill>
                <a:effectLst/>
                <a:latin typeface="Rockwell" panose="02060603020205020403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fr-FR" sz="1200" b="1" u="none" kern="1200" dirty="0">
                <a:solidFill>
                  <a:schemeClr val="tx1"/>
                </a:solidFill>
                <a:effectLst/>
                <a:latin typeface="Rockwell" panose="02060603020205020403" pitchFamily="18" charset="0"/>
                <a:ea typeface="+mn-ea"/>
                <a:cs typeface="Times New Roman" panose="02020603050405020304" pitchFamily="18" charset="0"/>
              </a:rPr>
              <a:t>UNIVERSITAIRE</a:t>
            </a:r>
            <a:r>
              <a:rPr lang="fr-FR" sz="1200" b="1" u="none" kern="1200" baseline="0" dirty="0">
                <a:solidFill>
                  <a:schemeClr val="tx1"/>
                </a:solidFill>
                <a:effectLst/>
                <a:latin typeface="Rockwell" panose="02060603020205020403" pitchFamily="18" charset="0"/>
                <a:ea typeface="+mn-ea"/>
                <a:cs typeface="Times New Roman" panose="02020603050405020304" pitchFamily="18" charset="0"/>
              </a:rPr>
              <a:t> :</a:t>
            </a:r>
            <a:r>
              <a:rPr lang="fr-FR" sz="1200" b="1" u="none" kern="1200" dirty="0">
                <a:solidFill>
                  <a:schemeClr val="tx1"/>
                </a:solidFill>
                <a:effectLst/>
                <a:latin typeface="Rockwell" panose="02060603020205020403" pitchFamily="18" charset="0"/>
                <a:ea typeface="+mn-ea"/>
                <a:cs typeface="Times New Roman" panose="02020603050405020304" pitchFamily="18" charset="0"/>
              </a:rPr>
              <a:t> 2017</a:t>
            </a:r>
            <a:r>
              <a:rPr lang="fr-FR" sz="1200" b="1" u="none" kern="1200" baseline="0" dirty="0">
                <a:solidFill>
                  <a:schemeClr val="tx1"/>
                </a:solidFill>
                <a:effectLst/>
                <a:latin typeface="Rockwell" panose="02060603020205020403" pitchFamily="18" charset="0"/>
                <a:ea typeface="+mn-ea"/>
                <a:cs typeface="Times New Roman" panose="02020603050405020304" pitchFamily="18" charset="0"/>
              </a:rPr>
              <a:t> - </a:t>
            </a:r>
            <a:r>
              <a:rPr lang="fr-FR" sz="1200" b="1" u="none" kern="1200" dirty="0">
                <a:solidFill>
                  <a:schemeClr val="tx1"/>
                </a:solidFill>
                <a:effectLst/>
                <a:latin typeface="Rockwell" panose="02060603020205020403" pitchFamily="18" charset="0"/>
                <a:ea typeface="+mn-ea"/>
                <a:cs typeface="Times New Roman" panose="02020603050405020304" pitchFamily="18" charset="0"/>
              </a:rPr>
              <a:t>2018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74573" y="273672"/>
            <a:ext cx="731435" cy="77162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2128" y="314615"/>
            <a:ext cx="770658" cy="762000"/>
          </a:xfrm>
          <a:prstGeom prst="rect">
            <a:avLst/>
          </a:prstGeom>
        </p:spPr>
      </p:pic>
      <p:sp>
        <p:nvSpPr>
          <p:cNvPr id="5" name="ZoneTexte 4"/>
          <p:cNvSpPr txBox="1"/>
          <p:nvPr userDrawn="1"/>
        </p:nvSpPr>
        <p:spPr>
          <a:xfrm>
            <a:off x="2415942" y="288759"/>
            <a:ext cx="417736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1200" dirty="0">
                <a:solidFill>
                  <a:schemeClr val="tx1"/>
                </a:solidFill>
                <a:effectLst/>
                <a:latin typeface="Rockwell" panose="02060603020205020403" pitchFamily="18" charset="0"/>
                <a:ea typeface="+mn-ea"/>
                <a:cs typeface="+mn-cs"/>
              </a:rPr>
              <a:t>UNIVERSITE SIDI MOHAMED BEN ABDELLAH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effectLst/>
                <a:latin typeface="Rockwell" panose="02060603020205020403" pitchFamily="18" charset="0"/>
                <a:ea typeface="+mn-ea"/>
                <a:cs typeface="+mn-cs"/>
              </a:rPr>
              <a:t>FACULTÉ DES SCIENCES DHAR</a:t>
            </a:r>
            <a:r>
              <a:rPr lang="fr-FR" sz="1200" kern="1200" baseline="0" dirty="0">
                <a:solidFill>
                  <a:schemeClr val="tx1"/>
                </a:solidFill>
                <a:effectLst/>
                <a:latin typeface="Rockwell" panose="02060603020205020403" pitchFamily="18" charset="0"/>
                <a:ea typeface="+mn-ea"/>
                <a:cs typeface="+mn-cs"/>
              </a:rPr>
              <a:t> EL MAHRAZ</a:t>
            </a:r>
            <a:endParaRPr lang="fr-FR" sz="1200" kern="1200" dirty="0">
              <a:solidFill>
                <a:schemeClr val="tx1"/>
              </a:solidFill>
              <a:effectLst/>
              <a:latin typeface="Rockwell" panose="02060603020205020403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500" kern="1200" dirty="0">
              <a:solidFill>
                <a:schemeClr val="tx1"/>
              </a:solidFill>
              <a:effectLst/>
              <a:latin typeface="Rockwell" panose="02060603020205020403" pitchFamily="18" charset="0"/>
              <a:ea typeface="+mn-ea"/>
              <a:cs typeface="+mn-cs"/>
            </a:endParaRPr>
          </a:p>
          <a:p>
            <a:pPr algn="ctr"/>
            <a:endParaRPr lang="fr-FR" sz="1500" dirty="0">
              <a:latin typeface="Rockwell" panose="02060603020205020403" pitchFamily="18" charset="0"/>
            </a:endParaRPr>
          </a:p>
        </p:txBody>
      </p:sp>
      <p:sp>
        <p:nvSpPr>
          <p:cNvPr id="13" name="Moins 12"/>
          <p:cNvSpPr/>
          <p:nvPr userDrawn="1"/>
        </p:nvSpPr>
        <p:spPr>
          <a:xfrm>
            <a:off x="862012" y="892793"/>
            <a:ext cx="7419975" cy="45719"/>
          </a:xfrm>
          <a:prstGeom prst="mathMinu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ZoneTexte 5"/>
          <p:cNvSpPr txBox="1"/>
          <p:nvPr userDrawn="1"/>
        </p:nvSpPr>
        <p:spPr>
          <a:xfrm>
            <a:off x="2868324" y="1002317"/>
            <a:ext cx="3388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b="1" kern="1200" dirty="0">
                <a:solidFill>
                  <a:schemeClr val="tx1"/>
                </a:solidFill>
                <a:effectLst/>
                <a:latin typeface="Rockwell" panose="02060603020205020403" pitchFamily="18" charset="0"/>
                <a:ea typeface="+mn-ea"/>
                <a:cs typeface="+mn-cs"/>
              </a:rPr>
              <a:t>PROJET DE FIN D’ÉTUDES</a:t>
            </a:r>
            <a:endParaRPr lang="fr-FR" sz="1800" kern="1200" dirty="0">
              <a:solidFill>
                <a:schemeClr val="tx1"/>
              </a:solidFill>
              <a:effectLst/>
              <a:latin typeface="Rockwell" panose="02060603020205020403" pitchFamily="18" charset="0"/>
              <a:ea typeface="+mn-ea"/>
              <a:cs typeface="+mn-cs"/>
            </a:endParaRPr>
          </a:p>
          <a:p>
            <a:endParaRPr lang="fr-FR" dirty="0">
              <a:latin typeface="Rockwell" panose="02060603020205020403" pitchFamily="18" charset="0"/>
            </a:endParaRPr>
          </a:p>
        </p:txBody>
      </p:sp>
      <p:sp>
        <p:nvSpPr>
          <p:cNvPr id="19" name="Moins 18"/>
          <p:cNvSpPr/>
          <p:nvPr userDrawn="1"/>
        </p:nvSpPr>
        <p:spPr>
          <a:xfrm>
            <a:off x="1900137" y="2466269"/>
            <a:ext cx="5324475" cy="76200"/>
          </a:xfrm>
          <a:prstGeom prst="mathMinus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0" name="Moins 19"/>
          <p:cNvSpPr/>
          <p:nvPr userDrawn="1"/>
        </p:nvSpPr>
        <p:spPr>
          <a:xfrm>
            <a:off x="1900137" y="3197784"/>
            <a:ext cx="5324475" cy="76200"/>
          </a:xfrm>
          <a:prstGeom prst="mathMinus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8" name="ZoneTexte 7"/>
          <p:cNvSpPr txBox="1"/>
          <p:nvPr userDrawn="1"/>
        </p:nvSpPr>
        <p:spPr>
          <a:xfrm>
            <a:off x="885529" y="2685443"/>
            <a:ext cx="744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kern="1200" dirty="0" err="1">
                <a:solidFill>
                  <a:schemeClr val="tx1"/>
                </a:solidFill>
                <a:effectLst/>
                <a:latin typeface="Rockwell" panose="02060603020205020403" pitchFamily="18" charset="0"/>
                <a:ea typeface="+mn-ea"/>
                <a:cs typeface="+mn-cs"/>
              </a:rPr>
              <a:t>Partitonnement</a:t>
            </a:r>
            <a:r>
              <a:rPr lang="fr-FR" sz="1800" kern="1200" baseline="0" dirty="0">
                <a:solidFill>
                  <a:schemeClr val="tx1"/>
                </a:solidFill>
                <a:effectLst/>
                <a:latin typeface="Rockwell" panose="02060603020205020403" pitchFamily="18" charset="0"/>
                <a:ea typeface="+mn-ea"/>
                <a:cs typeface="+mn-cs"/>
              </a:rPr>
              <a:t> des graphes: Application aux </a:t>
            </a:r>
            <a:r>
              <a:rPr lang="fr-FR" sz="1800" kern="1200" baseline="0" dirty="0" err="1">
                <a:solidFill>
                  <a:schemeClr val="tx1"/>
                </a:solidFill>
                <a:effectLst/>
                <a:latin typeface="Rockwell" panose="02060603020205020403" pitchFamily="18" charset="0"/>
                <a:ea typeface="+mn-ea"/>
                <a:cs typeface="+mn-cs"/>
              </a:rPr>
              <a:t>Big</a:t>
            </a:r>
            <a:r>
              <a:rPr lang="fr-FR" sz="1800" kern="1200" baseline="0" dirty="0">
                <a:solidFill>
                  <a:schemeClr val="tx1"/>
                </a:solidFill>
                <a:effectLst/>
                <a:latin typeface="Rockwell" panose="02060603020205020403" pitchFamily="18" charset="0"/>
                <a:ea typeface="+mn-ea"/>
                <a:cs typeface="+mn-cs"/>
              </a:rPr>
              <a:t> Data</a:t>
            </a:r>
            <a:endParaRPr lang="fr-FR" sz="1800" kern="1200" dirty="0">
              <a:solidFill>
                <a:schemeClr val="tx1"/>
              </a:solidFill>
              <a:effectLst/>
              <a:latin typeface="Rockwell" panose="02060603020205020403" pitchFamily="18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 userDrawn="1"/>
        </p:nvSpPr>
        <p:spPr>
          <a:xfrm>
            <a:off x="442761" y="3590217"/>
            <a:ext cx="2733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1200" dirty="0">
                <a:solidFill>
                  <a:schemeClr val="tx1"/>
                </a:solidFill>
                <a:effectLst/>
                <a:latin typeface="Rockwell" panose="02060603020205020403" pitchFamily="18" charset="0"/>
                <a:ea typeface="+mn-ea"/>
                <a:cs typeface="+mn-cs"/>
              </a:rPr>
              <a:t>RÉALISÉ PAR :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1200" baseline="0" dirty="0">
                <a:solidFill>
                  <a:schemeClr val="tx1"/>
                </a:solidFill>
                <a:effectLst/>
                <a:latin typeface="Rockwell" panose="02060603020205020403" pitchFamily="18" charset="0"/>
                <a:ea typeface="+mn-ea"/>
                <a:cs typeface="+mn-cs"/>
              </a:rPr>
              <a:t>     </a:t>
            </a:r>
            <a:r>
              <a:rPr lang="en-US" sz="1400" kern="1200" dirty="0" err="1">
                <a:solidFill>
                  <a:schemeClr val="tx1"/>
                </a:solidFill>
                <a:effectLst/>
                <a:latin typeface="Rockwell" panose="02060603020205020403" pitchFamily="18" charset="0"/>
                <a:ea typeface="+mn-ea"/>
                <a:cs typeface="+mn-cs"/>
              </a:rPr>
              <a:t>Younes</a:t>
            </a:r>
            <a:r>
              <a:rPr lang="en-US" sz="1400" kern="1200" dirty="0">
                <a:solidFill>
                  <a:schemeClr val="tx1"/>
                </a:solidFill>
                <a:effectLst/>
                <a:latin typeface="Rockwell" panose="02060603020205020403" pitchFamily="18" charset="0"/>
                <a:ea typeface="+mn-ea"/>
                <a:cs typeface="+mn-cs"/>
              </a:rPr>
              <a:t> CHOUIYAKHE</a:t>
            </a:r>
            <a:endParaRPr lang="en-US" sz="1400" b="1" kern="1200" dirty="0">
              <a:solidFill>
                <a:schemeClr val="tx1"/>
              </a:solidFill>
              <a:effectLst/>
              <a:latin typeface="Rockwell" panose="02060603020205020403" pitchFamily="18" charset="0"/>
              <a:ea typeface="+mn-ea"/>
              <a:cs typeface="+mn-cs"/>
            </a:endParaRPr>
          </a:p>
          <a:p>
            <a:endParaRPr lang="fr-FR" sz="1400" dirty="0">
              <a:latin typeface="Rockwell" panose="02060603020205020403" pitchFamily="18" charset="0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6014201" y="3588616"/>
            <a:ext cx="2733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1200" dirty="0">
                <a:solidFill>
                  <a:schemeClr val="tx1"/>
                </a:solidFill>
                <a:effectLst/>
                <a:latin typeface="Rockwell" panose="02060603020205020403" pitchFamily="18" charset="0"/>
                <a:ea typeface="+mn-ea"/>
                <a:cs typeface="+mn-cs"/>
              </a:rPr>
              <a:t>ENCADRÉ PAR :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1200" dirty="0">
                <a:solidFill>
                  <a:schemeClr val="tx1"/>
                </a:solidFill>
                <a:effectLst/>
                <a:latin typeface="Rockwell" panose="02060603020205020403" pitchFamily="18" charset="0"/>
                <a:ea typeface="+mn-ea"/>
                <a:cs typeface="+mn-cs"/>
              </a:rPr>
              <a:t>Pr. </a:t>
            </a:r>
            <a:r>
              <a:rPr lang="en-US" sz="1400" kern="1200" dirty="0">
                <a:solidFill>
                  <a:schemeClr val="tx1"/>
                </a:solidFill>
                <a:effectLst/>
                <a:latin typeface="Rockwell" panose="02060603020205020403" pitchFamily="18" charset="0"/>
                <a:ea typeface="+mn-ea"/>
                <a:cs typeface="+mn-cs"/>
              </a:rPr>
              <a:t>Mohammed</a:t>
            </a:r>
            <a:r>
              <a:rPr lang="en-US" sz="1400" kern="1200" baseline="0" dirty="0">
                <a:solidFill>
                  <a:schemeClr val="tx1"/>
                </a:solidFill>
                <a:effectLst/>
                <a:latin typeface="Rockwell" panose="02060603020205020403" pitchFamily="18" charset="0"/>
                <a:ea typeface="+mn-ea"/>
                <a:cs typeface="+mn-cs"/>
              </a:rPr>
              <a:t> MEKNASSI</a:t>
            </a:r>
            <a:r>
              <a:rPr lang="en-US" sz="1400" kern="1200" dirty="0">
                <a:solidFill>
                  <a:schemeClr val="tx1"/>
                </a:solidFill>
                <a:effectLst/>
                <a:latin typeface="Rockwell" panose="02060603020205020403" pitchFamily="18" charset="0"/>
                <a:ea typeface="+mn-ea"/>
                <a:cs typeface="+mn-cs"/>
              </a:rPr>
              <a:t> </a:t>
            </a:r>
            <a:endParaRPr lang="fr-FR" sz="1400" kern="1200" dirty="0">
              <a:solidFill>
                <a:schemeClr val="tx1"/>
              </a:solidFill>
              <a:effectLst/>
              <a:latin typeface="Rockwell" panose="02060603020205020403" pitchFamily="18" charset="0"/>
              <a:ea typeface="+mn-ea"/>
              <a:cs typeface="+mn-cs"/>
            </a:endParaRPr>
          </a:p>
          <a:p>
            <a:endParaRPr lang="fr-FR" sz="1400" dirty="0">
              <a:latin typeface="Rockwell" panose="02060603020205020403" pitchFamily="18" charset="0"/>
            </a:endParaRP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2637321" y="1303858"/>
            <a:ext cx="366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kern="1200" dirty="0">
                <a:solidFill>
                  <a:schemeClr val="tx1"/>
                </a:solidFill>
                <a:effectLst/>
                <a:latin typeface="Rockwell" panose="02060603020205020403" pitchFamily="18" charset="0"/>
                <a:ea typeface="+mn-ea"/>
                <a:cs typeface="+mn-cs"/>
              </a:rPr>
              <a:t>MASTER BIG</a:t>
            </a:r>
            <a:r>
              <a:rPr lang="fr-FR" sz="1200" kern="1200" baseline="0" dirty="0">
                <a:solidFill>
                  <a:schemeClr val="tx1"/>
                </a:solidFill>
                <a:effectLst/>
                <a:latin typeface="Rockwell" panose="02060603020205020403" pitchFamily="18" charset="0"/>
                <a:ea typeface="+mn-ea"/>
                <a:cs typeface="+mn-cs"/>
              </a:rPr>
              <a:t> DATA ANALYTICS &amp; SMART SYTEMS</a:t>
            </a:r>
            <a:endParaRPr lang="fr-FR" sz="1200" kern="1200" dirty="0">
              <a:solidFill>
                <a:schemeClr val="tx1"/>
              </a:solidFill>
              <a:effectLst/>
              <a:latin typeface="Rockwell" panose="02060603020205020403" pitchFamily="18" charset="0"/>
              <a:ea typeface="+mn-ea"/>
              <a:cs typeface="+mn-cs"/>
            </a:endParaRPr>
          </a:p>
          <a:p>
            <a:pPr algn="ctr"/>
            <a:endParaRPr lang="fr-FR" sz="1200" dirty="0">
              <a:latin typeface="Rockwell" panose="02060603020205020403" pitchFamily="18" charset="0"/>
            </a:endParaRPr>
          </a:p>
        </p:txBody>
      </p:sp>
      <p:pic>
        <p:nvPicPr>
          <p:cNvPr id="15" name="Image 14" descr="Description : bdsas.jpg"/>
          <p:cNvPicPr/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4087505" y="1746913"/>
            <a:ext cx="812042" cy="641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261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A55A476-8286-46BF-A0B9-D45115F03E3A}" type="datetimeFigureOut">
              <a:rPr lang="fr-FR" smtClean="0"/>
              <a:pPr/>
              <a:t>08/04/2021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8F4571F-471A-48F7-A9E7-3D31AFBB5D1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878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08/04/2021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411162"/>
            <a:ext cx="4068763" cy="2196000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/>
              <a:t>Jour/mois/année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215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/>
              <a:t>Jour/mois/année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854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/>
          <a:lstStyle/>
          <a:p>
            <a:r>
              <a:rPr lang="fr-FR"/>
              <a:t>Jour/mois/année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/>
          <a:lstStyle/>
          <a:p>
            <a:pPr algn="l"/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/>
              <a:t>Titre de la partie</a:t>
            </a:r>
          </a:p>
          <a:p>
            <a:pPr lvl="1"/>
            <a:r>
              <a:rPr lang="fr-FR" dirty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fr-FR" noProof="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7926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/>
          <a:lstStyle/>
          <a:p>
            <a:r>
              <a:rPr lang="fr-FR"/>
              <a:t>Jour/mois/année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/>
          <a:lstStyle/>
          <a:p>
            <a:pPr algn="l"/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/>
              <a:t>Titre de la partie</a:t>
            </a:r>
          </a:p>
          <a:p>
            <a:pPr lvl="1"/>
            <a:r>
              <a:rPr lang="fr-FR" dirty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fr-FR" noProof="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979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60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/>
          <a:lstStyle/>
          <a:p>
            <a:r>
              <a:rPr lang="fr-FR"/>
              <a:t>Jour/mois/année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/>
          <a:lstStyle/>
          <a:p>
            <a:pPr algn="l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  <a:miter lim="800000"/>
          </a:ln>
        </p:spPr>
        <p:txBody>
          <a:bodyPr lIns="360000" tIns="1080000" rIns="360000" anchor="ctr" anchorCtr="0"/>
          <a:lstStyle>
            <a:lvl1pPr algn="ctr">
              <a:defRPr sz="1000" b="0"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786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/>
          <a:lstStyle/>
          <a:p>
            <a:r>
              <a:rPr lang="fr-FR"/>
              <a:t>Jour/mois/année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/>
          <a:lstStyle/>
          <a:p>
            <a:pPr algn="l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  <a:miter lim="800000"/>
          </a:ln>
        </p:spPr>
        <p:txBody>
          <a:bodyPr lIns="360000" tIns="1080000" rIns="360000" anchor="ctr" anchorCtr="0"/>
          <a:lstStyle>
            <a:lvl1pPr algn="ctr">
              <a:defRPr sz="1000" b="0"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288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60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200"/>
            </a:lvl1pPr>
          </a:lstStyle>
          <a:p>
            <a:r>
              <a:rPr lang="fr-FR" noProof="0" dirty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/>
          <a:lstStyle/>
          <a:p>
            <a:r>
              <a:rPr lang="fr-FR">
                <a:solidFill>
                  <a:prstClr val="white">
                    <a:alpha val="0"/>
                  </a:prstClr>
                </a:solidFill>
              </a:rPr>
              <a:t>Jour/mois/année</a:t>
            </a:r>
            <a:endParaRPr lang="fr-FR" dirty="0">
              <a:solidFill>
                <a:prstClr val="white">
                  <a:alpha val="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/>
          <a:lstStyle/>
          <a:p>
            <a:pPr algn="l"/>
            <a:endParaRPr lang="fr-FR" dirty="0">
              <a:solidFill>
                <a:srgbClr val="525668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/>
          <a:lstStyle/>
          <a:p>
            <a:fld id="{733122C9-A0B9-462F-8757-0847AD287B63}" type="slidenum">
              <a:rPr lang="fr-FR" smtClean="0">
                <a:solidFill>
                  <a:srgbClr val="525668"/>
                </a:solidFill>
              </a:rPr>
              <a:pPr/>
              <a:t>‹N°›</a:t>
            </a:fld>
            <a:endParaRPr lang="fr-FR" dirty="0">
              <a:solidFill>
                <a:srgbClr val="525668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3238" y="2384340"/>
            <a:ext cx="8389937" cy="720725"/>
          </a:xfrm>
        </p:spPr>
        <p:txBody>
          <a:bodyPr/>
          <a:lstStyle>
            <a:lvl1pPr algn="ctr">
              <a:defRPr sz="4000">
                <a:latin typeface="Garamond" panose="02020404030301010803" pitchFamily="18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105878" y="134754"/>
            <a:ext cx="750770" cy="596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14320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03238" y="411163"/>
            <a:ext cx="8389937" cy="7207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/>
              <a:t>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971550" y="1131889"/>
            <a:ext cx="7921625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</p:txBody>
      </p:sp>
      <p:sp>
        <p:nvSpPr>
          <p:cNvPr id="7" name="Rectangle 6"/>
          <p:cNvSpPr/>
          <p:nvPr/>
        </p:nvSpPr>
        <p:spPr>
          <a:xfrm>
            <a:off x="252000" y="252000"/>
            <a:ext cx="61200" cy="3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252000" y="252000"/>
            <a:ext cx="396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1" r:id="rId3"/>
    <p:sldLayoutId id="2147483812" r:id="rId4"/>
    <p:sldLayoutId id="2147483897" r:id="rId5"/>
    <p:sldLayoutId id="2147483814" r:id="rId6"/>
    <p:sldLayoutId id="2147483815" r:id="rId7"/>
    <p:sldLayoutId id="2147483900" r:id="rId8"/>
    <p:sldLayoutId id="2147483901" r:id="rId9"/>
    <p:sldLayoutId id="2147483902" r:id="rId10"/>
    <p:sldLayoutId id="2147483903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65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spcAft>
          <a:spcPts val="600"/>
        </a:spcAft>
        <a:buFont typeface="Arial" pitchFamily="34" charset="0"/>
        <a:buNone/>
        <a:defRPr sz="145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Wingdings 2" panose="05020102010507070707" pitchFamily="18" charset="2"/>
        <a:buNone/>
        <a:defRPr sz="11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44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SzPct val="100000"/>
        <a:buFont typeface="Wingdings 2" panose="05020102010507070707" pitchFamily="18" charset="2"/>
        <a:buChar char="¿"/>
        <a:defRPr sz="11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360000" indent="-144000" algn="l" defTabSz="914400" rtl="0" eaLnBrk="1" latinLnBrk="0" hangingPunct="1">
        <a:lnSpc>
          <a:spcPct val="120000"/>
        </a:lnSpc>
        <a:spcBef>
          <a:spcPts val="0"/>
        </a:spcBef>
        <a:buClr>
          <a:schemeClr val="accent3"/>
        </a:buClr>
        <a:buSzPct val="100000"/>
        <a:buFont typeface="Arial Black" panose="020B0A04020102020204" pitchFamily="34" charset="0"/>
        <a:buChar char="&gt;"/>
        <a:defRPr sz="11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612000" indent="-144000" algn="l" defTabSz="914400" rtl="0" eaLnBrk="1" latinLnBrk="0" hangingPunct="1">
        <a:lnSpc>
          <a:spcPct val="120000"/>
        </a:lnSpc>
        <a:spcBef>
          <a:spcPts val="0"/>
        </a:spcBef>
        <a:buClr>
          <a:schemeClr val="accent3"/>
        </a:buClr>
        <a:buSzPct val="100000"/>
        <a:buFont typeface="Wingdings" panose="05000000000000000000" pitchFamily="2" charset="2"/>
        <a:buChar char="w"/>
        <a:defRPr sz="11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5.bin"/><Relationship Id="rId7" Type="http://schemas.openxmlformats.org/officeDocument/2006/relationships/image" Target="../media/image14.png"/><Relationship Id="rId12" Type="http://schemas.openxmlformats.org/officeDocument/2006/relationships/image" Target="../media/image17.wmf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9.w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16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3878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Problème de partitionnement de graphes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250825" y="4624388"/>
            <a:ext cx="573634" cy="519111"/>
          </a:xfrm>
        </p:spPr>
        <p:txBody>
          <a:bodyPr/>
          <a:lstStyle/>
          <a:p>
            <a:fld id="{733122C9-A0B9-462F-8757-0847AD287B63}" type="slidenum">
              <a:rPr lang="fr-FR" smtClean="0">
                <a:solidFill>
                  <a:srgbClr val="525668"/>
                </a:solidFill>
              </a:rPr>
              <a:pPr/>
              <a:t>10</a:t>
            </a:fld>
            <a:endParaRPr lang="fr-FR" dirty="0">
              <a:solidFill>
                <a:srgbClr val="52566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7633" y="1067950"/>
            <a:ext cx="151836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b="1" u="sng" dirty="0">
                <a:solidFill>
                  <a:schemeClr val="accent2">
                    <a:lumMod val="75000"/>
                  </a:schemeClr>
                </a:solidFill>
              </a:rPr>
              <a:t>Exemple :</a:t>
            </a:r>
            <a:endParaRPr lang="fr-FR" sz="2200" dirty="0"/>
          </a:p>
        </p:txBody>
      </p:sp>
      <p:sp>
        <p:nvSpPr>
          <p:cNvPr id="12" name="Rectangle 11"/>
          <p:cNvSpPr/>
          <p:nvPr/>
        </p:nvSpPr>
        <p:spPr>
          <a:xfrm>
            <a:off x="709896" y="1591053"/>
            <a:ext cx="218726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900" i="1" dirty="0">
                <a:latin typeface="Rockwell" pitchFamily="18" charset="0"/>
              </a:rPr>
              <a:t>Soit G(V, E).  Avec  </a:t>
            </a:r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2675476" y="1557060"/>
          <a:ext cx="92868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Équation" r:id="rId3" imgW="482400" imgH="253800" progId="Equation.3">
                  <p:embed/>
                </p:oleObj>
              </mc:Choice>
              <mc:Fallback>
                <p:oleObj name="Équation" r:id="rId3" imgW="482400" imgH="253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5476" y="1557060"/>
                        <a:ext cx="928688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3491241" y="1607596"/>
            <a:ext cx="5482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Rockwell" pitchFamily="18" charset="0"/>
              </a:rPr>
              <a:t> et</a:t>
            </a:r>
          </a:p>
        </p:txBody>
      </p:sp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3831720" y="1542069"/>
          <a:ext cx="10001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Équation" r:id="rId5" imgW="507960" imgH="253800" progId="Equation.3">
                  <p:embed/>
                </p:oleObj>
              </mc:Choice>
              <mc:Fallback>
                <p:oleObj name="Équation" r:id="rId5" imgW="507960" imgH="253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1720" y="1542069"/>
                        <a:ext cx="1000125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2969" y="2023671"/>
            <a:ext cx="3295650" cy="2705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Flèche droite 18"/>
          <p:cNvSpPr/>
          <p:nvPr/>
        </p:nvSpPr>
        <p:spPr>
          <a:xfrm>
            <a:off x="3987384" y="2908092"/>
            <a:ext cx="689547" cy="3147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915139" y="1786864"/>
            <a:ext cx="351472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5486634" y="1591067"/>
          <a:ext cx="35718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Équation" r:id="rId9" imgW="152280" imgH="215640" progId="Equation.3">
                  <p:embed/>
                </p:oleObj>
              </mc:Choice>
              <mc:Fallback>
                <p:oleObj name="Équation" r:id="rId9" imgW="15228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634" y="1591067"/>
                        <a:ext cx="357187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7536304" y="1786875"/>
          <a:ext cx="3571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Équation" r:id="rId11" imgW="164880" imgH="215640" progId="Equation.3">
                  <p:embed/>
                </p:oleObj>
              </mc:Choice>
              <mc:Fallback>
                <p:oleObj name="Équation" r:id="rId11" imgW="16488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6304" y="1786875"/>
                        <a:ext cx="35718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8"/>
          <p:cNvGraphicFramePr>
            <a:graphicFrameLocks noChangeAspect="1"/>
          </p:cNvGraphicFramePr>
          <p:nvPr/>
        </p:nvGraphicFramePr>
        <p:xfrm>
          <a:off x="6897584" y="4174292"/>
          <a:ext cx="4286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Équation" r:id="rId13" imgW="164880" imgH="228600" progId="Equation.3">
                  <p:embed/>
                </p:oleObj>
              </mc:Choice>
              <mc:Fallback>
                <p:oleObj name="Équation" r:id="rId13" imgW="164880" imgH="22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7584" y="4174292"/>
                        <a:ext cx="428625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9"/>
          <p:cNvGraphicFramePr>
            <a:graphicFrameLocks noChangeAspect="1"/>
          </p:cNvGraphicFramePr>
          <p:nvPr/>
        </p:nvGraphicFramePr>
        <p:xfrm>
          <a:off x="2951163" y="3624263"/>
          <a:ext cx="2479675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Équation" r:id="rId15" imgW="774360" imgH="660240" progId="Equation.3">
                  <p:embed/>
                </p:oleObj>
              </mc:Choice>
              <mc:Fallback>
                <p:oleObj name="Équation" r:id="rId15" imgW="774360" imgH="6602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3624263"/>
                        <a:ext cx="2479675" cy="111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363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Problème de partitionnement de graphes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250825" y="4729320"/>
            <a:ext cx="558644" cy="202444"/>
          </a:xfrm>
        </p:spPr>
        <p:txBody>
          <a:bodyPr/>
          <a:lstStyle/>
          <a:p>
            <a:fld id="{733122C9-A0B9-462F-8757-0847AD287B63}" type="slidenum">
              <a:rPr lang="fr-FR" smtClean="0">
                <a:solidFill>
                  <a:srgbClr val="525668"/>
                </a:solidFill>
              </a:rPr>
              <a:pPr/>
              <a:t>11</a:t>
            </a:fld>
            <a:endParaRPr lang="fr-FR" dirty="0">
              <a:solidFill>
                <a:srgbClr val="52566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7633" y="1067950"/>
            <a:ext cx="59362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b="1" u="sng" dirty="0">
                <a:solidFill>
                  <a:schemeClr val="accent2">
                    <a:lumMod val="75000"/>
                  </a:schemeClr>
                </a:solidFill>
              </a:rPr>
              <a:t>Partitionnement contraint et non contraint:</a:t>
            </a:r>
            <a:endParaRPr lang="fr-FR" sz="2200" dirty="0"/>
          </a:p>
        </p:txBody>
      </p:sp>
      <p:sp>
        <p:nvSpPr>
          <p:cNvPr id="16" name="Rectangle 15"/>
          <p:cNvSpPr/>
          <p:nvPr/>
        </p:nvSpPr>
        <p:spPr>
          <a:xfrm>
            <a:off x="835983" y="1532181"/>
            <a:ext cx="471440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fr-FR" sz="1900" dirty="0">
                <a:latin typeface="Rockwell" pitchFamily="18" charset="0"/>
              </a:rPr>
              <a:t> Pour le Partitionnement contraint: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56610" y="1968914"/>
            <a:ext cx="7132297" cy="1355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1900" dirty="0">
                <a:latin typeface="Rockwell" pitchFamily="18" charset="0"/>
              </a:rPr>
              <a:t> Les parties sont de tailles </a:t>
            </a:r>
            <a:r>
              <a:rPr lang="fr-FR" sz="1900" dirty="0">
                <a:solidFill>
                  <a:srgbClr val="FF0000"/>
                </a:solidFill>
                <a:latin typeface="Rockwell" pitchFamily="18" charset="0"/>
              </a:rPr>
              <a:t>similaires</a:t>
            </a:r>
            <a:r>
              <a:rPr lang="fr-FR" sz="1900" dirty="0">
                <a:latin typeface="Rockwell" pitchFamily="18" charset="0"/>
              </a:rPr>
              <a:t> (</a:t>
            </a:r>
            <a:r>
              <a:rPr lang="fr-FR" sz="1900" i="1" dirty="0">
                <a:latin typeface="Rockwell" pitchFamily="18" charset="0"/>
              </a:rPr>
              <a:t>balance  v = 1 + </a:t>
            </a:r>
            <a:r>
              <a:rPr lang="fr-FR" sz="1900" i="1" dirty="0">
                <a:latin typeface="Rockwell" pitchFamily="18" charset="0"/>
                <a:sym typeface="Symbol"/>
              </a:rPr>
              <a:t>  </a:t>
            </a:r>
            <a:r>
              <a:rPr lang="fr-FR" sz="1900" i="1" dirty="0">
                <a:latin typeface="Rockwell" pitchFamily="18" charset="0"/>
              </a:rPr>
              <a:t>)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1900" dirty="0">
                <a:latin typeface="Rockwell" pitchFamily="18" charset="0"/>
              </a:rPr>
              <a:t> Le coût de la fraction de la coupe </a:t>
            </a:r>
            <a:r>
              <a:rPr lang="fr-FR" sz="1900" dirty="0">
                <a:latin typeface="Rockwell" pitchFamily="18" charset="0"/>
                <a:sym typeface="Symbol"/>
              </a:rPr>
              <a:t></a:t>
            </a:r>
            <a:r>
              <a:rPr lang="fr-FR" sz="1900" dirty="0">
                <a:latin typeface="Rockwell" pitchFamily="18" charset="0"/>
              </a:rPr>
              <a:t> est </a:t>
            </a:r>
            <a:r>
              <a:rPr lang="fr-FR" sz="1900" dirty="0">
                <a:solidFill>
                  <a:srgbClr val="FF0000"/>
                </a:solidFill>
                <a:latin typeface="Rockwell" pitchFamily="18" charset="0"/>
              </a:rPr>
              <a:t>minimisé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fr-FR" sz="1900" i="1" dirty="0">
              <a:latin typeface="Rockwell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79199" y="3090325"/>
            <a:ext cx="471440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fr-FR" sz="1900" dirty="0">
                <a:latin typeface="Rockwell" pitchFamily="18" charset="0"/>
              </a:rPr>
              <a:t> Pour le Partitionnement non contraint: </a:t>
            </a:r>
          </a:p>
        </p:txBody>
      </p:sp>
      <p:sp>
        <p:nvSpPr>
          <p:cNvPr id="9" name="Rectangle 8"/>
          <p:cNvSpPr/>
          <p:nvPr/>
        </p:nvSpPr>
        <p:spPr>
          <a:xfrm>
            <a:off x="1388611" y="3446701"/>
            <a:ext cx="8192125" cy="916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1900" dirty="0">
                <a:latin typeface="Rockwell" pitchFamily="18" charset="0"/>
              </a:rPr>
              <a:t> Trouver une partition qui </a:t>
            </a:r>
            <a:r>
              <a:rPr lang="fr-FR" sz="1900" dirty="0">
                <a:solidFill>
                  <a:srgbClr val="FF0000"/>
                </a:solidFill>
                <a:latin typeface="Rockwell" pitchFamily="18" charset="0"/>
              </a:rPr>
              <a:t>minimise</a:t>
            </a:r>
            <a:r>
              <a:rPr lang="fr-FR" sz="1900" dirty="0">
                <a:latin typeface="Rockwell" pitchFamily="18" charset="0"/>
              </a:rPr>
              <a:t> une fonction objectif tenant compte des différences de tailles entre les parties</a:t>
            </a:r>
          </a:p>
        </p:txBody>
      </p:sp>
    </p:spTree>
    <p:extLst>
      <p:ext uri="{BB962C8B-B14F-4D97-AF65-F5344CB8AC3E}">
        <p14:creationId xmlns:p14="http://schemas.microsoft.com/office/powerpoint/2010/main" val="380363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Problème de partitionnement de graphes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250825" y="4729320"/>
            <a:ext cx="558644" cy="202444"/>
          </a:xfrm>
        </p:spPr>
        <p:txBody>
          <a:bodyPr/>
          <a:lstStyle/>
          <a:p>
            <a:fld id="{733122C9-A0B9-462F-8757-0847AD287B63}" type="slidenum">
              <a:rPr lang="fr-FR" smtClean="0">
                <a:solidFill>
                  <a:srgbClr val="525668"/>
                </a:solidFill>
              </a:rPr>
              <a:pPr/>
              <a:t>12</a:t>
            </a:fld>
            <a:endParaRPr lang="fr-FR" dirty="0">
              <a:solidFill>
                <a:srgbClr val="52566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7633" y="1067950"/>
            <a:ext cx="148951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b="1" u="sng" dirty="0">
                <a:solidFill>
                  <a:schemeClr val="accent2">
                    <a:lumMod val="75000"/>
                  </a:schemeClr>
                </a:solidFill>
              </a:rPr>
              <a:t>Difficulté:</a:t>
            </a:r>
            <a:endParaRPr lang="fr-FR" sz="2200" dirty="0"/>
          </a:p>
        </p:txBody>
      </p:sp>
      <p:sp>
        <p:nvSpPr>
          <p:cNvPr id="8" name="Rectangle 7"/>
          <p:cNvSpPr/>
          <p:nvPr/>
        </p:nvSpPr>
        <p:spPr>
          <a:xfrm>
            <a:off x="951875" y="1686109"/>
            <a:ext cx="8192125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fr-FR" sz="1900" dirty="0">
                <a:latin typeface="Rockwell" pitchFamily="18" charset="0"/>
              </a:rPr>
              <a:t> Problèmes de partitionnement </a:t>
            </a:r>
            <a:r>
              <a:rPr lang="fr-FR" sz="1900" i="1" dirty="0">
                <a:latin typeface="Rockwell" pitchFamily="18" charset="0"/>
              </a:rPr>
              <a:t>k-way</a:t>
            </a:r>
            <a:r>
              <a:rPr lang="fr-FR" sz="1900" dirty="0">
                <a:latin typeface="Rockwell" pitchFamily="18" charset="0"/>
              </a:rPr>
              <a:t> est de la classe </a:t>
            </a:r>
            <a:r>
              <a:rPr lang="fr-FR" sz="1900" dirty="0">
                <a:solidFill>
                  <a:srgbClr val="FF0000"/>
                </a:solidFill>
                <a:latin typeface="Rockwell" pitchFamily="18" charset="0"/>
              </a:rPr>
              <a:t>NP-difficile</a:t>
            </a:r>
          </a:p>
        </p:txBody>
      </p:sp>
      <p:sp>
        <p:nvSpPr>
          <p:cNvPr id="9" name="Rectangle 8"/>
          <p:cNvSpPr/>
          <p:nvPr/>
        </p:nvSpPr>
        <p:spPr>
          <a:xfrm>
            <a:off x="936885" y="2896962"/>
            <a:ext cx="681302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fr-FR" sz="1900" dirty="0">
                <a:latin typeface="Rockwell" pitchFamily="18" charset="0"/>
              </a:rPr>
              <a:t> Des algorithmes </a:t>
            </a:r>
            <a:r>
              <a:rPr lang="fr-FR" sz="1900" dirty="0">
                <a:solidFill>
                  <a:srgbClr val="FF0000"/>
                </a:solidFill>
                <a:latin typeface="Rockwell" pitchFamily="18" charset="0"/>
              </a:rPr>
              <a:t>d'approximation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31473" y="2382871"/>
            <a:ext cx="141096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b="1" u="sng" dirty="0">
                <a:solidFill>
                  <a:schemeClr val="accent2">
                    <a:lumMod val="75000"/>
                  </a:schemeClr>
                </a:solidFill>
              </a:rPr>
              <a:t>Solution:</a:t>
            </a:r>
            <a:endParaRPr lang="fr-FR" sz="2200" dirty="0"/>
          </a:p>
        </p:txBody>
      </p:sp>
      <p:sp>
        <p:nvSpPr>
          <p:cNvPr id="10" name="Rectangle 9"/>
          <p:cNvSpPr/>
          <p:nvPr/>
        </p:nvSpPr>
        <p:spPr>
          <a:xfrm>
            <a:off x="955717" y="3497724"/>
            <a:ext cx="681302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fr-FR" sz="1900" dirty="0">
                <a:latin typeface="Rockwell" pitchFamily="18" charset="0"/>
              </a:rPr>
              <a:t> Des solutions </a:t>
            </a:r>
            <a:r>
              <a:rPr lang="fr-FR" sz="1900" dirty="0">
                <a:solidFill>
                  <a:srgbClr val="FF0000"/>
                </a:solidFill>
                <a:latin typeface="Rockwell" pitchFamily="18" charset="0"/>
              </a:rPr>
              <a:t>heuristiques</a:t>
            </a:r>
          </a:p>
        </p:txBody>
      </p:sp>
    </p:spTree>
    <p:extLst>
      <p:ext uri="{BB962C8B-B14F-4D97-AF65-F5344CB8AC3E}">
        <p14:creationId xmlns:p14="http://schemas.microsoft.com/office/powerpoint/2010/main" val="380363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7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Problème de partitionnement de graphes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250825" y="4729320"/>
            <a:ext cx="558644" cy="202444"/>
          </a:xfrm>
        </p:spPr>
        <p:txBody>
          <a:bodyPr/>
          <a:lstStyle/>
          <a:p>
            <a:fld id="{733122C9-A0B9-462F-8757-0847AD287B63}" type="slidenum">
              <a:rPr lang="fr-FR" smtClean="0">
                <a:solidFill>
                  <a:srgbClr val="525668"/>
                </a:solidFill>
              </a:rPr>
              <a:pPr/>
              <a:t>13</a:t>
            </a:fld>
            <a:endParaRPr lang="fr-FR" dirty="0">
              <a:solidFill>
                <a:srgbClr val="52566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7633" y="1067950"/>
            <a:ext cx="603081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b="1" u="sng" dirty="0">
                <a:solidFill>
                  <a:schemeClr val="accent2">
                    <a:lumMod val="75000"/>
                  </a:schemeClr>
                </a:solidFill>
              </a:rPr>
              <a:t>Application de partitionnement de graphes:</a:t>
            </a:r>
            <a:endParaRPr lang="fr-FR" sz="2200" dirty="0"/>
          </a:p>
        </p:txBody>
      </p:sp>
      <p:sp>
        <p:nvSpPr>
          <p:cNvPr id="12" name="Rectangle 11"/>
          <p:cNvSpPr/>
          <p:nvPr/>
        </p:nvSpPr>
        <p:spPr>
          <a:xfrm>
            <a:off x="921895" y="1732859"/>
            <a:ext cx="9211456" cy="2232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sz="1900" dirty="0">
                <a:latin typeface="Rockwell" pitchFamily="18" charset="0"/>
              </a:rPr>
              <a:t> Traitement parallèle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sz="1900" dirty="0">
                <a:latin typeface="Rockwell" pitchFamily="18" charset="0"/>
              </a:rPr>
              <a:t> Réseaux complexes( réseaux sociaux, biologiques, électriques)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sz="1900" dirty="0">
                <a:latin typeface="Rockwell" pitchFamily="18" charset="0"/>
              </a:rPr>
              <a:t> Réseaux de transport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sz="1900" dirty="0">
                <a:latin typeface="Rockwell" pitchFamily="18" charset="0"/>
              </a:rPr>
              <a:t> </a:t>
            </a:r>
            <a:r>
              <a:rPr lang="fr-FR" sz="1900" dirty="0" err="1">
                <a:latin typeface="Rockwell" pitchFamily="18" charset="0"/>
              </a:rPr>
              <a:t>PageRank</a:t>
            </a:r>
            <a:endParaRPr lang="fr-FR" sz="1900" dirty="0">
              <a:latin typeface="Rockwell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sz="1900" dirty="0">
                <a:latin typeface="Rockwell" pitchFamily="18" charset="0"/>
              </a:rPr>
              <a:t> Segmentation d’image</a:t>
            </a:r>
          </a:p>
        </p:txBody>
      </p:sp>
    </p:spTree>
    <p:extLst>
      <p:ext uri="{BB962C8B-B14F-4D97-AF65-F5344CB8AC3E}">
        <p14:creationId xmlns:p14="http://schemas.microsoft.com/office/powerpoint/2010/main" val="3803639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PLAN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785938" y="1254125"/>
            <a:ext cx="762000" cy="509588"/>
            <a:chOff x="1110" y="2656"/>
            <a:chExt cx="1549" cy="1351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>
                <a:latin typeface="Garamond" panose="02020404030301010803" pitchFamily="18" charset="0"/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>
                <a:latin typeface="Garamond" panose="02020404030301010803" pitchFamily="18" charset="0"/>
              </a:endParaRP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49" cy="1170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 dirty="0">
                <a:latin typeface="Garamond" pitchFamily="18" charset="0"/>
                <a:cs typeface="+mn-cs"/>
              </a:endParaRPr>
            </a:p>
          </p:txBody>
        </p:sp>
      </p:grpSp>
      <p:sp>
        <p:nvSpPr>
          <p:cNvPr id="8" name="Line 11"/>
          <p:cNvSpPr>
            <a:spLocks noChangeShapeType="1"/>
          </p:cNvSpPr>
          <p:nvPr/>
        </p:nvSpPr>
        <p:spPr bwMode="auto">
          <a:xfrm flipV="1">
            <a:off x="2447989" y="1697609"/>
            <a:ext cx="4800600" cy="4445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gray">
          <a:xfrm>
            <a:off x="1995488" y="1302322"/>
            <a:ext cx="3540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b="1" dirty="0">
                <a:solidFill>
                  <a:schemeClr val="bg1"/>
                </a:solidFill>
                <a:latin typeface="Rockwell" panose="02060603020205020403" pitchFamily="18" charset="0"/>
              </a:rPr>
              <a:t>1</a:t>
            </a:r>
          </a:p>
        </p:txBody>
      </p:sp>
      <p:sp>
        <p:nvSpPr>
          <p:cNvPr id="10" name="ZoneTexte 32"/>
          <p:cNvSpPr txBox="1">
            <a:spLocks noChangeArrowheads="1"/>
          </p:cNvSpPr>
          <p:nvPr/>
        </p:nvSpPr>
        <p:spPr bwMode="auto">
          <a:xfrm>
            <a:off x="2613025" y="1243013"/>
            <a:ext cx="35439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dirty="0">
                <a:latin typeface="Rockwell" panose="02060603020205020403" pitchFamily="18" charset="0"/>
                <a:ea typeface="Cambria Math" panose="02040503050406030204" pitchFamily="18" charset="0"/>
              </a:rPr>
              <a:t>Introduction</a:t>
            </a:r>
          </a:p>
        </p:txBody>
      </p:sp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1785938" y="1897063"/>
            <a:ext cx="762000" cy="501650"/>
            <a:chOff x="3174" y="2656"/>
            <a:chExt cx="1549" cy="1351"/>
          </a:xfrm>
        </p:grpSpPr>
        <p:sp>
          <p:nvSpPr>
            <p:cNvPr id="1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>
                <a:latin typeface="Garamond" panose="02020404030301010803" pitchFamily="18" charset="0"/>
              </a:endParaRPr>
            </a:p>
          </p:txBody>
        </p:sp>
        <p:sp>
          <p:nvSpPr>
            <p:cNvPr id="1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>
                <a:latin typeface="Garamond" panose="02020404030301010803" pitchFamily="18" charset="0"/>
              </a:endParaRPr>
            </a:p>
          </p:txBody>
        </p:sp>
        <p:sp>
          <p:nvSpPr>
            <p:cNvPr id="14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Garamond" pitchFamily="18" charset="0"/>
                <a:cs typeface="+mn-cs"/>
              </a:endParaRPr>
            </a:p>
          </p:txBody>
        </p:sp>
      </p:grpSp>
      <p:sp>
        <p:nvSpPr>
          <p:cNvPr id="15" name="Line 25"/>
          <p:cNvSpPr>
            <a:spLocks noChangeShapeType="1"/>
          </p:cNvSpPr>
          <p:nvPr/>
        </p:nvSpPr>
        <p:spPr bwMode="auto">
          <a:xfrm flipV="1">
            <a:off x="2439543" y="2335149"/>
            <a:ext cx="4800600" cy="4445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6" name="Text Box 27"/>
          <p:cNvSpPr txBox="1">
            <a:spLocks noChangeArrowheads="1"/>
          </p:cNvSpPr>
          <p:nvPr/>
        </p:nvSpPr>
        <p:spPr bwMode="gray">
          <a:xfrm>
            <a:off x="1988630" y="1968437"/>
            <a:ext cx="354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b="1" dirty="0">
                <a:solidFill>
                  <a:schemeClr val="bg1"/>
                </a:solidFill>
                <a:latin typeface="Rockwell" panose="02060603020205020403" pitchFamily="18" charset="0"/>
              </a:rPr>
              <a:t>2</a:t>
            </a:r>
          </a:p>
        </p:txBody>
      </p:sp>
      <p:sp>
        <p:nvSpPr>
          <p:cNvPr id="17" name="ZoneTexte 53"/>
          <p:cNvSpPr txBox="1">
            <a:spLocks noChangeArrowheads="1"/>
          </p:cNvSpPr>
          <p:nvPr/>
        </p:nvSpPr>
        <p:spPr bwMode="auto">
          <a:xfrm>
            <a:off x="2616835" y="1922399"/>
            <a:ext cx="53567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dirty="0">
                <a:latin typeface="Rockwell" panose="02060603020205020403" pitchFamily="18" charset="0"/>
                <a:ea typeface="Cambria Math" panose="02040503050406030204" pitchFamily="18" charset="0"/>
              </a:rPr>
              <a:t>Problème de partitionnement des graphes</a:t>
            </a:r>
          </a:p>
        </p:txBody>
      </p:sp>
      <p:grpSp>
        <p:nvGrpSpPr>
          <p:cNvPr id="18" name="Group 3"/>
          <p:cNvGrpSpPr>
            <a:grpSpLocks/>
          </p:cNvGrpSpPr>
          <p:nvPr/>
        </p:nvGrpSpPr>
        <p:grpSpPr bwMode="auto">
          <a:xfrm>
            <a:off x="1792034" y="2503805"/>
            <a:ext cx="762000" cy="509588"/>
            <a:chOff x="1110" y="2656"/>
            <a:chExt cx="1549" cy="1351"/>
          </a:xfrm>
        </p:grpSpPr>
        <p:sp>
          <p:nvSpPr>
            <p:cNvPr id="19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>
                <a:latin typeface="Garamond" panose="02020404030301010803" pitchFamily="18" charset="0"/>
              </a:endParaRPr>
            </a:p>
          </p:txBody>
        </p:sp>
        <p:sp>
          <p:nvSpPr>
            <p:cNvPr id="20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>
                <a:latin typeface="Garamond" panose="02020404030301010803" pitchFamily="18" charset="0"/>
              </a:endParaRPr>
            </a:p>
          </p:txBody>
        </p:sp>
        <p:sp>
          <p:nvSpPr>
            <p:cNvPr id="21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49" cy="1170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 dirty="0">
                <a:latin typeface="Garamond" pitchFamily="18" charset="0"/>
                <a:cs typeface="+mn-cs"/>
              </a:endParaRPr>
            </a:p>
          </p:txBody>
        </p:sp>
      </p:grpSp>
      <p:sp>
        <p:nvSpPr>
          <p:cNvPr id="22" name="Line 11"/>
          <p:cNvSpPr>
            <a:spLocks noChangeShapeType="1"/>
          </p:cNvSpPr>
          <p:nvPr/>
        </p:nvSpPr>
        <p:spPr bwMode="auto">
          <a:xfrm flipV="1">
            <a:off x="2454085" y="2947289"/>
            <a:ext cx="4800600" cy="4445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gray">
          <a:xfrm>
            <a:off x="2001584" y="2552002"/>
            <a:ext cx="3540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b="1" dirty="0">
                <a:solidFill>
                  <a:schemeClr val="bg1"/>
                </a:solidFill>
                <a:latin typeface="Rockwell" panose="02060603020205020403" pitchFamily="18" charset="0"/>
              </a:rPr>
              <a:t>3</a:t>
            </a:r>
          </a:p>
        </p:txBody>
      </p:sp>
      <p:sp>
        <p:nvSpPr>
          <p:cNvPr id="24" name="ZoneTexte 32"/>
          <p:cNvSpPr txBox="1">
            <a:spLocks noChangeArrowheads="1"/>
          </p:cNvSpPr>
          <p:nvPr/>
        </p:nvSpPr>
        <p:spPr bwMode="auto">
          <a:xfrm>
            <a:off x="2619121" y="2492693"/>
            <a:ext cx="50108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b="1" dirty="0">
                <a:solidFill>
                  <a:schemeClr val="tx2">
                    <a:lumMod val="75000"/>
                  </a:schemeClr>
                </a:solidFill>
                <a:latin typeface="Rockwell" panose="02060603020205020403" pitchFamily="18" charset="0"/>
                <a:ea typeface="Cambria Math" panose="02040503050406030204" pitchFamily="18" charset="0"/>
              </a:rPr>
              <a:t>Méthodes de partitionnement</a:t>
            </a:r>
          </a:p>
        </p:txBody>
      </p:sp>
      <p:grpSp>
        <p:nvGrpSpPr>
          <p:cNvPr id="25" name="Group 21"/>
          <p:cNvGrpSpPr>
            <a:grpSpLocks/>
          </p:cNvGrpSpPr>
          <p:nvPr/>
        </p:nvGrpSpPr>
        <p:grpSpPr bwMode="auto">
          <a:xfrm>
            <a:off x="1792034" y="3146743"/>
            <a:ext cx="762000" cy="501650"/>
            <a:chOff x="3174" y="2656"/>
            <a:chExt cx="1549" cy="1351"/>
          </a:xfrm>
        </p:grpSpPr>
        <p:sp>
          <p:nvSpPr>
            <p:cNvPr id="26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>
                <a:latin typeface="Garamond" panose="02020404030301010803" pitchFamily="18" charset="0"/>
              </a:endParaRPr>
            </a:p>
          </p:txBody>
        </p:sp>
        <p:sp>
          <p:nvSpPr>
            <p:cNvPr id="27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>
                <a:latin typeface="Garamond" panose="02020404030301010803" pitchFamily="18" charset="0"/>
              </a:endParaRPr>
            </a:p>
          </p:txBody>
        </p:sp>
        <p:sp>
          <p:nvSpPr>
            <p:cNvPr id="28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Garamond" pitchFamily="18" charset="0"/>
                <a:cs typeface="+mn-cs"/>
              </a:endParaRPr>
            </a:p>
          </p:txBody>
        </p:sp>
      </p:grpSp>
      <p:sp>
        <p:nvSpPr>
          <p:cNvPr id="29" name="Line 25"/>
          <p:cNvSpPr>
            <a:spLocks noChangeShapeType="1"/>
          </p:cNvSpPr>
          <p:nvPr/>
        </p:nvSpPr>
        <p:spPr bwMode="auto">
          <a:xfrm flipV="1">
            <a:off x="2445639" y="3584829"/>
            <a:ext cx="4800600" cy="4445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gray">
          <a:xfrm>
            <a:off x="1994726" y="3218117"/>
            <a:ext cx="354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b="1" dirty="0">
                <a:solidFill>
                  <a:schemeClr val="bg1"/>
                </a:solidFill>
                <a:latin typeface="Rockwell" panose="02060603020205020403" pitchFamily="18" charset="0"/>
              </a:rPr>
              <a:t>4</a:t>
            </a:r>
          </a:p>
        </p:txBody>
      </p:sp>
      <p:sp>
        <p:nvSpPr>
          <p:cNvPr id="31" name="ZoneTexte 53"/>
          <p:cNvSpPr txBox="1">
            <a:spLocks noChangeArrowheads="1"/>
          </p:cNvSpPr>
          <p:nvPr/>
        </p:nvSpPr>
        <p:spPr bwMode="auto">
          <a:xfrm>
            <a:off x="2610739" y="3159887"/>
            <a:ext cx="45259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dirty="0">
                <a:latin typeface="Rockwell" panose="02060603020205020403" pitchFamily="18" charset="0"/>
                <a:ea typeface="Cambria Math" panose="02040503050406030204" pitchFamily="18" charset="0"/>
              </a:rPr>
              <a:t>Réalisation et Evaluation</a:t>
            </a:r>
          </a:p>
        </p:txBody>
      </p:sp>
      <p:grpSp>
        <p:nvGrpSpPr>
          <p:cNvPr id="32" name="Group 3"/>
          <p:cNvGrpSpPr>
            <a:grpSpLocks/>
          </p:cNvGrpSpPr>
          <p:nvPr/>
        </p:nvGrpSpPr>
        <p:grpSpPr bwMode="auto">
          <a:xfrm>
            <a:off x="1792034" y="3808349"/>
            <a:ext cx="762000" cy="509588"/>
            <a:chOff x="1110" y="2656"/>
            <a:chExt cx="1549" cy="1351"/>
          </a:xfrm>
        </p:grpSpPr>
        <p:sp>
          <p:nvSpPr>
            <p:cNvPr id="33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>
                <a:latin typeface="Garamond" panose="02020404030301010803" pitchFamily="18" charset="0"/>
              </a:endParaRPr>
            </a:p>
          </p:txBody>
        </p:sp>
        <p:sp>
          <p:nvSpPr>
            <p:cNvPr id="34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>
                <a:latin typeface="Garamond" panose="02020404030301010803" pitchFamily="18" charset="0"/>
              </a:endParaRPr>
            </a:p>
          </p:txBody>
        </p:sp>
        <p:sp>
          <p:nvSpPr>
            <p:cNvPr id="35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49" cy="1170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 dirty="0">
                <a:latin typeface="Garamond" pitchFamily="18" charset="0"/>
                <a:cs typeface="+mn-cs"/>
              </a:endParaRPr>
            </a:p>
          </p:txBody>
        </p:sp>
      </p:grpSp>
      <p:sp>
        <p:nvSpPr>
          <p:cNvPr id="36" name="Line 11"/>
          <p:cNvSpPr>
            <a:spLocks noChangeShapeType="1"/>
          </p:cNvSpPr>
          <p:nvPr/>
        </p:nvSpPr>
        <p:spPr bwMode="auto">
          <a:xfrm flipV="1">
            <a:off x="2454085" y="4251833"/>
            <a:ext cx="4800600" cy="4445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7" name="Text Box 13"/>
          <p:cNvSpPr txBox="1">
            <a:spLocks noChangeArrowheads="1"/>
          </p:cNvSpPr>
          <p:nvPr/>
        </p:nvSpPr>
        <p:spPr bwMode="gray">
          <a:xfrm>
            <a:off x="2001584" y="3856546"/>
            <a:ext cx="3540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b="1" dirty="0">
                <a:solidFill>
                  <a:schemeClr val="bg1"/>
                </a:solidFill>
                <a:latin typeface="Rockwell" panose="02060603020205020403" pitchFamily="18" charset="0"/>
              </a:rPr>
              <a:t>5</a:t>
            </a:r>
          </a:p>
        </p:txBody>
      </p:sp>
      <p:sp>
        <p:nvSpPr>
          <p:cNvPr id="38" name="ZoneTexte 32"/>
          <p:cNvSpPr txBox="1">
            <a:spLocks noChangeArrowheads="1"/>
          </p:cNvSpPr>
          <p:nvPr/>
        </p:nvSpPr>
        <p:spPr bwMode="auto">
          <a:xfrm>
            <a:off x="2619121" y="3797237"/>
            <a:ext cx="39915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dirty="0">
                <a:latin typeface="Rockwell" panose="02060603020205020403" pitchFamily="18" charset="0"/>
                <a:ea typeface="Cambria Math" panose="02040503050406030204" pitchFamily="18" charset="0"/>
              </a:rPr>
              <a:t>Conclusion et Perspectives</a:t>
            </a:r>
          </a:p>
        </p:txBody>
      </p:sp>
      <p:sp>
        <p:nvSpPr>
          <p:cNvPr id="46" name="Espace réservé du numéro de diapositive 45"/>
          <p:cNvSpPr>
            <a:spLocks noGrp="1"/>
          </p:cNvSpPr>
          <p:nvPr>
            <p:ph type="sldNum" sz="quarter" idx="12"/>
          </p:nvPr>
        </p:nvSpPr>
        <p:spPr>
          <a:xfrm>
            <a:off x="250824" y="4692629"/>
            <a:ext cx="663575" cy="519111"/>
          </a:xfrm>
        </p:spPr>
        <p:txBody>
          <a:bodyPr/>
          <a:lstStyle/>
          <a:p>
            <a:fld id="{733122C9-A0B9-462F-8757-0847AD287B63}" type="slidenum">
              <a:rPr lang="fr-FR" smtClean="0">
                <a:solidFill>
                  <a:srgbClr val="525668"/>
                </a:solidFill>
              </a:rPr>
              <a:pPr/>
              <a:t>14</a:t>
            </a:fld>
            <a:endParaRPr lang="fr-FR" dirty="0">
              <a:solidFill>
                <a:srgbClr val="5256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075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Méthodes de partitionnement de graphes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250825" y="4624389"/>
            <a:ext cx="723536" cy="262404"/>
          </a:xfrm>
        </p:spPr>
        <p:txBody>
          <a:bodyPr/>
          <a:lstStyle/>
          <a:p>
            <a:fld id="{733122C9-A0B9-462F-8757-0847AD287B63}" type="slidenum">
              <a:rPr lang="fr-FR" smtClean="0">
                <a:solidFill>
                  <a:srgbClr val="525668"/>
                </a:solidFill>
              </a:rPr>
              <a:pPr/>
              <a:t>15</a:t>
            </a:fld>
            <a:endParaRPr lang="fr-FR" dirty="0">
              <a:solidFill>
                <a:srgbClr val="52566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7633" y="1067950"/>
            <a:ext cx="4182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u="sng" dirty="0">
                <a:solidFill>
                  <a:schemeClr val="accent2">
                    <a:lumMod val="75000"/>
                  </a:schemeClr>
                </a:solidFill>
              </a:rPr>
              <a:t>Partitionnement hors ligne:</a:t>
            </a:r>
            <a:endParaRPr lang="fr-FR" sz="2400" dirty="0"/>
          </a:p>
        </p:txBody>
      </p:sp>
      <p:sp>
        <p:nvSpPr>
          <p:cNvPr id="18" name="Rectangle 17"/>
          <p:cNvSpPr/>
          <p:nvPr/>
        </p:nvSpPr>
        <p:spPr>
          <a:xfrm>
            <a:off x="1007399" y="1697536"/>
            <a:ext cx="422102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1900" dirty="0">
                <a:latin typeface="Rockwell" pitchFamily="18" charset="0"/>
              </a:rPr>
              <a:t> Partitionnement de </a:t>
            </a:r>
            <a:r>
              <a:rPr lang="fr-FR" sz="1900" dirty="0" err="1">
                <a:latin typeface="Rockwell" pitchFamily="18" charset="0"/>
              </a:rPr>
              <a:t>Kernighan</a:t>
            </a:r>
            <a:r>
              <a:rPr lang="fr-FR" sz="1900" dirty="0">
                <a:latin typeface="Rockwell" pitchFamily="18" charset="0"/>
              </a:rPr>
              <a:t>-Lin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09897" y="2149739"/>
            <a:ext cx="333693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1900" dirty="0">
                <a:latin typeface="Rockwell" pitchFamily="18" charset="0"/>
              </a:rPr>
              <a:t> Partitionnement Spectrale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12395" y="2646913"/>
            <a:ext cx="380495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1900" dirty="0">
                <a:latin typeface="Rockwell" pitchFamily="18" charset="0"/>
              </a:rPr>
              <a:t> Partitionnement Multi-niveaux</a:t>
            </a:r>
          </a:p>
        </p:txBody>
      </p:sp>
      <p:sp>
        <p:nvSpPr>
          <p:cNvPr id="8" name="Rectangle 7"/>
          <p:cNvSpPr/>
          <p:nvPr/>
        </p:nvSpPr>
        <p:spPr>
          <a:xfrm>
            <a:off x="1480782" y="2043363"/>
            <a:ext cx="7458502" cy="2054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sz="1700" i="1" dirty="0">
                <a:latin typeface="Rockwell" pitchFamily="18" charset="0"/>
              </a:rPr>
              <a:t> Affiner une partition, c.-à-d. minimiser localement la </a:t>
            </a:r>
            <a:r>
              <a:rPr lang="fr-FR" sz="1700" dirty="0">
                <a:latin typeface="Rockwell" pitchFamily="18" charset="0"/>
              </a:rPr>
              <a:t>coupe de bord </a:t>
            </a:r>
            <a:r>
              <a:rPr lang="fr-FR" sz="1700" dirty="0">
                <a:latin typeface="Rockwell" pitchFamily="18" charset="0"/>
                <a:sym typeface="Symbol"/>
              </a:rPr>
              <a:t></a:t>
            </a:r>
            <a:r>
              <a:rPr lang="fr-FR" sz="1700" dirty="0">
                <a:latin typeface="Rockwell" pitchFamily="18" charset="0"/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fr-FR" sz="1700" dirty="0">
                <a:latin typeface="Rockwell" pitchFamily="18" charset="0"/>
              </a:rPr>
              <a:t> Algorithme itératif par voisinage qui cherche à minimiser le coût de coupe en échangeant des ensembles de sommets entre 2 parties.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fr-FR" sz="1700" dirty="0">
                <a:solidFill>
                  <a:srgbClr val="FF0000"/>
                </a:solidFill>
                <a:latin typeface="Rockwell" pitchFamily="18" charset="0"/>
              </a:rPr>
              <a:t> N’est adapté qu’à la bissection de graphe parfaitement équilibrée!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fr-FR" sz="1700" dirty="0">
                <a:solidFill>
                  <a:srgbClr val="FF0000"/>
                </a:solidFill>
                <a:latin typeface="Rockwell" pitchFamily="18" charset="0"/>
              </a:rPr>
              <a:t> Complexité O(</a:t>
            </a:r>
            <a:r>
              <a:rPr lang="fr-FR" sz="1700" dirty="0" err="1">
                <a:solidFill>
                  <a:srgbClr val="FF0000"/>
                </a:solidFill>
                <a:latin typeface="Rockwell" pitchFamily="18" charset="0"/>
              </a:rPr>
              <a:t>n²log</a:t>
            </a:r>
            <a:r>
              <a:rPr lang="fr-FR" sz="1700" dirty="0">
                <a:solidFill>
                  <a:srgbClr val="FF0000"/>
                </a:solidFill>
                <a:latin typeface="Rockwell" pitchFamily="18" charset="0"/>
              </a:rPr>
              <a:t>(n))</a:t>
            </a:r>
          </a:p>
        </p:txBody>
      </p:sp>
    </p:spTree>
    <p:extLst>
      <p:ext uri="{BB962C8B-B14F-4D97-AF65-F5344CB8AC3E}">
        <p14:creationId xmlns:p14="http://schemas.microsoft.com/office/powerpoint/2010/main" val="93500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19" grpId="1"/>
      <p:bldP spid="20" grpId="0"/>
      <p:bldP spid="20" grpId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Méthodes de partitionnement de graphes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250825" y="4624389"/>
            <a:ext cx="723536" cy="262404"/>
          </a:xfrm>
        </p:spPr>
        <p:txBody>
          <a:bodyPr/>
          <a:lstStyle/>
          <a:p>
            <a:fld id="{733122C9-A0B9-462F-8757-0847AD287B63}" type="slidenum">
              <a:rPr lang="fr-FR" smtClean="0">
                <a:solidFill>
                  <a:srgbClr val="525668"/>
                </a:solidFill>
              </a:rPr>
              <a:pPr/>
              <a:t>16</a:t>
            </a:fld>
            <a:endParaRPr lang="fr-FR" dirty="0">
              <a:solidFill>
                <a:srgbClr val="52566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7633" y="1067950"/>
            <a:ext cx="386035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b="1" u="sng" dirty="0">
                <a:solidFill>
                  <a:schemeClr val="accent2">
                    <a:lumMod val="75000"/>
                  </a:schemeClr>
                </a:solidFill>
              </a:rPr>
              <a:t>Partitionnement hors ligne:</a:t>
            </a:r>
            <a:endParaRPr lang="fr-FR" sz="2200" dirty="0"/>
          </a:p>
        </p:txBody>
      </p:sp>
      <p:sp>
        <p:nvSpPr>
          <p:cNvPr id="18" name="Rectangle 17"/>
          <p:cNvSpPr/>
          <p:nvPr/>
        </p:nvSpPr>
        <p:spPr>
          <a:xfrm>
            <a:off x="1007399" y="1697536"/>
            <a:ext cx="338983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1900" dirty="0">
                <a:latin typeface="Rockwell" pitchFamily="18" charset="0"/>
              </a:rPr>
              <a:t> Partitionnement spectrale:</a:t>
            </a:r>
          </a:p>
        </p:txBody>
      </p:sp>
      <p:sp>
        <p:nvSpPr>
          <p:cNvPr id="9" name="Rectangle 8"/>
          <p:cNvSpPr/>
          <p:nvPr/>
        </p:nvSpPr>
        <p:spPr>
          <a:xfrm>
            <a:off x="1494429" y="2029714"/>
            <a:ext cx="7649571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sz="1900" dirty="0">
                <a:latin typeface="Rockwell" pitchFamily="18" charset="0"/>
              </a:rPr>
              <a:t> </a:t>
            </a:r>
            <a:r>
              <a:rPr lang="fr-FR" sz="1900" dirty="0" err="1">
                <a:latin typeface="Rockwell" pitchFamily="18" charset="0"/>
              </a:rPr>
              <a:t>Calucler</a:t>
            </a:r>
            <a:r>
              <a:rPr lang="fr-FR" sz="1900" dirty="0">
                <a:latin typeface="Rockwell" pitchFamily="18" charset="0"/>
              </a:rPr>
              <a:t> la matrice de </a:t>
            </a:r>
            <a:r>
              <a:rPr lang="fr-FR" sz="1900" dirty="0" err="1">
                <a:latin typeface="Rockwell" pitchFamily="18" charset="0"/>
              </a:rPr>
              <a:t>laplacienne</a:t>
            </a:r>
            <a:endParaRPr lang="fr-FR" sz="1900" dirty="0">
              <a:latin typeface="Rockwell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sz="1900" dirty="0">
                <a:latin typeface="Rockwell" pitchFamily="18" charset="0"/>
              </a:rPr>
              <a:t> Trouver les valeurs propres et les vecteurs propres de la matrice de </a:t>
            </a:r>
            <a:r>
              <a:rPr lang="fr-FR" sz="1900" dirty="0" err="1">
                <a:latin typeface="Rockwell" pitchFamily="18" charset="0"/>
              </a:rPr>
              <a:t>laplacienne</a:t>
            </a:r>
            <a:r>
              <a:rPr lang="fr-FR" sz="1900" dirty="0">
                <a:latin typeface="Rockwell" pitchFamily="18" charset="0"/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sz="1900" dirty="0">
                <a:latin typeface="Rockwell" pitchFamily="18" charset="0"/>
              </a:rPr>
              <a:t> </a:t>
            </a:r>
            <a:r>
              <a:rPr lang="fr-FR" sz="1900" dirty="0" err="1">
                <a:latin typeface="Rockwell" pitchFamily="18" charset="0"/>
              </a:rPr>
              <a:t>Bipartitionner</a:t>
            </a:r>
            <a:r>
              <a:rPr lang="fr-FR" sz="1900" dirty="0">
                <a:latin typeface="Rockwell" pitchFamily="18" charset="0"/>
              </a:rPr>
              <a:t> le graphe en utilisant le vecteur propre.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sz="1900" dirty="0">
                <a:latin typeface="Rockwell" pitchFamily="18" charset="0"/>
              </a:rPr>
              <a:t> Repartitionner les 2 sous graphe en utilisant le même processus.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sz="1900" dirty="0">
                <a:solidFill>
                  <a:srgbClr val="FF0000"/>
                </a:solidFill>
                <a:latin typeface="Rockwell" pitchFamily="18" charset="0"/>
              </a:rPr>
              <a:t> Coût élevé pour calculés les vecteurs propres</a:t>
            </a:r>
          </a:p>
        </p:txBody>
      </p:sp>
    </p:spTree>
    <p:extLst>
      <p:ext uri="{BB962C8B-B14F-4D97-AF65-F5344CB8AC3E}">
        <p14:creationId xmlns:p14="http://schemas.microsoft.com/office/powerpoint/2010/main" val="935002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de partitionnement de graphes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250825" y="4624389"/>
            <a:ext cx="723536" cy="262404"/>
          </a:xfrm>
        </p:spPr>
        <p:txBody>
          <a:bodyPr/>
          <a:lstStyle/>
          <a:p>
            <a:fld id="{733122C9-A0B9-462F-8757-0847AD287B63}" type="slidenum">
              <a:rPr lang="fr-FR" smtClean="0">
                <a:solidFill>
                  <a:srgbClr val="525668"/>
                </a:solidFill>
              </a:rPr>
              <a:pPr/>
              <a:t>17</a:t>
            </a:fld>
            <a:endParaRPr lang="fr-FR" dirty="0">
              <a:solidFill>
                <a:srgbClr val="52566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7633" y="1067950"/>
            <a:ext cx="386035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b="1" u="sng" dirty="0">
                <a:solidFill>
                  <a:schemeClr val="accent2">
                    <a:lumMod val="75000"/>
                  </a:schemeClr>
                </a:solidFill>
              </a:rPr>
              <a:t>Partitionnement hors ligne:</a:t>
            </a:r>
            <a:endParaRPr lang="fr-FR" sz="2200" dirty="0"/>
          </a:p>
        </p:txBody>
      </p:sp>
      <p:sp>
        <p:nvSpPr>
          <p:cNvPr id="18" name="Rectangle 17"/>
          <p:cNvSpPr/>
          <p:nvPr/>
        </p:nvSpPr>
        <p:spPr>
          <a:xfrm>
            <a:off x="1007399" y="1697536"/>
            <a:ext cx="387388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1900" dirty="0">
                <a:latin typeface="Rockwell" pitchFamily="18" charset="0"/>
              </a:rPr>
              <a:t> Partitionnement multi-niveaux:</a:t>
            </a:r>
          </a:p>
        </p:txBody>
      </p:sp>
      <p:sp>
        <p:nvSpPr>
          <p:cNvPr id="7" name="Rectangle 6"/>
          <p:cNvSpPr/>
          <p:nvPr/>
        </p:nvSpPr>
        <p:spPr>
          <a:xfrm>
            <a:off x="1558577" y="2100481"/>
            <a:ext cx="268695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fr-FR" sz="1900" b="1" dirty="0">
                <a:solidFill>
                  <a:srgbClr val="FF0000"/>
                </a:solidFill>
                <a:latin typeface="Rockwell" pitchFamily="18" charset="0"/>
              </a:rPr>
              <a:t>Méthode en 3 phases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860681" y="2470082"/>
            <a:ext cx="698306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fr-FR" dirty="0">
                <a:latin typeface="Rockwell" pitchFamily="18" charset="0"/>
              </a:rPr>
              <a:t>1- Réduction de la taille du graphe par agrégation des  sommets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82635" y="3072167"/>
            <a:ext cx="3479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Rockwell" pitchFamily="18" charset="0"/>
              </a:rPr>
              <a:t>2- Partitionner le graphe réduit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04308" y="3494108"/>
            <a:ext cx="68029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>
                <a:latin typeface="Rockwell" pitchFamily="18" charset="0"/>
              </a:rPr>
              <a:t>3- Retour progressif à la taille originelle avec améliorations locales de la partition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82828" y="2076246"/>
            <a:ext cx="5438775" cy="2831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3500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10" grpId="0"/>
      <p:bldP spid="10" grpId="1"/>
      <p:bldP spid="11" grpId="0"/>
      <p:bldP spid="11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 partitionnement de graphes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4826504"/>
            <a:ext cx="723536" cy="262404"/>
          </a:xfrm>
        </p:spPr>
        <p:txBody>
          <a:bodyPr/>
          <a:lstStyle/>
          <a:p>
            <a:fld id="{733122C9-A0B9-462F-8757-0847AD287B63}" type="slidenum">
              <a:rPr lang="fr-FR" smtClean="0">
                <a:solidFill>
                  <a:srgbClr val="525668"/>
                </a:solidFill>
              </a:rPr>
              <a:pPr/>
              <a:t>18</a:t>
            </a:fld>
            <a:endParaRPr lang="fr-FR" dirty="0">
              <a:solidFill>
                <a:srgbClr val="525668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7633" y="843100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Partitionnement en ligne:</a:t>
            </a:r>
            <a:endParaRPr lang="fr-FR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92940" y="1307796"/>
            <a:ext cx="2440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  <a:latin typeface="Rockwell" pitchFamily="18" charset="0"/>
              </a:rPr>
              <a:t>Modèle de streaming: </a:t>
            </a:r>
            <a:endParaRPr lang="fr-FR" sz="1600" dirty="0">
              <a:solidFill>
                <a:srgbClr val="FF0000"/>
              </a:solidFill>
              <a:latin typeface="Rockwell" pitchFamily="18" charset="0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0046" y="1779614"/>
            <a:ext cx="267652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18333" y="2083957"/>
            <a:ext cx="1062428" cy="1814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92800" y="1635754"/>
            <a:ext cx="246697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566382" y="3788759"/>
            <a:ext cx="7294728" cy="115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1600" dirty="0">
                <a:latin typeface="Rockwell" pitchFamily="18" charset="0"/>
              </a:rPr>
              <a:t> Le flux de données qui représente l'entrée de l'ensemble du système de partitionnement.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1600" dirty="0">
                <a:latin typeface="Rockwell" pitchFamily="18" charset="0"/>
              </a:rPr>
              <a:t> Le flux peut être ordonné: aléatoire, en largeur, ou en profondeur.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3775" y="3843381"/>
            <a:ext cx="7635949" cy="786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1600" dirty="0">
                <a:latin typeface="Rockwell" pitchFamily="18" charset="0"/>
              </a:rPr>
              <a:t>Le </a:t>
            </a:r>
            <a:r>
              <a:rPr lang="fr-FR" sz="1600" dirty="0" err="1">
                <a:latin typeface="Rockwell" pitchFamily="18" charset="0"/>
              </a:rPr>
              <a:t>partitionneur</a:t>
            </a:r>
            <a:r>
              <a:rPr lang="fr-FR" sz="1600" dirty="0">
                <a:latin typeface="Rockwell" pitchFamily="18" charset="0"/>
              </a:rPr>
              <a:t>: un programme qui a pour tâche d'assigner chaque sommet du flux à une machine sélectionnée.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8144" y="3995498"/>
            <a:ext cx="51656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1600" dirty="0">
                <a:latin typeface="Rockwell" pitchFamily="18" charset="0"/>
              </a:rPr>
              <a:t> Les machine cibles: les machine où les sommets seront stockés.</a:t>
            </a:r>
          </a:p>
        </p:txBody>
      </p:sp>
    </p:spTree>
    <p:extLst>
      <p:ext uri="{BB962C8B-B14F-4D97-AF65-F5344CB8AC3E}">
        <p14:creationId xmlns:p14="http://schemas.microsoft.com/office/powerpoint/2010/main" val="93500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Méthodes de partitionnement de graphes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250825" y="4624389"/>
            <a:ext cx="723536" cy="262404"/>
          </a:xfrm>
        </p:spPr>
        <p:txBody>
          <a:bodyPr/>
          <a:lstStyle/>
          <a:p>
            <a:fld id="{733122C9-A0B9-462F-8757-0847AD287B63}" type="slidenum">
              <a:rPr lang="fr-FR" smtClean="0">
                <a:solidFill>
                  <a:srgbClr val="525668"/>
                </a:solidFill>
              </a:rPr>
              <a:pPr/>
              <a:t>19</a:t>
            </a:fld>
            <a:endParaRPr lang="fr-FR" dirty="0">
              <a:solidFill>
                <a:srgbClr val="525668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7633" y="843100"/>
            <a:ext cx="357822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Partitionnement en ligne:</a:t>
            </a:r>
            <a:endParaRPr lang="fr-FR" sz="2200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7969" y="1457697"/>
            <a:ext cx="391979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900" b="1" dirty="0">
                <a:solidFill>
                  <a:srgbClr val="FF0000"/>
                </a:solidFill>
                <a:latin typeface="Rockwell" pitchFamily="18" charset="0"/>
              </a:rPr>
              <a:t>Partitionnement en streaming: </a:t>
            </a:r>
            <a:endParaRPr lang="fr-FR" sz="1900" dirty="0">
              <a:solidFill>
                <a:srgbClr val="FF0000"/>
              </a:solidFill>
              <a:latin typeface="Rockwell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86787" y="1915213"/>
            <a:ext cx="7211052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1900" b="1" dirty="0">
                <a:latin typeface="Arial" pitchFamily="34" charset="0"/>
              </a:rPr>
              <a:t> </a:t>
            </a:r>
            <a:r>
              <a:rPr lang="fr-FR" sz="1900" b="1" dirty="0">
                <a:latin typeface="Rockwell" pitchFamily="18" charset="0"/>
              </a:rPr>
              <a:t>Heuristique de </a:t>
            </a:r>
            <a:r>
              <a:rPr lang="fr-FR" sz="1900" b="1" dirty="0" err="1">
                <a:latin typeface="Rockwell" pitchFamily="18" charset="0"/>
              </a:rPr>
              <a:t>Linear</a:t>
            </a:r>
            <a:r>
              <a:rPr lang="fr-FR" sz="1900" b="1" dirty="0">
                <a:latin typeface="Rockwell" pitchFamily="18" charset="0"/>
              </a:rPr>
              <a:t> </a:t>
            </a:r>
            <a:r>
              <a:rPr lang="fr-FR" sz="1900" b="1" dirty="0" err="1">
                <a:latin typeface="Rockwell" pitchFamily="18" charset="0"/>
              </a:rPr>
              <a:t>Deterministic</a:t>
            </a:r>
            <a:r>
              <a:rPr lang="fr-FR" sz="1900" b="1" dirty="0">
                <a:latin typeface="Rockwell" pitchFamily="18" charset="0"/>
              </a:rPr>
              <a:t> </a:t>
            </a:r>
            <a:r>
              <a:rPr lang="fr-FR" sz="1900" b="1" dirty="0" err="1">
                <a:latin typeface="Rockwell" pitchFamily="18" charset="0"/>
              </a:rPr>
              <a:t>Greedy</a:t>
            </a:r>
            <a:r>
              <a:rPr lang="fr-FR" sz="1900" b="1" dirty="0">
                <a:latin typeface="Rockwell" pitchFamily="18" charset="0"/>
              </a:rPr>
              <a:t> ( LDG) 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95432" y="2581743"/>
            <a:ext cx="3725289" cy="77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/>
          <p:cNvSpPr/>
          <p:nvPr/>
        </p:nvSpPr>
        <p:spPr>
          <a:xfrm>
            <a:off x="1209206" y="3476689"/>
            <a:ext cx="6483247" cy="477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1900" b="1" dirty="0">
                <a:latin typeface="Arial" pitchFamily="34" charset="0"/>
              </a:rPr>
              <a:t> </a:t>
            </a:r>
            <a:r>
              <a:rPr lang="fr-FR" sz="1900" b="1" dirty="0">
                <a:latin typeface="Rockwell" pitchFamily="18" charset="0"/>
              </a:rPr>
              <a:t>Heuristique de FENNEL </a:t>
            </a: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0735" y="4017363"/>
            <a:ext cx="3762375" cy="65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3500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PLAN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785938" y="1254125"/>
            <a:ext cx="762000" cy="509588"/>
            <a:chOff x="1110" y="2656"/>
            <a:chExt cx="1549" cy="1351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 dirty="0">
                <a:latin typeface="Garamond" panose="02020404030301010803" pitchFamily="18" charset="0"/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 dirty="0">
                <a:latin typeface="Garamond" panose="02020404030301010803" pitchFamily="18" charset="0"/>
              </a:endParaRP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49" cy="1170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 dirty="0">
                <a:latin typeface="Garamond" pitchFamily="18" charset="0"/>
                <a:cs typeface="+mn-cs"/>
              </a:endParaRPr>
            </a:p>
          </p:txBody>
        </p:sp>
      </p:grpSp>
      <p:sp>
        <p:nvSpPr>
          <p:cNvPr id="8" name="Line 11"/>
          <p:cNvSpPr>
            <a:spLocks noChangeShapeType="1"/>
          </p:cNvSpPr>
          <p:nvPr/>
        </p:nvSpPr>
        <p:spPr bwMode="auto">
          <a:xfrm flipV="1">
            <a:off x="2447989" y="1697609"/>
            <a:ext cx="4800600" cy="4445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gray">
          <a:xfrm>
            <a:off x="1995488" y="1302322"/>
            <a:ext cx="3540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b="1" dirty="0">
                <a:solidFill>
                  <a:schemeClr val="bg1"/>
                </a:solidFill>
                <a:latin typeface="Rockwell" panose="02060603020205020403" pitchFamily="18" charset="0"/>
              </a:rPr>
              <a:t>1</a:t>
            </a:r>
          </a:p>
        </p:txBody>
      </p:sp>
      <p:sp>
        <p:nvSpPr>
          <p:cNvPr id="10" name="ZoneTexte 32"/>
          <p:cNvSpPr txBox="1">
            <a:spLocks noChangeArrowheads="1"/>
          </p:cNvSpPr>
          <p:nvPr/>
        </p:nvSpPr>
        <p:spPr bwMode="auto">
          <a:xfrm>
            <a:off x="2613025" y="1243013"/>
            <a:ext cx="35439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b="1" dirty="0">
                <a:solidFill>
                  <a:schemeClr val="tx2">
                    <a:lumMod val="75000"/>
                  </a:schemeClr>
                </a:solidFill>
                <a:latin typeface="Rockwell" panose="02060603020205020403" pitchFamily="18" charset="0"/>
                <a:ea typeface="Cambria Math" panose="02040503050406030204" pitchFamily="18" charset="0"/>
              </a:rPr>
              <a:t>Introduction</a:t>
            </a:r>
          </a:p>
        </p:txBody>
      </p:sp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1785938" y="1897063"/>
            <a:ext cx="762000" cy="501650"/>
            <a:chOff x="3174" y="2656"/>
            <a:chExt cx="1549" cy="1351"/>
          </a:xfrm>
        </p:grpSpPr>
        <p:sp>
          <p:nvSpPr>
            <p:cNvPr id="1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 dirty="0">
                <a:latin typeface="Garamond" panose="02020404030301010803" pitchFamily="18" charset="0"/>
              </a:endParaRPr>
            </a:p>
          </p:txBody>
        </p:sp>
        <p:sp>
          <p:nvSpPr>
            <p:cNvPr id="1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 dirty="0">
                <a:latin typeface="Garamond" panose="02020404030301010803" pitchFamily="18" charset="0"/>
              </a:endParaRPr>
            </a:p>
          </p:txBody>
        </p:sp>
        <p:sp>
          <p:nvSpPr>
            <p:cNvPr id="14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 dirty="0">
                <a:latin typeface="Garamond" pitchFamily="18" charset="0"/>
                <a:cs typeface="+mn-cs"/>
              </a:endParaRPr>
            </a:p>
          </p:txBody>
        </p:sp>
      </p:grpSp>
      <p:sp>
        <p:nvSpPr>
          <p:cNvPr id="15" name="Line 25"/>
          <p:cNvSpPr>
            <a:spLocks noChangeShapeType="1"/>
          </p:cNvSpPr>
          <p:nvPr/>
        </p:nvSpPr>
        <p:spPr bwMode="auto">
          <a:xfrm flipV="1">
            <a:off x="2439543" y="2335149"/>
            <a:ext cx="4800600" cy="4445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16" name="Text Box 27"/>
          <p:cNvSpPr txBox="1">
            <a:spLocks noChangeArrowheads="1"/>
          </p:cNvSpPr>
          <p:nvPr/>
        </p:nvSpPr>
        <p:spPr bwMode="gray">
          <a:xfrm>
            <a:off x="1988630" y="1968437"/>
            <a:ext cx="354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b="1" dirty="0">
                <a:solidFill>
                  <a:schemeClr val="bg1"/>
                </a:solidFill>
                <a:latin typeface="Rockwell" panose="02060603020205020403" pitchFamily="18" charset="0"/>
              </a:rPr>
              <a:t>2</a:t>
            </a:r>
          </a:p>
        </p:txBody>
      </p:sp>
      <p:sp>
        <p:nvSpPr>
          <p:cNvPr id="17" name="ZoneTexte 53"/>
          <p:cNvSpPr txBox="1">
            <a:spLocks noChangeArrowheads="1"/>
          </p:cNvSpPr>
          <p:nvPr/>
        </p:nvSpPr>
        <p:spPr bwMode="auto">
          <a:xfrm>
            <a:off x="2616835" y="1922399"/>
            <a:ext cx="58311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dirty="0">
                <a:latin typeface="Rockwell" panose="02060603020205020403" pitchFamily="18" charset="0"/>
                <a:ea typeface="Cambria Math" panose="02040503050406030204" pitchFamily="18" charset="0"/>
              </a:rPr>
              <a:t>Problème de partitionnement de graphes</a:t>
            </a:r>
          </a:p>
        </p:txBody>
      </p:sp>
      <p:grpSp>
        <p:nvGrpSpPr>
          <p:cNvPr id="18" name="Group 3"/>
          <p:cNvGrpSpPr>
            <a:grpSpLocks/>
          </p:cNvGrpSpPr>
          <p:nvPr/>
        </p:nvGrpSpPr>
        <p:grpSpPr bwMode="auto">
          <a:xfrm>
            <a:off x="1792034" y="2503805"/>
            <a:ext cx="762000" cy="509588"/>
            <a:chOff x="1110" y="2656"/>
            <a:chExt cx="1549" cy="1351"/>
          </a:xfrm>
        </p:grpSpPr>
        <p:sp>
          <p:nvSpPr>
            <p:cNvPr id="19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 dirty="0">
                <a:latin typeface="Garamond" panose="02020404030301010803" pitchFamily="18" charset="0"/>
              </a:endParaRPr>
            </a:p>
          </p:txBody>
        </p:sp>
        <p:sp>
          <p:nvSpPr>
            <p:cNvPr id="20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 dirty="0">
                <a:latin typeface="Garamond" panose="02020404030301010803" pitchFamily="18" charset="0"/>
              </a:endParaRPr>
            </a:p>
          </p:txBody>
        </p:sp>
        <p:sp>
          <p:nvSpPr>
            <p:cNvPr id="21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49" cy="1170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 dirty="0">
                <a:latin typeface="Garamond" pitchFamily="18" charset="0"/>
                <a:cs typeface="+mn-cs"/>
              </a:endParaRPr>
            </a:p>
          </p:txBody>
        </p:sp>
      </p:grpSp>
      <p:sp>
        <p:nvSpPr>
          <p:cNvPr id="22" name="Line 11"/>
          <p:cNvSpPr>
            <a:spLocks noChangeShapeType="1"/>
          </p:cNvSpPr>
          <p:nvPr/>
        </p:nvSpPr>
        <p:spPr bwMode="auto">
          <a:xfrm flipV="1">
            <a:off x="2454085" y="2947289"/>
            <a:ext cx="4800600" cy="4445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gray">
          <a:xfrm>
            <a:off x="2001584" y="2552002"/>
            <a:ext cx="3540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b="1" dirty="0">
                <a:solidFill>
                  <a:schemeClr val="bg1"/>
                </a:solidFill>
                <a:latin typeface="Rockwell" panose="02060603020205020403" pitchFamily="18" charset="0"/>
              </a:rPr>
              <a:t>3</a:t>
            </a:r>
          </a:p>
        </p:txBody>
      </p:sp>
      <p:sp>
        <p:nvSpPr>
          <p:cNvPr id="24" name="ZoneTexte 32"/>
          <p:cNvSpPr txBox="1">
            <a:spLocks noChangeArrowheads="1"/>
          </p:cNvSpPr>
          <p:nvPr/>
        </p:nvSpPr>
        <p:spPr bwMode="auto">
          <a:xfrm>
            <a:off x="2619121" y="2492693"/>
            <a:ext cx="43962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dirty="0">
                <a:latin typeface="Rockwell" panose="02060603020205020403" pitchFamily="18" charset="0"/>
                <a:ea typeface="Cambria Math" panose="02040503050406030204" pitchFamily="18" charset="0"/>
              </a:rPr>
              <a:t>Méthodes de partitionnement </a:t>
            </a:r>
          </a:p>
        </p:txBody>
      </p:sp>
      <p:grpSp>
        <p:nvGrpSpPr>
          <p:cNvPr id="25" name="Group 21"/>
          <p:cNvGrpSpPr>
            <a:grpSpLocks/>
          </p:cNvGrpSpPr>
          <p:nvPr/>
        </p:nvGrpSpPr>
        <p:grpSpPr bwMode="auto">
          <a:xfrm>
            <a:off x="1792034" y="3146743"/>
            <a:ext cx="762000" cy="501650"/>
            <a:chOff x="3174" y="2656"/>
            <a:chExt cx="1549" cy="1351"/>
          </a:xfrm>
        </p:grpSpPr>
        <p:sp>
          <p:nvSpPr>
            <p:cNvPr id="26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 dirty="0">
                <a:latin typeface="Garamond" panose="02020404030301010803" pitchFamily="18" charset="0"/>
              </a:endParaRPr>
            </a:p>
          </p:txBody>
        </p:sp>
        <p:sp>
          <p:nvSpPr>
            <p:cNvPr id="27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 dirty="0">
                <a:latin typeface="Garamond" panose="02020404030301010803" pitchFamily="18" charset="0"/>
              </a:endParaRPr>
            </a:p>
          </p:txBody>
        </p:sp>
        <p:sp>
          <p:nvSpPr>
            <p:cNvPr id="28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 dirty="0">
                <a:latin typeface="Garamond" pitchFamily="18" charset="0"/>
                <a:cs typeface="+mn-cs"/>
              </a:endParaRPr>
            </a:p>
          </p:txBody>
        </p:sp>
      </p:grpSp>
      <p:sp>
        <p:nvSpPr>
          <p:cNvPr id="29" name="Line 25"/>
          <p:cNvSpPr>
            <a:spLocks noChangeShapeType="1"/>
          </p:cNvSpPr>
          <p:nvPr/>
        </p:nvSpPr>
        <p:spPr bwMode="auto">
          <a:xfrm flipV="1">
            <a:off x="2445639" y="3584829"/>
            <a:ext cx="4800600" cy="4445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gray">
          <a:xfrm>
            <a:off x="1994726" y="3218117"/>
            <a:ext cx="354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b="1" dirty="0">
                <a:solidFill>
                  <a:schemeClr val="bg1"/>
                </a:solidFill>
                <a:latin typeface="Rockwell" panose="02060603020205020403" pitchFamily="18" charset="0"/>
              </a:rPr>
              <a:t>4</a:t>
            </a:r>
          </a:p>
        </p:txBody>
      </p:sp>
      <p:sp>
        <p:nvSpPr>
          <p:cNvPr id="31" name="ZoneTexte 53"/>
          <p:cNvSpPr txBox="1">
            <a:spLocks noChangeArrowheads="1"/>
          </p:cNvSpPr>
          <p:nvPr/>
        </p:nvSpPr>
        <p:spPr bwMode="auto">
          <a:xfrm>
            <a:off x="2610739" y="3159887"/>
            <a:ext cx="45259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dirty="0">
                <a:latin typeface="Rockwell" panose="02060603020205020403" pitchFamily="18" charset="0"/>
                <a:ea typeface="Cambria Math" panose="02040503050406030204" pitchFamily="18" charset="0"/>
              </a:rPr>
              <a:t>Réalisation et Evaluation</a:t>
            </a:r>
          </a:p>
        </p:txBody>
      </p:sp>
      <p:grpSp>
        <p:nvGrpSpPr>
          <p:cNvPr id="32" name="Group 3"/>
          <p:cNvGrpSpPr>
            <a:grpSpLocks/>
          </p:cNvGrpSpPr>
          <p:nvPr/>
        </p:nvGrpSpPr>
        <p:grpSpPr bwMode="auto">
          <a:xfrm>
            <a:off x="1792034" y="3808349"/>
            <a:ext cx="762000" cy="509588"/>
            <a:chOff x="1110" y="2656"/>
            <a:chExt cx="1549" cy="1351"/>
          </a:xfrm>
        </p:grpSpPr>
        <p:sp>
          <p:nvSpPr>
            <p:cNvPr id="33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 dirty="0">
                <a:latin typeface="Garamond" panose="02020404030301010803" pitchFamily="18" charset="0"/>
              </a:endParaRPr>
            </a:p>
          </p:txBody>
        </p:sp>
        <p:sp>
          <p:nvSpPr>
            <p:cNvPr id="34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 dirty="0">
                <a:latin typeface="Garamond" panose="02020404030301010803" pitchFamily="18" charset="0"/>
              </a:endParaRPr>
            </a:p>
          </p:txBody>
        </p:sp>
        <p:sp>
          <p:nvSpPr>
            <p:cNvPr id="35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49" cy="1170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 dirty="0">
                <a:latin typeface="Garamond" pitchFamily="18" charset="0"/>
                <a:cs typeface="+mn-cs"/>
              </a:endParaRPr>
            </a:p>
          </p:txBody>
        </p:sp>
      </p:grpSp>
      <p:sp>
        <p:nvSpPr>
          <p:cNvPr id="36" name="Line 11"/>
          <p:cNvSpPr>
            <a:spLocks noChangeShapeType="1"/>
          </p:cNvSpPr>
          <p:nvPr/>
        </p:nvSpPr>
        <p:spPr bwMode="auto">
          <a:xfrm flipV="1">
            <a:off x="2454085" y="4251833"/>
            <a:ext cx="4800600" cy="4445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37" name="Text Box 13"/>
          <p:cNvSpPr txBox="1">
            <a:spLocks noChangeArrowheads="1"/>
          </p:cNvSpPr>
          <p:nvPr/>
        </p:nvSpPr>
        <p:spPr bwMode="gray">
          <a:xfrm>
            <a:off x="2001584" y="3856546"/>
            <a:ext cx="3540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b="1" dirty="0">
                <a:solidFill>
                  <a:schemeClr val="bg1"/>
                </a:solidFill>
                <a:latin typeface="Rockwell" panose="02060603020205020403" pitchFamily="18" charset="0"/>
              </a:rPr>
              <a:t>5</a:t>
            </a:r>
          </a:p>
        </p:txBody>
      </p:sp>
      <p:sp>
        <p:nvSpPr>
          <p:cNvPr id="38" name="ZoneTexte 32"/>
          <p:cNvSpPr txBox="1">
            <a:spLocks noChangeArrowheads="1"/>
          </p:cNvSpPr>
          <p:nvPr/>
        </p:nvSpPr>
        <p:spPr bwMode="auto">
          <a:xfrm>
            <a:off x="2619121" y="3797237"/>
            <a:ext cx="41414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dirty="0">
                <a:latin typeface="Rockwell" panose="02060603020205020403" pitchFamily="18" charset="0"/>
                <a:ea typeface="Cambria Math" panose="02040503050406030204" pitchFamily="18" charset="0"/>
              </a:rPr>
              <a:t>Conclusion et Perspectives</a:t>
            </a:r>
          </a:p>
        </p:txBody>
      </p:sp>
      <p:sp>
        <p:nvSpPr>
          <p:cNvPr id="46" name="Espace réservé du numéro de diapositive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>
                <a:solidFill>
                  <a:srgbClr val="525668"/>
                </a:solidFill>
              </a:rPr>
              <a:pPr/>
              <a:t>2</a:t>
            </a:fld>
            <a:endParaRPr lang="fr-FR" dirty="0">
              <a:solidFill>
                <a:srgbClr val="5256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610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Méthodes de partitionnement de graphes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250825" y="4624389"/>
            <a:ext cx="723536" cy="262404"/>
          </a:xfrm>
        </p:spPr>
        <p:txBody>
          <a:bodyPr/>
          <a:lstStyle/>
          <a:p>
            <a:fld id="{733122C9-A0B9-462F-8757-0847AD287B63}" type="slidenum">
              <a:rPr lang="fr-FR" smtClean="0">
                <a:solidFill>
                  <a:srgbClr val="525668"/>
                </a:solidFill>
              </a:rPr>
              <a:pPr/>
              <a:t>20</a:t>
            </a:fld>
            <a:endParaRPr lang="fr-FR" dirty="0">
              <a:solidFill>
                <a:srgbClr val="525668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7633" y="843100"/>
            <a:ext cx="357822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Partitionnement en ligne:</a:t>
            </a:r>
            <a:endParaRPr lang="fr-FR" sz="2200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7969" y="1457697"/>
            <a:ext cx="416825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900" b="1" dirty="0">
                <a:solidFill>
                  <a:srgbClr val="FF0000"/>
                </a:solidFill>
                <a:latin typeface="Rockwell" pitchFamily="18" charset="0"/>
              </a:rPr>
              <a:t>Partitionnement en </a:t>
            </a:r>
            <a:r>
              <a:rPr lang="fr-FR" sz="1900" b="1" dirty="0" err="1">
                <a:solidFill>
                  <a:srgbClr val="FF0000"/>
                </a:solidFill>
                <a:latin typeface="Rockwell" pitchFamily="18" charset="0"/>
              </a:rPr>
              <a:t>restreaming</a:t>
            </a:r>
            <a:r>
              <a:rPr lang="fr-FR" sz="1900" b="1" dirty="0">
                <a:solidFill>
                  <a:srgbClr val="FF0000"/>
                </a:solidFill>
                <a:latin typeface="Rockwell" pitchFamily="18" charset="0"/>
              </a:rPr>
              <a:t>: </a:t>
            </a:r>
            <a:endParaRPr lang="fr-FR" sz="1900" dirty="0">
              <a:solidFill>
                <a:srgbClr val="FF0000"/>
              </a:solidFill>
              <a:latin typeface="Rockwell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86787" y="1915213"/>
            <a:ext cx="6483247" cy="477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1900" b="1" dirty="0">
                <a:latin typeface="Arial" pitchFamily="34" charset="0"/>
              </a:rPr>
              <a:t> </a:t>
            </a:r>
            <a:r>
              <a:rPr lang="fr-FR" sz="1900" b="1" dirty="0">
                <a:latin typeface="Rockwell" pitchFamily="18" charset="0"/>
              </a:rPr>
              <a:t>Heuristique de </a:t>
            </a:r>
            <a:r>
              <a:rPr lang="fr-FR" sz="1900" b="1" dirty="0" err="1">
                <a:latin typeface="Rockwell" pitchFamily="18" charset="0"/>
              </a:rPr>
              <a:t>ReLDG</a:t>
            </a:r>
            <a:r>
              <a:rPr lang="fr-FR" sz="1900" b="1" dirty="0">
                <a:latin typeface="Rockwell" pitchFamily="18" charset="0"/>
              </a:rPr>
              <a:t>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09206" y="3476689"/>
            <a:ext cx="6483247" cy="477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1900" b="1" dirty="0">
                <a:latin typeface="Arial" pitchFamily="34" charset="0"/>
              </a:rPr>
              <a:t> </a:t>
            </a:r>
            <a:r>
              <a:rPr lang="fr-FR" sz="1900" b="1" dirty="0">
                <a:latin typeface="Rockwell" pitchFamily="18" charset="0"/>
              </a:rPr>
              <a:t>Heuristique de </a:t>
            </a:r>
            <a:r>
              <a:rPr lang="fr-FR" sz="1900" b="1" dirty="0" err="1">
                <a:latin typeface="Rockwell" pitchFamily="18" charset="0"/>
              </a:rPr>
              <a:t>ReFENNEL</a:t>
            </a:r>
            <a:r>
              <a:rPr lang="fr-FR" sz="1900" b="1" dirty="0">
                <a:latin typeface="Rockwell" pitchFamily="18" charset="0"/>
              </a:rPr>
              <a:t> 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73013" y="2534115"/>
            <a:ext cx="3648075" cy="853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76838" y="3957403"/>
            <a:ext cx="4210050" cy="719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3500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85938" y="1254125"/>
            <a:ext cx="762000" cy="509588"/>
            <a:chOff x="1110" y="2656"/>
            <a:chExt cx="1549" cy="1351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>
                <a:latin typeface="Garamond" panose="02020404030301010803" pitchFamily="18" charset="0"/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>
                <a:latin typeface="Garamond" panose="02020404030301010803" pitchFamily="18" charset="0"/>
              </a:endParaRP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49" cy="1170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 dirty="0">
                <a:latin typeface="Garamond" pitchFamily="18" charset="0"/>
                <a:cs typeface="+mn-cs"/>
              </a:endParaRPr>
            </a:p>
          </p:txBody>
        </p:sp>
      </p:grpSp>
      <p:sp>
        <p:nvSpPr>
          <p:cNvPr id="8" name="Line 11"/>
          <p:cNvSpPr>
            <a:spLocks noChangeShapeType="1"/>
          </p:cNvSpPr>
          <p:nvPr/>
        </p:nvSpPr>
        <p:spPr bwMode="auto">
          <a:xfrm flipV="1">
            <a:off x="2447989" y="1697609"/>
            <a:ext cx="4800600" cy="4445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gray">
          <a:xfrm>
            <a:off x="1995488" y="1302322"/>
            <a:ext cx="3540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b="1" dirty="0">
                <a:solidFill>
                  <a:schemeClr val="bg1"/>
                </a:solidFill>
                <a:latin typeface="Rockwell" panose="02060603020205020403" pitchFamily="18" charset="0"/>
              </a:rPr>
              <a:t>1</a:t>
            </a:r>
          </a:p>
        </p:txBody>
      </p:sp>
      <p:sp>
        <p:nvSpPr>
          <p:cNvPr id="10" name="ZoneTexte 32"/>
          <p:cNvSpPr txBox="1">
            <a:spLocks noChangeArrowheads="1"/>
          </p:cNvSpPr>
          <p:nvPr/>
        </p:nvSpPr>
        <p:spPr bwMode="auto">
          <a:xfrm>
            <a:off x="2613025" y="1243013"/>
            <a:ext cx="35439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dirty="0">
                <a:latin typeface="Rockwell" panose="02060603020205020403" pitchFamily="18" charset="0"/>
                <a:ea typeface="Cambria Math" panose="02040503050406030204" pitchFamily="18" charset="0"/>
              </a:rPr>
              <a:t>Introduction</a:t>
            </a: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785938" y="1897063"/>
            <a:ext cx="762000" cy="501650"/>
            <a:chOff x="3174" y="2656"/>
            <a:chExt cx="1549" cy="1351"/>
          </a:xfrm>
        </p:grpSpPr>
        <p:sp>
          <p:nvSpPr>
            <p:cNvPr id="1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>
                <a:latin typeface="Garamond" panose="02020404030301010803" pitchFamily="18" charset="0"/>
              </a:endParaRPr>
            </a:p>
          </p:txBody>
        </p:sp>
        <p:sp>
          <p:nvSpPr>
            <p:cNvPr id="1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>
                <a:latin typeface="Garamond" panose="02020404030301010803" pitchFamily="18" charset="0"/>
              </a:endParaRPr>
            </a:p>
          </p:txBody>
        </p:sp>
        <p:sp>
          <p:nvSpPr>
            <p:cNvPr id="14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Garamond" pitchFamily="18" charset="0"/>
                <a:cs typeface="+mn-cs"/>
              </a:endParaRPr>
            </a:p>
          </p:txBody>
        </p:sp>
      </p:grpSp>
      <p:sp>
        <p:nvSpPr>
          <p:cNvPr id="15" name="Line 25"/>
          <p:cNvSpPr>
            <a:spLocks noChangeShapeType="1"/>
          </p:cNvSpPr>
          <p:nvPr/>
        </p:nvSpPr>
        <p:spPr bwMode="auto">
          <a:xfrm flipV="1">
            <a:off x="2439543" y="2335149"/>
            <a:ext cx="4800600" cy="4445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6" name="Text Box 27"/>
          <p:cNvSpPr txBox="1">
            <a:spLocks noChangeArrowheads="1"/>
          </p:cNvSpPr>
          <p:nvPr/>
        </p:nvSpPr>
        <p:spPr bwMode="gray">
          <a:xfrm>
            <a:off x="1988630" y="1968437"/>
            <a:ext cx="354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b="1" dirty="0">
                <a:solidFill>
                  <a:schemeClr val="bg1"/>
                </a:solidFill>
                <a:latin typeface="Rockwell" panose="02060603020205020403" pitchFamily="18" charset="0"/>
              </a:rPr>
              <a:t>2</a:t>
            </a:r>
          </a:p>
        </p:txBody>
      </p:sp>
      <p:sp>
        <p:nvSpPr>
          <p:cNvPr id="17" name="ZoneTexte 53"/>
          <p:cNvSpPr txBox="1">
            <a:spLocks noChangeArrowheads="1"/>
          </p:cNvSpPr>
          <p:nvPr/>
        </p:nvSpPr>
        <p:spPr bwMode="auto">
          <a:xfrm>
            <a:off x="2616835" y="1922399"/>
            <a:ext cx="53567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dirty="0">
                <a:latin typeface="Rockwell" panose="02060603020205020403" pitchFamily="18" charset="0"/>
                <a:ea typeface="Cambria Math" panose="02040503050406030204" pitchFamily="18" charset="0"/>
              </a:rPr>
              <a:t>Problème de partitionnement de graphes</a:t>
            </a:r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792034" y="2503805"/>
            <a:ext cx="762000" cy="509588"/>
            <a:chOff x="1110" y="2656"/>
            <a:chExt cx="1549" cy="1351"/>
          </a:xfrm>
        </p:grpSpPr>
        <p:sp>
          <p:nvSpPr>
            <p:cNvPr id="19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>
                <a:latin typeface="Garamond" panose="02020404030301010803" pitchFamily="18" charset="0"/>
              </a:endParaRPr>
            </a:p>
          </p:txBody>
        </p:sp>
        <p:sp>
          <p:nvSpPr>
            <p:cNvPr id="20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>
                <a:latin typeface="Garamond" panose="02020404030301010803" pitchFamily="18" charset="0"/>
              </a:endParaRPr>
            </a:p>
          </p:txBody>
        </p:sp>
        <p:sp>
          <p:nvSpPr>
            <p:cNvPr id="21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49" cy="1170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 dirty="0">
                <a:latin typeface="Garamond" pitchFamily="18" charset="0"/>
                <a:cs typeface="+mn-cs"/>
              </a:endParaRPr>
            </a:p>
          </p:txBody>
        </p:sp>
      </p:grpSp>
      <p:sp>
        <p:nvSpPr>
          <p:cNvPr id="22" name="Line 11"/>
          <p:cNvSpPr>
            <a:spLocks noChangeShapeType="1"/>
          </p:cNvSpPr>
          <p:nvPr/>
        </p:nvSpPr>
        <p:spPr bwMode="auto">
          <a:xfrm flipV="1">
            <a:off x="2454085" y="2947289"/>
            <a:ext cx="4800600" cy="4445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gray">
          <a:xfrm>
            <a:off x="2001584" y="2552002"/>
            <a:ext cx="3540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b="1" dirty="0">
                <a:solidFill>
                  <a:schemeClr val="bg1"/>
                </a:solidFill>
                <a:latin typeface="Rockwell" panose="02060603020205020403" pitchFamily="18" charset="0"/>
              </a:rPr>
              <a:t>3</a:t>
            </a:r>
          </a:p>
        </p:txBody>
      </p:sp>
      <p:sp>
        <p:nvSpPr>
          <p:cNvPr id="24" name="ZoneTexte 32"/>
          <p:cNvSpPr txBox="1">
            <a:spLocks noChangeArrowheads="1"/>
          </p:cNvSpPr>
          <p:nvPr/>
        </p:nvSpPr>
        <p:spPr bwMode="auto">
          <a:xfrm>
            <a:off x="2619121" y="2492693"/>
            <a:ext cx="53706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dirty="0">
                <a:latin typeface="Rockwell" panose="02060603020205020403" pitchFamily="18" charset="0"/>
                <a:ea typeface="Cambria Math" panose="02040503050406030204" pitchFamily="18" charset="0"/>
              </a:rPr>
              <a:t>Méthodes de partitionnement de graphes</a:t>
            </a:r>
          </a:p>
        </p:txBody>
      </p: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1792034" y="3146743"/>
            <a:ext cx="762000" cy="501650"/>
            <a:chOff x="3174" y="2656"/>
            <a:chExt cx="1549" cy="1351"/>
          </a:xfrm>
        </p:grpSpPr>
        <p:sp>
          <p:nvSpPr>
            <p:cNvPr id="26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>
                <a:latin typeface="Garamond" panose="02020404030301010803" pitchFamily="18" charset="0"/>
              </a:endParaRPr>
            </a:p>
          </p:txBody>
        </p:sp>
        <p:sp>
          <p:nvSpPr>
            <p:cNvPr id="27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>
                <a:latin typeface="Garamond" panose="02020404030301010803" pitchFamily="18" charset="0"/>
              </a:endParaRPr>
            </a:p>
          </p:txBody>
        </p:sp>
        <p:sp>
          <p:nvSpPr>
            <p:cNvPr id="28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Garamond" pitchFamily="18" charset="0"/>
                <a:cs typeface="+mn-cs"/>
              </a:endParaRPr>
            </a:p>
          </p:txBody>
        </p:sp>
      </p:grpSp>
      <p:sp>
        <p:nvSpPr>
          <p:cNvPr id="29" name="Line 25"/>
          <p:cNvSpPr>
            <a:spLocks noChangeShapeType="1"/>
          </p:cNvSpPr>
          <p:nvPr/>
        </p:nvSpPr>
        <p:spPr bwMode="auto">
          <a:xfrm flipV="1">
            <a:off x="2445639" y="3584829"/>
            <a:ext cx="4800600" cy="4445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gray">
          <a:xfrm>
            <a:off x="1994726" y="3218117"/>
            <a:ext cx="354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b="1" dirty="0">
                <a:solidFill>
                  <a:schemeClr val="bg1"/>
                </a:solidFill>
                <a:latin typeface="Rockwell" panose="02060603020205020403" pitchFamily="18" charset="0"/>
              </a:rPr>
              <a:t>4</a:t>
            </a:r>
          </a:p>
        </p:txBody>
      </p:sp>
      <p:sp>
        <p:nvSpPr>
          <p:cNvPr id="31" name="ZoneTexte 53"/>
          <p:cNvSpPr txBox="1">
            <a:spLocks noChangeArrowheads="1"/>
          </p:cNvSpPr>
          <p:nvPr/>
        </p:nvSpPr>
        <p:spPr bwMode="auto">
          <a:xfrm>
            <a:off x="2610739" y="3159887"/>
            <a:ext cx="45259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b="1" dirty="0">
                <a:solidFill>
                  <a:schemeClr val="tx2">
                    <a:lumMod val="75000"/>
                  </a:schemeClr>
                </a:solidFill>
                <a:latin typeface="Rockwell" panose="02060603020205020403" pitchFamily="18" charset="0"/>
                <a:ea typeface="Cambria Math" panose="02040503050406030204" pitchFamily="18" charset="0"/>
              </a:rPr>
              <a:t>Réalisation et Evaluation</a:t>
            </a:r>
          </a:p>
        </p:txBody>
      </p:sp>
      <p:grpSp>
        <p:nvGrpSpPr>
          <p:cNvPr id="25" name="Group 3"/>
          <p:cNvGrpSpPr>
            <a:grpSpLocks/>
          </p:cNvGrpSpPr>
          <p:nvPr/>
        </p:nvGrpSpPr>
        <p:grpSpPr bwMode="auto">
          <a:xfrm>
            <a:off x="1792034" y="3808349"/>
            <a:ext cx="762000" cy="509588"/>
            <a:chOff x="1110" y="2656"/>
            <a:chExt cx="1549" cy="1351"/>
          </a:xfrm>
        </p:grpSpPr>
        <p:sp>
          <p:nvSpPr>
            <p:cNvPr id="33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>
                <a:latin typeface="Garamond" panose="02020404030301010803" pitchFamily="18" charset="0"/>
              </a:endParaRPr>
            </a:p>
          </p:txBody>
        </p:sp>
        <p:sp>
          <p:nvSpPr>
            <p:cNvPr id="34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>
                <a:latin typeface="Garamond" panose="02020404030301010803" pitchFamily="18" charset="0"/>
              </a:endParaRPr>
            </a:p>
          </p:txBody>
        </p:sp>
        <p:sp>
          <p:nvSpPr>
            <p:cNvPr id="35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49" cy="1170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 dirty="0">
                <a:latin typeface="Garamond" pitchFamily="18" charset="0"/>
                <a:cs typeface="+mn-cs"/>
              </a:endParaRPr>
            </a:p>
          </p:txBody>
        </p:sp>
      </p:grpSp>
      <p:sp>
        <p:nvSpPr>
          <p:cNvPr id="36" name="Line 11"/>
          <p:cNvSpPr>
            <a:spLocks noChangeShapeType="1"/>
          </p:cNvSpPr>
          <p:nvPr/>
        </p:nvSpPr>
        <p:spPr bwMode="auto">
          <a:xfrm flipV="1">
            <a:off x="2454085" y="4251833"/>
            <a:ext cx="4800600" cy="4445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7" name="Text Box 13"/>
          <p:cNvSpPr txBox="1">
            <a:spLocks noChangeArrowheads="1"/>
          </p:cNvSpPr>
          <p:nvPr/>
        </p:nvSpPr>
        <p:spPr bwMode="gray">
          <a:xfrm>
            <a:off x="2001584" y="3856546"/>
            <a:ext cx="3540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b="1" dirty="0">
                <a:solidFill>
                  <a:schemeClr val="bg1"/>
                </a:solidFill>
                <a:latin typeface="Rockwell" panose="02060603020205020403" pitchFamily="18" charset="0"/>
              </a:rPr>
              <a:t>5</a:t>
            </a:r>
          </a:p>
        </p:txBody>
      </p:sp>
      <p:sp>
        <p:nvSpPr>
          <p:cNvPr id="38" name="ZoneTexte 32"/>
          <p:cNvSpPr txBox="1">
            <a:spLocks noChangeArrowheads="1"/>
          </p:cNvSpPr>
          <p:nvPr/>
        </p:nvSpPr>
        <p:spPr bwMode="auto">
          <a:xfrm>
            <a:off x="2619121" y="3797237"/>
            <a:ext cx="34668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dirty="0">
                <a:latin typeface="Rockwell" panose="02060603020205020403" pitchFamily="18" charset="0"/>
                <a:ea typeface="Cambria Math" panose="02040503050406030204" pitchFamily="18" charset="0"/>
              </a:rPr>
              <a:t>Conclusion et Perspectives</a:t>
            </a:r>
          </a:p>
        </p:txBody>
      </p:sp>
      <p:sp>
        <p:nvSpPr>
          <p:cNvPr id="46" name="Espace réservé du numéro de diapositive 45"/>
          <p:cNvSpPr>
            <a:spLocks noGrp="1"/>
          </p:cNvSpPr>
          <p:nvPr>
            <p:ph type="sldNum" sz="quarter" idx="12"/>
          </p:nvPr>
        </p:nvSpPr>
        <p:spPr>
          <a:xfrm>
            <a:off x="250824" y="4624389"/>
            <a:ext cx="480695" cy="324000"/>
          </a:xfrm>
        </p:spPr>
        <p:txBody>
          <a:bodyPr/>
          <a:lstStyle/>
          <a:p>
            <a:fld id="{733122C9-A0B9-462F-8757-0847AD287B63}" type="slidenum">
              <a:rPr lang="fr-FR" smtClean="0">
                <a:solidFill>
                  <a:srgbClr val="525668"/>
                </a:solidFill>
              </a:rPr>
              <a:pPr/>
              <a:t>21</a:t>
            </a:fld>
            <a:endParaRPr lang="fr-FR" dirty="0">
              <a:solidFill>
                <a:srgbClr val="5256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303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Réalisation et Evaluation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250825" y="4624388"/>
            <a:ext cx="528664" cy="519111"/>
          </a:xfrm>
        </p:spPr>
        <p:txBody>
          <a:bodyPr/>
          <a:lstStyle/>
          <a:p>
            <a:fld id="{733122C9-A0B9-462F-8757-0847AD287B63}" type="slidenum">
              <a:rPr lang="fr-FR" smtClean="0">
                <a:solidFill>
                  <a:srgbClr val="525668"/>
                </a:solidFill>
              </a:rPr>
              <a:pPr/>
              <a:t>22</a:t>
            </a:fld>
            <a:endParaRPr lang="fr-FR" dirty="0">
              <a:solidFill>
                <a:srgbClr val="525668"/>
              </a:solidFill>
            </a:endParaRPr>
          </a:p>
        </p:txBody>
      </p:sp>
      <p:sp>
        <p:nvSpPr>
          <p:cNvPr id="6" name="Espace réservé du contenu 1"/>
          <p:cNvSpPr txBox="1">
            <a:spLocks/>
          </p:cNvSpPr>
          <p:nvPr/>
        </p:nvSpPr>
        <p:spPr bwMode="gray">
          <a:xfrm>
            <a:off x="971550" y="1253809"/>
            <a:ext cx="7921625" cy="6725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Font typeface="Arial" pitchFamily="34" charset="0"/>
              <a:buNone/>
              <a:defRPr sz="145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 sz="1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44000" indent="-144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Pct val="100000"/>
              <a:buFont typeface="Wingdings 2" panose="05020102010507070707" pitchFamily="18" charset="2"/>
              <a:buChar char="¿"/>
              <a:defRPr sz="1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 Black" panose="020B0A04020102020204" pitchFamily="34" charset="0"/>
              <a:buChar char="&gt;"/>
              <a:defRPr sz="11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612000" indent="-144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w"/>
              <a:defRPr sz="1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endParaRPr lang="fr-FR" sz="1800" b="0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86786" y="1465508"/>
            <a:ext cx="7562539" cy="916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fr-FR" sz="1900" dirty="0">
                <a:latin typeface="Rockwell" pitchFamily="18" charset="0"/>
              </a:rPr>
              <a:t> Le partitionnement de graphe en streaming est une bonne alternative pour partitionner des graphes volumineux.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06512" y="2379907"/>
            <a:ext cx="7391828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fr-FR" sz="1900" dirty="0">
                <a:latin typeface="Arial" pitchFamily="34" charset="0"/>
              </a:rPr>
              <a:t> </a:t>
            </a:r>
            <a:r>
              <a:rPr lang="fr-FR" sz="1900" dirty="0">
                <a:latin typeface="Rockwell" pitchFamily="18" charset="0"/>
              </a:rPr>
              <a:t>Dans le partitionnement hors ligne le graphe doit être totalement stocké dans la mémoire .</a:t>
            </a:r>
          </a:p>
        </p:txBody>
      </p:sp>
      <p:sp>
        <p:nvSpPr>
          <p:cNvPr id="9" name="Rectangle 8"/>
          <p:cNvSpPr/>
          <p:nvPr/>
        </p:nvSpPr>
        <p:spPr>
          <a:xfrm>
            <a:off x="527633" y="870396"/>
            <a:ext cx="169469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Motivation:</a:t>
            </a:r>
            <a:endParaRPr lang="fr-FR" sz="2200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413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Réalisation et Evaluation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250825" y="4624388"/>
            <a:ext cx="528664" cy="519111"/>
          </a:xfrm>
        </p:spPr>
        <p:txBody>
          <a:bodyPr/>
          <a:lstStyle/>
          <a:p>
            <a:fld id="{733122C9-A0B9-462F-8757-0847AD287B63}" type="slidenum">
              <a:rPr lang="fr-FR" smtClean="0">
                <a:solidFill>
                  <a:srgbClr val="525668"/>
                </a:solidFill>
              </a:rPr>
              <a:pPr/>
              <a:t>23</a:t>
            </a:fld>
            <a:endParaRPr lang="fr-FR" dirty="0">
              <a:solidFill>
                <a:srgbClr val="525668"/>
              </a:solidFill>
            </a:endParaRPr>
          </a:p>
        </p:txBody>
      </p:sp>
      <p:sp>
        <p:nvSpPr>
          <p:cNvPr id="6" name="Espace réservé du contenu 1"/>
          <p:cNvSpPr txBox="1">
            <a:spLocks/>
          </p:cNvSpPr>
          <p:nvPr/>
        </p:nvSpPr>
        <p:spPr bwMode="gray">
          <a:xfrm>
            <a:off x="971550" y="1253809"/>
            <a:ext cx="7921625" cy="6725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Font typeface="Arial" pitchFamily="34" charset="0"/>
              <a:buNone/>
              <a:defRPr sz="145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 sz="1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44000" indent="-144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Pct val="100000"/>
              <a:buFont typeface="Wingdings 2" panose="05020102010507070707" pitchFamily="18" charset="2"/>
              <a:buChar char="¿"/>
              <a:defRPr sz="1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 Black" panose="020B0A04020102020204" pitchFamily="34" charset="0"/>
              <a:buChar char="&gt;"/>
              <a:defRPr sz="11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612000" indent="-144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w"/>
              <a:defRPr sz="1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endParaRPr lang="fr-FR" sz="1800" b="0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7562" y="948029"/>
            <a:ext cx="282481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Datasets</a:t>
            </a:r>
            <a:r>
              <a:rPr lang="fr-F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utilisées:  </a:t>
            </a:r>
            <a:endParaRPr lang="fr-FR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1477353" y="1639556"/>
          <a:ext cx="5919470" cy="2975483"/>
        </p:xfrm>
        <a:graphic>
          <a:graphicData uri="http://schemas.openxmlformats.org/drawingml/2006/table">
            <a:tbl>
              <a:tblPr/>
              <a:tblGrid>
                <a:gridCol w="1220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8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9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0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01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latin typeface="Rockwell" pitchFamily="18" charset="0"/>
                          <a:ea typeface="Times New Roman"/>
                          <a:cs typeface="Times New Roman"/>
                        </a:rPr>
                        <a:t>Graphes</a:t>
                      </a:r>
                      <a:endParaRPr lang="fr-FR" sz="1400" dirty="0"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400" dirty="0"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400"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latin typeface="Rockwell" pitchFamily="18" charset="0"/>
                          <a:ea typeface="Times New Roman"/>
                          <a:cs typeface="Times New Roman"/>
                        </a:rPr>
                        <a:t>Degré Moyenne</a:t>
                      </a:r>
                      <a:endParaRPr lang="fr-FR" sz="1400"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latin typeface="Rockwell" pitchFamily="18" charset="0"/>
                          <a:ea typeface="Times New Roman"/>
                          <a:cs typeface="Times New Roman"/>
                        </a:rPr>
                        <a:t>Type</a:t>
                      </a:r>
                      <a:endParaRPr lang="fr-FR" sz="1400"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latin typeface="Rockwell" pitchFamily="18" charset="0"/>
                          <a:ea typeface="Times New Roman"/>
                          <a:cs typeface="Times New Roman"/>
                        </a:rPr>
                        <a:t>Facebook</a:t>
                      </a:r>
                      <a:endParaRPr lang="fr-FR" sz="1400" dirty="0"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latin typeface="Rockwell" pitchFamily="18" charset="0"/>
                          <a:ea typeface="Times New Roman"/>
                          <a:cs typeface="Times New Roman"/>
                        </a:rPr>
                        <a:t>4039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latin typeface="Rockwell" pitchFamily="18" charset="0"/>
                          <a:ea typeface="Times New Roman"/>
                          <a:cs typeface="Times New Roman"/>
                        </a:rPr>
                        <a:t>88234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latin typeface="Rockwell" pitchFamily="18" charset="0"/>
                          <a:ea typeface="Times New Roman"/>
                          <a:cs typeface="Times New Roman"/>
                        </a:rPr>
                        <a:t>43.6910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latin typeface="Rockwell" pitchFamily="18" charset="0"/>
                          <a:ea typeface="Times New Roman"/>
                          <a:cs typeface="Times New Roman"/>
                        </a:rPr>
                        <a:t>Social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7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latin typeface="Rockwell" pitchFamily="18" charset="0"/>
                          <a:ea typeface="Times New Roman"/>
                          <a:cs typeface="Times New Roman"/>
                        </a:rPr>
                        <a:t>Email enron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latin typeface="Rockwell" pitchFamily="18" charset="0"/>
                          <a:ea typeface="CMR10"/>
                          <a:cs typeface="Times New Roman"/>
                        </a:rPr>
                        <a:t>36692</a:t>
                      </a:r>
                      <a:endParaRPr lang="fr-FR" sz="1400" dirty="0"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latin typeface="Rockwell" pitchFamily="18" charset="0"/>
                          <a:ea typeface="CMR10"/>
                          <a:cs typeface="Times New Roman"/>
                        </a:rPr>
                        <a:t>183831</a:t>
                      </a:r>
                      <a:endParaRPr lang="fr-FR" sz="1400"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latin typeface="Rockwell" pitchFamily="18" charset="0"/>
                          <a:ea typeface="CMR10"/>
                          <a:cs typeface="Times New Roman"/>
                        </a:rPr>
                        <a:t>10.0202</a:t>
                      </a:r>
                      <a:endParaRPr lang="fr-FR" sz="1400"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latin typeface="Rockwell" pitchFamily="18" charset="0"/>
                          <a:ea typeface="Times New Roman"/>
                          <a:cs typeface="Times New Roman"/>
                        </a:rPr>
                        <a:t>Social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0" u="none" dirty="0">
                          <a:solidFill>
                            <a:schemeClr val="tx1"/>
                          </a:solidFill>
                          <a:latin typeface="Rockwell" pitchFamily="18" charset="0"/>
                          <a:ea typeface="Times New Roman"/>
                          <a:cs typeface="Times New Roman"/>
                        </a:rPr>
                        <a:t>Amazon0302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latin typeface="Rockwell" pitchFamily="18" charset="0"/>
                          <a:ea typeface="Times New Roman"/>
                          <a:cs typeface="Times New Roman"/>
                        </a:rPr>
                        <a:t>262111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latin typeface="Rockwell" pitchFamily="18" charset="0"/>
                          <a:ea typeface="Times New Roman"/>
                          <a:cs typeface="Times New Roman"/>
                        </a:rPr>
                        <a:t>1234877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latin typeface="Rockwell" pitchFamily="18" charset="0"/>
                          <a:ea typeface="Times New Roman"/>
                          <a:cs typeface="Times New Roman"/>
                        </a:rPr>
                        <a:t>6.8657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latin typeface="Rockwell" pitchFamily="18" charset="0"/>
                          <a:ea typeface="Times New Roman"/>
                          <a:cs typeface="Times New Roman"/>
                        </a:rPr>
                        <a:t>Co-achat de produits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u="none" dirty="0">
                          <a:solidFill>
                            <a:schemeClr val="tx1"/>
                          </a:solidFill>
                          <a:latin typeface="Rockwell" pitchFamily="18" charset="0"/>
                          <a:ea typeface="Times New Roman"/>
                          <a:cs typeface="Times New Roman"/>
                        </a:rPr>
                        <a:t>Amazon0505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latin typeface="Rockwell" pitchFamily="18" charset="0"/>
                          <a:ea typeface="Times New Roman"/>
                          <a:cs typeface="Times New Roman"/>
                        </a:rPr>
                        <a:t>410236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latin typeface="Rockwell" pitchFamily="18" charset="0"/>
                          <a:ea typeface="Times New Roman"/>
                          <a:cs typeface="Times New Roman"/>
                        </a:rPr>
                        <a:t>3356824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latin typeface="Rockwell" pitchFamily="18" charset="0"/>
                          <a:ea typeface="Times New Roman"/>
                          <a:cs typeface="Times New Roman"/>
                        </a:rPr>
                        <a:t>11.8928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latin typeface="Rockwell" pitchFamily="18" charset="0"/>
                          <a:ea typeface="Times New Roman"/>
                          <a:cs typeface="Times New Roman"/>
                        </a:rPr>
                        <a:t>Co-achat de produits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latin typeface="Rockwell" pitchFamily="18" charset="0"/>
                          <a:ea typeface="CMR10"/>
                          <a:cs typeface="Times New Roman"/>
                        </a:rPr>
                        <a:t>Web Nd</a:t>
                      </a:r>
                      <a:endParaRPr lang="fr-FR" sz="1400"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latin typeface="Rockwell" pitchFamily="18" charset="0"/>
                          <a:ea typeface="CMR10"/>
                          <a:cs typeface="Times New Roman"/>
                        </a:rPr>
                        <a:t>325729</a:t>
                      </a:r>
                      <a:endParaRPr lang="fr-FR" sz="1400"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latin typeface="Rockwell" pitchFamily="18" charset="0"/>
                          <a:ea typeface="CMR10"/>
                          <a:cs typeface="Times New Roman"/>
                        </a:rPr>
                        <a:t>1090108</a:t>
                      </a:r>
                      <a:endParaRPr lang="fr-FR" sz="1400" dirty="0"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latin typeface="Rockwell" pitchFamily="18" charset="0"/>
                          <a:ea typeface="CMR10"/>
                          <a:cs typeface="Times New Roman"/>
                        </a:rPr>
                        <a:t>6.8619</a:t>
                      </a:r>
                      <a:endParaRPr lang="fr-FR" sz="1400" dirty="0"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latin typeface="Rockwell" pitchFamily="18" charset="0"/>
                          <a:ea typeface="Times New Roman"/>
                          <a:cs typeface="Times New Roman"/>
                        </a:rPr>
                        <a:t>Web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latin typeface="Rockwell" pitchFamily="18" charset="0"/>
                          <a:ea typeface="CMR10"/>
                          <a:cs typeface="Times New Roman"/>
                        </a:rPr>
                        <a:t>Web Google</a:t>
                      </a:r>
                      <a:endParaRPr lang="fr-FR" sz="1400"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latin typeface="Rockwell" pitchFamily="18" charset="0"/>
                          <a:ea typeface="CMR10"/>
                          <a:cs typeface="Times New Roman"/>
                        </a:rPr>
                        <a:t>875713</a:t>
                      </a:r>
                      <a:endParaRPr lang="fr-FR" sz="1400"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latin typeface="Rockwell" pitchFamily="18" charset="0"/>
                          <a:ea typeface="CMR10"/>
                          <a:cs typeface="Times New Roman"/>
                        </a:rPr>
                        <a:t>4322053</a:t>
                      </a:r>
                      <a:endParaRPr lang="fr-FR" sz="1400"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latin typeface="Rockwell" pitchFamily="18" charset="0"/>
                          <a:ea typeface="CMR10"/>
                          <a:cs typeface="Times New Roman"/>
                        </a:rPr>
                        <a:t>9.8709</a:t>
                      </a:r>
                      <a:endParaRPr lang="fr-FR" sz="1400" dirty="0"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latin typeface="Rockwell" pitchFamily="18" charset="0"/>
                          <a:ea typeface="CMR10"/>
                          <a:cs typeface="Times New Roman"/>
                        </a:rPr>
                        <a:t>Web</a:t>
                      </a:r>
                      <a:endParaRPr lang="fr-FR" sz="1400"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latin typeface="Rockwell" pitchFamily="18" charset="0"/>
                          <a:ea typeface="Times New Roman"/>
                          <a:cs typeface="Times New Roman"/>
                        </a:rPr>
                        <a:t>Wiki Talk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latin typeface="Rockwell" pitchFamily="18" charset="0"/>
                          <a:ea typeface="Times New Roman"/>
                          <a:cs typeface="Times New Roman"/>
                        </a:rPr>
                        <a:t>2394385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latin typeface="Rockwell" pitchFamily="18" charset="0"/>
                          <a:ea typeface="Times New Roman"/>
                          <a:cs typeface="Times New Roman"/>
                        </a:rPr>
                        <a:t>5021410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latin typeface="Rockwell" pitchFamily="18" charset="0"/>
                          <a:ea typeface="Times New Roman"/>
                          <a:cs typeface="Times New Roman"/>
                        </a:rPr>
                        <a:t>3.8921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latin typeface="Rockwell" pitchFamily="18" charset="0"/>
                          <a:ea typeface="Times New Roman"/>
                          <a:cs typeface="Times New Roman"/>
                        </a:rPr>
                        <a:t>Social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latin typeface="Rockwell" pitchFamily="18" charset="0"/>
                          <a:ea typeface="CMR10"/>
                          <a:cs typeface="Times New Roman"/>
                        </a:rPr>
                        <a:t>Live Journal</a:t>
                      </a:r>
                      <a:endParaRPr lang="fr-FR" sz="1400"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latin typeface="Rockwell" pitchFamily="18" charset="0"/>
                          <a:ea typeface="CMR10"/>
                          <a:cs typeface="Times New Roman"/>
                        </a:rPr>
                        <a:t>4846609</a:t>
                      </a:r>
                      <a:endParaRPr lang="fr-FR" sz="1400"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latin typeface="Rockwell" pitchFamily="18" charset="0"/>
                          <a:ea typeface="CMR10"/>
                          <a:cs typeface="Times New Roman"/>
                        </a:rPr>
                        <a:t>42851237</a:t>
                      </a:r>
                      <a:endParaRPr lang="fr-FR" sz="1400" dirty="0"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latin typeface="Rockwell" pitchFamily="18" charset="0"/>
                          <a:ea typeface="CMR10"/>
                          <a:cs typeface="Times New Roman"/>
                        </a:rPr>
                        <a:t>8.84</a:t>
                      </a:r>
                      <a:endParaRPr lang="fr-FR" sz="1400"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latin typeface="Rockwell" pitchFamily="18" charset="0"/>
                          <a:ea typeface="CMR10"/>
                          <a:cs typeface="Times New Roman"/>
                        </a:rPr>
                        <a:t>Social</a:t>
                      </a:r>
                      <a:endParaRPr lang="fr-FR" sz="1400" dirty="0"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3003" y="1633929"/>
            <a:ext cx="314794" cy="314794"/>
          </a:xfrm>
          <a:prstGeom prst="rect">
            <a:avLst/>
          </a:prstGeom>
          <a:noFill/>
        </p:spPr>
      </p:pic>
      <p:pic>
        <p:nvPicPr>
          <p:cNvPr id="50177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52276" y="1618938"/>
            <a:ext cx="374754" cy="3297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66413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Réalisation et Evaluation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250825" y="4624388"/>
            <a:ext cx="528664" cy="519111"/>
          </a:xfrm>
        </p:spPr>
        <p:txBody>
          <a:bodyPr/>
          <a:lstStyle/>
          <a:p>
            <a:fld id="{733122C9-A0B9-462F-8757-0847AD287B63}" type="slidenum">
              <a:rPr lang="fr-FR" smtClean="0">
                <a:solidFill>
                  <a:srgbClr val="525668"/>
                </a:solidFill>
              </a:rPr>
              <a:pPr/>
              <a:t>24</a:t>
            </a:fld>
            <a:endParaRPr lang="fr-FR" dirty="0">
              <a:solidFill>
                <a:srgbClr val="525668"/>
              </a:solidFill>
            </a:endParaRPr>
          </a:p>
        </p:txBody>
      </p:sp>
      <p:sp>
        <p:nvSpPr>
          <p:cNvPr id="6" name="Espace réservé du contenu 1"/>
          <p:cNvSpPr txBox="1">
            <a:spLocks/>
          </p:cNvSpPr>
          <p:nvPr/>
        </p:nvSpPr>
        <p:spPr bwMode="gray">
          <a:xfrm>
            <a:off x="971550" y="1253809"/>
            <a:ext cx="7921625" cy="6725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Font typeface="Arial" pitchFamily="34" charset="0"/>
              <a:buNone/>
              <a:defRPr sz="145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 sz="1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44000" indent="-144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Pct val="100000"/>
              <a:buFont typeface="Wingdings 2" panose="05020102010507070707" pitchFamily="18" charset="2"/>
              <a:buChar char="¿"/>
              <a:defRPr sz="1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 Black" panose="020B0A04020102020204" pitchFamily="34" charset="0"/>
              <a:buChar char="&gt;"/>
              <a:defRPr sz="11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612000" indent="-144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w"/>
              <a:defRPr sz="1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endParaRPr lang="fr-FR" sz="1800" b="0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26825" y="1448723"/>
            <a:ext cx="6768059" cy="916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sz="1900" dirty="0">
                <a:latin typeface="Rockwell" pitchFamily="18" charset="0"/>
              </a:rPr>
              <a:t> Lancer d'abord LDG et FENNEL sur les </a:t>
            </a:r>
            <a:r>
              <a:rPr lang="fr-FR" sz="1900" dirty="0" err="1">
                <a:latin typeface="Rockwell" pitchFamily="18" charset="0"/>
              </a:rPr>
              <a:t>datasets</a:t>
            </a:r>
            <a:r>
              <a:rPr lang="fr-FR" sz="1900" dirty="0">
                <a:latin typeface="Rockwell" pitchFamily="18" charset="0"/>
              </a:rPr>
              <a:t> cités précédemment en un seul passage pour k = 2,4,8,16,et 32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29325" y="2467859"/>
            <a:ext cx="763700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sz="1900" dirty="0">
                <a:latin typeface="Rockwell" pitchFamily="18" charset="0"/>
              </a:rPr>
              <a:t> Comparer les résultats obtenus avec la méthode multi-niveau Métis.</a:t>
            </a:r>
          </a:p>
        </p:txBody>
      </p:sp>
      <p:sp>
        <p:nvSpPr>
          <p:cNvPr id="9" name="Rectangle 8"/>
          <p:cNvSpPr/>
          <p:nvPr/>
        </p:nvSpPr>
        <p:spPr>
          <a:xfrm>
            <a:off x="527633" y="843100"/>
            <a:ext cx="426751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Partitionnement en streaming:</a:t>
            </a:r>
            <a:endParaRPr lang="fr-FR" sz="2200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413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Réalisation et Evaluation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250825" y="4624388"/>
            <a:ext cx="528664" cy="519111"/>
          </a:xfrm>
        </p:spPr>
        <p:txBody>
          <a:bodyPr/>
          <a:lstStyle/>
          <a:p>
            <a:fld id="{733122C9-A0B9-462F-8757-0847AD287B63}" type="slidenum">
              <a:rPr lang="fr-FR" smtClean="0">
                <a:solidFill>
                  <a:srgbClr val="525668"/>
                </a:solidFill>
              </a:rPr>
              <a:pPr/>
              <a:t>25</a:t>
            </a:fld>
            <a:endParaRPr lang="fr-FR" dirty="0">
              <a:solidFill>
                <a:srgbClr val="525668"/>
              </a:solidFill>
            </a:endParaRPr>
          </a:p>
        </p:txBody>
      </p:sp>
      <p:sp>
        <p:nvSpPr>
          <p:cNvPr id="6" name="Espace réservé du contenu 1"/>
          <p:cNvSpPr txBox="1">
            <a:spLocks/>
          </p:cNvSpPr>
          <p:nvPr/>
        </p:nvSpPr>
        <p:spPr bwMode="gray">
          <a:xfrm>
            <a:off x="971550" y="1253809"/>
            <a:ext cx="7921625" cy="6725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Font typeface="Arial" pitchFamily="34" charset="0"/>
              <a:buNone/>
              <a:defRPr sz="145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 sz="1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44000" indent="-144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Pct val="100000"/>
              <a:buFont typeface="Wingdings 2" panose="05020102010507070707" pitchFamily="18" charset="2"/>
              <a:buChar char="¿"/>
              <a:defRPr sz="1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 Black" panose="020B0A04020102020204" pitchFamily="34" charset="0"/>
              <a:buChar char="&gt;"/>
              <a:defRPr sz="11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612000" indent="-144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w"/>
              <a:defRPr sz="1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endParaRPr lang="fr-FR" sz="1800" b="0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sp>
        <p:nvSpPr>
          <p:cNvPr id="117761" name="Rectangle 1"/>
          <p:cNvSpPr>
            <a:spLocks noChangeArrowheads="1"/>
          </p:cNvSpPr>
          <p:nvPr/>
        </p:nvSpPr>
        <p:spPr bwMode="auto">
          <a:xfrm>
            <a:off x="1376412" y="3965234"/>
            <a:ext cx="675765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itchFamily="18" charset="0"/>
                <a:ea typeface="Times New Roman" pitchFamily="18" charset="0"/>
                <a:cs typeface="Times New Roman" pitchFamily="18" charset="0"/>
              </a:rPr>
              <a:t>Les résultats obtenus de LDG, FENNEL, et Métis de la fraction λ et la charge ρ sur les </a:t>
            </a:r>
            <a:r>
              <a:rPr kumimoji="0" lang="fr-F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ckwell" pitchFamily="18" charset="0"/>
                <a:ea typeface="Times New Roman" pitchFamily="18" charset="0"/>
                <a:cs typeface="Times New Roman" pitchFamily="18" charset="0"/>
              </a:rPr>
              <a:t>datasets</a:t>
            </a:r>
            <a:r>
              <a:rPr kumimoji="0" lang="fr-F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itchFamily="18" charset="0"/>
                <a:ea typeface="Times New Roman" pitchFamily="18" charset="0"/>
                <a:cs typeface="Times New Roman" pitchFamily="18" charset="0"/>
              </a:rPr>
              <a:t> pour k = 32.</a:t>
            </a:r>
            <a:endParaRPr kumimoji="0" lang="fr-F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ckwell" pitchFamily="18" charset="0"/>
              <a:cs typeface="Arial" pitchFamily="34" charset="0"/>
            </a:endParaRPr>
          </a:p>
        </p:txBody>
      </p:sp>
      <p:graphicFrame>
        <p:nvGraphicFramePr>
          <p:cNvPr id="11" name="Tableau 10"/>
          <p:cNvGraphicFramePr>
            <a:graphicFrameLocks noGrp="1"/>
          </p:cNvGraphicFramePr>
          <p:nvPr/>
        </p:nvGraphicFramePr>
        <p:xfrm>
          <a:off x="1494628" y="1490784"/>
          <a:ext cx="6216354" cy="2193993"/>
        </p:xfrm>
        <a:graphic>
          <a:graphicData uri="http://schemas.openxmlformats.org/drawingml/2006/table">
            <a:tbl>
              <a:tblPr/>
              <a:tblGrid>
                <a:gridCol w="1010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9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8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80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3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93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90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 dirty="0">
                          <a:latin typeface="Times New Roman"/>
                          <a:ea typeface="Times New Roman"/>
                          <a:cs typeface="Times New Roman"/>
                        </a:rPr>
                        <a:t>Graphes</a:t>
                      </a:r>
                      <a:endParaRPr lang="fr-F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>
                          <a:latin typeface="Times New Roman"/>
                          <a:ea typeface="Times New Roman"/>
                          <a:cs typeface="Times New Roman"/>
                        </a:rPr>
                        <a:t>LDG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>
                          <a:latin typeface="Times New Roman"/>
                          <a:ea typeface="Times New Roman"/>
                          <a:cs typeface="Times New Roman"/>
                        </a:rPr>
                        <a:t>FENNEL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>
                          <a:latin typeface="Times New Roman"/>
                          <a:ea typeface="Times New Roman"/>
                          <a:cs typeface="Times New Roman"/>
                        </a:rPr>
                        <a:t>Métis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Times New Roman"/>
                          <a:ea typeface="Times New Roman"/>
                          <a:cs typeface="Times New Roman"/>
                          <a:sym typeface="Symbol"/>
                        </a:rPr>
                        <a:t></a:t>
                      </a:r>
                      <a:endParaRPr lang="fr-F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Times New Roman"/>
                          <a:ea typeface="Times New Roman"/>
                          <a:cs typeface="Times New Roman"/>
                          <a:sym typeface="Symbol"/>
                        </a:rPr>
                        <a:t></a:t>
                      </a:r>
                      <a:endParaRPr lang="fr-F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Temps en s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Times New Roman"/>
                          <a:ea typeface="Times New Roman"/>
                          <a:cs typeface="Times New Roman"/>
                          <a:sym typeface="Symbol"/>
                        </a:rPr>
                        <a:t></a:t>
                      </a:r>
                      <a:endParaRPr lang="fr-F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Times New Roman"/>
                          <a:ea typeface="Times New Roman"/>
                          <a:cs typeface="Times New Roman"/>
                          <a:sym typeface="Symbol"/>
                        </a:rPr>
                        <a:t></a:t>
                      </a:r>
                      <a:endParaRPr lang="fr-F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Temps en s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Times New Roman"/>
                          <a:ea typeface="Times New Roman"/>
                          <a:cs typeface="Times New Roman"/>
                          <a:sym typeface="Symbol"/>
                        </a:rPr>
                        <a:t></a:t>
                      </a:r>
                      <a:endParaRPr lang="fr-F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Times New Roman"/>
                          <a:ea typeface="Times New Roman"/>
                          <a:cs typeface="Times New Roman"/>
                          <a:sym typeface="Symbol"/>
                        </a:rPr>
                        <a:t></a:t>
                      </a:r>
                      <a:endParaRPr lang="fr-F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Temps en s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Facebook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0.702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1.004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1.23e</a:t>
                      </a:r>
                      <a:r>
                        <a:rPr lang="fr-FR" sz="1200" baseline="30000">
                          <a:latin typeface="Times New Roman"/>
                          <a:ea typeface="Times New Roman"/>
                          <a:cs typeface="Times New Roman"/>
                        </a:rPr>
                        <a:t>-3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0.309</a:t>
                      </a:r>
                      <a:r>
                        <a:rPr lang="fr-FR" sz="1100">
                          <a:latin typeface="Calibri"/>
                          <a:cs typeface="Times New Roman"/>
                        </a:rPr>
                        <a:t> 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2.4 e</a:t>
                      </a:r>
                      <a:r>
                        <a:rPr lang="fr-FR" sz="1200" baseline="30000">
                          <a:latin typeface="Times New Roman"/>
                          <a:ea typeface="Times New Roman"/>
                          <a:cs typeface="Times New Roman"/>
                        </a:rPr>
                        <a:t>-3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0.362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1.001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397 e</a:t>
                      </a:r>
                      <a:r>
                        <a:rPr lang="fr-FR" sz="1200" baseline="30000">
                          <a:latin typeface="Times New Roman"/>
                          <a:ea typeface="Times New Roman"/>
                          <a:cs typeface="Times New Roman"/>
                        </a:rPr>
                        <a:t>-3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Enron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0.670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1.001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15e</a:t>
                      </a:r>
                      <a:r>
                        <a:rPr lang="fr-FR" sz="1200" baseline="30000">
                          <a:latin typeface="Times New Roman"/>
                          <a:ea typeface="Times New Roman"/>
                          <a:cs typeface="Times New Roman"/>
                        </a:rPr>
                        <a:t>-3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0.569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1.007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12.3e</a:t>
                      </a:r>
                      <a:r>
                        <a:rPr lang="fr-FR" sz="1200" baseline="30000">
                          <a:latin typeface="Times New Roman"/>
                          <a:ea typeface="Times New Roman"/>
                          <a:cs typeface="Times New Roman"/>
                        </a:rPr>
                        <a:t>-3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0.435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1.001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1.37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u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Amazon0302</a:t>
                      </a:r>
                      <a:endParaRPr lang="fr-FR" sz="1100" u="none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0.405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1.003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66.4e</a:t>
                      </a:r>
                      <a:r>
                        <a:rPr lang="fr-FR" sz="1200" baseline="30000">
                          <a:latin typeface="Times New Roman"/>
                          <a:ea typeface="Times New Roman"/>
                          <a:cs typeface="Times New Roman"/>
                        </a:rPr>
                        <a:t>-3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0.515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90.8e</a:t>
                      </a:r>
                      <a:r>
                        <a:rPr lang="fr-FR" sz="1200" baseline="30000">
                          <a:latin typeface="Times New Roman"/>
                          <a:ea typeface="Times New Roman"/>
                          <a:cs typeface="Times New Roman"/>
                        </a:rPr>
                        <a:t>-3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0.090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1.001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9.97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u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Amazon0505</a:t>
                      </a:r>
                      <a:endParaRPr lang="fr-FR" sz="1100" u="none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0.435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113e</a:t>
                      </a:r>
                      <a:r>
                        <a:rPr lang="fr-FR" sz="1200" baseline="30000">
                          <a:latin typeface="Times New Roman"/>
                          <a:ea typeface="Times New Roman"/>
                          <a:cs typeface="Times New Roman"/>
                        </a:rPr>
                        <a:t>-3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0.513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136 e</a:t>
                      </a:r>
                      <a:r>
                        <a:rPr lang="fr-FR" sz="1200" baseline="30000">
                          <a:latin typeface="Times New Roman"/>
                          <a:ea typeface="Times New Roman"/>
                          <a:cs typeface="Times New Roman"/>
                        </a:rPr>
                        <a:t>-3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0.111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1.001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1200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Times New Roman"/>
                          <a:ea typeface="CMR10"/>
                          <a:cs typeface="Times New Roman"/>
                        </a:rPr>
                        <a:t>Web </a:t>
                      </a:r>
                      <a:r>
                        <a:rPr lang="fr-FR" sz="1200" dirty="0" err="1">
                          <a:latin typeface="Times New Roman"/>
                          <a:ea typeface="CMR10"/>
                          <a:cs typeface="Times New Roman"/>
                        </a:rPr>
                        <a:t>Nd</a:t>
                      </a:r>
                      <a:endParaRPr lang="fr-F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0.302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1.001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70.4e</a:t>
                      </a:r>
                      <a:r>
                        <a:rPr lang="fr-FR" sz="1200" baseline="30000">
                          <a:latin typeface="Times New Roman"/>
                          <a:ea typeface="Times New Roman"/>
                          <a:cs typeface="Times New Roman"/>
                        </a:rPr>
                        <a:t>-3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0.337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82.2e</a:t>
                      </a:r>
                      <a:r>
                        <a:rPr lang="fr-FR" sz="1200" baseline="30000">
                          <a:latin typeface="Times New Roman"/>
                          <a:ea typeface="Times New Roman"/>
                          <a:cs typeface="Times New Roman"/>
                        </a:rPr>
                        <a:t>-3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0.036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1.001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9.13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Times New Roman"/>
                          <a:ea typeface="Times New Roman"/>
                          <a:cs typeface="Times New Roman"/>
                        </a:rPr>
                        <a:t>Wiki Talk</a:t>
                      </a:r>
                      <a:endParaRPr lang="fr-F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0.764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469 e</a:t>
                      </a:r>
                      <a:r>
                        <a:rPr lang="fr-FR" sz="1200" baseline="30000">
                          <a:latin typeface="Times New Roman"/>
                          <a:ea typeface="Times New Roman"/>
                          <a:cs typeface="Times New Roman"/>
                        </a:rPr>
                        <a:t>-3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0.696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700 e</a:t>
                      </a:r>
                      <a:r>
                        <a:rPr lang="fr-FR" sz="1200" baseline="30000">
                          <a:latin typeface="Times New Roman"/>
                          <a:ea typeface="Times New Roman"/>
                          <a:cs typeface="Times New Roman"/>
                        </a:rPr>
                        <a:t>-3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0.427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1.001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431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Times New Roman"/>
                          <a:ea typeface="CMR10"/>
                          <a:cs typeface="Times New Roman"/>
                        </a:rPr>
                        <a:t>Live Journal</a:t>
                      </a:r>
                      <a:endParaRPr lang="fr-F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0.544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4.54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0.576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5.64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0.257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1.001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Times New Roman"/>
                          <a:ea typeface="Times New Roman"/>
                          <a:cs typeface="Times New Roman"/>
                        </a:rPr>
                        <a:t>25899</a:t>
                      </a:r>
                      <a:endParaRPr lang="fr-F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27633" y="843100"/>
            <a:ext cx="426751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Partitionnement en streaming:</a:t>
            </a:r>
            <a:endParaRPr lang="fr-FR" sz="2200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413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Réalisation &amp; Evaluation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82585" y="4638036"/>
            <a:ext cx="528664" cy="519111"/>
          </a:xfrm>
        </p:spPr>
        <p:txBody>
          <a:bodyPr/>
          <a:lstStyle/>
          <a:p>
            <a:fld id="{733122C9-A0B9-462F-8757-0847AD287B63}" type="slidenum">
              <a:rPr lang="fr-FR" smtClean="0">
                <a:solidFill>
                  <a:srgbClr val="525668"/>
                </a:solidFill>
              </a:rPr>
              <a:pPr/>
              <a:t>26</a:t>
            </a:fld>
            <a:endParaRPr lang="fr-FR" dirty="0">
              <a:solidFill>
                <a:srgbClr val="525668"/>
              </a:solidFill>
            </a:endParaRPr>
          </a:p>
        </p:txBody>
      </p:sp>
      <p:sp>
        <p:nvSpPr>
          <p:cNvPr id="6" name="Espace réservé du contenu 1"/>
          <p:cNvSpPr txBox="1">
            <a:spLocks/>
          </p:cNvSpPr>
          <p:nvPr/>
        </p:nvSpPr>
        <p:spPr bwMode="gray">
          <a:xfrm>
            <a:off x="971550" y="1253809"/>
            <a:ext cx="7921625" cy="6725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Font typeface="Arial" pitchFamily="34" charset="0"/>
              <a:buNone/>
              <a:defRPr sz="145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 sz="1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44000" indent="-144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Pct val="100000"/>
              <a:buFont typeface="Wingdings 2" panose="05020102010507070707" pitchFamily="18" charset="2"/>
              <a:buChar char="¿"/>
              <a:defRPr sz="1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 Black" panose="020B0A04020102020204" pitchFamily="34" charset="0"/>
              <a:buChar char="&gt;"/>
              <a:defRPr sz="11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612000" indent="-144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w"/>
              <a:defRPr sz="1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endParaRPr lang="fr-FR" sz="1800" b="0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pic>
        <p:nvPicPr>
          <p:cNvPr id="8" name="Image 7" descr="fig1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300249" y="1542196"/>
            <a:ext cx="4012442" cy="2671077"/>
          </a:xfrm>
          <a:prstGeom prst="rect">
            <a:avLst/>
          </a:prstGeom>
          <a:ln w="12700">
            <a:noFill/>
          </a:ln>
        </p:spPr>
      </p:pic>
      <p:sp>
        <p:nvSpPr>
          <p:cNvPr id="7" name="Rectangle 6"/>
          <p:cNvSpPr/>
          <p:nvPr/>
        </p:nvSpPr>
        <p:spPr>
          <a:xfrm>
            <a:off x="527633" y="843100"/>
            <a:ext cx="426751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Partitionnement en streaming:</a:t>
            </a:r>
            <a:endParaRPr lang="fr-FR" sz="2200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Image 8" descr="fig2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131557" y="1473957"/>
            <a:ext cx="3466531" cy="2729552"/>
          </a:xfrm>
          <a:prstGeom prst="rect">
            <a:avLst/>
          </a:prstGeom>
          <a:ln w="12700">
            <a:noFill/>
          </a:ln>
        </p:spPr>
      </p:pic>
      <p:sp>
        <p:nvSpPr>
          <p:cNvPr id="10" name="Rectangle 9"/>
          <p:cNvSpPr/>
          <p:nvPr/>
        </p:nvSpPr>
        <p:spPr>
          <a:xfrm>
            <a:off x="634615" y="4266337"/>
            <a:ext cx="3841845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00" dirty="0">
                <a:latin typeface="Rockwell" pitchFamily="18" charset="0"/>
              </a:rPr>
              <a:t>Fraction moyenne λ pour LDG, </a:t>
            </a:r>
            <a:r>
              <a:rPr lang="fr-FR" sz="1700" dirty="0" err="1">
                <a:latin typeface="Rockwell" pitchFamily="18" charset="0"/>
              </a:rPr>
              <a:t>Fennel</a:t>
            </a:r>
            <a:r>
              <a:rPr lang="fr-FR" sz="1700" dirty="0">
                <a:latin typeface="Rockwell" pitchFamily="18" charset="0"/>
              </a:rPr>
              <a:t> et METIS sur les 6 </a:t>
            </a:r>
            <a:r>
              <a:rPr lang="fr-FR" sz="1700" dirty="0" err="1">
                <a:latin typeface="Rockwell" pitchFamily="18" charset="0"/>
              </a:rPr>
              <a:t>datasets</a:t>
            </a:r>
            <a:r>
              <a:rPr lang="fr-FR" sz="1700" dirty="0">
                <a:latin typeface="Rockwell" pitchFamily="18" charset="0"/>
              </a:rPr>
              <a:t> pour k=32.</a:t>
            </a:r>
          </a:p>
        </p:txBody>
      </p:sp>
      <p:sp>
        <p:nvSpPr>
          <p:cNvPr id="50177" name="Rectangle 1"/>
          <p:cNvSpPr>
            <a:spLocks noChangeArrowheads="1"/>
          </p:cNvSpPr>
          <p:nvPr/>
        </p:nvSpPr>
        <p:spPr bwMode="auto">
          <a:xfrm>
            <a:off x="5186149" y="4184449"/>
            <a:ext cx="3739487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itchFamily="18" charset="0"/>
                <a:ea typeface="Times New Roman" pitchFamily="18" charset="0"/>
                <a:cs typeface="Times New Roman" pitchFamily="18" charset="0"/>
              </a:rPr>
              <a:t>Le temps d'exécution moyen en s pour LDG, </a:t>
            </a:r>
            <a:r>
              <a:rPr kumimoji="0" lang="fr-FR" sz="17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ckwell" pitchFamily="18" charset="0"/>
                <a:ea typeface="Times New Roman" pitchFamily="18" charset="0"/>
                <a:cs typeface="Times New Roman" pitchFamily="18" charset="0"/>
              </a:rPr>
              <a:t>Fenel</a:t>
            </a:r>
            <a:r>
              <a:rPr kumimoji="0" lang="fr-FR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itchFamily="18" charset="0"/>
                <a:ea typeface="Times New Roman" pitchFamily="18" charset="0"/>
                <a:cs typeface="Times New Roman" pitchFamily="18" charset="0"/>
              </a:rPr>
              <a:t> et METIS sur les 6 </a:t>
            </a:r>
            <a:r>
              <a:rPr kumimoji="0" lang="fr-FR" sz="17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ckwell" pitchFamily="18" charset="0"/>
                <a:ea typeface="Times New Roman" pitchFamily="18" charset="0"/>
                <a:cs typeface="Times New Roman" pitchFamily="18" charset="0"/>
              </a:rPr>
              <a:t>datasets</a:t>
            </a:r>
            <a:r>
              <a:rPr kumimoji="0" lang="fr-FR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fr-FR" sz="1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ckwell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41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017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Réalisation et Evaluation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250825" y="4624388"/>
            <a:ext cx="528664" cy="519111"/>
          </a:xfrm>
        </p:spPr>
        <p:txBody>
          <a:bodyPr/>
          <a:lstStyle/>
          <a:p>
            <a:fld id="{733122C9-A0B9-462F-8757-0847AD287B63}" type="slidenum">
              <a:rPr lang="fr-FR" smtClean="0">
                <a:solidFill>
                  <a:srgbClr val="525668"/>
                </a:solidFill>
              </a:rPr>
              <a:pPr/>
              <a:t>27</a:t>
            </a:fld>
            <a:endParaRPr lang="fr-FR" dirty="0">
              <a:solidFill>
                <a:srgbClr val="525668"/>
              </a:solidFill>
            </a:endParaRPr>
          </a:p>
        </p:txBody>
      </p:sp>
      <p:sp>
        <p:nvSpPr>
          <p:cNvPr id="6" name="Espace réservé du contenu 1"/>
          <p:cNvSpPr txBox="1">
            <a:spLocks/>
          </p:cNvSpPr>
          <p:nvPr/>
        </p:nvSpPr>
        <p:spPr bwMode="gray">
          <a:xfrm>
            <a:off x="971550" y="1253809"/>
            <a:ext cx="7921625" cy="6725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Font typeface="Arial" pitchFamily="34" charset="0"/>
              <a:buNone/>
              <a:defRPr sz="145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 sz="1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44000" indent="-144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Pct val="100000"/>
              <a:buFont typeface="Wingdings 2" panose="05020102010507070707" pitchFamily="18" charset="2"/>
              <a:buChar char="¿"/>
              <a:defRPr sz="1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 Black" panose="020B0A04020102020204" pitchFamily="34" charset="0"/>
              <a:buChar char="&gt;"/>
              <a:defRPr sz="11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612000" indent="-144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w"/>
              <a:defRPr sz="1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endParaRPr lang="fr-FR" sz="1800" b="0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pic>
        <p:nvPicPr>
          <p:cNvPr id="9" name="Image 8" descr="hhh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372370" y="1268345"/>
            <a:ext cx="6343090" cy="2878111"/>
          </a:xfrm>
          <a:prstGeom prst="rect">
            <a:avLst/>
          </a:prstGeom>
          <a:ln w="12700">
            <a:noFill/>
          </a:ln>
        </p:spPr>
      </p:pic>
      <p:sp>
        <p:nvSpPr>
          <p:cNvPr id="8" name="Rectangle 7"/>
          <p:cNvSpPr/>
          <p:nvPr/>
        </p:nvSpPr>
        <p:spPr>
          <a:xfrm>
            <a:off x="527633" y="843100"/>
            <a:ext cx="426751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Partitionnement en streaming:</a:t>
            </a:r>
            <a:endParaRPr lang="fr-FR" sz="2200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6126" y="411832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latin typeface="Rockwell" pitchFamily="18" charset="0"/>
              </a:rPr>
              <a:t>L'évolution de λ et t pour chaque valeur de k pour le graphe de Live Journal.</a:t>
            </a:r>
          </a:p>
        </p:txBody>
      </p:sp>
    </p:spTree>
    <p:extLst>
      <p:ext uri="{BB962C8B-B14F-4D97-AF65-F5344CB8AC3E}">
        <p14:creationId xmlns:p14="http://schemas.microsoft.com/office/powerpoint/2010/main" val="566413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 &amp; Evaluation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250825" y="4624388"/>
            <a:ext cx="528664" cy="519111"/>
          </a:xfrm>
        </p:spPr>
        <p:txBody>
          <a:bodyPr/>
          <a:lstStyle/>
          <a:p>
            <a:fld id="{733122C9-A0B9-462F-8757-0847AD287B63}" type="slidenum">
              <a:rPr lang="fr-FR" smtClean="0">
                <a:solidFill>
                  <a:srgbClr val="525668"/>
                </a:solidFill>
              </a:rPr>
              <a:pPr/>
              <a:t>28</a:t>
            </a:fld>
            <a:endParaRPr lang="fr-FR" dirty="0">
              <a:solidFill>
                <a:srgbClr val="525668"/>
              </a:solidFill>
            </a:endParaRPr>
          </a:p>
        </p:txBody>
      </p:sp>
      <p:sp>
        <p:nvSpPr>
          <p:cNvPr id="6" name="Espace réservé du contenu 1"/>
          <p:cNvSpPr txBox="1">
            <a:spLocks/>
          </p:cNvSpPr>
          <p:nvPr/>
        </p:nvSpPr>
        <p:spPr bwMode="gray">
          <a:xfrm>
            <a:off x="971550" y="1253809"/>
            <a:ext cx="7921625" cy="6725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Font typeface="Arial" pitchFamily="34" charset="0"/>
              <a:buNone/>
              <a:defRPr sz="145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 sz="1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44000" indent="-144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Pct val="100000"/>
              <a:buFont typeface="Wingdings 2" panose="05020102010507070707" pitchFamily="18" charset="2"/>
              <a:buChar char="¿"/>
              <a:defRPr sz="1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 Black" panose="020B0A04020102020204" pitchFamily="34" charset="0"/>
              <a:buChar char="&gt;"/>
              <a:defRPr sz="11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612000" indent="-144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w"/>
              <a:defRPr sz="1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endParaRPr lang="fr-FR" sz="1800" b="0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26825" y="1448723"/>
            <a:ext cx="83218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sz="1600" dirty="0">
                <a:latin typeface="Rockwell" pitchFamily="18" charset="0"/>
              </a:rPr>
              <a:t> Lancer d'abord </a:t>
            </a:r>
            <a:r>
              <a:rPr lang="fr-FR" sz="1600" dirty="0" err="1">
                <a:latin typeface="Rockwell" pitchFamily="18" charset="0"/>
              </a:rPr>
              <a:t>ReLDG</a:t>
            </a:r>
            <a:r>
              <a:rPr lang="fr-FR" sz="1600" dirty="0">
                <a:latin typeface="Rockwell" pitchFamily="18" charset="0"/>
              </a:rPr>
              <a:t> et </a:t>
            </a:r>
            <a:r>
              <a:rPr lang="fr-FR" sz="1600" dirty="0" err="1">
                <a:latin typeface="Rockwell" pitchFamily="18" charset="0"/>
              </a:rPr>
              <a:t>ReFENNEL</a:t>
            </a:r>
            <a:r>
              <a:rPr lang="fr-FR" sz="1600" dirty="0">
                <a:latin typeface="Rockwell" pitchFamily="18" charset="0"/>
              </a:rPr>
              <a:t> sur les </a:t>
            </a:r>
            <a:r>
              <a:rPr lang="fr-FR" sz="1600" dirty="0" err="1">
                <a:latin typeface="Rockwell" pitchFamily="18" charset="0"/>
              </a:rPr>
              <a:t>datasets</a:t>
            </a:r>
            <a:r>
              <a:rPr lang="fr-FR" sz="1600" dirty="0">
                <a:latin typeface="Rockwell" pitchFamily="18" charset="0"/>
              </a:rPr>
              <a:t> cités précédemment en plusieurs passage pour k =16,et 32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29325" y="2495155"/>
            <a:ext cx="6768059" cy="417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sz="1600" dirty="0">
                <a:latin typeface="Rockwell" pitchFamily="18" charset="0"/>
              </a:rPr>
              <a:t> Comparer les résultats obtenus avec la méthode multi-niveau Métis.</a:t>
            </a:r>
          </a:p>
        </p:txBody>
      </p:sp>
      <p:sp>
        <p:nvSpPr>
          <p:cNvPr id="9" name="Rectangle 8"/>
          <p:cNvSpPr/>
          <p:nvPr/>
        </p:nvSpPr>
        <p:spPr>
          <a:xfrm>
            <a:off x="527633" y="843100"/>
            <a:ext cx="3736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Partitionnement en </a:t>
            </a:r>
            <a:r>
              <a:rPr lang="fr-FR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restreaming</a:t>
            </a:r>
            <a:r>
              <a:rPr lang="fr-FR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fr-FR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55922" y="3287835"/>
            <a:ext cx="49490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600" dirty="0">
                <a:latin typeface="Rockwell" pitchFamily="18" charset="0"/>
              </a:rPr>
              <a:t> Fixer le nombre d’itération a 20.</a:t>
            </a:r>
          </a:p>
        </p:txBody>
      </p:sp>
    </p:spTree>
    <p:extLst>
      <p:ext uri="{BB962C8B-B14F-4D97-AF65-F5344CB8AC3E}">
        <p14:creationId xmlns:p14="http://schemas.microsoft.com/office/powerpoint/2010/main" val="566413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Réalisation et Evaluation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250825" y="4624388"/>
            <a:ext cx="528664" cy="519111"/>
          </a:xfrm>
        </p:spPr>
        <p:txBody>
          <a:bodyPr/>
          <a:lstStyle/>
          <a:p>
            <a:fld id="{733122C9-A0B9-462F-8757-0847AD287B63}" type="slidenum">
              <a:rPr lang="fr-FR" smtClean="0">
                <a:solidFill>
                  <a:srgbClr val="525668"/>
                </a:solidFill>
              </a:rPr>
              <a:pPr/>
              <a:t>29</a:t>
            </a:fld>
            <a:endParaRPr lang="fr-FR" dirty="0">
              <a:solidFill>
                <a:srgbClr val="525668"/>
              </a:solidFill>
            </a:endParaRPr>
          </a:p>
        </p:txBody>
      </p:sp>
      <p:sp>
        <p:nvSpPr>
          <p:cNvPr id="6" name="Espace réservé du contenu 1"/>
          <p:cNvSpPr txBox="1">
            <a:spLocks/>
          </p:cNvSpPr>
          <p:nvPr/>
        </p:nvSpPr>
        <p:spPr bwMode="gray">
          <a:xfrm>
            <a:off x="971550" y="1253809"/>
            <a:ext cx="7921625" cy="6725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Font typeface="Arial" pitchFamily="34" charset="0"/>
              <a:buNone/>
              <a:defRPr sz="145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 sz="1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44000" indent="-144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Pct val="100000"/>
              <a:buFont typeface="Wingdings 2" panose="05020102010507070707" pitchFamily="18" charset="2"/>
              <a:buChar char="¿"/>
              <a:defRPr sz="1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 Black" panose="020B0A04020102020204" pitchFamily="34" charset="0"/>
              <a:buChar char="&gt;"/>
              <a:defRPr sz="11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612000" indent="-144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w"/>
              <a:defRPr sz="1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endParaRPr lang="fr-FR" sz="1800" b="0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1394085" y="1325617"/>
          <a:ext cx="6520721" cy="3061584"/>
        </p:xfrm>
        <a:graphic>
          <a:graphicData uri="http://schemas.openxmlformats.org/drawingml/2006/table">
            <a:tbl>
              <a:tblPr/>
              <a:tblGrid>
                <a:gridCol w="1013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02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07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79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479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77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849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345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 dirty="0">
                          <a:latin typeface="Times New Roman"/>
                          <a:ea typeface="Times New Roman"/>
                          <a:cs typeface="Times New Roman"/>
                        </a:rPr>
                        <a:t>Graphes</a:t>
                      </a:r>
                      <a:endParaRPr lang="fr-F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>
                          <a:latin typeface="Times New Roman"/>
                          <a:ea typeface="Times New Roman"/>
                          <a:cs typeface="Times New Roman"/>
                        </a:rPr>
                        <a:t>ReLDG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>
                          <a:latin typeface="Times New Roman"/>
                          <a:ea typeface="Times New Roman"/>
                          <a:cs typeface="Times New Roman"/>
                        </a:rPr>
                        <a:t>ReFENNEL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>
                          <a:latin typeface="Times New Roman"/>
                          <a:ea typeface="Times New Roman"/>
                          <a:cs typeface="Times New Roman"/>
                        </a:rPr>
                        <a:t>Métis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8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Times New Roman"/>
                          <a:ea typeface="Times New Roman"/>
                          <a:cs typeface="Times New Roman"/>
                          <a:sym typeface="Symbol"/>
                        </a:rPr>
                        <a:t></a:t>
                      </a:r>
                      <a:endParaRPr lang="fr-F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Times New Roman"/>
                          <a:ea typeface="Times New Roman"/>
                          <a:cs typeface="Times New Roman"/>
                          <a:sym typeface="Symbol"/>
                        </a:rPr>
                        <a:t></a:t>
                      </a:r>
                      <a:endParaRPr lang="fr-F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Times New Roman"/>
                          <a:ea typeface="Times New Roman"/>
                          <a:cs typeface="Times New Roman"/>
                        </a:rPr>
                        <a:t>Temps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Times New Roman"/>
                          <a:ea typeface="Times New Roman"/>
                          <a:cs typeface="Times New Roman"/>
                        </a:rPr>
                        <a:t>en s</a:t>
                      </a:r>
                      <a:endParaRPr lang="fr-F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Times New Roman"/>
                          <a:ea typeface="Times New Roman"/>
                          <a:cs typeface="Times New Roman"/>
                          <a:sym typeface="Symbol"/>
                        </a:rPr>
                        <a:t></a:t>
                      </a:r>
                      <a:endParaRPr lang="fr-F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Times New Roman"/>
                          <a:ea typeface="Times New Roman"/>
                          <a:cs typeface="Times New Roman"/>
                          <a:sym typeface="Symbol"/>
                        </a:rPr>
                        <a:t></a:t>
                      </a:r>
                      <a:endParaRPr lang="fr-F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temps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Times New Roman"/>
                          <a:ea typeface="Times New Roman"/>
                          <a:cs typeface="Times New Roman"/>
                          <a:sym typeface="Symbol"/>
                        </a:rPr>
                        <a:t></a:t>
                      </a:r>
                      <a:endParaRPr lang="fr-F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Times New Roman"/>
                          <a:ea typeface="Times New Roman"/>
                          <a:cs typeface="Times New Roman"/>
                          <a:sym typeface="Symbol"/>
                        </a:rPr>
                        <a:t></a:t>
                      </a:r>
                      <a:endParaRPr lang="fr-F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Times New Roman"/>
                          <a:ea typeface="Times New Roman"/>
                          <a:cs typeface="Times New Roman"/>
                        </a:rPr>
                        <a:t>Temps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Times New Roman"/>
                          <a:ea typeface="Times New Roman"/>
                          <a:cs typeface="Times New Roman"/>
                        </a:rPr>
                        <a:t>en s</a:t>
                      </a:r>
                      <a:endParaRPr lang="fr-F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Facebook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0.398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1.001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218e</a:t>
                      </a:r>
                      <a:r>
                        <a:rPr lang="fr-FR" sz="1200" baseline="30000">
                          <a:latin typeface="Times New Roman"/>
                          <a:ea typeface="Times New Roman"/>
                          <a:cs typeface="Times New Roman"/>
                        </a:rPr>
                        <a:t>-3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0.243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1.007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237e</a:t>
                      </a:r>
                      <a:r>
                        <a:rPr lang="fr-FR" sz="1200" baseline="30000">
                          <a:latin typeface="Times New Roman"/>
                          <a:ea typeface="Times New Roman"/>
                          <a:cs typeface="Times New Roman"/>
                        </a:rPr>
                        <a:t>-3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0.362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1.001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397 e</a:t>
                      </a:r>
                      <a:r>
                        <a:rPr lang="fr-FR" sz="1200" baseline="30000">
                          <a:latin typeface="Times New Roman"/>
                          <a:ea typeface="Times New Roman"/>
                          <a:cs typeface="Times New Roman"/>
                        </a:rPr>
                        <a:t>-3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8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Enron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0.483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1.001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849 e</a:t>
                      </a:r>
                      <a:r>
                        <a:rPr lang="fr-FR" sz="1200" baseline="30000">
                          <a:latin typeface="Times New Roman"/>
                          <a:ea typeface="Times New Roman"/>
                          <a:cs typeface="Times New Roman"/>
                        </a:rPr>
                        <a:t>-3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0.241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1.003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418e</a:t>
                      </a:r>
                      <a:r>
                        <a:rPr lang="fr-FR" sz="1200" baseline="30000">
                          <a:latin typeface="Times New Roman"/>
                          <a:ea typeface="Times New Roman"/>
                          <a:cs typeface="Times New Roman"/>
                        </a:rPr>
                        <a:t>-3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0.435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1.001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1.37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u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Amazon0302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Times New Roman"/>
                          <a:ea typeface="Times New Roman"/>
                          <a:cs typeface="Times New Roman"/>
                        </a:rPr>
                        <a:t>0.261</a:t>
                      </a:r>
                      <a:endParaRPr lang="fr-F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1.004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2.33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0.265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0.090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1.001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Times New Roman"/>
                          <a:ea typeface="Times New Roman"/>
                          <a:cs typeface="Times New Roman"/>
                        </a:rPr>
                        <a:t>9.97</a:t>
                      </a:r>
                      <a:endParaRPr lang="fr-F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7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u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Amazon0505</a:t>
                      </a:r>
                      <a:endParaRPr lang="fr-FR" sz="1100" u="none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0.275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3.05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0.274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0.111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1.001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1200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8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MR10"/>
                          <a:cs typeface="Times New Roman"/>
                        </a:rPr>
                        <a:t>Web </a:t>
                      </a:r>
                      <a:r>
                        <a:rPr lang="en-US" sz="1200" dirty="0" err="1">
                          <a:latin typeface="Times New Roman"/>
                          <a:ea typeface="CMR10"/>
                          <a:cs typeface="Times New Roman"/>
                        </a:rPr>
                        <a:t>Nd</a:t>
                      </a:r>
                      <a:endParaRPr lang="fr-F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0.115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1.7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0.127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2.4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0.036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1.001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9.13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8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W</a:t>
                      </a:r>
                      <a:r>
                        <a:rPr lang="fr-FR" sz="1200" dirty="0" err="1">
                          <a:latin typeface="Times New Roman"/>
                          <a:ea typeface="Times New Roman"/>
                          <a:cs typeface="Times New Roman"/>
                        </a:rPr>
                        <a:t>iki</a:t>
                      </a:r>
                      <a:r>
                        <a:rPr lang="fr-FR" sz="1200" dirty="0">
                          <a:latin typeface="Times New Roman"/>
                          <a:ea typeface="Times New Roman"/>
                          <a:cs typeface="Times New Roman"/>
                        </a:rPr>
                        <a:t> Talk</a:t>
                      </a:r>
                      <a:endParaRPr lang="fr-F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0.530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20.4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0.624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17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0.427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1.001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431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8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MR10"/>
                          <a:cs typeface="Times New Roman"/>
                        </a:rPr>
                        <a:t>Live Journal</a:t>
                      </a:r>
                      <a:endParaRPr lang="fr-F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0.368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193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0.306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200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0.257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1.001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Times New Roman"/>
                          <a:ea typeface="Times New Roman"/>
                          <a:cs typeface="Times New Roman"/>
                        </a:rPr>
                        <a:t>25899</a:t>
                      </a:r>
                      <a:endParaRPr lang="fr-F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22886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85725" cy="209550"/>
          </a:xfrm>
          <a:prstGeom prst="rect">
            <a:avLst/>
          </a:prstGeom>
          <a:noFill/>
        </p:spPr>
      </p:pic>
      <p:pic>
        <p:nvPicPr>
          <p:cNvPr id="122885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85725" cy="209550"/>
          </a:xfrm>
          <a:prstGeom prst="rect">
            <a:avLst/>
          </a:prstGeom>
          <a:noFill/>
        </p:spPr>
      </p:pic>
      <p:pic>
        <p:nvPicPr>
          <p:cNvPr id="122884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85725" cy="209550"/>
          </a:xfrm>
          <a:prstGeom prst="rect">
            <a:avLst/>
          </a:prstGeom>
          <a:noFill/>
        </p:spPr>
      </p:pic>
      <p:pic>
        <p:nvPicPr>
          <p:cNvPr id="122883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85725" cy="209550"/>
          </a:xfrm>
          <a:prstGeom prst="rect">
            <a:avLst/>
          </a:prstGeom>
          <a:noFill/>
        </p:spPr>
      </p:pic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85725" cy="209550"/>
          </a:xfrm>
          <a:prstGeom prst="rect">
            <a:avLst/>
          </a:prstGeom>
          <a:noFill/>
        </p:spPr>
      </p:pic>
      <p:pic>
        <p:nvPicPr>
          <p:cNvPr id="122881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85725" cy="209550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1422844" y="4342051"/>
            <a:ext cx="649285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700" dirty="0">
                <a:latin typeface="Rockwell" pitchFamily="18" charset="0"/>
              </a:rPr>
              <a:t>Les résultats obtenus de </a:t>
            </a:r>
            <a:r>
              <a:rPr lang="fr-FR" sz="1700" dirty="0" err="1">
                <a:latin typeface="Rockwell" pitchFamily="18" charset="0"/>
              </a:rPr>
              <a:t>ReLDG</a:t>
            </a:r>
            <a:r>
              <a:rPr lang="fr-FR" sz="1700" dirty="0">
                <a:latin typeface="Rockwell" pitchFamily="18" charset="0"/>
              </a:rPr>
              <a:t>, </a:t>
            </a:r>
            <a:r>
              <a:rPr lang="fr-FR" sz="1700" dirty="0" err="1">
                <a:latin typeface="Rockwell" pitchFamily="18" charset="0"/>
              </a:rPr>
              <a:t>ReFENNEL</a:t>
            </a:r>
            <a:r>
              <a:rPr lang="fr-FR" sz="1700" dirty="0">
                <a:latin typeface="Rockwell" pitchFamily="18" charset="0"/>
              </a:rPr>
              <a:t>, et Métis de la fraction λ et la charge ρ sur les </a:t>
            </a:r>
            <a:r>
              <a:rPr lang="fr-FR" sz="1700" dirty="0" err="1">
                <a:latin typeface="Rockwell" pitchFamily="18" charset="0"/>
              </a:rPr>
              <a:t>datasets</a:t>
            </a:r>
            <a:r>
              <a:rPr lang="fr-FR" sz="1700" dirty="0">
                <a:latin typeface="Rockwell" pitchFamily="18" charset="0"/>
              </a:rPr>
              <a:t> pour k = 32.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7633" y="843100"/>
            <a:ext cx="453361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Partitionnement en </a:t>
            </a:r>
            <a:r>
              <a:rPr lang="fr-FR" sz="2200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restreaming</a:t>
            </a:r>
            <a:r>
              <a:rPr lang="fr-FR" sz="22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fr-FR" sz="2200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413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71546" y="1622739"/>
            <a:ext cx="7921625" cy="733487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1900" dirty="0">
                <a:solidFill>
                  <a:schemeClr val="tx1"/>
                </a:solidFill>
                <a:latin typeface="Rockwell" pitchFamily="18" charset="0"/>
              </a:rPr>
              <a:t>Auparavant</a:t>
            </a:r>
            <a:r>
              <a:rPr lang="fr-FR" sz="1900" dirty="0">
                <a:latin typeface="Rockwell" pitchFamily="18" charset="0"/>
              </a:rPr>
              <a:t>: </a:t>
            </a:r>
            <a:r>
              <a:rPr lang="fr-FR" sz="1900" b="0" dirty="0">
                <a:solidFill>
                  <a:schemeClr val="tx1"/>
                </a:solidFill>
                <a:latin typeface="Rockwell" pitchFamily="18" charset="0"/>
              </a:rPr>
              <a:t>Quelques compagnies génèrent des données, les autres sont des consommateurs de données.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Introduction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>
                <a:solidFill>
                  <a:srgbClr val="525668"/>
                </a:solidFill>
              </a:rPr>
              <a:pPr/>
              <a:t>3</a:t>
            </a:fld>
            <a:endParaRPr lang="fr-FR" dirty="0">
              <a:solidFill>
                <a:srgbClr val="525668"/>
              </a:solidFill>
            </a:endParaRPr>
          </a:p>
        </p:txBody>
      </p:sp>
      <p:sp>
        <p:nvSpPr>
          <p:cNvPr id="5" name="Espace réservé du contenu 1"/>
          <p:cNvSpPr txBox="1">
            <a:spLocks/>
          </p:cNvSpPr>
          <p:nvPr/>
        </p:nvSpPr>
        <p:spPr bwMode="gray">
          <a:xfrm>
            <a:off x="665451" y="2503088"/>
            <a:ext cx="7921625" cy="7334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Font typeface="Arial" pitchFamily="34" charset="0"/>
              <a:buNone/>
              <a:defRPr sz="145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 sz="1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44000" indent="-144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Pct val="100000"/>
              <a:buFont typeface="Wingdings 2" panose="05020102010507070707" pitchFamily="18" charset="2"/>
              <a:buChar char="¿"/>
              <a:defRPr sz="1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 Black" panose="020B0A04020102020204" pitchFamily="34" charset="0"/>
              <a:buChar char="&gt;"/>
              <a:defRPr sz="11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612000" indent="-144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w"/>
              <a:defRPr sz="1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1900" b="0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fr-FR" sz="1900" dirty="0">
                <a:solidFill>
                  <a:schemeClr val="tx1"/>
                </a:solidFill>
                <a:latin typeface="Rockwell" pitchFamily="18" charset="0"/>
              </a:rPr>
              <a:t>Actuellement</a:t>
            </a:r>
            <a:r>
              <a:rPr lang="fr-FR" sz="1900" dirty="0"/>
              <a:t>: </a:t>
            </a:r>
            <a:r>
              <a:rPr lang="fr-FR" sz="1900" b="0" dirty="0">
                <a:solidFill>
                  <a:schemeClr val="tx1"/>
                </a:solidFill>
                <a:latin typeface="Rockwell" pitchFamily="18" charset="0"/>
              </a:rPr>
              <a:t>Nous sommes tous des générateurs de données, et nous sommes tous des consommateurs de données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fr-FR" sz="1900" b="0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7633" y="1052960"/>
            <a:ext cx="156805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b="1" u="sng" dirty="0">
                <a:solidFill>
                  <a:schemeClr val="accent2">
                    <a:lumMod val="75000"/>
                  </a:schemeClr>
                </a:solidFill>
              </a:rPr>
              <a:t>Contexte :</a:t>
            </a:r>
            <a:endParaRPr lang="fr-FR" sz="2200" dirty="0"/>
          </a:p>
        </p:txBody>
      </p:sp>
      <p:sp>
        <p:nvSpPr>
          <p:cNvPr id="9" name="Rectangle 8"/>
          <p:cNvSpPr/>
          <p:nvPr/>
        </p:nvSpPr>
        <p:spPr>
          <a:xfrm>
            <a:off x="607102" y="3414456"/>
            <a:ext cx="810017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1900" dirty="0">
                <a:latin typeface="Rockwell" pitchFamily="18" charset="0"/>
              </a:rPr>
              <a:t> </a:t>
            </a:r>
            <a:r>
              <a:rPr lang="fr-FR" sz="1900" b="1" dirty="0">
                <a:latin typeface="Rockwell" pitchFamily="18" charset="0"/>
              </a:rPr>
              <a:t>Les données sont partout: </a:t>
            </a:r>
            <a:r>
              <a:rPr lang="fr-FR" sz="1900" dirty="0">
                <a:latin typeface="Rockwell" pitchFamily="18" charset="0"/>
              </a:rPr>
              <a:t>TV,  Journal,  Livres, Mobile,… </a:t>
            </a:r>
            <a:r>
              <a:rPr lang="fr-FR" sz="1900" dirty="0" err="1">
                <a:latin typeface="Rockwell" pitchFamily="18" charset="0"/>
              </a:rPr>
              <a:t>etc</a:t>
            </a:r>
            <a:r>
              <a:rPr lang="fr-FR" sz="1900" dirty="0">
                <a:latin typeface="Rockwell" pitchFamily="18" charset="0"/>
              </a:rPr>
              <a:t>  </a:t>
            </a:r>
            <a:br>
              <a:rPr lang="fr-FR" sz="1900" dirty="0">
                <a:latin typeface="Rockwell" pitchFamily="18" charset="0"/>
              </a:rPr>
            </a:br>
            <a:endParaRPr lang="fr-FR" sz="1900" dirty="0">
              <a:latin typeface="Rockwell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3677" y="3843353"/>
            <a:ext cx="8482083" cy="916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1900" dirty="0">
                <a:solidFill>
                  <a:srgbClr val="FF0000"/>
                </a:solidFill>
                <a:latin typeface="Rockwell" pitchFamily="18" charset="0"/>
              </a:rPr>
              <a:t> Comment repartir les données sur plusieurs machines en minimisant la connexion entre les données?</a:t>
            </a:r>
          </a:p>
        </p:txBody>
      </p:sp>
    </p:spTree>
    <p:extLst>
      <p:ext uri="{BB962C8B-B14F-4D97-AF65-F5344CB8AC3E}">
        <p14:creationId xmlns:p14="http://schemas.microsoft.com/office/powerpoint/2010/main" val="380363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  <p:bldP spid="8" grpId="0"/>
      <p:bldP spid="9" grpId="1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 et Evaluation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250825" y="4624388"/>
            <a:ext cx="528664" cy="519111"/>
          </a:xfrm>
        </p:spPr>
        <p:txBody>
          <a:bodyPr/>
          <a:lstStyle/>
          <a:p>
            <a:fld id="{733122C9-A0B9-462F-8757-0847AD287B63}" type="slidenum">
              <a:rPr lang="fr-FR" smtClean="0">
                <a:solidFill>
                  <a:srgbClr val="525668"/>
                </a:solidFill>
              </a:rPr>
              <a:pPr/>
              <a:t>30</a:t>
            </a:fld>
            <a:endParaRPr lang="fr-FR" dirty="0">
              <a:solidFill>
                <a:srgbClr val="525668"/>
              </a:solidFill>
            </a:endParaRPr>
          </a:p>
        </p:txBody>
      </p:sp>
      <p:sp>
        <p:nvSpPr>
          <p:cNvPr id="6" name="Espace réservé du contenu 1"/>
          <p:cNvSpPr txBox="1">
            <a:spLocks/>
          </p:cNvSpPr>
          <p:nvPr/>
        </p:nvSpPr>
        <p:spPr bwMode="gray">
          <a:xfrm>
            <a:off x="971550" y="1253809"/>
            <a:ext cx="7921625" cy="6725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Font typeface="Arial" pitchFamily="34" charset="0"/>
              <a:buNone/>
              <a:defRPr sz="145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 sz="1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44000" indent="-144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Pct val="100000"/>
              <a:buFont typeface="Wingdings 2" panose="05020102010507070707" pitchFamily="18" charset="2"/>
              <a:buChar char="¿"/>
              <a:defRPr sz="1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 Black" panose="020B0A04020102020204" pitchFamily="34" charset="0"/>
              <a:buChar char="&gt;"/>
              <a:defRPr sz="11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612000" indent="-144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w"/>
              <a:defRPr sz="1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endParaRPr lang="fr-FR" sz="1800" b="0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7562" y="948029"/>
            <a:ext cx="487184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Partitionnement de </a:t>
            </a:r>
            <a:r>
              <a:rPr lang="fr-FR" sz="2200" b="1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restreaming</a:t>
            </a:r>
            <a:r>
              <a:rPr lang="fr-FR" sz="2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</a:t>
            </a:r>
            <a:endParaRPr lang="fr-FR" sz="22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8" name="Image 17" descr="pfe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2178785" y="1350605"/>
            <a:ext cx="4816404" cy="2896004"/>
          </a:xfrm>
          <a:prstGeom prst="rect">
            <a:avLst/>
          </a:prstGeom>
          <a:ln w="12700">
            <a:noFill/>
          </a:ln>
        </p:spPr>
      </p:pic>
      <p:sp>
        <p:nvSpPr>
          <p:cNvPr id="8" name="Rectangle 7"/>
          <p:cNvSpPr/>
          <p:nvPr/>
        </p:nvSpPr>
        <p:spPr>
          <a:xfrm>
            <a:off x="2388351" y="4312503"/>
            <a:ext cx="462659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700" dirty="0">
                <a:latin typeface="Rockwell" pitchFamily="18" charset="0"/>
              </a:rPr>
              <a:t>La variation de </a:t>
            </a:r>
            <a:r>
              <a:rPr lang="fr-FR" sz="1700" dirty="0">
                <a:latin typeface="Rockwell" pitchFamily="18" charset="0"/>
                <a:sym typeface="Symbol"/>
              </a:rPr>
              <a:t></a:t>
            </a:r>
            <a:r>
              <a:rPr lang="fr-FR" sz="1700" dirty="0">
                <a:latin typeface="Rockwell" pitchFamily="18" charset="0"/>
              </a:rPr>
              <a:t> pour </a:t>
            </a:r>
            <a:r>
              <a:rPr lang="fr-FR" sz="1700" dirty="0" err="1">
                <a:latin typeface="Rockwell" pitchFamily="18" charset="0"/>
              </a:rPr>
              <a:t>ReLDG</a:t>
            </a:r>
            <a:r>
              <a:rPr lang="fr-FR" sz="1700" dirty="0">
                <a:latin typeface="Rockwell" pitchFamily="18" charset="0"/>
              </a:rPr>
              <a:t> et </a:t>
            </a:r>
            <a:r>
              <a:rPr lang="fr-FR" sz="1700" dirty="0" err="1">
                <a:latin typeface="Rockwell" pitchFamily="18" charset="0"/>
              </a:rPr>
              <a:t>ReFENNEL</a:t>
            </a:r>
            <a:r>
              <a:rPr lang="fr-FR" sz="1700" dirty="0">
                <a:latin typeface="Rockwell" pitchFamily="18" charset="0"/>
              </a:rPr>
              <a:t> de Live journal graphe pour k = 32</a:t>
            </a:r>
          </a:p>
        </p:txBody>
      </p:sp>
    </p:spTree>
    <p:extLst>
      <p:ext uri="{BB962C8B-B14F-4D97-AF65-F5344CB8AC3E}">
        <p14:creationId xmlns:p14="http://schemas.microsoft.com/office/powerpoint/2010/main" val="566413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PLAN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85938" y="1254125"/>
            <a:ext cx="762000" cy="509588"/>
            <a:chOff x="1110" y="2656"/>
            <a:chExt cx="1549" cy="1351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>
                <a:latin typeface="Garamond" panose="02020404030301010803" pitchFamily="18" charset="0"/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>
                <a:latin typeface="Garamond" panose="02020404030301010803" pitchFamily="18" charset="0"/>
              </a:endParaRP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49" cy="1170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 dirty="0">
                <a:latin typeface="Garamond" pitchFamily="18" charset="0"/>
                <a:cs typeface="+mn-cs"/>
              </a:endParaRPr>
            </a:p>
          </p:txBody>
        </p:sp>
      </p:grpSp>
      <p:sp>
        <p:nvSpPr>
          <p:cNvPr id="8" name="Line 11"/>
          <p:cNvSpPr>
            <a:spLocks noChangeShapeType="1"/>
          </p:cNvSpPr>
          <p:nvPr/>
        </p:nvSpPr>
        <p:spPr bwMode="auto">
          <a:xfrm flipV="1">
            <a:off x="2447989" y="1697609"/>
            <a:ext cx="4800600" cy="4445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gray">
          <a:xfrm>
            <a:off x="1995488" y="1302322"/>
            <a:ext cx="3540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b="1" dirty="0">
                <a:solidFill>
                  <a:schemeClr val="bg1"/>
                </a:solidFill>
                <a:latin typeface="Rockwell" panose="02060603020205020403" pitchFamily="18" charset="0"/>
              </a:rPr>
              <a:t>1</a:t>
            </a:r>
          </a:p>
        </p:txBody>
      </p:sp>
      <p:sp>
        <p:nvSpPr>
          <p:cNvPr id="10" name="ZoneTexte 32"/>
          <p:cNvSpPr txBox="1">
            <a:spLocks noChangeArrowheads="1"/>
          </p:cNvSpPr>
          <p:nvPr/>
        </p:nvSpPr>
        <p:spPr bwMode="auto">
          <a:xfrm>
            <a:off x="2613025" y="1243013"/>
            <a:ext cx="35439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dirty="0">
                <a:latin typeface="Rockwell" panose="02060603020205020403" pitchFamily="18" charset="0"/>
                <a:ea typeface="Cambria Math" panose="02040503050406030204" pitchFamily="18" charset="0"/>
              </a:rPr>
              <a:t>Introduction</a:t>
            </a: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785938" y="1897063"/>
            <a:ext cx="762000" cy="501650"/>
            <a:chOff x="3174" y="2656"/>
            <a:chExt cx="1549" cy="1351"/>
          </a:xfrm>
        </p:grpSpPr>
        <p:sp>
          <p:nvSpPr>
            <p:cNvPr id="1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>
                <a:latin typeface="Garamond" panose="02020404030301010803" pitchFamily="18" charset="0"/>
              </a:endParaRPr>
            </a:p>
          </p:txBody>
        </p:sp>
        <p:sp>
          <p:nvSpPr>
            <p:cNvPr id="1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>
                <a:latin typeface="Garamond" panose="02020404030301010803" pitchFamily="18" charset="0"/>
              </a:endParaRPr>
            </a:p>
          </p:txBody>
        </p:sp>
        <p:sp>
          <p:nvSpPr>
            <p:cNvPr id="14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Garamond" pitchFamily="18" charset="0"/>
                <a:cs typeface="+mn-cs"/>
              </a:endParaRPr>
            </a:p>
          </p:txBody>
        </p:sp>
      </p:grpSp>
      <p:sp>
        <p:nvSpPr>
          <p:cNvPr id="15" name="Line 25"/>
          <p:cNvSpPr>
            <a:spLocks noChangeShapeType="1"/>
          </p:cNvSpPr>
          <p:nvPr/>
        </p:nvSpPr>
        <p:spPr bwMode="auto">
          <a:xfrm flipV="1">
            <a:off x="2439543" y="2335149"/>
            <a:ext cx="4800600" cy="4445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6" name="Text Box 27"/>
          <p:cNvSpPr txBox="1">
            <a:spLocks noChangeArrowheads="1"/>
          </p:cNvSpPr>
          <p:nvPr/>
        </p:nvSpPr>
        <p:spPr bwMode="gray">
          <a:xfrm>
            <a:off x="1988630" y="1968437"/>
            <a:ext cx="354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b="1" dirty="0">
                <a:solidFill>
                  <a:schemeClr val="bg1"/>
                </a:solidFill>
                <a:latin typeface="Rockwell" panose="02060603020205020403" pitchFamily="18" charset="0"/>
              </a:rPr>
              <a:t>2</a:t>
            </a:r>
          </a:p>
        </p:txBody>
      </p:sp>
      <p:sp>
        <p:nvSpPr>
          <p:cNvPr id="17" name="ZoneTexte 53"/>
          <p:cNvSpPr txBox="1">
            <a:spLocks noChangeArrowheads="1"/>
          </p:cNvSpPr>
          <p:nvPr/>
        </p:nvSpPr>
        <p:spPr bwMode="auto">
          <a:xfrm>
            <a:off x="2616835" y="1922399"/>
            <a:ext cx="53567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dirty="0">
                <a:latin typeface="Rockwell" panose="02060603020205020403" pitchFamily="18" charset="0"/>
                <a:ea typeface="Cambria Math" panose="02040503050406030204" pitchFamily="18" charset="0"/>
              </a:rPr>
              <a:t>Problème de partitionnement de graphes</a:t>
            </a:r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792034" y="2503805"/>
            <a:ext cx="762000" cy="509588"/>
            <a:chOff x="1110" y="2656"/>
            <a:chExt cx="1549" cy="1351"/>
          </a:xfrm>
        </p:grpSpPr>
        <p:sp>
          <p:nvSpPr>
            <p:cNvPr id="19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>
                <a:latin typeface="Garamond" panose="02020404030301010803" pitchFamily="18" charset="0"/>
              </a:endParaRPr>
            </a:p>
          </p:txBody>
        </p:sp>
        <p:sp>
          <p:nvSpPr>
            <p:cNvPr id="20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>
                <a:latin typeface="Garamond" panose="02020404030301010803" pitchFamily="18" charset="0"/>
              </a:endParaRPr>
            </a:p>
          </p:txBody>
        </p:sp>
        <p:sp>
          <p:nvSpPr>
            <p:cNvPr id="21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49" cy="1170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 dirty="0">
                <a:latin typeface="Garamond" pitchFamily="18" charset="0"/>
                <a:cs typeface="+mn-cs"/>
              </a:endParaRPr>
            </a:p>
          </p:txBody>
        </p:sp>
      </p:grpSp>
      <p:sp>
        <p:nvSpPr>
          <p:cNvPr id="22" name="Line 11"/>
          <p:cNvSpPr>
            <a:spLocks noChangeShapeType="1"/>
          </p:cNvSpPr>
          <p:nvPr/>
        </p:nvSpPr>
        <p:spPr bwMode="auto">
          <a:xfrm flipV="1">
            <a:off x="2454085" y="2947289"/>
            <a:ext cx="4800600" cy="4445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gray">
          <a:xfrm>
            <a:off x="2001584" y="2552002"/>
            <a:ext cx="3540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b="1" dirty="0">
                <a:solidFill>
                  <a:schemeClr val="bg1"/>
                </a:solidFill>
                <a:latin typeface="Rockwell" panose="02060603020205020403" pitchFamily="18" charset="0"/>
              </a:rPr>
              <a:t>3</a:t>
            </a:r>
          </a:p>
        </p:txBody>
      </p:sp>
      <p:sp>
        <p:nvSpPr>
          <p:cNvPr id="24" name="ZoneTexte 32"/>
          <p:cNvSpPr txBox="1">
            <a:spLocks noChangeArrowheads="1"/>
          </p:cNvSpPr>
          <p:nvPr/>
        </p:nvSpPr>
        <p:spPr bwMode="auto">
          <a:xfrm>
            <a:off x="2619121" y="2492693"/>
            <a:ext cx="53256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dirty="0">
                <a:latin typeface="Rockwell" panose="02060603020205020403" pitchFamily="18" charset="0"/>
                <a:ea typeface="Cambria Math" panose="02040503050406030204" pitchFamily="18" charset="0"/>
              </a:rPr>
              <a:t>Méthodes de partitionnement</a:t>
            </a:r>
          </a:p>
        </p:txBody>
      </p: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1792034" y="3146743"/>
            <a:ext cx="762000" cy="501650"/>
            <a:chOff x="3174" y="2656"/>
            <a:chExt cx="1549" cy="1351"/>
          </a:xfrm>
        </p:grpSpPr>
        <p:sp>
          <p:nvSpPr>
            <p:cNvPr id="26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>
                <a:latin typeface="Garamond" panose="02020404030301010803" pitchFamily="18" charset="0"/>
              </a:endParaRPr>
            </a:p>
          </p:txBody>
        </p:sp>
        <p:sp>
          <p:nvSpPr>
            <p:cNvPr id="27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>
                <a:latin typeface="Garamond" panose="02020404030301010803" pitchFamily="18" charset="0"/>
              </a:endParaRPr>
            </a:p>
          </p:txBody>
        </p:sp>
        <p:sp>
          <p:nvSpPr>
            <p:cNvPr id="28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Garamond" pitchFamily="18" charset="0"/>
                <a:cs typeface="+mn-cs"/>
              </a:endParaRPr>
            </a:p>
          </p:txBody>
        </p:sp>
      </p:grpSp>
      <p:sp>
        <p:nvSpPr>
          <p:cNvPr id="29" name="Line 25"/>
          <p:cNvSpPr>
            <a:spLocks noChangeShapeType="1"/>
          </p:cNvSpPr>
          <p:nvPr/>
        </p:nvSpPr>
        <p:spPr bwMode="auto">
          <a:xfrm flipV="1">
            <a:off x="2445639" y="3584829"/>
            <a:ext cx="4800600" cy="4445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gray">
          <a:xfrm>
            <a:off x="1994726" y="3218117"/>
            <a:ext cx="354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b="1" dirty="0">
                <a:solidFill>
                  <a:schemeClr val="bg1"/>
                </a:solidFill>
                <a:latin typeface="Rockwell" panose="02060603020205020403" pitchFamily="18" charset="0"/>
              </a:rPr>
              <a:t>4</a:t>
            </a:r>
          </a:p>
        </p:txBody>
      </p:sp>
      <p:sp>
        <p:nvSpPr>
          <p:cNvPr id="31" name="ZoneTexte 53"/>
          <p:cNvSpPr txBox="1">
            <a:spLocks noChangeArrowheads="1"/>
          </p:cNvSpPr>
          <p:nvPr/>
        </p:nvSpPr>
        <p:spPr bwMode="auto">
          <a:xfrm>
            <a:off x="2610739" y="3159887"/>
            <a:ext cx="45259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dirty="0">
                <a:latin typeface="Rockwell" panose="02060603020205020403" pitchFamily="18" charset="0"/>
                <a:ea typeface="Cambria Math" panose="02040503050406030204" pitchFamily="18" charset="0"/>
              </a:rPr>
              <a:t>Réalisation et Evaluation</a:t>
            </a:r>
          </a:p>
        </p:txBody>
      </p:sp>
      <p:grpSp>
        <p:nvGrpSpPr>
          <p:cNvPr id="25" name="Group 3"/>
          <p:cNvGrpSpPr>
            <a:grpSpLocks/>
          </p:cNvGrpSpPr>
          <p:nvPr/>
        </p:nvGrpSpPr>
        <p:grpSpPr bwMode="auto">
          <a:xfrm>
            <a:off x="1792034" y="3808349"/>
            <a:ext cx="762000" cy="509588"/>
            <a:chOff x="1110" y="2656"/>
            <a:chExt cx="1549" cy="1351"/>
          </a:xfrm>
        </p:grpSpPr>
        <p:sp>
          <p:nvSpPr>
            <p:cNvPr id="33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>
                <a:latin typeface="Garamond" panose="02020404030301010803" pitchFamily="18" charset="0"/>
              </a:endParaRPr>
            </a:p>
          </p:txBody>
        </p:sp>
        <p:sp>
          <p:nvSpPr>
            <p:cNvPr id="34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>
                <a:latin typeface="Garamond" panose="02020404030301010803" pitchFamily="18" charset="0"/>
              </a:endParaRPr>
            </a:p>
          </p:txBody>
        </p:sp>
        <p:sp>
          <p:nvSpPr>
            <p:cNvPr id="35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49" cy="1170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 dirty="0">
                <a:latin typeface="Garamond" pitchFamily="18" charset="0"/>
                <a:cs typeface="+mn-cs"/>
              </a:endParaRPr>
            </a:p>
          </p:txBody>
        </p:sp>
      </p:grpSp>
      <p:sp>
        <p:nvSpPr>
          <p:cNvPr id="36" name="Line 11"/>
          <p:cNvSpPr>
            <a:spLocks noChangeShapeType="1"/>
          </p:cNvSpPr>
          <p:nvPr/>
        </p:nvSpPr>
        <p:spPr bwMode="auto">
          <a:xfrm flipV="1">
            <a:off x="2454085" y="4251833"/>
            <a:ext cx="4800600" cy="4445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7" name="Text Box 13"/>
          <p:cNvSpPr txBox="1">
            <a:spLocks noChangeArrowheads="1"/>
          </p:cNvSpPr>
          <p:nvPr/>
        </p:nvSpPr>
        <p:spPr bwMode="gray">
          <a:xfrm>
            <a:off x="2001584" y="3856546"/>
            <a:ext cx="3540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b="1" dirty="0">
                <a:solidFill>
                  <a:schemeClr val="bg1"/>
                </a:solidFill>
                <a:latin typeface="Rockwell" panose="02060603020205020403" pitchFamily="18" charset="0"/>
              </a:rPr>
              <a:t>5</a:t>
            </a:r>
          </a:p>
        </p:txBody>
      </p:sp>
      <p:sp>
        <p:nvSpPr>
          <p:cNvPr id="38" name="ZoneTexte 32"/>
          <p:cNvSpPr txBox="1">
            <a:spLocks noChangeArrowheads="1"/>
          </p:cNvSpPr>
          <p:nvPr/>
        </p:nvSpPr>
        <p:spPr bwMode="auto">
          <a:xfrm>
            <a:off x="2619121" y="3797237"/>
            <a:ext cx="37367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b="1" dirty="0">
                <a:solidFill>
                  <a:schemeClr val="tx2">
                    <a:lumMod val="75000"/>
                  </a:schemeClr>
                </a:solidFill>
                <a:latin typeface="Rockwell" panose="02060603020205020403" pitchFamily="18" charset="0"/>
                <a:ea typeface="Cambria Math" panose="02040503050406030204" pitchFamily="18" charset="0"/>
              </a:rPr>
              <a:t>Conclusion et Perspectives</a:t>
            </a:r>
          </a:p>
        </p:txBody>
      </p:sp>
      <p:sp>
        <p:nvSpPr>
          <p:cNvPr id="46" name="Espace réservé du numéro de diapositive 45"/>
          <p:cNvSpPr>
            <a:spLocks noGrp="1"/>
          </p:cNvSpPr>
          <p:nvPr>
            <p:ph type="sldNum" sz="quarter" idx="12"/>
          </p:nvPr>
        </p:nvSpPr>
        <p:spPr>
          <a:xfrm>
            <a:off x="250824" y="4624389"/>
            <a:ext cx="468503" cy="324000"/>
          </a:xfrm>
        </p:spPr>
        <p:txBody>
          <a:bodyPr/>
          <a:lstStyle/>
          <a:p>
            <a:fld id="{733122C9-A0B9-462F-8757-0847AD287B63}" type="slidenum">
              <a:rPr lang="fr-FR" smtClean="0">
                <a:solidFill>
                  <a:srgbClr val="525668"/>
                </a:solidFill>
              </a:rPr>
              <a:pPr/>
              <a:t>31</a:t>
            </a:fld>
            <a:endParaRPr lang="fr-FR" dirty="0">
              <a:solidFill>
                <a:srgbClr val="5256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165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Conclusion et Perspectives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250825" y="4624388"/>
            <a:ext cx="528664" cy="519111"/>
          </a:xfrm>
        </p:spPr>
        <p:txBody>
          <a:bodyPr/>
          <a:lstStyle/>
          <a:p>
            <a:fld id="{733122C9-A0B9-462F-8757-0847AD287B63}" type="slidenum">
              <a:rPr lang="fr-FR" smtClean="0">
                <a:solidFill>
                  <a:srgbClr val="525668"/>
                </a:solidFill>
              </a:rPr>
              <a:pPr/>
              <a:t>32</a:t>
            </a:fld>
            <a:endParaRPr lang="fr-FR" dirty="0">
              <a:solidFill>
                <a:srgbClr val="525668"/>
              </a:solidFill>
            </a:endParaRPr>
          </a:p>
        </p:txBody>
      </p:sp>
      <p:sp>
        <p:nvSpPr>
          <p:cNvPr id="6" name="Espace réservé du contenu 1"/>
          <p:cNvSpPr txBox="1">
            <a:spLocks/>
          </p:cNvSpPr>
          <p:nvPr/>
        </p:nvSpPr>
        <p:spPr bwMode="gray">
          <a:xfrm>
            <a:off x="971550" y="1253809"/>
            <a:ext cx="7921625" cy="6725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Font typeface="Arial" pitchFamily="34" charset="0"/>
              <a:buNone/>
              <a:defRPr sz="145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 sz="1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44000" indent="-144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Pct val="100000"/>
              <a:buFont typeface="Wingdings 2" panose="05020102010507070707" pitchFamily="18" charset="2"/>
              <a:buChar char="¿"/>
              <a:defRPr sz="1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 Black" panose="020B0A04020102020204" pitchFamily="34" charset="0"/>
              <a:buChar char="&gt;"/>
              <a:defRPr sz="11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612000" indent="-144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w"/>
              <a:defRPr sz="1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endParaRPr lang="fr-FR" sz="1800" b="0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7041" y="1263234"/>
            <a:ext cx="7952284" cy="2399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sz="1700" dirty="0">
                <a:latin typeface="Rockwell" pitchFamily="18" charset="0"/>
              </a:rPr>
              <a:t> Définir le problème de partitionnement des graphes.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sz="1700" dirty="0">
                <a:latin typeface="Rockwell" pitchFamily="18" charset="0"/>
              </a:rPr>
              <a:t> Faire une étude bibliographique sur le problème de partitionnement des graphes.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sz="1700" dirty="0">
                <a:latin typeface="Rockwell" pitchFamily="18" charset="0"/>
              </a:rPr>
              <a:t> Etablir une étude comparative entre les méthodes hors ligne et en ligne.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fr-FR" sz="17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fr-FR" sz="1700" dirty="0">
              <a:latin typeface="Rockwell" pitchFamily="18" charset="0"/>
            </a:endParaRPr>
          </a:p>
        </p:txBody>
      </p:sp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749507" y="3347055"/>
            <a:ext cx="8394493" cy="829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itchFamily="18" charset="0"/>
                <a:ea typeface="Times New Roman" pitchFamily="18" charset="0"/>
                <a:cs typeface="Times New Roman" pitchFamily="18" charset="0"/>
              </a:rPr>
              <a:t> Etudier le partitionnement des graphes d’une </a:t>
            </a:r>
            <a:r>
              <a:rPr lang="fr-FR" sz="1700" dirty="0">
                <a:latin typeface="Rockwell" pitchFamily="18" charset="0"/>
                <a:ea typeface="Times New Roman" pitchFamily="18" charset="0"/>
                <a:cs typeface="Times New Roman" pitchFamily="18" charset="0"/>
              </a:rPr>
              <a:t>manière </a:t>
            </a:r>
            <a:r>
              <a:rPr lang="fr-FR" sz="1700" dirty="0" err="1">
                <a:latin typeface="Rockwell" pitchFamily="18" charset="0"/>
                <a:ea typeface="Times New Roman" pitchFamily="18" charset="0"/>
                <a:cs typeface="Times New Roman" pitchFamily="18" charset="0"/>
              </a:rPr>
              <a:t>parallélisable</a:t>
            </a:r>
            <a:r>
              <a:rPr lang="fr-FR" sz="1700" dirty="0">
                <a:latin typeface="Rockwell" pitchFamily="18" charset="0"/>
                <a:ea typeface="Times New Roman" pitchFamily="18" charset="0"/>
                <a:cs typeface="Times New Roman" pitchFamily="18" charset="0"/>
              </a:rPr>
              <a:t> en </a:t>
            </a:r>
            <a:r>
              <a:rPr kumimoji="0" lang="fr-FR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itchFamily="18" charset="0"/>
                <a:ea typeface="Times New Roman" pitchFamily="18" charset="0"/>
                <a:cs typeface="Times New Roman" pitchFamily="18" charset="0"/>
              </a:rPr>
              <a:t>utilisant le modèle de streaming et de </a:t>
            </a:r>
            <a:r>
              <a:rPr kumimoji="0" lang="fr-FR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ckwell" pitchFamily="18" charset="0"/>
                <a:ea typeface="Times New Roman" pitchFamily="18" charset="0"/>
                <a:cs typeface="Times New Roman" pitchFamily="18" charset="0"/>
              </a:rPr>
              <a:t>restreaming</a:t>
            </a:r>
            <a:r>
              <a:rPr kumimoji="0" lang="fr-FR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fr-FR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ckwell" pitchFamily="18" charset="0"/>
              <a:cs typeface="Arial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783329" y="4318997"/>
            <a:ext cx="857437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itchFamily="18" charset="0"/>
                <a:ea typeface="Times New Roman" pitchFamily="18" charset="0"/>
                <a:cs typeface="Times New Roman" pitchFamily="18" charset="0"/>
              </a:rPr>
              <a:t> Etudier L</a:t>
            </a:r>
            <a:r>
              <a:rPr lang="fr-FR" sz="1700" dirty="0">
                <a:latin typeface="Rockwell" pitchFamily="18" charset="0"/>
              </a:rPr>
              <a:t>e problème de partitionnement pour les hypergraphes.</a:t>
            </a:r>
            <a:endParaRPr kumimoji="0" lang="fr-FR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ckwell" pitchFamily="18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7633" y="843100"/>
            <a:ext cx="18197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Conclusion:</a:t>
            </a:r>
            <a:endParaRPr lang="fr-FR" sz="2200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6257" y="2906220"/>
            <a:ext cx="202170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Perspectives:</a:t>
            </a:r>
            <a:endParaRPr lang="fr-FR" sz="2200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41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1074" grpId="0"/>
      <p:bldP spid="12" grpId="0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gray">
          <a:xfrm>
            <a:off x="1143000" y="2383"/>
            <a:ext cx="6858000" cy="3726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 sz="1350"/>
          </a:p>
        </p:txBody>
      </p:sp>
      <p:sp>
        <p:nvSpPr>
          <p:cNvPr id="60" name="Text Box 12"/>
          <p:cNvSpPr txBox="1">
            <a:spLocks noChangeArrowheads="1"/>
          </p:cNvSpPr>
          <p:nvPr/>
        </p:nvSpPr>
        <p:spPr bwMode="auto">
          <a:xfrm>
            <a:off x="3923631" y="4967831"/>
            <a:ext cx="2484574" cy="219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fr-FR" sz="825" dirty="0">
                <a:solidFill>
                  <a:schemeClr val="bg1"/>
                </a:solidFill>
                <a:latin typeface="Century Gothic" pitchFamily="34" charset="0"/>
              </a:rPr>
              <a:t>Année universitaire 2012-2013</a:t>
            </a: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1143000" y="4947294"/>
            <a:ext cx="116074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fr-FR" sz="750" dirty="0">
                <a:solidFill>
                  <a:schemeClr val="bg1"/>
                </a:solidFill>
                <a:latin typeface="Century Gothic" pitchFamily="34" charset="0"/>
              </a:rPr>
              <a:t>Projet de fin d’études</a:t>
            </a:r>
          </a:p>
        </p:txBody>
      </p:sp>
      <p:sp>
        <p:nvSpPr>
          <p:cNvPr id="26" name="Espace réservé du numéro de diapositive 17"/>
          <p:cNvSpPr txBox="1">
            <a:spLocks/>
          </p:cNvSpPr>
          <p:nvPr/>
        </p:nvSpPr>
        <p:spPr>
          <a:xfrm>
            <a:off x="4409982" y="4860856"/>
            <a:ext cx="270030" cy="357188"/>
          </a:xfrm>
          <a:prstGeom prst="rect">
            <a:avLst/>
          </a:prstGeom>
        </p:spPr>
        <p:txBody>
          <a:bodyPr vert="horz" lIns="68580" tIns="34290" rIns="68580" bIns="34290" rtlCol="0" anchor="ctr"/>
          <a:lstStyle/>
          <a:p>
            <a:pPr algn="r">
              <a:defRPr/>
            </a:pPr>
            <a:fld id="{6A7C5893-520F-4B8C-85B1-8E6CCFC28006}" type="slidenum">
              <a:rPr lang="fr-FR" sz="900">
                <a:solidFill>
                  <a:schemeClr val="bg1"/>
                </a:solidFill>
                <a:latin typeface="Century Gothic" pitchFamily="34" charset="0"/>
              </a:rPr>
              <a:pPr algn="r">
                <a:defRPr/>
              </a:pPr>
              <a:t>33</a:t>
            </a:fld>
            <a:endParaRPr lang="fr-FR" sz="9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7406934" y="4958835"/>
            <a:ext cx="594066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fr-FR" sz="750" dirty="0">
                <a:solidFill>
                  <a:schemeClr val="bg1"/>
                </a:solidFill>
                <a:latin typeface="Century Gothic" pitchFamily="34" charset="0"/>
              </a:rPr>
              <a:t>2013-2014</a:t>
            </a:r>
          </a:p>
        </p:txBody>
      </p:sp>
      <p:sp>
        <p:nvSpPr>
          <p:cNvPr id="53" name="Rectangle 52"/>
          <p:cNvSpPr/>
          <p:nvPr/>
        </p:nvSpPr>
        <p:spPr>
          <a:xfrm rot="16200000" flipV="1">
            <a:off x="4544996" y="-2828470"/>
            <a:ext cx="5400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>
              <a:defRPr/>
            </a:pPr>
            <a:endParaRPr lang="en-GB" sz="2100" dirty="0">
              <a:latin typeface="Century Gothic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218303" y="2158697"/>
            <a:ext cx="4488868" cy="770614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rmAutofit fontScale="250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21600" b="1" dirty="0" err="1">
                <a:latin typeface="Century Gothic" pitchFamily="34" charset="0"/>
                <a:ea typeface="+mj-ea"/>
                <a:cs typeface="+mj-cs"/>
              </a:rPr>
              <a:t>M</a:t>
            </a:r>
            <a:r>
              <a:rPr lang="en-GB" sz="8400" b="1" dirty="0" err="1">
                <a:latin typeface="Century Gothic" pitchFamily="34" charset="0"/>
                <a:ea typeface="+mj-ea"/>
                <a:cs typeface="+mj-cs"/>
              </a:rPr>
              <a:t>erci</a:t>
            </a:r>
            <a:r>
              <a:rPr lang="en-GB" sz="8400" b="1" dirty="0">
                <a:latin typeface="Century Gothic" pitchFamily="34" charset="0"/>
                <a:ea typeface="+mj-ea"/>
                <a:cs typeface="+mj-cs"/>
              </a:rPr>
              <a:t> pour </a:t>
            </a:r>
            <a:r>
              <a:rPr lang="en-GB" sz="8400" b="1" dirty="0" err="1">
                <a:latin typeface="Century Gothic" pitchFamily="34" charset="0"/>
                <a:ea typeface="+mj-ea"/>
                <a:cs typeface="+mj-cs"/>
              </a:rPr>
              <a:t>votre</a:t>
            </a:r>
            <a:r>
              <a:rPr lang="en-GB" sz="8400" b="1" dirty="0">
                <a:latin typeface="Century Gothic" pitchFamily="34" charset="0"/>
                <a:ea typeface="+mj-ea"/>
                <a:cs typeface="+mj-cs"/>
              </a:rPr>
              <a:t> attention</a:t>
            </a:r>
            <a:r>
              <a:rPr lang="en-GB" sz="6000" b="1" dirty="0">
                <a:latin typeface="Century Gothic" pitchFamily="34" charset="0"/>
                <a:ea typeface="+mj-ea"/>
                <a:cs typeface="+mj-cs"/>
              </a:rPr>
              <a:t> </a:t>
            </a:r>
          </a:p>
        </p:txBody>
      </p:sp>
      <p:sp>
        <p:nvSpPr>
          <p:cNvPr id="17" name="Freeform 5" descr="&lt;LOGICA_QUOTE_LEFT&gt;"/>
          <p:cNvSpPr>
            <a:spLocks/>
          </p:cNvSpPr>
          <p:nvPr/>
        </p:nvSpPr>
        <p:spPr bwMode="gray">
          <a:xfrm>
            <a:off x="2353212" y="1979704"/>
            <a:ext cx="395808" cy="11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3"/>
              </a:cxn>
              <a:cxn ang="0">
                <a:pos x="132" y="378"/>
              </a:cxn>
              <a:cxn ang="0">
                <a:pos x="132" y="322"/>
              </a:cxn>
              <a:cxn ang="0">
                <a:pos x="58" y="244"/>
              </a:cxn>
              <a:cxn ang="0">
                <a:pos x="58" y="0"/>
              </a:cxn>
              <a:cxn ang="0">
                <a:pos x="0" y="0"/>
              </a:cxn>
            </a:cxnLst>
            <a:rect l="0" t="0" r="r" b="b"/>
            <a:pathLst>
              <a:path w="132" h="378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18" name="Freeform 9" descr="&lt;LOGICA_QUOTE_RIGHT&gt;"/>
          <p:cNvSpPr>
            <a:spLocks/>
          </p:cNvSpPr>
          <p:nvPr/>
        </p:nvSpPr>
        <p:spPr bwMode="gray">
          <a:xfrm>
            <a:off x="2684184" y="1920647"/>
            <a:ext cx="396229" cy="1128600"/>
          </a:xfrm>
          <a:custGeom>
            <a:avLst/>
            <a:gdLst/>
            <a:ahLst/>
            <a:cxnLst>
              <a:cxn ang="0">
                <a:pos x="132" y="378"/>
              </a:cxn>
              <a:cxn ang="0">
                <a:pos x="132" y="134"/>
              </a:cxn>
              <a:cxn ang="0">
                <a:pos x="0" y="0"/>
              </a:cxn>
              <a:cxn ang="0">
                <a:pos x="0" y="55"/>
              </a:cxn>
              <a:cxn ang="0">
                <a:pos x="74" y="133"/>
              </a:cxn>
              <a:cxn ang="0">
                <a:pos x="74" y="378"/>
              </a:cxn>
              <a:cxn ang="0">
                <a:pos x="132" y="378"/>
              </a:cxn>
            </a:cxnLst>
            <a:rect l="0" t="0" r="r" b="b"/>
            <a:pathLst>
              <a:path w="132" h="378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33709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85185E-6 L 0.41654 -1.85185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2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7" presetClass="entr" presetSubtype="0" fill="hold" grpId="0" nodeType="withEffect">
                                  <p:stCondLst>
                                    <p:cond delay="8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81408" y="1602380"/>
            <a:ext cx="7921625" cy="556203"/>
          </a:xfrm>
        </p:spPr>
        <p:txBody>
          <a:bodyPr/>
          <a:lstStyle/>
          <a:p>
            <a:pPr marL="285750" indent="-285750" algn="just"/>
            <a:r>
              <a:rPr lang="fr-FR" sz="1900" dirty="0">
                <a:solidFill>
                  <a:schemeClr val="tx1"/>
                </a:solidFill>
                <a:latin typeface="Rockwell" pitchFamily="18" charset="0"/>
              </a:rPr>
              <a:t>les graphes et les données sont liés :</a:t>
            </a:r>
          </a:p>
          <a:p>
            <a:pPr marL="285750" indent="-285750" algn="just"/>
            <a:endParaRPr lang="fr-FR" sz="1500" b="0" dirty="0">
              <a:solidFill>
                <a:schemeClr val="tx1"/>
              </a:solidFill>
              <a:latin typeface="Rockwell" pitchFamily="18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Introduction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>
                <a:solidFill>
                  <a:srgbClr val="525668"/>
                </a:solidFill>
              </a:rPr>
              <a:pPr/>
              <a:t>4</a:t>
            </a:fld>
            <a:endParaRPr lang="fr-FR" dirty="0">
              <a:solidFill>
                <a:srgbClr val="525668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7633" y="1067950"/>
            <a:ext cx="285366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b="1" u="sng" dirty="0" err="1">
                <a:solidFill>
                  <a:schemeClr val="accent2">
                    <a:lumMod val="75000"/>
                  </a:schemeClr>
                </a:solidFill>
              </a:rPr>
              <a:t>Big</a:t>
            </a:r>
            <a:r>
              <a:rPr lang="fr-FR" sz="2200" b="1" u="sng" dirty="0">
                <a:solidFill>
                  <a:schemeClr val="accent2">
                    <a:lumMod val="75000"/>
                  </a:schemeClr>
                </a:solidFill>
              </a:rPr>
              <a:t> Data &amp; Graphe :</a:t>
            </a:r>
            <a:endParaRPr lang="fr-FR" sz="2200" dirty="0"/>
          </a:p>
        </p:txBody>
      </p:sp>
      <p:sp>
        <p:nvSpPr>
          <p:cNvPr id="10" name="Rectangle 9"/>
          <p:cNvSpPr/>
          <p:nvPr/>
        </p:nvSpPr>
        <p:spPr>
          <a:xfrm>
            <a:off x="1090042" y="2140542"/>
            <a:ext cx="7429552" cy="2232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1900" dirty="0">
                <a:latin typeface="Rockwell" pitchFamily="18" charset="0"/>
              </a:rPr>
              <a:t> </a:t>
            </a:r>
            <a:r>
              <a:rPr lang="fr-FR" sz="1900" dirty="0" err="1">
                <a:latin typeface="Rockwell" pitchFamily="18" charset="0"/>
              </a:rPr>
              <a:t>Linked</a:t>
            </a:r>
            <a:r>
              <a:rPr lang="fr-FR" sz="1900" dirty="0">
                <a:latin typeface="Rockwell" pitchFamily="18" charset="0"/>
              </a:rPr>
              <a:t> open Data (graphe d’interaction entre données)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1900" dirty="0">
                <a:latin typeface="Rockwell" pitchFamily="18" charset="0"/>
              </a:rPr>
              <a:t> Des objets du Web sont des graphes (XML, RDF, …)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1900" dirty="0">
                <a:latin typeface="Rockwell" pitchFamily="18" charset="0"/>
              </a:rPr>
              <a:t> Graphes des amis de </a:t>
            </a:r>
            <a:r>
              <a:rPr lang="fr-FR" sz="1900" dirty="0" err="1">
                <a:latin typeface="Rockwell" pitchFamily="18" charset="0"/>
              </a:rPr>
              <a:t>Facebook</a:t>
            </a:r>
            <a:endParaRPr lang="fr-FR" sz="1900" dirty="0">
              <a:latin typeface="Rockwell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1900" dirty="0">
                <a:latin typeface="Rockwell" pitchFamily="18" charset="0"/>
              </a:rPr>
              <a:t> Graphe de connaissances de Google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1900" dirty="0">
                <a:latin typeface="Rockwell" pitchFamily="18" charset="0"/>
              </a:rPr>
              <a:t> Graphes extraits de grandes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380363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Introduction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>
                <a:solidFill>
                  <a:srgbClr val="525668"/>
                </a:solidFill>
              </a:rPr>
              <a:pPr/>
              <a:t>5</a:t>
            </a:fld>
            <a:endParaRPr lang="fr-FR" dirty="0">
              <a:solidFill>
                <a:srgbClr val="525668"/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621" y="1333646"/>
            <a:ext cx="3500462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Flèche droite 10"/>
          <p:cNvSpPr/>
          <p:nvPr/>
        </p:nvSpPr>
        <p:spPr>
          <a:xfrm>
            <a:off x="4046896" y="2789513"/>
            <a:ext cx="1064302" cy="41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084059" y="2451072"/>
            <a:ext cx="106978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900" b="1" dirty="0">
                <a:latin typeface="Rockwell" pitchFamily="18" charset="0"/>
              </a:rPr>
              <a:t>Stocker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98938" y="1069672"/>
            <a:ext cx="1714512" cy="307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1291786" y="4185904"/>
            <a:ext cx="103618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900" dirty="0">
                <a:latin typeface="Rockwell" pitchFamily="18" charset="0"/>
              </a:rPr>
              <a:t>Graphe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49646" y="4209172"/>
            <a:ext cx="133402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900" dirty="0">
                <a:latin typeface="Rockwell" pitchFamily="18" charset="0"/>
              </a:rPr>
              <a:t>1 machine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7633" y="1013358"/>
            <a:ext cx="231986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b="1" u="sng" dirty="0">
                <a:solidFill>
                  <a:schemeClr val="accent2">
                    <a:lumMod val="75000"/>
                  </a:schemeClr>
                </a:solidFill>
              </a:rPr>
              <a:t>Problématique :</a:t>
            </a:r>
            <a:endParaRPr lang="fr-FR" sz="2200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9862" y="1609414"/>
            <a:ext cx="3500462" cy="2527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0363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/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Introduction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>
                <a:solidFill>
                  <a:srgbClr val="525668"/>
                </a:solidFill>
              </a:rPr>
              <a:pPr/>
              <a:t>6</a:t>
            </a:fld>
            <a:endParaRPr lang="fr-FR" dirty="0">
              <a:solidFill>
                <a:srgbClr val="525668"/>
              </a:solidFill>
            </a:endParaRPr>
          </a:p>
        </p:txBody>
      </p:sp>
      <p:sp>
        <p:nvSpPr>
          <p:cNvPr id="11" name="Flèche droite 10"/>
          <p:cNvSpPr/>
          <p:nvPr/>
        </p:nvSpPr>
        <p:spPr>
          <a:xfrm>
            <a:off x="4183374" y="2816808"/>
            <a:ext cx="1064302" cy="41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152298" y="2492016"/>
            <a:ext cx="106978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900" b="1" dirty="0">
                <a:latin typeface="Rockwell" pitchFamily="18" charset="0"/>
              </a:rPr>
              <a:t>Stocker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91786" y="3967536"/>
            <a:ext cx="103618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900" dirty="0">
                <a:latin typeface="Rockwell" pitchFamily="18" charset="0"/>
              </a:rPr>
              <a:t>Graphe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40965" y="4004453"/>
            <a:ext cx="145424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900" dirty="0">
                <a:latin typeface="Rockwell" pitchFamily="18" charset="0"/>
              </a:rPr>
              <a:t>k machines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7633" y="1067950"/>
            <a:ext cx="231986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b="1" u="sng" dirty="0">
                <a:solidFill>
                  <a:schemeClr val="accent2">
                    <a:lumMod val="75000"/>
                  </a:schemeClr>
                </a:solidFill>
              </a:rPr>
              <a:t>Problématique :</a:t>
            </a:r>
            <a:endParaRPr lang="fr-FR" sz="2200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695" y="1489495"/>
            <a:ext cx="3500462" cy="2400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363276" y="1305009"/>
            <a:ext cx="2928926" cy="2666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2161110" y="4244068"/>
            <a:ext cx="47856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  <a:latin typeface="Rockwell" pitchFamily="18" charset="0"/>
              </a:rPr>
              <a:t>Comment découper le grand graphes en optimisant la communication entre les nœud du graphe?</a:t>
            </a:r>
          </a:p>
        </p:txBody>
      </p:sp>
    </p:spTree>
    <p:extLst>
      <p:ext uri="{BB962C8B-B14F-4D97-AF65-F5344CB8AC3E}">
        <p14:creationId xmlns:p14="http://schemas.microsoft.com/office/powerpoint/2010/main" val="380363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85938" y="1254125"/>
            <a:ext cx="762000" cy="509588"/>
            <a:chOff x="1110" y="2656"/>
            <a:chExt cx="1549" cy="1351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>
                <a:latin typeface="Garamond" panose="02020404030301010803" pitchFamily="18" charset="0"/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>
                <a:latin typeface="Garamond" panose="02020404030301010803" pitchFamily="18" charset="0"/>
              </a:endParaRP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49" cy="1170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 dirty="0">
                <a:latin typeface="Garamond" pitchFamily="18" charset="0"/>
                <a:cs typeface="+mn-cs"/>
              </a:endParaRPr>
            </a:p>
          </p:txBody>
        </p:sp>
      </p:grpSp>
      <p:sp>
        <p:nvSpPr>
          <p:cNvPr id="8" name="Line 11"/>
          <p:cNvSpPr>
            <a:spLocks noChangeShapeType="1"/>
          </p:cNvSpPr>
          <p:nvPr/>
        </p:nvSpPr>
        <p:spPr bwMode="auto">
          <a:xfrm flipV="1">
            <a:off x="2447989" y="1697609"/>
            <a:ext cx="4800600" cy="4445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gray">
          <a:xfrm>
            <a:off x="1995488" y="1302322"/>
            <a:ext cx="3540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b="1" dirty="0">
                <a:solidFill>
                  <a:schemeClr val="bg1"/>
                </a:solidFill>
                <a:latin typeface="Rockwell" panose="02060603020205020403" pitchFamily="18" charset="0"/>
              </a:rPr>
              <a:t>1</a:t>
            </a:r>
          </a:p>
        </p:txBody>
      </p:sp>
      <p:sp>
        <p:nvSpPr>
          <p:cNvPr id="10" name="ZoneTexte 32"/>
          <p:cNvSpPr txBox="1">
            <a:spLocks noChangeArrowheads="1"/>
          </p:cNvSpPr>
          <p:nvPr/>
        </p:nvSpPr>
        <p:spPr bwMode="auto">
          <a:xfrm>
            <a:off x="2613025" y="1243013"/>
            <a:ext cx="35439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dirty="0">
                <a:latin typeface="Rockwell" panose="02060603020205020403" pitchFamily="18" charset="0"/>
                <a:ea typeface="Cambria Math" panose="02040503050406030204" pitchFamily="18" charset="0"/>
              </a:rPr>
              <a:t>Introduction</a:t>
            </a: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785938" y="1897063"/>
            <a:ext cx="762000" cy="501650"/>
            <a:chOff x="3174" y="2656"/>
            <a:chExt cx="1549" cy="1351"/>
          </a:xfrm>
        </p:grpSpPr>
        <p:sp>
          <p:nvSpPr>
            <p:cNvPr id="1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>
                <a:latin typeface="Garamond" panose="02020404030301010803" pitchFamily="18" charset="0"/>
              </a:endParaRPr>
            </a:p>
          </p:txBody>
        </p:sp>
        <p:sp>
          <p:nvSpPr>
            <p:cNvPr id="1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>
                <a:latin typeface="Garamond" panose="02020404030301010803" pitchFamily="18" charset="0"/>
              </a:endParaRPr>
            </a:p>
          </p:txBody>
        </p:sp>
        <p:sp>
          <p:nvSpPr>
            <p:cNvPr id="14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Garamond" pitchFamily="18" charset="0"/>
                <a:cs typeface="+mn-cs"/>
              </a:endParaRPr>
            </a:p>
          </p:txBody>
        </p:sp>
      </p:grpSp>
      <p:sp>
        <p:nvSpPr>
          <p:cNvPr id="15" name="Line 25"/>
          <p:cNvSpPr>
            <a:spLocks noChangeShapeType="1"/>
          </p:cNvSpPr>
          <p:nvPr/>
        </p:nvSpPr>
        <p:spPr bwMode="auto">
          <a:xfrm flipV="1">
            <a:off x="2439543" y="2335149"/>
            <a:ext cx="4800600" cy="4445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6" name="Text Box 27"/>
          <p:cNvSpPr txBox="1">
            <a:spLocks noChangeArrowheads="1"/>
          </p:cNvSpPr>
          <p:nvPr/>
        </p:nvSpPr>
        <p:spPr bwMode="gray">
          <a:xfrm>
            <a:off x="1988630" y="1968437"/>
            <a:ext cx="354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b="1" dirty="0">
                <a:solidFill>
                  <a:schemeClr val="bg1"/>
                </a:solidFill>
                <a:latin typeface="Rockwell" panose="02060603020205020403" pitchFamily="18" charset="0"/>
              </a:rPr>
              <a:t>2</a:t>
            </a:r>
          </a:p>
        </p:txBody>
      </p:sp>
      <p:sp>
        <p:nvSpPr>
          <p:cNvPr id="17" name="ZoneTexte 53"/>
          <p:cNvSpPr txBox="1">
            <a:spLocks noChangeArrowheads="1"/>
          </p:cNvSpPr>
          <p:nvPr/>
        </p:nvSpPr>
        <p:spPr bwMode="auto">
          <a:xfrm>
            <a:off x="2616835" y="1922399"/>
            <a:ext cx="53567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b="1" dirty="0">
                <a:solidFill>
                  <a:schemeClr val="tx2">
                    <a:lumMod val="75000"/>
                  </a:schemeClr>
                </a:solidFill>
                <a:latin typeface="Rockwell" panose="02060603020205020403" pitchFamily="18" charset="0"/>
                <a:ea typeface="Cambria Math" panose="02040503050406030204" pitchFamily="18" charset="0"/>
              </a:rPr>
              <a:t>Problème de partitionnement de graphes</a:t>
            </a:r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792034" y="2503805"/>
            <a:ext cx="762000" cy="509588"/>
            <a:chOff x="1110" y="2656"/>
            <a:chExt cx="1549" cy="1351"/>
          </a:xfrm>
        </p:grpSpPr>
        <p:sp>
          <p:nvSpPr>
            <p:cNvPr id="19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>
                <a:latin typeface="Garamond" panose="02020404030301010803" pitchFamily="18" charset="0"/>
              </a:endParaRPr>
            </a:p>
          </p:txBody>
        </p:sp>
        <p:sp>
          <p:nvSpPr>
            <p:cNvPr id="20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>
                <a:latin typeface="Garamond" panose="02020404030301010803" pitchFamily="18" charset="0"/>
              </a:endParaRPr>
            </a:p>
          </p:txBody>
        </p:sp>
        <p:sp>
          <p:nvSpPr>
            <p:cNvPr id="21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49" cy="1170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 dirty="0">
                <a:latin typeface="Garamond" pitchFamily="18" charset="0"/>
                <a:cs typeface="+mn-cs"/>
              </a:endParaRPr>
            </a:p>
          </p:txBody>
        </p:sp>
      </p:grpSp>
      <p:sp>
        <p:nvSpPr>
          <p:cNvPr id="22" name="Line 11"/>
          <p:cNvSpPr>
            <a:spLocks noChangeShapeType="1"/>
          </p:cNvSpPr>
          <p:nvPr/>
        </p:nvSpPr>
        <p:spPr bwMode="auto">
          <a:xfrm flipV="1">
            <a:off x="2454085" y="2947289"/>
            <a:ext cx="4800600" cy="4445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gray">
          <a:xfrm>
            <a:off x="2001584" y="2552002"/>
            <a:ext cx="3540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b="1" dirty="0">
                <a:solidFill>
                  <a:schemeClr val="bg1"/>
                </a:solidFill>
                <a:latin typeface="Rockwell" panose="02060603020205020403" pitchFamily="18" charset="0"/>
              </a:rPr>
              <a:t>3</a:t>
            </a:r>
          </a:p>
        </p:txBody>
      </p:sp>
      <p:sp>
        <p:nvSpPr>
          <p:cNvPr id="24" name="ZoneTexte 32"/>
          <p:cNvSpPr txBox="1">
            <a:spLocks noChangeArrowheads="1"/>
          </p:cNvSpPr>
          <p:nvPr/>
        </p:nvSpPr>
        <p:spPr bwMode="auto">
          <a:xfrm>
            <a:off x="2619121" y="2492693"/>
            <a:ext cx="43962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dirty="0">
                <a:latin typeface="Rockwell" panose="02060603020205020403" pitchFamily="18" charset="0"/>
                <a:ea typeface="Cambria Math" panose="02040503050406030204" pitchFamily="18" charset="0"/>
              </a:rPr>
              <a:t>Méthodes de partitionnement </a:t>
            </a:r>
          </a:p>
        </p:txBody>
      </p: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1792034" y="3146743"/>
            <a:ext cx="762000" cy="501650"/>
            <a:chOff x="3174" y="2656"/>
            <a:chExt cx="1549" cy="1351"/>
          </a:xfrm>
        </p:grpSpPr>
        <p:sp>
          <p:nvSpPr>
            <p:cNvPr id="26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>
                <a:latin typeface="Garamond" panose="02020404030301010803" pitchFamily="18" charset="0"/>
              </a:endParaRPr>
            </a:p>
          </p:txBody>
        </p:sp>
        <p:sp>
          <p:nvSpPr>
            <p:cNvPr id="27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>
                <a:latin typeface="Garamond" panose="02020404030301010803" pitchFamily="18" charset="0"/>
              </a:endParaRPr>
            </a:p>
          </p:txBody>
        </p:sp>
        <p:sp>
          <p:nvSpPr>
            <p:cNvPr id="28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Garamond" pitchFamily="18" charset="0"/>
                <a:cs typeface="+mn-cs"/>
              </a:endParaRPr>
            </a:p>
          </p:txBody>
        </p:sp>
      </p:grpSp>
      <p:sp>
        <p:nvSpPr>
          <p:cNvPr id="29" name="Line 25"/>
          <p:cNvSpPr>
            <a:spLocks noChangeShapeType="1"/>
          </p:cNvSpPr>
          <p:nvPr/>
        </p:nvSpPr>
        <p:spPr bwMode="auto">
          <a:xfrm flipV="1">
            <a:off x="2445639" y="3584829"/>
            <a:ext cx="4800600" cy="4445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gray">
          <a:xfrm>
            <a:off x="1994726" y="3218117"/>
            <a:ext cx="354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b="1" dirty="0">
                <a:solidFill>
                  <a:schemeClr val="bg1"/>
                </a:solidFill>
                <a:latin typeface="Rockwell" panose="02060603020205020403" pitchFamily="18" charset="0"/>
              </a:rPr>
              <a:t>4</a:t>
            </a:r>
          </a:p>
        </p:txBody>
      </p:sp>
      <p:sp>
        <p:nvSpPr>
          <p:cNvPr id="31" name="ZoneTexte 53"/>
          <p:cNvSpPr txBox="1">
            <a:spLocks noChangeArrowheads="1"/>
          </p:cNvSpPr>
          <p:nvPr/>
        </p:nvSpPr>
        <p:spPr bwMode="auto">
          <a:xfrm>
            <a:off x="2610739" y="3159887"/>
            <a:ext cx="45259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dirty="0">
                <a:latin typeface="Rockwell" panose="02060603020205020403" pitchFamily="18" charset="0"/>
                <a:ea typeface="Cambria Math" panose="02040503050406030204" pitchFamily="18" charset="0"/>
              </a:rPr>
              <a:t>Réalisation et Evaluation</a:t>
            </a:r>
          </a:p>
        </p:txBody>
      </p:sp>
      <p:grpSp>
        <p:nvGrpSpPr>
          <p:cNvPr id="25" name="Group 3"/>
          <p:cNvGrpSpPr>
            <a:grpSpLocks/>
          </p:cNvGrpSpPr>
          <p:nvPr/>
        </p:nvGrpSpPr>
        <p:grpSpPr bwMode="auto">
          <a:xfrm>
            <a:off x="1792034" y="3808349"/>
            <a:ext cx="762000" cy="509588"/>
            <a:chOff x="1110" y="2656"/>
            <a:chExt cx="1549" cy="1351"/>
          </a:xfrm>
        </p:grpSpPr>
        <p:sp>
          <p:nvSpPr>
            <p:cNvPr id="33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>
                <a:latin typeface="Garamond" panose="02020404030301010803" pitchFamily="18" charset="0"/>
              </a:endParaRPr>
            </a:p>
          </p:txBody>
        </p:sp>
        <p:sp>
          <p:nvSpPr>
            <p:cNvPr id="34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>
                <a:latin typeface="Garamond" panose="02020404030301010803" pitchFamily="18" charset="0"/>
              </a:endParaRPr>
            </a:p>
          </p:txBody>
        </p:sp>
        <p:sp>
          <p:nvSpPr>
            <p:cNvPr id="35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49" cy="1170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 dirty="0">
                <a:latin typeface="Garamond" pitchFamily="18" charset="0"/>
                <a:cs typeface="+mn-cs"/>
              </a:endParaRPr>
            </a:p>
          </p:txBody>
        </p:sp>
      </p:grpSp>
      <p:sp>
        <p:nvSpPr>
          <p:cNvPr id="36" name="Line 11"/>
          <p:cNvSpPr>
            <a:spLocks noChangeShapeType="1"/>
          </p:cNvSpPr>
          <p:nvPr/>
        </p:nvSpPr>
        <p:spPr bwMode="auto">
          <a:xfrm flipV="1">
            <a:off x="2454085" y="4251833"/>
            <a:ext cx="4800600" cy="4445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7" name="Text Box 13"/>
          <p:cNvSpPr txBox="1">
            <a:spLocks noChangeArrowheads="1"/>
          </p:cNvSpPr>
          <p:nvPr/>
        </p:nvSpPr>
        <p:spPr bwMode="gray">
          <a:xfrm>
            <a:off x="2001584" y="3856546"/>
            <a:ext cx="3540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b="1" dirty="0">
                <a:solidFill>
                  <a:schemeClr val="bg1"/>
                </a:solidFill>
                <a:latin typeface="Rockwell" panose="02060603020205020403" pitchFamily="18" charset="0"/>
              </a:rPr>
              <a:t>5</a:t>
            </a:r>
          </a:p>
        </p:txBody>
      </p:sp>
      <p:sp>
        <p:nvSpPr>
          <p:cNvPr id="38" name="ZoneTexte 32"/>
          <p:cNvSpPr txBox="1">
            <a:spLocks noChangeArrowheads="1"/>
          </p:cNvSpPr>
          <p:nvPr/>
        </p:nvSpPr>
        <p:spPr bwMode="auto">
          <a:xfrm>
            <a:off x="2619121" y="3797237"/>
            <a:ext cx="41414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dirty="0">
                <a:latin typeface="Rockwell" panose="02060603020205020403" pitchFamily="18" charset="0"/>
                <a:ea typeface="Cambria Math" panose="02040503050406030204" pitchFamily="18" charset="0"/>
              </a:rPr>
              <a:t>Conclusion et Perspectives</a:t>
            </a:r>
          </a:p>
        </p:txBody>
      </p:sp>
      <p:sp>
        <p:nvSpPr>
          <p:cNvPr id="46" name="Espace réservé du numéro de diapositive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>
                <a:solidFill>
                  <a:srgbClr val="525668"/>
                </a:solidFill>
              </a:rPr>
              <a:pPr/>
              <a:t>7</a:t>
            </a:fld>
            <a:endParaRPr lang="fr-FR" dirty="0">
              <a:solidFill>
                <a:srgbClr val="5256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610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Problème de partitionnement de graphes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>
                <a:solidFill>
                  <a:srgbClr val="525668"/>
                </a:solidFill>
              </a:rPr>
              <a:pPr/>
              <a:t>8</a:t>
            </a:fld>
            <a:endParaRPr lang="fr-FR" dirty="0">
              <a:solidFill>
                <a:srgbClr val="52566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7633" y="1067950"/>
            <a:ext cx="166263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b="1" u="sng" dirty="0">
                <a:solidFill>
                  <a:schemeClr val="accent2">
                    <a:lumMod val="75000"/>
                  </a:schemeClr>
                </a:solidFill>
              </a:rPr>
              <a:t>Définition :</a:t>
            </a:r>
            <a:endParaRPr lang="fr-FR" sz="2200" dirty="0"/>
          </a:p>
        </p:txBody>
      </p:sp>
      <p:sp>
        <p:nvSpPr>
          <p:cNvPr id="18" name="Rectangle 17"/>
          <p:cNvSpPr/>
          <p:nvPr/>
        </p:nvSpPr>
        <p:spPr>
          <a:xfrm>
            <a:off x="675629" y="1637576"/>
            <a:ext cx="414850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900" dirty="0">
                <a:latin typeface="Rockwell" pitchFamily="18" charset="0"/>
              </a:rPr>
              <a:t>Soit G(V, E) un graphe. La partition :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248181" y="2073562"/>
          <a:ext cx="25717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Équation" r:id="rId3" imgW="1282680" imgH="215640" progId="Equation.3">
                  <p:embed/>
                </p:oleObj>
              </mc:Choice>
              <mc:Fallback>
                <p:oleObj name="Équation" r:id="rId3" imgW="128268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181" y="2073562"/>
                        <a:ext cx="257175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/>
        </p:nvSpPr>
        <p:spPr>
          <a:xfrm>
            <a:off x="604965" y="2701508"/>
            <a:ext cx="785818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900" dirty="0">
                <a:latin typeface="Rockwell" pitchFamily="18" charset="0"/>
              </a:rPr>
              <a:t>est  une partition de V en k sous-ensembles de taille égale tel que: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20763" y="3082591"/>
            <a:ext cx="6786610" cy="1355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sz="1900" dirty="0">
                <a:latin typeface="Rockwell" pitchFamily="18" charset="0"/>
              </a:rPr>
              <a:t> Aucun élément de P n’est vide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sz="1900" dirty="0">
                <a:latin typeface="Rockwell" pitchFamily="18" charset="0"/>
              </a:rPr>
              <a:t> L’union des éléments de P est égale à V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sz="1900" dirty="0">
                <a:latin typeface="Rockwell" pitchFamily="18" charset="0"/>
              </a:rPr>
              <a:t> Les éléments de P sont deux à deux disjoints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4349" y="4422774"/>
            <a:ext cx="54940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900" dirty="0">
                <a:latin typeface="Rockwell" pitchFamily="18" charset="0"/>
              </a:rPr>
              <a:t>Les      sont appelés: les parties de la partition P.</a:t>
            </a: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208557" y="4460358"/>
          <a:ext cx="341025" cy="326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Équation" r:id="rId5" imgW="177480" imgH="215640" progId="Equation.3">
                  <p:embed/>
                </p:oleObj>
              </mc:Choice>
              <mc:Fallback>
                <p:oleObj name="Équation" r:id="rId5" imgW="17748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557" y="4460358"/>
                        <a:ext cx="341025" cy="3264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3639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Problème de partitionnement de graphes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>
                <a:solidFill>
                  <a:srgbClr val="525668"/>
                </a:solidFill>
              </a:rPr>
              <a:pPr/>
              <a:t>9</a:t>
            </a:fld>
            <a:endParaRPr lang="fr-FR" dirty="0">
              <a:solidFill>
                <a:srgbClr val="52566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7633" y="1067950"/>
            <a:ext cx="263886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b="1" u="sng" dirty="0">
                <a:solidFill>
                  <a:schemeClr val="accent2">
                    <a:lumMod val="75000"/>
                  </a:schemeClr>
                </a:solidFill>
              </a:rPr>
              <a:t>Fonction objectif :</a:t>
            </a:r>
            <a:endParaRPr lang="fr-FR" sz="2200" dirty="0"/>
          </a:p>
        </p:txBody>
      </p:sp>
      <p:sp>
        <p:nvSpPr>
          <p:cNvPr id="11" name="Rectangle 10"/>
          <p:cNvSpPr/>
          <p:nvPr/>
        </p:nvSpPr>
        <p:spPr>
          <a:xfrm>
            <a:off x="795386" y="1794826"/>
            <a:ext cx="581013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900" dirty="0">
                <a:latin typeface="Rockwell" pitchFamily="18" charset="0"/>
              </a:rPr>
              <a:t> La coupe de bord ou </a:t>
            </a:r>
            <a:r>
              <a:rPr lang="fr-FR" sz="1900" dirty="0" err="1">
                <a:latin typeface="Rockwell" pitchFamily="18" charset="0"/>
              </a:rPr>
              <a:t>edge</a:t>
            </a:r>
            <a:r>
              <a:rPr lang="fr-FR" sz="1900" dirty="0">
                <a:latin typeface="Rockwell" pitchFamily="18" charset="0"/>
              </a:rPr>
              <a:t> </a:t>
            </a:r>
            <a:r>
              <a:rPr lang="fr-FR" sz="1900" dirty="0" err="1">
                <a:latin typeface="Rockwell" pitchFamily="18" charset="0"/>
              </a:rPr>
              <a:t>cut</a:t>
            </a:r>
            <a:r>
              <a:rPr lang="fr-FR" sz="1900" dirty="0">
                <a:latin typeface="Rockwell" pitchFamily="18" charset="0"/>
              </a:rPr>
              <a:t> :     </a:t>
            </a:r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4503325" y="1706195"/>
          <a:ext cx="1678898" cy="719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Équation" r:id="rId3" imgW="571320" imgH="304560" progId="Equation.3">
                  <p:embed/>
                </p:oleObj>
              </mc:Choice>
              <mc:Fallback>
                <p:oleObj name="Équation" r:id="rId3" imgW="571320" imgH="3045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325" y="1706195"/>
                        <a:ext cx="1678898" cy="7195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836843" y="2725399"/>
            <a:ext cx="365327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900" dirty="0">
                <a:latin typeface="Rockwell" pitchFamily="18" charset="0"/>
              </a:rPr>
              <a:t> La fraction de bord: </a:t>
            </a:r>
          </a:p>
        </p:txBody>
      </p:sp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3308928" y="2400786"/>
          <a:ext cx="34290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Équation" r:id="rId5" imgW="1650960" imgH="444240" progId="Equation.3">
                  <p:embed/>
                </p:oleObj>
              </mc:Choice>
              <mc:Fallback>
                <p:oleObj name="Équation" r:id="rId5" imgW="1650960" imgH="4442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928" y="2400786"/>
                        <a:ext cx="342900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lèche droite 14"/>
          <p:cNvSpPr/>
          <p:nvPr/>
        </p:nvSpPr>
        <p:spPr>
          <a:xfrm>
            <a:off x="359766" y="4086945"/>
            <a:ext cx="509666" cy="314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879334" y="4036001"/>
            <a:ext cx="47991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900" b="1" dirty="0">
                <a:solidFill>
                  <a:srgbClr val="FF0000"/>
                </a:solidFill>
                <a:latin typeface="Rockwell" pitchFamily="18" charset="0"/>
              </a:rPr>
              <a:t>Objectif:</a:t>
            </a:r>
            <a:r>
              <a:rPr lang="fr-FR" sz="1900" b="1" dirty="0">
                <a:latin typeface="Rockwell" pitchFamily="18" charset="0"/>
              </a:rPr>
              <a:t> </a:t>
            </a:r>
            <a:r>
              <a:rPr lang="fr-FR" sz="1900" dirty="0">
                <a:latin typeface="Rockwell" pitchFamily="18" charset="0"/>
              </a:rPr>
              <a:t>Minimiser la fraction de bord </a:t>
            </a:r>
            <a:r>
              <a:rPr lang="fr-FR" sz="1900" dirty="0">
                <a:latin typeface="Rockwell" pitchFamily="18" charset="0"/>
                <a:sym typeface="Symbol"/>
              </a:rPr>
              <a:t></a:t>
            </a:r>
            <a:r>
              <a:rPr lang="fr-FR" sz="1900" dirty="0">
                <a:latin typeface="Rockwell" pitchFamily="18" charset="0"/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3889" y="3331464"/>
            <a:ext cx="388797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900" dirty="0">
                <a:latin typeface="Rockwell" pitchFamily="18" charset="0"/>
              </a:rPr>
              <a:t>m est le nombre totale des arêtes</a:t>
            </a:r>
          </a:p>
        </p:txBody>
      </p:sp>
    </p:spTree>
    <p:extLst>
      <p:ext uri="{BB962C8B-B14F-4D97-AF65-F5344CB8AC3E}">
        <p14:creationId xmlns:p14="http://schemas.microsoft.com/office/powerpoint/2010/main" val="380363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 animBg="1"/>
      <p:bldP spid="16" grpId="0"/>
      <p:bldP spid="12" grpId="0"/>
    </p:bldLst>
  </p:timing>
</p:sld>
</file>

<file path=ppt/theme/theme1.xml><?xml version="1.0" encoding="utf-8"?>
<a:theme xmlns:a="http://schemas.openxmlformats.org/drawingml/2006/main" name="Masque_PPT_Safran_groupe_FR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5" id="{33DB3FAE-8290-B94D-87C6-8CBB0660F742}" vid="{9FEBAFEE-789F-4B4B-A955-180A88C1647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45132351-61c7-4947-8fdd-28b295696121" ContentTypeId="0x010100D21E0D47AF3242459E2F63E44FCC089100777D7FF5B336497A8022BDD96D52F206" PreviousValue="false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Insite document" ma:contentTypeID="0x010100D21E0D47AF3242459E2F63E44FCC089100777D7FF5B336497A8022BDD96D52F206000685DC3549FC4C499FA53E273B6EA6EC" ma:contentTypeVersion="11" ma:contentTypeDescription="Create Insite document" ma:contentTypeScope="" ma:versionID="abbe3f4f75fdff236712847648e36e50">
  <xsd:schema xmlns:xsd="http://www.w3.org/2001/XMLSchema" xmlns:xs="http://www.w3.org/2001/XMLSchema" xmlns:p="http://schemas.microsoft.com/office/2006/metadata/properties" xmlns:ns1="http://schemas.microsoft.com/sharepoint/v3" xmlns:ns2="594212a7-a8eb-497d-bd6b-0e3a174923ee" targetNamespace="http://schemas.microsoft.com/office/2006/metadata/properties" ma:root="true" ma:fieldsID="910df59227494d788010fe3f88972a75" ns1:_="" ns2:_="">
    <xsd:import namespace="http://schemas.microsoft.com/sharepoint/v3"/>
    <xsd:import namespace="594212a7-a8eb-497d-bd6b-0e3a174923ee"/>
    <xsd:element name="properties">
      <xsd:complexType>
        <xsd:sequence>
          <xsd:element name="documentManagement">
            <xsd:complexType>
              <xsd:all>
                <xsd:element ref="ns1:Audience"/>
                <xsd:element ref="ns1:PublishingRollupImage" minOccurs="0"/>
                <xsd:element ref="ns2:TaxCatchAll" minOccurs="0"/>
                <xsd:element ref="ns2:TaxCatchAllLabel" minOccurs="0"/>
                <xsd:element ref="ns2:hbb7c253cca74a7eb37893d2c784478e" minOccurs="0"/>
                <xsd:element ref="ns2:e2fa6dee792b43efac6bb28cb4245109" minOccurs="0"/>
                <xsd:element ref="ns2:m7fd08401b3947dfa98de00fecb0dae1" minOccurs="0"/>
                <xsd:element ref="ns2:l0cedefb36e74dc2b968aa0e806ff5e3" minOccurs="0"/>
                <xsd:element ref="ns2:e52db41c680243efb0b30a61ab228ec7" minOccurs="0"/>
                <xsd:element ref="ns2:bf182a5ee3d048a18e411565aa2e2f45" minOccurs="0"/>
                <xsd:element ref="ns2:ad37d51a25df4e05a3b157053c5270a3" minOccurs="0"/>
                <xsd:element ref="ns2:fd69f967cfe64500a3ea9d72cb3281b0" minOccurs="0"/>
                <xsd:element ref="ns2:a825e358ec1643889847765ed6ff8a73" minOccurs="0"/>
                <xsd:element ref="ns2:caf53a6a65da4c24b32d62b4b62720b3" minOccurs="0"/>
                <xsd:element ref="ns2:j0d00d49c94f4a41889fe0a90686fcf3" minOccurs="0"/>
                <xsd:element ref="ns2:SAF_Descriptif"/>
                <xsd:element ref="ns2:SAF_DateDeMiseAJour"/>
                <xsd:element ref="ns2:SAF_Auteur" minOccurs="0"/>
                <xsd:element ref="ns2:SharePoint_Item_Language"/>
                <xsd:element ref="ns2:SharePoint_Group_Language" minOccurs="0"/>
                <xsd:element ref="ns2:SAF_RollupImageUrl" minOccurs="0"/>
                <xsd:element ref="ns2:TaxKeyword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udience" ma:index="8" ma:displayName="Target Audiences" ma:description="" ma:internalName="Audience" ma:readOnly="false">
      <xsd:simpleType>
        <xsd:restriction base="dms:Unknown"/>
      </xsd:simpleType>
    </xsd:element>
    <xsd:element name="PublishingRollupImage" ma:index="9" nillable="true" ma:displayName="Rollup Image" ma:internalName="PublishingRollupImage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4212a7-a8eb-497d-bd6b-0e3a174923e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80d21883-921d-41db-bc85-e2e7cc3ba142}" ma:internalName="TaxCatchAll" ma:readOnly="false" ma:showField="CatchAllData" ma:web="88c814c4-203f-43cc-bc8d-07300d8d9a1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1" nillable="true" ma:displayName="Taxonomy Catch All Column1" ma:description="" ma:hidden="true" ma:list="{80d21883-921d-41db-bc85-e2e7cc3ba142}" ma:internalName="TaxCatchAllLabel" ma:readOnly="false" ma:showField="CatchAllDataLabel" ma:web="88c814c4-203f-43cc-bc8d-07300d8d9a1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hbb7c253cca74a7eb37893d2c784478e" ma:index="12" ma:taxonomy="true" ma:internalName="hbb7c253cca74a7eb37893d2c784478e" ma:taxonomyFieldName="SAF_Perimetre" ma:displayName="Scope" ma:readOnly="false" ma:fieldId="{1bb7c253-cca7-4a7e-b378-93d2c784478e}" ma:sspId="45132351-61c7-4947-8fdd-28b295696121" ma:termSetId="1b45f720-bd19-43cd-a0f9-8331ec2f35d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2fa6dee792b43efac6bb28cb4245109" ma:index="14" ma:taxonomy="true" ma:internalName="e2fa6dee792b43efac6bb28cb4245109" ma:taxonomyFieldName="SAF_Company" ma:displayName="Tier-1 company &#10;" ma:readOnly="false" ma:fieldId="{e2fa6dee-792b-43ef-ac6b-b28cb4245109}" ma:sspId="45132351-61c7-4947-8fdd-28b295696121" ma:termSetId="2dac507a-73d1-4662-b862-22cce81597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7fd08401b3947dfa98de00fecb0dae1" ma:index="16" nillable="true" ma:taxonomy="true" ma:internalName="m7fd08401b3947dfa98de00fecb0dae1" ma:taxonomyFieldName="SAF_SubSidiaryLevel1" ma:displayName="Level-1 subsidiary" ma:readOnly="false" ma:fieldId="{67fd0840-1b39-47df-a98d-e00fecb0dae1}" ma:sspId="45132351-61c7-4947-8fdd-28b295696121" ma:termSetId="b2de5a41-99c4-4b96-b173-1181d39d55c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0cedefb36e74dc2b968aa0e806ff5e3" ma:index="18" nillable="true" ma:taxonomy="true" ma:internalName="l0cedefb36e74dc2b968aa0e806ff5e3" ma:taxonomyFieldName="SAF_SubSidiaryLevel2" ma:displayName="Level-2 subsidiary" ma:readOnly="false" ma:fieldId="{50cedefb-36e7-4dc2-b968-aa0e806ff5e3}" ma:sspId="45132351-61c7-4947-8fdd-28b295696121" ma:termSetId="efd3a833-e321-4f7c-82ad-4506f059fe7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52db41c680243efb0b30a61ab228ec7" ma:index="20" nillable="true" ma:taxonomy="true" ma:internalName="e52db41c680243efb0b30a61ab228ec7" ma:taxonomyFieldName="SAF_Site" ma:displayName="Facility" ma:readOnly="false" ma:fieldId="{e52db41c-6802-43ef-b0b3-0a61ab228ec7}" ma:sspId="45132351-61c7-4947-8fdd-28b295696121" ma:termSetId="1e2c52bd-2ad3-4b44-b39c-0928818a65b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f182a5ee3d048a18e411565aa2e2f45" ma:index="22" nillable="true" ma:taxonomy="true" ma:internalName="bf182a5ee3d048a18e411565aa2e2f45" ma:taxonomyFieldName="SAF_Location" ma:displayName="Site" ma:readOnly="false" ma:fieldId="{bf182a5e-e3d0-48a1-8e41-1565aa2e2f45}" ma:sspId="45132351-61c7-4947-8fdd-28b295696121" ma:termSetId="95b63218-de97-4165-820e-29e8a1311d5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d37d51a25df4e05a3b157053c5270a3" ma:index="24" nillable="true" ma:taxonomy="true" ma:internalName="ad37d51a25df4e05a3b157053c5270a3" ma:taxonomyFieldName="SAF_CrossOverFunctions" ma:displayName="Group-wide Functions" ma:readOnly="false" ma:fieldId="{ad37d51a-25df-4e05-a3b1-57053c5270a3}" ma:sspId="45132351-61c7-4947-8fdd-28b295696121" ma:termSetId="3f763b69-121a-4a4d-aeac-562db83cf08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d69f967cfe64500a3ea9d72cb3281b0" ma:index="26" nillable="true" ma:taxonomy="true" ma:internalName="fd69f967cfe64500a3ea9d72cb3281b0" ma:taxonomyFieldName="SAF_Country" ma:displayName="Country" ma:readOnly="false" ma:fieldId="{fd69f967-cfe6-4500-a3ea-9d72cb3281b0}" ma:sspId="45132351-61c7-4947-8fdd-28b295696121" ma:termSetId="f32f2a60-e9a7-4bda-8f61-46c43dbb3c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825e358ec1643889847765ed6ff8a73" ma:index="28" nillable="true" ma:taxonomy="true" ma:internalName="a825e358ec1643889847765ed6ff8a73" ma:taxonomyFieldName="SAF_BusinessUnit" ma:displayName="Department" ma:readOnly="false" ma:fieldId="{a825e358-ec16-4388-9847-765ed6ff8a73}" ma:sspId="45132351-61c7-4947-8fdd-28b295696121" ma:termSetId="d540ff52-a7c7-403e-9d67-608dad319c4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af53a6a65da4c24b32d62b4b62720b3" ma:index="30" nillable="true" ma:taxonomy="true" ma:internalName="caf53a6a65da4c24b32d62b4b62720b3" ma:taxonomyFieldName="SAF_Division" ma:displayName="Division/BU" ma:readOnly="false" ma:fieldId="{caf53a6a-65da-4c24-b32d-62b4b62720b3}" ma:sspId="45132351-61c7-4947-8fdd-28b295696121" ma:termSetId="5f50dbbd-fc38-49a7-84c2-cba8d57801d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0d00d49c94f4a41889fe0a90686fcf3" ma:index="32" ma:taxonomy="true" ma:internalName="j0d00d49c94f4a41889fe0a90686fcf3" ma:taxonomyFieldName="SAF_DocumentsType" ma:displayName="Document type " ma:readOnly="false" ma:fieldId="{30d00d49-c94f-4a41-889f-e0a90686fcf3}" ma:sspId="45132351-61c7-4947-8fdd-28b295696121" ma:termSetId="50b2ac5f-3148-4a42-b234-fc348f9b3c8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F_Descriptif" ma:index="34" ma:displayName="Description" ma:internalName="SAF_Descriptif" ma:readOnly="false">
      <xsd:simpleType>
        <xsd:restriction base="dms:Text">
          <xsd:maxLength value="200"/>
        </xsd:restriction>
      </xsd:simpleType>
    </xsd:element>
    <xsd:element name="SAF_DateDeMiseAJour" ma:index="35" ma:displayName="Last updated on" ma:format="DateOnly" ma:internalName="SAF_DateDeMiseAJour" ma:readOnly="false">
      <xsd:simpleType>
        <xsd:restriction base="dms:DateTime"/>
      </xsd:simpleType>
    </xsd:element>
    <xsd:element name="SAF_Auteur" ma:index="36" nillable="true" ma:displayName="Author" ma:internalName="SAF_Auteur" ma:readOnly="false">
      <xsd:simpleType>
        <xsd:restriction base="dms:Note">
          <xsd:maxLength value="255"/>
        </xsd:restriction>
      </xsd:simpleType>
    </xsd:element>
    <xsd:element name="SharePoint_Item_Language" ma:index="37" ma:displayName="SharePoint_Item_Language" ma:default="(SPS_LNG_ALL)" ma:format="Dropdown" ma:internalName="SharePoint_Item_Language">
      <xsd:simpleType>
        <xsd:restriction base="dms:Choice">
          <xsd:enumeration value="(SPS_LNG_ALL)"/>
          <xsd:enumeration value="SPS_LNG_EN"/>
          <xsd:enumeration value="SPS_LNG_FR"/>
          <xsd:enumeration value="SPS_LNG_ES"/>
          <xsd:enumeration value="SPS_LNG_KO"/>
          <xsd:enumeration value="SPS_LNG_AR"/>
          <xsd:enumeration value="SPS_LNG_JP"/>
          <xsd:enumeration value="SPS_LNG_CH"/>
          <xsd:enumeration value="SPS_LNG_PT"/>
          <xsd:enumeration value="SPS_LNG_DE"/>
          <xsd:enumeration value="SPS_LNG_IT"/>
          <xsd:enumeration value="SPS_LNG_RU"/>
          <xsd:enumeration value="SPS_LNG_DU"/>
          <xsd:enumeration value="SPS_LNG_UK"/>
          <xsd:enumeration value="SPS_LNG_PL"/>
          <xsd:enumeration value="SPS_LNG_EU"/>
          <xsd:enumeration value="SPS_LNG_BG"/>
          <xsd:enumeration value="SPS_LNG_CA"/>
          <xsd:enumeration value="SPS_LNG_ZH"/>
          <xsd:enumeration value="SPS_LNG_HR"/>
          <xsd:enumeration value="SPS_LNG_CS"/>
          <xsd:enumeration value="SPS_LNG_DA"/>
          <xsd:enumeration value="SPS_LNG_ET"/>
          <xsd:enumeration value="SPS_LNG_FI"/>
          <xsd:enumeration value="SPS_LNG_GL"/>
          <xsd:enumeration value="SPS_LNG_EL"/>
          <xsd:enumeration value="SPS_LNG_IW"/>
          <xsd:enumeration value="SPS_LNG_HI"/>
          <xsd:enumeration value="SPS_LNG_HU"/>
          <xsd:enumeration value="SPS_LNG_KK"/>
          <xsd:enumeration value="SPS_LNG_LV"/>
          <xsd:enumeration value="SPS_LNG_LT"/>
          <xsd:enumeration value="SPS_LNG_NO"/>
          <xsd:enumeration value="SPS_LNG_BR"/>
          <xsd:enumeration value="SPS_LNG_RO"/>
          <xsd:enumeration value="SPS_LNG_SR"/>
          <xsd:enumeration value="SPS_LNG_SK"/>
          <xsd:enumeration value="SPS_LNG_SL"/>
          <xsd:enumeration value="SPS_LNG_SV"/>
          <xsd:enumeration value="SPS_LNG_TH"/>
          <xsd:enumeration value="SPS_LNG_TR"/>
        </xsd:restriction>
      </xsd:simpleType>
    </xsd:element>
    <xsd:element name="SharePoint_Group_Language" ma:index="38" nillable="true" ma:displayName="SharePoint_Group_Language" ma:default="0" ma:internalName="SharePoint_Group_Language">
      <xsd:simpleType>
        <xsd:restriction base="dms:Number"/>
      </xsd:simpleType>
    </xsd:element>
    <xsd:element name="SAF_RollupImageUrl" ma:index="39" nillable="true" ma:displayName="URL Image Rollup  " ma:internalName="SAF_RollupImageUrl">
      <xsd:simpleType>
        <xsd:restriction base="dms:Text"/>
      </xsd:simpleType>
    </xsd:element>
    <xsd:element name="TaxKeywordTaxHTField" ma:index="40" nillable="true" ma:taxonomy="true" ma:internalName="TaxKeywordTaxHTField" ma:taxonomyFieldName="TaxKeyword" ma:displayName="Enterprise Keywords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Label xmlns="594212a7-a8eb-497d-bd6b-0e3a174923ee"/>
    <hbb7c253cca74a7eb37893d2c784478e xmlns="594212a7-a8eb-497d-bd6b-0e3a174923ee">
      <Terms xmlns="http://schemas.microsoft.com/office/infopath/2007/PartnerControls">
        <TermInfo xmlns="http://schemas.microsoft.com/office/infopath/2007/PartnerControls">
          <TermName xmlns="http://schemas.microsoft.com/office/infopath/2007/PartnerControls">Société de rang 1</TermName>
          <TermId xmlns="http://schemas.microsoft.com/office/infopath/2007/PartnerControls">153bb90e-11c3-427f-ad6a-31f0311df60b</TermId>
        </TermInfo>
      </Terms>
    </hbb7c253cca74a7eb37893d2c784478e>
    <PublishingRollupImage xmlns="http://schemas.microsoft.com/sharepoint/v3" xsi:nil="true"/>
    <j0d00d49c94f4a41889fe0a90686fcf3 xmlns="594212a7-a8eb-497d-bd6b-0e3a174923e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Modèle de PowerPoint</TermName>
          <TermId xmlns="http://schemas.microsoft.com/office/infopath/2007/PartnerControls">80c833d3-038d-45cb-b65f-a8d2234b6314</TermId>
        </TermInfo>
      </Terms>
    </j0d00d49c94f4a41889fe0a90686fcf3>
    <bf182a5ee3d048a18e411565aa2e2f45 xmlns="594212a7-a8eb-497d-bd6b-0e3a174923ee">
      <Terms xmlns="http://schemas.microsoft.com/office/infopath/2007/PartnerControls">
        <TermInfo xmlns="http://schemas.microsoft.com/office/infopath/2007/PartnerControls">
          <TermName xmlns="http://schemas.microsoft.com/office/infopath/2007/PartnerControls">Safran Toulouse Labinal</TermName>
          <TermId xmlns="http://schemas.microsoft.com/office/infopath/2007/PartnerControls">ccfd0d1c-2e16-4235-9229-c5814f8b980b</TermId>
        </TermInfo>
      </Terms>
    </bf182a5ee3d048a18e411565aa2e2f45>
    <e52db41c680243efb0b30a61ab228ec7 xmlns="594212a7-a8eb-497d-bd6b-0e3a174923ee">
      <Terms xmlns="http://schemas.microsoft.com/office/infopath/2007/PartnerControls">
        <TermInfo xmlns="http://schemas.microsoft.com/office/infopath/2007/PartnerControls">
          <TermName xmlns="http://schemas.microsoft.com/office/infopath/2007/PartnerControls">Blagnac LAB</TermName>
          <TermId xmlns="http://schemas.microsoft.com/office/infopath/2007/PartnerControls">924965e0-0354-49a6-864d-cc0a75193665</TermId>
        </TermInfo>
      </Terms>
    </e52db41c680243efb0b30a61ab228ec7>
    <SAF_RollupImageUrl xmlns="594212a7-a8eb-497d-bd6b-0e3a174923ee" xsi:nil="true"/>
    <caf53a6a65da4c24b32d62b4b62720b3 xmlns="594212a7-a8eb-497d-bd6b-0e3a174923ee">
      <Terms xmlns="http://schemas.microsoft.com/office/infopath/2007/PartnerControls"/>
    </caf53a6a65da4c24b32d62b4b62720b3>
    <m7fd08401b3947dfa98de00fecb0dae1 xmlns="594212a7-a8eb-497d-bd6b-0e3a174923ee">
      <Terms xmlns="http://schemas.microsoft.com/office/infopath/2007/PartnerControls"/>
    </m7fd08401b3947dfa98de00fecb0dae1>
    <ad37d51a25df4e05a3b157053c5270a3 xmlns="594212a7-a8eb-497d-bd6b-0e3a174923ee">
      <Terms xmlns="http://schemas.microsoft.com/office/infopath/2007/PartnerControls"/>
    </ad37d51a25df4e05a3b157053c5270a3>
    <SAF_DateDeMiseAJour xmlns="594212a7-a8eb-497d-bd6b-0e3a174923ee">2016-05-18T22:00:00+00:00</SAF_DateDeMiseAJour>
    <a825e358ec1643889847765ed6ff8a73 xmlns="594212a7-a8eb-497d-bd6b-0e3a174923ee">
      <Terms xmlns="http://schemas.microsoft.com/office/infopath/2007/PartnerControls"/>
    </a825e358ec1643889847765ed6ff8a73>
    <SAF_Auteur xmlns="594212a7-a8eb-497d-bd6b-0e3a174923ee" xsi:nil="true"/>
    <Audience xmlns="http://schemas.microsoft.com/sharepoint/v3">582b9017-4f10-48ab-a102-641f024cec9a;;;;</Audience>
    <TaxCatchAll xmlns="594212a7-a8eb-497d-bd6b-0e3a174923ee">
      <Value>118</Value>
      <Value>6</Value>
      <Value>4</Value>
      <Value>3</Value>
      <Value>156</Value>
    </TaxCatchAll>
    <SharePoint_Group_Language xmlns="594212a7-a8eb-497d-bd6b-0e3a174923ee">0</SharePoint_Group_Language>
    <e2fa6dee792b43efac6bb28cb4245109 xmlns="594212a7-a8eb-497d-bd6b-0e3a174923ee">
      <Terms xmlns="http://schemas.microsoft.com/office/infopath/2007/PartnerControls">
        <TermInfo xmlns="http://schemas.microsoft.com/office/infopath/2007/PartnerControls">
          <TermName xmlns="http://schemas.microsoft.com/office/infopath/2007/PartnerControls">Labinal Power Systems</TermName>
          <TermId xmlns="http://schemas.microsoft.com/office/infopath/2007/PartnerControls">ef84bdc5-44a3-45d7-b6b7-1ede1a9b3c08</TermId>
        </TermInfo>
      </Terms>
    </e2fa6dee792b43efac6bb28cb4245109>
    <fd69f967cfe64500a3ea9d72cb3281b0 xmlns="594212a7-a8eb-497d-bd6b-0e3a174923ee">
      <Terms xmlns="http://schemas.microsoft.com/office/infopath/2007/PartnerControls"/>
    </fd69f967cfe64500a3ea9d72cb3281b0>
    <SAF_Descriptif xmlns="594212a7-a8eb-497d-bd6b-0e3a174923ee">Masque_PPT_Safran_groupe_FR</SAF_Descriptif>
    <TaxKeywordTaxHTField xmlns="594212a7-a8eb-497d-bd6b-0e3a174923ee">
      <Terms xmlns="http://schemas.microsoft.com/office/infopath/2007/PartnerControls"/>
    </TaxKeywordTaxHTField>
    <l0cedefb36e74dc2b968aa0e806ff5e3 xmlns="594212a7-a8eb-497d-bd6b-0e3a174923ee">
      <Terms xmlns="http://schemas.microsoft.com/office/infopath/2007/PartnerControls"/>
    </l0cedefb36e74dc2b968aa0e806ff5e3>
    <SharePoint_Item_Language xmlns="594212a7-a8eb-497d-bd6b-0e3a174923ee">(SPS_LNG_ALL)</SharePoint_Item_Language>
  </documentManagement>
</p:properties>
</file>

<file path=customXml/itemProps1.xml><?xml version="1.0" encoding="utf-8"?>
<ds:datastoreItem xmlns:ds="http://schemas.openxmlformats.org/officeDocument/2006/customXml" ds:itemID="{0CB4D509-BB14-4AB2-BCB4-A398458D96CF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794EEE48-E4AA-4016-9C07-ADB3841F0B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67036C-A176-453D-B244-9B7EBD8F31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94212a7-a8eb-497d-bd6b-0e3a174923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FDBE8AAD-6875-4436-8CD3-AE0DDECCD625}">
  <ds:schemaRefs>
    <ds:schemaRef ds:uri="http://schemas.openxmlformats.org/package/2006/metadata/core-properties"/>
    <ds:schemaRef ds:uri="http://schemas.microsoft.com/office/2006/documentManagement/types"/>
    <ds:schemaRef ds:uri="594212a7-a8eb-497d-bd6b-0e3a174923ee"/>
    <ds:schemaRef ds:uri="http://www.w3.org/XML/1998/namespace"/>
    <ds:schemaRef ds:uri="http://schemas.microsoft.com/sharepoint/v3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Masque_PPT_Safran_groupe_FR</Template>
  <TotalTime>23856</TotalTime>
  <Words>1571</Words>
  <Application>Microsoft Office PowerPoint</Application>
  <PresentationFormat>Affichage à l'écran (16:9)</PresentationFormat>
  <Paragraphs>482</Paragraphs>
  <Slides>33</Slides>
  <Notes>33</Notes>
  <HiddenSlides>0</HiddenSlides>
  <MMClips>0</MMClips>
  <ScaleCrop>false</ScaleCrop>
  <HeadingPairs>
    <vt:vector size="8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44" baseType="lpstr">
      <vt:lpstr>Arial</vt:lpstr>
      <vt:lpstr>Arial Black</vt:lpstr>
      <vt:lpstr>Calibri</vt:lpstr>
      <vt:lpstr>Century Gothic</vt:lpstr>
      <vt:lpstr>Garamond</vt:lpstr>
      <vt:lpstr>Rockwell</vt:lpstr>
      <vt:lpstr>Times New Roman</vt:lpstr>
      <vt:lpstr>Wingdings</vt:lpstr>
      <vt:lpstr>Wingdings 2</vt:lpstr>
      <vt:lpstr>Masque_PPT_Safran_groupe_FR</vt:lpstr>
      <vt:lpstr>Équation</vt:lpstr>
      <vt:lpstr>Présentation PowerPoint</vt:lpstr>
      <vt:lpstr>PLAN</vt:lpstr>
      <vt:lpstr>Introduction</vt:lpstr>
      <vt:lpstr>Introduction</vt:lpstr>
      <vt:lpstr>Introduction</vt:lpstr>
      <vt:lpstr>Introduction</vt:lpstr>
      <vt:lpstr>PLAN</vt:lpstr>
      <vt:lpstr>Problème de partitionnement de graphes</vt:lpstr>
      <vt:lpstr>Problème de partitionnement de graphes</vt:lpstr>
      <vt:lpstr>Problème de partitionnement de graphes</vt:lpstr>
      <vt:lpstr>Problème de partitionnement de graphes</vt:lpstr>
      <vt:lpstr>Problème de partitionnement de graphes</vt:lpstr>
      <vt:lpstr>Problème de partitionnement de graphes</vt:lpstr>
      <vt:lpstr>PLAN</vt:lpstr>
      <vt:lpstr>Méthodes de partitionnement de graphes</vt:lpstr>
      <vt:lpstr>Méthodes de partitionnement de graphes</vt:lpstr>
      <vt:lpstr>Méthodes de partitionnement de graphes</vt:lpstr>
      <vt:lpstr>Méthode de partitionnement de graphes</vt:lpstr>
      <vt:lpstr>Méthodes de partitionnement de graphes</vt:lpstr>
      <vt:lpstr>Méthodes de partitionnement de graphes</vt:lpstr>
      <vt:lpstr>PLAN</vt:lpstr>
      <vt:lpstr>Réalisation et Evaluation</vt:lpstr>
      <vt:lpstr>Réalisation et Evaluation</vt:lpstr>
      <vt:lpstr>Réalisation et Evaluation</vt:lpstr>
      <vt:lpstr>Réalisation et Evaluation</vt:lpstr>
      <vt:lpstr>Réalisation &amp; Evaluation</vt:lpstr>
      <vt:lpstr>Réalisation et Evaluation</vt:lpstr>
      <vt:lpstr>Réalisation &amp; Evaluation</vt:lpstr>
      <vt:lpstr>Réalisation et Evaluation</vt:lpstr>
      <vt:lpstr>Réalisation et Evaluation</vt:lpstr>
      <vt:lpstr>PLAN</vt:lpstr>
      <vt:lpstr>Conclusion et Perspectives</vt:lpstr>
      <vt:lpstr>Présentation PowerPoint</vt:lpstr>
    </vt:vector>
  </TitlesOfParts>
  <Manager>SAFRAN</Manager>
  <Company>Safran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  sur plusieurs lignes de texte</dc:title>
  <dc:subject>SAFRAN</dc:subject>
  <dc:creator>+</dc:creator>
  <cp:lastModifiedBy>younes chouiyakhe</cp:lastModifiedBy>
  <cp:revision>2040</cp:revision>
  <dcterms:created xsi:type="dcterms:W3CDTF">2016-05-20T08:28:23Z</dcterms:created>
  <dcterms:modified xsi:type="dcterms:W3CDTF">2021-04-07T22:44:18Z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0x010100D21E0D47AF3242459E2F63E44FCC089100777D7FF5B336497A8022BDD96D52F206000685DC3549FC4C499FA53E273B6EA6EC</vt:lpwstr>
  </property>
  <property fmtid="{D5CDD505-2E9C-101B-9397-08002B2CF9AE}" pid="3" name="SAF_Site">
    <vt:lpwstr>6;#Blagnac LAB|924965e0-0354-49a6-864d-cc0a75193665</vt:lpwstr>
  </property>
  <property fmtid="{D5CDD505-2E9C-101B-9397-08002B2CF9AE}" pid="4" name="SAF_Company">
    <vt:lpwstr>4;#Labinal Power Systems|ef84bdc5-44a3-45d7-b6b7-1ede1a9b3c08</vt:lpwstr>
  </property>
  <property fmtid="{D5CDD505-2E9C-101B-9397-08002B2CF9AE}" pid="5" name="TaxKeyword">
    <vt:lpwstr/>
  </property>
  <property fmtid="{D5CDD505-2E9C-101B-9397-08002B2CF9AE}" pid="6" name="_HiddenNeedApprove">
    <vt:bool>false</vt:bool>
  </property>
  <property fmtid="{D5CDD505-2E9C-101B-9397-08002B2CF9AE}" pid="7" name="SAF_DocumentsType">
    <vt:lpwstr>156;#Modèle de PowerPoint|80c833d3-038d-45cb-b65f-a8d2234b6314</vt:lpwstr>
  </property>
  <property fmtid="{D5CDD505-2E9C-101B-9397-08002B2CF9AE}" pid="8" name="SAF_CrossOverFunctions">
    <vt:lpwstr/>
  </property>
  <property fmtid="{D5CDD505-2E9C-101B-9397-08002B2CF9AE}" pid="9" name="SAF_SubSidiaryLevel2">
    <vt:lpwstr/>
  </property>
  <property fmtid="{D5CDD505-2E9C-101B-9397-08002B2CF9AE}" pid="10" name="_HiddenNeedWorkflow">
    <vt:bool>false</vt:bool>
  </property>
  <property fmtid="{D5CDD505-2E9C-101B-9397-08002B2CF9AE}" pid="11" name="SAF_Location">
    <vt:lpwstr>118;#Safran Toulouse Labinal|ccfd0d1c-2e16-4235-9229-c5814f8b980b</vt:lpwstr>
  </property>
  <property fmtid="{D5CDD505-2E9C-101B-9397-08002B2CF9AE}" pid="12" name="SAF_BusinessUnit">
    <vt:lpwstr/>
  </property>
  <property fmtid="{D5CDD505-2E9C-101B-9397-08002B2CF9AE}" pid="13" name="SAF_Division">
    <vt:lpwstr/>
  </property>
  <property fmtid="{D5CDD505-2E9C-101B-9397-08002B2CF9AE}" pid="14" name="SAF_SubSidiaryLevel1">
    <vt:lpwstr/>
  </property>
  <property fmtid="{D5CDD505-2E9C-101B-9397-08002B2CF9AE}" pid="15" name="SAF_Perimetre">
    <vt:lpwstr>3;#Société de rang 1|153bb90e-11c3-427f-ad6a-31f0311df60b</vt:lpwstr>
  </property>
  <property fmtid="{D5CDD505-2E9C-101B-9397-08002B2CF9AE}" pid="16" name="SAF_Country">
    <vt:lpwstr/>
  </property>
</Properties>
</file>