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256" r:id="rId2"/>
    <p:sldId id="278" r:id="rId3"/>
    <p:sldId id="279" r:id="rId4"/>
    <p:sldId id="280" r:id="rId5"/>
    <p:sldId id="281"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82"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EDE82"/>
    <a:srgbClr val="2F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3800" autoAdjust="0"/>
  </p:normalViewPr>
  <p:slideViewPr>
    <p:cSldViewPr snapToGrid="0">
      <p:cViewPr varScale="1">
        <p:scale>
          <a:sx n="77" d="100"/>
          <a:sy n="77" d="100"/>
        </p:scale>
        <p:origin x="378" y="96"/>
      </p:cViewPr>
      <p:guideLst>
        <p:guide orient="horz" pos="2160"/>
        <p:guide pos="3840"/>
      </p:guideLst>
    </p:cSldViewPr>
  </p:slideViewPr>
  <p:notesTextViewPr>
    <p:cViewPr>
      <p:scale>
        <a:sx n="3" d="2"/>
        <a:sy n="3" d="2"/>
      </p:scale>
      <p:origin x="0" y="0"/>
    </p:cViewPr>
  </p:notesTextViewPr>
  <p:sorterViewPr>
    <p:cViewPr>
      <p:scale>
        <a:sx n="100" d="100"/>
        <a:sy n="100" d="100"/>
      </p:scale>
      <p:origin x="0" y="-12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D95830-88F2-4FF4-9A46-1CE3E6B621C9}" type="datetimeFigureOut">
              <a:rPr lang="fr-FR" smtClean="0"/>
              <a:t>21/04/2020</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BE5C75-7846-45E3-833F-DB8E6D56EA45}"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ABE5C75-7846-45E3-833F-DB8E6D56EA45}" type="slidenum">
              <a:rPr lang="fr-FR" smtClean="0"/>
              <a:t>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887A816-6A77-46F8-86CF-E7BEB636CC9A}"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226099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731394-9811-4F93-8C86-833F5A89464B}"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339906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C470E6B-6B3F-4982-AC55-8E4048A041DF}"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6152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04D4535-CDA7-4846-A8E2-43D93F81BD55}"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10138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6A4226-C622-4462-A541-D4FF6054E01D}"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8175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34276C-2B6A-417A-B2FF-0A4EDD39D8F1}"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2191181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74B83D2-ECFE-481E-9330-F8B2C4499A53}"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2382028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D3B1585-662B-4471-984C-58FA753B5487}"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259543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B1BAE1C-394E-4D4B-A1E0-0F28B13BF3BE}"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11104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D1F0F12-46F9-4465-A801-51BB41EB0DF5}" type="datetime1">
              <a:rPr lang="fr-FR" smtClean="0"/>
              <a:t>21/04/2020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35703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FD5971-6343-47CC-BF02-48F962E7971E}" type="datetime1">
              <a:rPr lang="fr-FR" smtClean="0"/>
              <a:t>21/04/2020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399428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D1AE4E1-3A56-4C53-8D2F-B3A669B8A04D}" type="datetime1">
              <a:rPr lang="fr-FR" smtClean="0"/>
              <a:t>21/04/2020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184453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B333B02-2EC3-4952-AB21-BE34778FF9BA}" type="datetime1">
              <a:rPr lang="fr-FR" smtClean="0"/>
              <a:t>21/04/2020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214798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68E3B-C081-499A-8636-59D9229DAFFC}" type="datetime1">
              <a:rPr lang="fr-FR" smtClean="0"/>
              <a:t>21/04/2020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348155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9F717EA-BEAA-4213-8C5E-F6484F1BF3BA}" type="datetime1">
              <a:rPr lang="fr-FR" smtClean="0"/>
              <a:t>21/04/2020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420178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64D3D0-DB8C-4D01-A26C-7DC1EFA4244C}" type="datetime1">
              <a:rPr lang="fr-FR" smtClean="0"/>
              <a:t>21/04/2020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EF5B8C-AF1B-4090-A010-860705F40C6B}" type="slidenum">
              <a:rPr lang="fr-FR" smtClean="0"/>
              <a:pPr/>
              <a:t>‹N°›</a:t>
            </a:fld>
            <a:endParaRPr lang="fr-FR"/>
          </a:p>
        </p:txBody>
      </p:sp>
    </p:spTree>
    <p:extLst>
      <p:ext uri="{BB962C8B-B14F-4D97-AF65-F5344CB8AC3E}">
        <p14:creationId xmlns:p14="http://schemas.microsoft.com/office/powerpoint/2010/main" val="180221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8D67DB-81AE-4F52-AF5F-251FBE510633}" type="datetime1">
              <a:rPr lang="fr-FR" smtClean="0"/>
              <a:t>21/04/2020</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EF5B8C-AF1B-4090-A010-860705F40C6B}" type="slidenum">
              <a:rPr lang="fr-FR" smtClean="0"/>
              <a:pPr/>
              <a:t>‹N°›</a:t>
            </a:fld>
            <a:endParaRPr lang="fr-FR"/>
          </a:p>
        </p:txBody>
      </p:sp>
    </p:spTree>
    <p:extLst>
      <p:ext uri="{BB962C8B-B14F-4D97-AF65-F5344CB8AC3E}">
        <p14:creationId xmlns:p14="http://schemas.microsoft.com/office/powerpoint/2010/main" val="3021132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odeles-powerpoint.fr/modeles-presentations-powerpoint/meilleurs-modeles-ppt.html" TargetMode="External"/><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www.free-power-point-templates.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4955784-17DC-4BFB-BB76-EDEFCA76171E}"/>
              </a:ext>
            </a:extLst>
          </p:cNvPr>
          <p:cNvPicPr>
            <a:picLocks noChangeAspect="1"/>
          </p:cNvPicPr>
          <p:nvPr/>
        </p:nvPicPr>
        <p:blipFill>
          <a:blip r:embed="rId2" cstate="print"/>
          <a:stretch>
            <a:fillRect/>
          </a:stretch>
        </p:blipFill>
        <p:spPr>
          <a:xfrm>
            <a:off x="3102968" y="1327355"/>
            <a:ext cx="4685470" cy="2963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 6" descr="C:\Users\anwar\Desktop\800px-Logo_inpt.png">
            <a:extLst>
              <a:ext uri="{FF2B5EF4-FFF2-40B4-BE49-F238E27FC236}">
                <a16:creationId xmlns:a16="http://schemas.microsoft.com/office/drawing/2014/main" id="{FD6A809E-CE19-41A9-83BC-AD0A46EBA86B}"/>
              </a:ext>
            </a:extLst>
          </p:cNvPr>
          <p:cNvPicPr/>
          <p:nvPr/>
        </p:nvPicPr>
        <p:blipFill>
          <a:blip r:embed="rId3" cstate="print"/>
          <a:srcRect/>
          <a:stretch>
            <a:fillRect/>
          </a:stretch>
        </p:blipFill>
        <p:spPr bwMode="auto">
          <a:xfrm>
            <a:off x="4408014" y="132736"/>
            <a:ext cx="2099945" cy="1034223"/>
          </a:xfrm>
          <a:prstGeom prst="rect">
            <a:avLst/>
          </a:prstGeom>
          <a:noFill/>
          <a:ln w="9525">
            <a:noFill/>
            <a:miter lim="800000"/>
            <a:headEnd/>
            <a:tailEnd/>
          </a:ln>
        </p:spPr>
      </p:pic>
      <p:sp>
        <p:nvSpPr>
          <p:cNvPr id="9" name="ZoneTexte 8">
            <a:extLst>
              <a:ext uri="{FF2B5EF4-FFF2-40B4-BE49-F238E27FC236}">
                <a16:creationId xmlns:a16="http://schemas.microsoft.com/office/drawing/2014/main" id="{8A13810D-9CFB-4508-9F83-0698D69D70AE}"/>
              </a:ext>
            </a:extLst>
          </p:cNvPr>
          <p:cNvSpPr txBox="1"/>
          <p:nvPr/>
        </p:nvSpPr>
        <p:spPr>
          <a:xfrm>
            <a:off x="2525959" y="4612597"/>
            <a:ext cx="6098458" cy="954107"/>
          </a:xfrm>
          <a:prstGeom prst="rect">
            <a:avLst/>
          </a:prstGeom>
          <a:noFill/>
        </p:spPr>
        <p:txBody>
          <a:bodyPr wrap="square">
            <a:spAutoFit/>
          </a:bodyPr>
          <a:lstStyle/>
          <a:p>
            <a:pPr algn="ctr"/>
            <a:r>
              <a:rPr lang="fr-FR" sz="2800" b="1" dirty="0">
                <a:solidFill>
                  <a:schemeClr val="accent3">
                    <a:lumMod val="75000"/>
                  </a:schemeClr>
                </a:solidFill>
              </a:rPr>
              <a:t>POUR UNE PRESENTATION PROFESSIONNELLE</a:t>
            </a:r>
            <a:endParaRPr lang="fr-FR" sz="2800" b="1" dirty="0">
              <a:solidFill>
                <a:schemeClr val="tx2"/>
              </a:solidFill>
            </a:endParaRPr>
          </a:p>
        </p:txBody>
      </p:sp>
      <p:sp>
        <p:nvSpPr>
          <p:cNvPr id="11" name="ZoneTexte 10">
            <a:extLst>
              <a:ext uri="{FF2B5EF4-FFF2-40B4-BE49-F238E27FC236}">
                <a16:creationId xmlns:a16="http://schemas.microsoft.com/office/drawing/2014/main" id="{1C9D92A5-9535-4674-BFB4-C15C02C9695C}"/>
              </a:ext>
            </a:extLst>
          </p:cNvPr>
          <p:cNvSpPr txBox="1"/>
          <p:nvPr/>
        </p:nvSpPr>
        <p:spPr>
          <a:xfrm>
            <a:off x="-1327150" y="5715128"/>
            <a:ext cx="6108700" cy="738664"/>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a:ln>
                  <a:noFill/>
                </a:ln>
                <a:solidFill>
                  <a:schemeClr val="accent2"/>
                </a:solidFill>
                <a:effectLst/>
                <a:latin typeface="Calibri" pitchFamily="34" charset="0"/>
                <a:ea typeface="Calibri" pitchFamily="34" charset="0"/>
                <a:cs typeface="Arial" pitchFamily="34" charset="0"/>
              </a:rPr>
              <a:t>FAIT</a:t>
            </a:r>
            <a:r>
              <a:rPr kumimoji="0" lang="fr-FR" sz="1400" b="1" i="0" u="none" strike="noStrike" cap="none" normalizeH="0" dirty="0">
                <a:ln>
                  <a:noFill/>
                </a:ln>
                <a:solidFill>
                  <a:schemeClr val="accent2"/>
                </a:solidFill>
                <a:effectLst/>
                <a:latin typeface="Calibri" pitchFamily="34" charset="0"/>
                <a:ea typeface="Calibri" pitchFamily="34" charset="0"/>
                <a:cs typeface="Arial" pitchFamily="34" charset="0"/>
              </a:rPr>
              <a:t> PAR : EQUIPE </a:t>
            </a:r>
            <a:r>
              <a:rPr kumimoji="0" lang="fr-FR" sz="1400" b="1" i="0" u="none" strike="noStrike" cap="none" normalizeH="0" baseline="0" dirty="0">
                <a:ln>
                  <a:noFill/>
                </a:ln>
                <a:solidFill>
                  <a:schemeClr val="accent2"/>
                </a:solidFill>
                <a:effectLst/>
                <a:latin typeface="Calibri" pitchFamily="34" charset="0"/>
                <a:ea typeface="Calibri" pitchFamily="34" charset="0"/>
                <a:cs typeface="Arial" pitchFamily="34" charset="0"/>
              </a:rPr>
              <a:t>INPT/ BERLITZ</a:t>
            </a:r>
          </a:p>
          <a:p>
            <a:pPr algn="ctr" fontAlgn="base">
              <a:spcBef>
                <a:spcPct val="0"/>
              </a:spcBef>
              <a:spcAft>
                <a:spcPct val="0"/>
              </a:spcAft>
            </a:pPr>
            <a:r>
              <a:rPr lang="fr-FR" sz="1400" b="1" dirty="0">
                <a:solidFill>
                  <a:schemeClr val="accent2"/>
                </a:solidFill>
              </a:rPr>
              <a:t>                   </a:t>
            </a:r>
            <a:r>
              <a:rPr lang="fr-FR" sz="1400" b="1" dirty="0">
                <a:solidFill>
                  <a:schemeClr val="accent2"/>
                </a:solidFill>
                <a:latin typeface="Calibri" pitchFamily="34" charset="0"/>
                <a:cs typeface="Arial" pitchFamily="34" charset="0"/>
              </a:rPr>
              <a:t>Pr </a:t>
            </a:r>
            <a:r>
              <a:rPr lang="fr-FR" sz="1400" b="1" dirty="0" err="1">
                <a:solidFill>
                  <a:schemeClr val="accent2"/>
                </a:solidFill>
                <a:latin typeface="Calibri" pitchFamily="34" charset="0"/>
                <a:cs typeface="Arial" pitchFamily="34" charset="0"/>
              </a:rPr>
              <a:t>Niama</a:t>
            </a:r>
            <a:r>
              <a:rPr lang="fr-FR" sz="1400" b="1" dirty="0">
                <a:solidFill>
                  <a:schemeClr val="accent2"/>
                </a:solidFill>
                <a:latin typeface="Calibri" pitchFamily="34" charset="0"/>
                <a:cs typeface="Arial" pitchFamily="34" charset="0"/>
              </a:rPr>
              <a:t> BENTOUIMOU</a:t>
            </a:r>
          </a:p>
          <a:p>
            <a:pPr marL="0" marR="0" lvl="0" indent="0" algn="ctr" defTabSz="914400" rtl="0" eaLnBrk="1" fontAlgn="base" latinLnBrk="0" hangingPunct="1">
              <a:spcBef>
                <a:spcPct val="0"/>
              </a:spcBef>
              <a:spcAft>
                <a:spcPct val="0"/>
              </a:spcAft>
              <a:buClrTx/>
              <a:buSzTx/>
              <a:buFontTx/>
              <a:buNone/>
              <a:tabLst/>
            </a:pPr>
            <a:r>
              <a:rPr lang="fr-MA" sz="1400" b="1" dirty="0">
                <a:solidFill>
                  <a:schemeClr val="accent2"/>
                </a:solidFill>
                <a:latin typeface="Calibri" pitchFamily="34" charset="0"/>
                <a:cs typeface="Arial" pitchFamily="34" charset="0"/>
              </a:rPr>
              <a:t>                   Pr. Kawtar EL MAAZI</a:t>
            </a:r>
            <a:endParaRPr kumimoji="0" lang="fr-FR" sz="1400" b="0" i="0" u="none" strike="noStrike" cap="none" normalizeH="0" baseline="0" dirty="0">
              <a:ln>
                <a:noFill/>
              </a:ln>
              <a:solidFill>
                <a:schemeClr val="accent2"/>
              </a:solidFill>
              <a:effectLst/>
              <a:latin typeface="Arial" pitchFamily="34" charset="0"/>
              <a:cs typeface="Arial" pitchFamily="34" charset="0"/>
            </a:endParaRPr>
          </a:p>
        </p:txBody>
      </p:sp>
    </p:spTree>
    <p:extLst>
      <p:ext uri="{BB962C8B-B14F-4D97-AF65-F5344CB8AC3E}">
        <p14:creationId xmlns:p14="http://schemas.microsoft.com/office/powerpoint/2010/main" val="47619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3E7547-9EC1-4674-A4A0-FA0113DF6EA8}"/>
              </a:ext>
            </a:extLst>
          </p:cNvPr>
          <p:cNvSpPr/>
          <p:nvPr/>
        </p:nvSpPr>
        <p:spPr>
          <a:xfrm>
            <a:off x="471488" y="328613"/>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5</a:t>
            </a:r>
            <a:r>
              <a:rPr lang="fr-FR" sz="2400" b="1" dirty="0">
                <a:solidFill>
                  <a:srgbClr val="FFFFFF"/>
                </a:solidFill>
                <a:effectLst/>
                <a:latin typeface="Arial" panose="020B0604020202020204" pitchFamily="34" charset="0"/>
                <a:ea typeface="Carlito"/>
                <a:cs typeface="Carlito"/>
              </a:rPr>
              <a:t>. Animation </a:t>
            </a:r>
            <a:endParaRPr lang="fr-FR" sz="2400" dirty="0"/>
          </a:p>
        </p:txBody>
      </p:sp>
      <p:cxnSp>
        <p:nvCxnSpPr>
          <p:cNvPr id="8" name="Connecteur : en angle 7">
            <a:extLst>
              <a:ext uri="{FF2B5EF4-FFF2-40B4-BE49-F238E27FC236}">
                <a16:creationId xmlns:a16="http://schemas.microsoft.com/office/drawing/2014/main" id="{0F206943-6F75-4F21-8D09-98983CA70396}"/>
              </a:ext>
            </a:extLst>
          </p:cNvPr>
          <p:cNvCxnSpPr>
            <a:cxnSpLocks/>
          </p:cNvCxnSpPr>
          <p:nvPr/>
        </p:nvCxnSpPr>
        <p:spPr>
          <a:xfrm>
            <a:off x="1114425" y="1057275"/>
            <a:ext cx="1371600" cy="742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4B84DE2A-E22C-4E5D-A191-F21080EE96BC}"/>
              </a:ext>
            </a:extLst>
          </p:cNvPr>
          <p:cNvPicPr>
            <a:picLocks noChangeAspect="1"/>
          </p:cNvPicPr>
          <p:nvPr/>
        </p:nvPicPr>
        <p:blipFill>
          <a:blip r:embed="rId2" cstate="print"/>
          <a:stretch>
            <a:fillRect/>
          </a:stretch>
        </p:blipFill>
        <p:spPr>
          <a:xfrm>
            <a:off x="371475" y="1201160"/>
            <a:ext cx="8758238" cy="3781425"/>
          </a:xfrm>
          <a:prstGeom prst="rect">
            <a:avLst/>
          </a:prstGeom>
        </p:spPr>
      </p:pic>
      <p:pic>
        <p:nvPicPr>
          <p:cNvPr id="4098" name="Picture 2" descr="Download Computer Figure Icons Silhouette,Paint People Character ...">
            <a:extLst>
              <a:ext uri="{FF2B5EF4-FFF2-40B4-BE49-F238E27FC236}">
                <a16:creationId xmlns:a16="http://schemas.microsoft.com/office/drawing/2014/main" id="{7C87441F-1283-4A62-87B3-B61EC90E83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7013" y="533400"/>
            <a:ext cx="2552700" cy="179070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7AEF5B8C-AF1B-4090-A010-860705F40C6B}" type="slidenum">
              <a:rPr lang="fr-FR" smtClean="0"/>
              <a:pPr/>
              <a:t>10</a:t>
            </a:fld>
            <a:endParaRPr lang="fr-FR"/>
          </a:p>
        </p:txBody>
      </p:sp>
      <p:sp>
        <p:nvSpPr>
          <p:cNvPr id="10" name="Rectangle : avec coins arrondis en diagonale 9">
            <a:extLst>
              <a:ext uri="{FF2B5EF4-FFF2-40B4-BE49-F238E27FC236}">
                <a16:creationId xmlns:a16="http://schemas.microsoft.com/office/drawing/2014/main" id="{7BF5E987-EA87-4481-AD1B-C967AFABDAAF}"/>
              </a:ext>
            </a:extLst>
          </p:cNvPr>
          <p:cNvSpPr/>
          <p:nvPr/>
        </p:nvSpPr>
        <p:spPr>
          <a:xfrm>
            <a:off x="986588" y="5085346"/>
            <a:ext cx="9208169" cy="162025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marL="67945" marR="226695">
              <a:lnSpc>
                <a:spcPct val="150000"/>
              </a:lnSpc>
              <a:spcAft>
                <a:spcPts val="0"/>
              </a:spcAft>
            </a:pPr>
            <a:endParaRPr lang="fr-FR" sz="1800" dirty="0">
              <a:effectLst/>
              <a:latin typeface="Carlito"/>
              <a:ea typeface="Carlito"/>
              <a:cs typeface="Carlito"/>
            </a:endParaRPr>
          </a:p>
          <a:p>
            <a:pPr fontAlgn="base"/>
            <a:r>
              <a:rPr lang="fr-FR" b="1" dirty="0"/>
              <a:t>Modérer ses animations.</a:t>
            </a:r>
            <a:endParaRPr lang="fr-FR" dirty="0"/>
          </a:p>
          <a:p>
            <a:pPr marL="176213" lvl="0" indent="-176213" fontAlgn="base">
              <a:buFont typeface="Arial" pitchFamily="34" charset="0"/>
              <a:buChar char="•"/>
            </a:pPr>
            <a:r>
              <a:rPr lang="fr-FR" dirty="0">
                <a:latin typeface="Carlito"/>
                <a:ea typeface="Carlito"/>
                <a:cs typeface="Carlito"/>
              </a:rPr>
              <a:t>Une animation modérée captive l’attention de l’audience sans la perturber. </a:t>
            </a:r>
          </a:p>
          <a:p>
            <a:pPr marL="176213" lvl="0" indent="-176213" fontAlgn="base">
              <a:buFont typeface="Arial" pitchFamily="34" charset="0"/>
              <a:buChar char="•"/>
            </a:pPr>
            <a:r>
              <a:rPr lang="fr-FR" dirty="0">
                <a:latin typeface="Carlito"/>
                <a:ea typeface="Carlito"/>
                <a:cs typeface="Carlito"/>
              </a:rPr>
              <a:t>Préférez les animations “de base”, “discret”, “modéré”; </a:t>
            </a:r>
          </a:p>
          <a:p>
            <a:pPr marL="176213" lvl="0" indent="-176213" fontAlgn="base">
              <a:buFont typeface="Arial" pitchFamily="34" charset="0"/>
              <a:buChar char="•"/>
            </a:pPr>
            <a:r>
              <a:rPr lang="fr-FR" dirty="0">
                <a:latin typeface="Carlito"/>
                <a:ea typeface="Carlito"/>
                <a:cs typeface="Carlito"/>
              </a:rPr>
              <a:t>Adapter l’intensité à l’idée que vous développez, ne pas en faire de trop.</a:t>
            </a:r>
          </a:p>
          <a:p>
            <a:pPr marL="67945" marR="226695">
              <a:lnSpc>
                <a:spcPct val="150000"/>
              </a:lnSpc>
              <a:spcAft>
                <a:spcPts val="0"/>
              </a:spcAft>
            </a:pPr>
            <a:endParaRPr lang="fr-FR" sz="1800" dirty="0">
              <a:effectLst/>
              <a:latin typeface="Carlito"/>
              <a:ea typeface="Carlito"/>
              <a:cs typeface="Carlito"/>
            </a:endParaRPr>
          </a:p>
          <a:p>
            <a:pPr>
              <a:spcBef>
                <a:spcPts val="25"/>
              </a:spcBef>
              <a:spcAft>
                <a:spcPts val="0"/>
              </a:spcAft>
            </a:pPr>
            <a:r>
              <a:rPr lang="fr-FR" sz="1800" dirty="0">
                <a:effectLst/>
                <a:latin typeface="Arial" panose="020B0604020202020204" pitchFamily="34" charset="0"/>
                <a:ea typeface="Carlito"/>
                <a:cs typeface="Carlito"/>
              </a:rPr>
              <a:t> </a:t>
            </a:r>
            <a:endParaRPr lang="fr-FR" sz="1800" dirty="0">
              <a:effectLst/>
              <a:latin typeface="Carlito"/>
              <a:ea typeface="Carlito"/>
              <a:cs typeface="Carlito"/>
            </a:endParaRPr>
          </a:p>
        </p:txBody>
      </p:sp>
    </p:spTree>
    <p:extLst>
      <p:ext uri="{BB962C8B-B14F-4D97-AF65-F5344CB8AC3E}">
        <p14:creationId xmlns:p14="http://schemas.microsoft.com/office/powerpoint/2010/main" val="66200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51DCC3E-1F03-4855-845D-1017995E5446}"/>
              </a:ext>
            </a:extLst>
          </p:cNvPr>
          <p:cNvPicPr>
            <a:picLocks noChangeAspect="1"/>
          </p:cNvPicPr>
          <p:nvPr/>
        </p:nvPicPr>
        <p:blipFill>
          <a:blip r:embed="rId2" cstate="print"/>
          <a:stretch>
            <a:fillRect/>
          </a:stretch>
        </p:blipFill>
        <p:spPr>
          <a:xfrm>
            <a:off x="366712" y="219074"/>
            <a:ext cx="8910023" cy="5110163"/>
          </a:xfrm>
          <a:prstGeom prst="rect">
            <a:avLst/>
          </a:prstGeom>
        </p:spPr>
      </p:pic>
      <p:pic>
        <p:nvPicPr>
          <p:cNvPr id="5122" name="Picture 2" descr="8 logiciels de présentation qui vous feront oublier PowerPoint">
            <a:extLst>
              <a:ext uri="{FF2B5EF4-FFF2-40B4-BE49-F238E27FC236}">
                <a16:creationId xmlns:a16="http://schemas.microsoft.com/office/drawing/2014/main" id="{684F1EA8-65BA-45F6-85F3-A3EAF52EE3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604" y="5268900"/>
            <a:ext cx="2785846" cy="13700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sz="quarter" idx="12"/>
          </p:nvPr>
        </p:nvSpPr>
        <p:spPr/>
        <p:txBody>
          <a:bodyPr/>
          <a:lstStyle/>
          <a:p>
            <a:fld id="{7AEF5B8C-AF1B-4090-A010-860705F40C6B}" type="slidenum">
              <a:rPr lang="fr-FR" smtClean="0"/>
              <a:pPr/>
              <a:t>11</a:t>
            </a:fld>
            <a:endParaRPr lang="fr-FR"/>
          </a:p>
        </p:txBody>
      </p:sp>
    </p:spTree>
    <p:extLst>
      <p:ext uri="{BB962C8B-B14F-4D97-AF65-F5344CB8AC3E}">
        <p14:creationId xmlns:p14="http://schemas.microsoft.com/office/powerpoint/2010/main" val="33071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DE4A2B-4222-4644-8174-23D31DE615B0}"/>
              </a:ext>
            </a:extLst>
          </p:cNvPr>
          <p:cNvSpPr/>
          <p:nvPr/>
        </p:nvSpPr>
        <p:spPr>
          <a:xfrm>
            <a:off x="511493" y="217622"/>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6.Image</a:t>
            </a:r>
          </a:p>
        </p:txBody>
      </p:sp>
      <p:sp>
        <p:nvSpPr>
          <p:cNvPr id="8" name="Rectangle : avec coins arrondis en haut 7">
            <a:extLst>
              <a:ext uri="{FF2B5EF4-FFF2-40B4-BE49-F238E27FC236}">
                <a16:creationId xmlns:a16="http://schemas.microsoft.com/office/drawing/2014/main" id="{A404F7AA-6A1E-445A-A2AA-DAD8B273E4D1}"/>
              </a:ext>
            </a:extLst>
          </p:cNvPr>
          <p:cNvSpPr/>
          <p:nvPr/>
        </p:nvSpPr>
        <p:spPr>
          <a:xfrm>
            <a:off x="4056904" y="344905"/>
            <a:ext cx="2819400" cy="4563979"/>
          </a:xfrm>
          <a:prstGeom prst="round2SameRect">
            <a:avLst/>
          </a:prstGeom>
        </p:spPr>
        <p:style>
          <a:lnRef idx="2">
            <a:schemeClr val="accent3"/>
          </a:lnRef>
          <a:fillRef idx="1">
            <a:schemeClr val="lt1"/>
          </a:fillRef>
          <a:effectRef idx="0">
            <a:schemeClr val="accent3"/>
          </a:effectRef>
          <a:fontRef idx="minor">
            <a:schemeClr val="dk1"/>
          </a:fontRef>
        </p:style>
        <p:txBody>
          <a:bodyPr rtlCol="0" anchor="ctr"/>
          <a:lstStyle/>
          <a:p>
            <a:pPr marL="67945" marR="333375" algn="ctr" defTabSz="466725">
              <a:spcAft>
                <a:spcPts val="0"/>
              </a:spcAft>
            </a:pPr>
            <a:r>
              <a:rPr lang="fr-FR" sz="1800" dirty="0">
                <a:effectLst/>
                <a:latin typeface="Carlito"/>
                <a:ea typeface="Carlito"/>
                <a:cs typeface="Carlito"/>
              </a:rPr>
              <a:t>Au préalable, </a:t>
            </a:r>
          </a:p>
          <a:p>
            <a:pPr marL="67945" marR="333375" algn="ctr" defTabSz="466725">
              <a:spcAft>
                <a:spcPts val="0"/>
              </a:spcAft>
            </a:pPr>
            <a:r>
              <a:rPr lang="fr-FR" sz="1800" dirty="0">
                <a:effectLst/>
                <a:latin typeface="Carlito"/>
                <a:ea typeface="Carlito"/>
                <a:cs typeface="Carlito"/>
              </a:rPr>
              <a:t>assurez-vous que vous avez les autorisations nécessaires pour utiliser les images souhaitées.</a:t>
            </a:r>
          </a:p>
          <a:p>
            <a:pPr marL="67945" marR="333375" algn="ctr" defTabSz="466725">
              <a:spcAft>
                <a:spcPts val="0"/>
              </a:spcAft>
            </a:pPr>
            <a:r>
              <a:rPr lang="fr-FR" sz="1800" dirty="0">
                <a:effectLst/>
                <a:latin typeface="Carlito"/>
                <a:ea typeface="Carlito"/>
                <a:cs typeface="Carlito"/>
              </a:rPr>
              <a:t>Même si les images utilisées sont libres de droits, indiquer leur source est toujours une bonne pratique.</a:t>
            </a:r>
          </a:p>
        </p:txBody>
      </p:sp>
      <p:sp>
        <p:nvSpPr>
          <p:cNvPr id="10" name="Rectangle : avec coins arrondis en haut 9">
            <a:extLst>
              <a:ext uri="{FF2B5EF4-FFF2-40B4-BE49-F238E27FC236}">
                <a16:creationId xmlns:a16="http://schemas.microsoft.com/office/drawing/2014/main" id="{A3881256-1457-4FA0-88B4-D6A38E7E9B16}"/>
              </a:ext>
            </a:extLst>
          </p:cNvPr>
          <p:cNvSpPr/>
          <p:nvPr/>
        </p:nvSpPr>
        <p:spPr>
          <a:xfrm>
            <a:off x="849424" y="2041667"/>
            <a:ext cx="2819400" cy="3622630"/>
          </a:xfrm>
          <a:prstGeom prst="round2SameRect">
            <a:avLst/>
          </a:prstGeom>
          <a:ln>
            <a:solidFill>
              <a:srgbClr val="2F8575"/>
            </a:solidFill>
          </a:ln>
        </p:spPr>
        <p:style>
          <a:lnRef idx="2">
            <a:schemeClr val="accent6"/>
          </a:lnRef>
          <a:fillRef idx="1">
            <a:schemeClr val="lt1"/>
          </a:fillRef>
          <a:effectRef idx="0">
            <a:schemeClr val="accent6"/>
          </a:effectRef>
          <a:fontRef idx="minor">
            <a:schemeClr val="dk1"/>
          </a:fontRef>
        </p:style>
        <p:txBody>
          <a:bodyPr rtlCol="0" anchor="ctr"/>
          <a:lstStyle/>
          <a:p>
            <a:pPr marL="67945" marR="93980" algn="ctr">
              <a:spcAft>
                <a:spcPts val="0"/>
              </a:spcAft>
            </a:pPr>
            <a:r>
              <a:rPr lang="fr-FR" sz="1800" dirty="0">
                <a:effectLst/>
                <a:latin typeface="Carlito"/>
                <a:ea typeface="Carlito"/>
                <a:cs typeface="Carlito"/>
              </a:rPr>
              <a:t>Vos images doivent être de bonne qualité. Utilisez des photos au lieu des illustrations afin de faciliter la </a:t>
            </a:r>
            <a:r>
              <a:rPr lang="fr-FR" dirty="0">
                <a:latin typeface="Carlito"/>
                <a:ea typeface="Carlito"/>
                <a:cs typeface="Carlito"/>
              </a:rPr>
              <a:t>création d’un lien émotif.</a:t>
            </a:r>
          </a:p>
        </p:txBody>
      </p:sp>
      <p:sp>
        <p:nvSpPr>
          <p:cNvPr id="12" name="Rectangle : avec coins arrondis en haut 11">
            <a:extLst>
              <a:ext uri="{FF2B5EF4-FFF2-40B4-BE49-F238E27FC236}">
                <a16:creationId xmlns:a16="http://schemas.microsoft.com/office/drawing/2014/main" id="{735DD2FC-B7A7-4866-86DB-F6E0F49EFF87}"/>
              </a:ext>
            </a:extLst>
          </p:cNvPr>
          <p:cNvSpPr/>
          <p:nvPr/>
        </p:nvSpPr>
        <p:spPr>
          <a:xfrm>
            <a:off x="7168131" y="2065730"/>
            <a:ext cx="2819400" cy="3622630"/>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800" dirty="0">
                <a:effectLst/>
                <a:latin typeface="Carlito"/>
                <a:ea typeface="Carlito"/>
                <a:cs typeface="Carlito"/>
              </a:rPr>
              <a:t>Les</a:t>
            </a:r>
            <a:r>
              <a:rPr lang="fr-FR" sz="1800" spc="-45" dirty="0">
                <a:effectLst/>
                <a:latin typeface="Carlito"/>
                <a:ea typeface="Carlito"/>
                <a:cs typeface="Carlito"/>
              </a:rPr>
              <a:t> </a:t>
            </a:r>
            <a:r>
              <a:rPr lang="fr-FR" sz="1800" dirty="0">
                <a:effectLst/>
                <a:latin typeface="Carlito"/>
                <a:ea typeface="Carlito"/>
                <a:cs typeface="Carlito"/>
              </a:rPr>
              <a:t>cliparts</a:t>
            </a:r>
            <a:r>
              <a:rPr lang="fr-FR" sz="1800" spc="-45" dirty="0">
                <a:effectLst/>
                <a:latin typeface="Carlito"/>
                <a:ea typeface="Carlito"/>
                <a:cs typeface="Carlito"/>
              </a:rPr>
              <a:t> </a:t>
            </a:r>
            <a:r>
              <a:rPr lang="fr-FR" sz="1800" dirty="0">
                <a:effectLst/>
                <a:latin typeface="Carlito"/>
                <a:ea typeface="Carlito"/>
                <a:cs typeface="Carlito"/>
              </a:rPr>
              <a:t>sont,</a:t>
            </a:r>
            <a:r>
              <a:rPr lang="fr-FR" sz="1800" spc="-45" dirty="0">
                <a:effectLst/>
                <a:latin typeface="Carlito"/>
                <a:ea typeface="Carlito"/>
                <a:cs typeface="Carlito"/>
              </a:rPr>
              <a:t> </a:t>
            </a:r>
            <a:r>
              <a:rPr lang="fr-FR" sz="1800" dirty="0">
                <a:effectLst/>
                <a:latin typeface="Carlito"/>
                <a:ea typeface="Carlito"/>
                <a:cs typeface="Carlito"/>
              </a:rPr>
              <a:t>quant</a:t>
            </a:r>
            <a:r>
              <a:rPr lang="fr-FR" sz="1800" spc="-45" dirty="0">
                <a:effectLst/>
                <a:latin typeface="Carlito"/>
                <a:ea typeface="Carlito"/>
                <a:cs typeface="Carlito"/>
              </a:rPr>
              <a:t> </a:t>
            </a:r>
            <a:r>
              <a:rPr lang="fr-FR" sz="1800" dirty="0">
                <a:effectLst/>
                <a:latin typeface="Carlito"/>
                <a:ea typeface="Carlito"/>
                <a:cs typeface="Carlito"/>
              </a:rPr>
              <a:t>à</a:t>
            </a:r>
            <a:r>
              <a:rPr lang="fr-FR" sz="1800" spc="-40" dirty="0">
                <a:effectLst/>
                <a:latin typeface="Carlito"/>
                <a:ea typeface="Carlito"/>
                <a:cs typeface="Carlito"/>
              </a:rPr>
              <a:t> </a:t>
            </a:r>
            <a:r>
              <a:rPr lang="fr-FR" sz="1800" dirty="0">
                <a:effectLst/>
                <a:latin typeface="Carlito"/>
                <a:ea typeface="Carlito"/>
                <a:cs typeface="Carlito"/>
              </a:rPr>
              <a:t>eux,</a:t>
            </a:r>
            <a:r>
              <a:rPr lang="fr-FR" sz="1800" spc="-45" dirty="0">
                <a:effectLst/>
                <a:latin typeface="Carlito"/>
                <a:ea typeface="Carlito"/>
                <a:cs typeface="Carlito"/>
              </a:rPr>
              <a:t> </a:t>
            </a:r>
            <a:r>
              <a:rPr lang="fr-FR" sz="1800" dirty="0">
                <a:effectLst/>
                <a:latin typeface="Carlito"/>
                <a:ea typeface="Carlito"/>
                <a:cs typeface="Carlito"/>
              </a:rPr>
              <a:t>à</a:t>
            </a:r>
            <a:r>
              <a:rPr lang="fr-FR" sz="1800" spc="-40" dirty="0">
                <a:effectLst/>
                <a:latin typeface="Carlito"/>
                <a:ea typeface="Carlito"/>
                <a:cs typeface="Carlito"/>
              </a:rPr>
              <a:t> </a:t>
            </a:r>
            <a:r>
              <a:rPr lang="fr-FR" sz="1800" dirty="0">
                <a:effectLst/>
                <a:latin typeface="Carlito"/>
                <a:ea typeface="Carlito"/>
                <a:cs typeface="Carlito"/>
              </a:rPr>
              <a:t>éviter.</a:t>
            </a:r>
            <a:r>
              <a:rPr lang="fr-FR" sz="1800" spc="-35" dirty="0">
                <a:effectLst/>
                <a:latin typeface="Carlito"/>
                <a:ea typeface="Carlito"/>
                <a:cs typeface="Carlito"/>
              </a:rPr>
              <a:t> </a:t>
            </a:r>
            <a:r>
              <a:rPr lang="fr-FR" sz="1800" dirty="0">
                <a:effectLst/>
                <a:latin typeface="Carlito"/>
                <a:ea typeface="Carlito"/>
                <a:cs typeface="Carlito"/>
              </a:rPr>
              <a:t>Ils</a:t>
            </a:r>
            <a:r>
              <a:rPr lang="fr-FR" sz="1800" spc="-40" dirty="0">
                <a:effectLst/>
                <a:latin typeface="Carlito"/>
                <a:ea typeface="Carlito"/>
                <a:cs typeface="Carlito"/>
              </a:rPr>
              <a:t> </a:t>
            </a:r>
            <a:r>
              <a:rPr lang="fr-FR" sz="1800" dirty="0">
                <a:effectLst/>
                <a:latin typeface="Carlito"/>
                <a:ea typeface="Carlito"/>
                <a:cs typeface="Carlito"/>
              </a:rPr>
              <a:t>sont</a:t>
            </a:r>
            <a:r>
              <a:rPr lang="fr-FR" sz="1800" spc="-50" dirty="0">
                <a:effectLst/>
                <a:latin typeface="Carlito"/>
                <a:ea typeface="Carlito"/>
                <a:cs typeface="Carlito"/>
              </a:rPr>
              <a:t> </a:t>
            </a:r>
            <a:r>
              <a:rPr lang="fr-FR" sz="1800" dirty="0">
                <a:effectLst/>
                <a:latin typeface="Carlito"/>
                <a:ea typeface="Carlito"/>
                <a:cs typeface="Carlito"/>
              </a:rPr>
              <a:t>utilisés</a:t>
            </a:r>
            <a:r>
              <a:rPr lang="fr-FR" sz="1800" spc="-45" dirty="0">
                <a:effectLst/>
                <a:latin typeface="Carlito"/>
                <a:ea typeface="Carlito"/>
                <a:cs typeface="Carlito"/>
              </a:rPr>
              <a:t> </a:t>
            </a:r>
            <a:r>
              <a:rPr lang="fr-FR" sz="1800" dirty="0">
                <a:effectLst/>
                <a:latin typeface="Carlito"/>
                <a:ea typeface="Carlito"/>
                <a:cs typeface="Carlito"/>
              </a:rPr>
              <a:t>depuis</a:t>
            </a:r>
            <a:r>
              <a:rPr lang="fr-FR" sz="1800" spc="-40" dirty="0">
                <a:effectLst/>
                <a:latin typeface="Carlito"/>
                <a:ea typeface="Carlito"/>
                <a:cs typeface="Carlito"/>
              </a:rPr>
              <a:t> </a:t>
            </a:r>
            <a:r>
              <a:rPr lang="fr-FR" dirty="0">
                <a:latin typeface="Carlito"/>
                <a:ea typeface="Carlito"/>
                <a:cs typeface="Carlito"/>
              </a:rPr>
              <a:t>plusieurs années et ils n’apportent aucun élément de nouveauté. De plus, ils ont probablement déjà été utilisés dans un contexte autre que le </a:t>
            </a:r>
            <a:r>
              <a:rPr lang="fr-FR" sz="1800" dirty="0">
                <a:effectLst/>
                <a:latin typeface="Carlito"/>
                <a:ea typeface="Carlito"/>
                <a:cs typeface="Carlito"/>
              </a:rPr>
              <a:t>vôtre.</a:t>
            </a:r>
            <a:endParaRPr lang="fr-FR" dirty="0"/>
          </a:p>
        </p:txBody>
      </p:sp>
      <p:pic>
        <p:nvPicPr>
          <p:cNvPr id="6146" name="Picture 2" descr="18 conseils incontournables pour réussir ses présentations ! 4">
            <a:extLst>
              <a:ext uri="{FF2B5EF4-FFF2-40B4-BE49-F238E27FC236}">
                <a16:creationId xmlns:a16="http://schemas.microsoft.com/office/drawing/2014/main" id="{6091BA05-93AC-4F62-9837-DCDDF8DA8F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062" y="4757398"/>
            <a:ext cx="3720733" cy="20247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15" name="Connecteur : en angle 14">
            <a:extLst>
              <a:ext uri="{FF2B5EF4-FFF2-40B4-BE49-F238E27FC236}">
                <a16:creationId xmlns:a16="http://schemas.microsoft.com/office/drawing/2014/main" id="{2CF0A501-4DF6-44AB-AD8E-C5DC6E8BF4C1}"/>
              </a:ext>
            </a:extLst>
          </p:cNvPr>
          <p:cNvCxnSpPr>
            <a:cxnSpLocks/>
          </p:cNvCxnSpPr>
          <p:nvPr/>
        </p:nvCxnSpPr>
        <p:spPr>
          <a:xfrm>
            <a:off x="1163410" y="965835"/>
            <a:ext cx="1371600" cy="742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space réservé du numéro de diapositive 8"/>
          <p:cNvSpPr>
            <a:spLocks noGrp="1"/>
          </p:cNvSpPr>
          <p:nvPr>
            <p:ph type="sldNum" sz="quarter" idx="12"/>
          </p:nvPr>
        </p:nvSpPr>
        <p:spPr/>
        <p:txBody>
          <a:bodyPr/>
          <a:lstStyle/>
          <a:p>
            <a:fld id="{7AEF5B8C-AF1B-4090-A010-860705F40C6B}" type="slidenum">
              <a:rPr lang="fr-FR" smtClean="0"/>
              <a:pPr/>
              <a:t>12</a:t>
            </a:fld>
            <a:endParaRPr lang="fr-FR"/>
          </a:p>
        </p:txBody>
      </p:sp>
    </p:spTree>
    <p:extLst>
      <p:ext uri="{BB962C8B-B14F-4D97-AF65-F5344CB8AC3E}">
        <p14:creationId xmlns:p14="http://schemas.microsoft.com/office/powerpoint/2010/main" val="51496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8">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6ADAE9A2-5138-4929-9A08-D7E648E8E3B2}"/>
              </a:ext>
            </a:extLst>
          </p:cNvPr>
          <p:cNvPicPr>
            <a:picLocks noChangeAspect="1"/>
          </p:cNvPicPr>
          <p:nvPr/>
        </p:nvPicPr>
        <p:blipFill>
          <a:blip r:embed="rId2" cstate="print"/>
          <a:stretch>
            <a:fillRect/>
          </a:stretch>
        </p:blipFill>
        <p:spPr>
          <a:xfrm>
            <a:off x="493101" y="665747"/>
            <a:ext cx="8108730" cy="5575287"/>
          </a:xfrm>
          <a:prstGeom prst="rect">
            <a:avLst/>
          </a:prstGeom>
        </p:spPr>
      </p:pic>
      <p:pic>
        <p:nvPicPr>
          <p:cNvPr id="1026" name="Picture 2" descr="Comment dynamiser vos présentations avec PowerPoint 2016 ? | Le ...">
            <a:extLst>
              <a:ext uri="{FF2B5EF4-FFF2-40B4-BE49-F238E27FC236}">
                <a16:creationId xmlns:a16="http://schemas.microsoft.com/office/drawing/2014/main" id="{66CEAB7B-E3DD-4DA2-81A2-CFB324B559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265582" y="4278426"/>
            <a:ext cx="694346" cy="6745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Apprenez la compétence PowerPoint : cours en ligne, formation ...">
            <a:extLst>
              <a:ext uri="{FF2B5EF4-FFF2-40B4-BE49-F238E27FC236}">
                <a16:creationId xmlns:a16="http://schemas.microsoft.com/office/drawing/2014/main" id="{0E4200F4-A7CC-4CF9-9AB6-DA46EA4087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4010" y="444383"/>
            <a:ext cx="1057628" cy="8343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3" name="Espace réservé du numéro de diapositive 32"/>
          <p:cNvSpPr>
            <a:spLocks noGrp="1"/>
          </p:cNvSpPr>
          <p:nvPr>
            <p:ph type="sldNum" sz="quarter" idx="12"/>
          </p:nvPr>
        </p:nvSpPr>
        <p:spPr/>
        <p:txBody>
          <a:bodyPr/>
          <a:lstStyle/>
          <a:p>
            <a:fld id="{7AEF5B8C-AF1B-4090-A010-860705F40C6B}" type="slidenum">
              <a:rPr lang="fr-FR" smtClean="0"/>
              <a:pPr/>
              <a:t>13</a:t>
            </a:fld>
            <a:endParaRPr lang="fr-FR"/>
          </a:p>
        </p:txBody>
      </p:sp>
    </p:spTree>
    <p:extLst>
      <p:ext uri="{BB962C8B-B14F-4D97-AF65-F5344CB8AC3E}">
        <p14:creationId xmlns:p14="http://schemas.microsoft.com/office/powerpoint/2010/main" val="183457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3" name="Rectangle 82">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6" name="Rectangle 95">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Éditeurs web : comment respecter les droits d'auteur ? - Comment ...">
            <a:extLst>
              <a:ext uri="{FF2B5EF4-FFF2-40B4-BE49-F238E27FC236}">
                <a16:creationId xmlns:a16="http://schemas.microsoft.com/office/drawing/2014/main" id="{8962E82B-F627-45F6-B474-49051198D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851062" y="2567884"/>
            <a:ext cx="2849431" cy="18583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98" name="Straight Connector 97">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BD1CBCB7-A636-44CB-A323-C223AC04C288}"/>
              </a:ext>
            </a:extLst>
          </p:cNvPr>
          <p:cNvPicPr>
            <a:picLocks noChangeAspect="1"/>
          </p:cNvPicPr>
          <p:nvPr/>
        </p:nvPicPr>
        <p:blipFill>
          <a:blip r:embed="rId3" cstate="print"/>
          <a:stretch>
            <a:fillRect/>
          </a:stretch>
        </p:blipFill>
        <p:spPr>
          <a:xfrm>
            <a:off x="541793" y="2027166"/>
            <a:ext cx="5474732" cy="4350774"/>
          </a:xfrm>
          <a:prstGeom prst="rect">
            <a:avLst/>
          </a:prstGeom>
        </p:spPr>
      </p:pic>
      <p:sp>
        <p:nvSpPr>
          <p:cNvPr id="4" name="Rectangle : coins arrondis 3">
            <a:extLst>
              <a:ext uri="{FF2B5EF4-FFF2-40B4-BE49-F238E27FC236}">
                <a16:creationId xmlns:a16="http://schemas.microsoft.com/office/drawing/2014/main" id="{15EE3035-0055-4474-B78F-1FC339554BDD}"/>
              </a:ext>
            </a:extLst>
          </p:cNvPr>
          <p:cNvSpPr/>
          <p:nvPr/>
        </p:nvSpPr>
        <p:spPr>
          <a:xfrm>
            <a:off x="592003" y="648929"/>
            <a:ext cx="9193161" cy="12093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67945" marR="201295">
              <a:spcAft>
                <a:spcPts val="600"/>
              </a:spcAft>
            </a:pPr>
            <a:r>
              <a:rPr lang="fr-FR" dirty="0">
                <a:latin typeface="Carlito"/>
              </a:rPr>
              <a:t>    À l’aide de Google Images, vous pouvez effectuer une recherche en fonction des droits d’usage. Cette fonctionnalité est très intéressante, car elle vous permet d’accéder facilement à des images gratuites que vous pourrez utiliser</a:t>
            </a:r>
            <a:r>
              <a:rPr lang="fr-FR" sz="1800" dirty="0">
                <a:effectLst/>
                <a:latin typeface="Carlito"/>
                <a:ea typeface="Carlito"/>
                <a:cs typeface="Carlito"/>
              </a:rPr>
              <a:t>.</a:t>
            </a:r>
          </a:p>
        </p:txBody>
      </p:sp>
      <p:sp>
        <p:nvSpPr>
          <p:cNvPr id="29" name="Espace réservé du numéro de diapositive 28"/>
          <p:cNvSpPr>
            <a:spLocks noGrp="1"/>
          </p:cNvSpPr>
          <p:nvPr>
            <p:ph type="sldNum" sz="quarter" idx="12"/>
          </p:nvPr>
        </p:nvSpPr>
        <p:spPr/>
        <p:txBody>
          <a:bodyPr/>
          <a:lstStyle/>
          <a:p>
            <a:fld id="{7AEF5B8C-AF1B-4090-A010-860705F40C6B}" type="slidenum">
              <a:rPr lang="fr-FR" smtClean="0"/>
              <a:pPr/>
              <a:t>14</a:t>
            </a:fld>
            <a:endParaRPr lang="fr-FR"/>
          </a:p>
        </p:txBody>
      </p:sp>
    </p:spTree>
    <p:extLst>
      <p:ext uri="{BB962C8B-B14F-4D97-AF65-F5344CB8AC3E}">
        <p14:creationId xmlns:p14="http://schemas.microsoft.com/office/powerpoint/2010/main" val="277284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029836-4456-456F-AB01-A958F4C19BD3}"/>
              </a:ext>
            </a:extLst>
          </p:cNvPr>
          <p:cNvSpPr/>
          <p:nvPr/>
        </p:nvSpPr>
        <p:spPr>
          <a:xfrm>
            <a:off x="290513" y="357188"/>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6. Graphiques </a:t>
            </a:r>
          </a:p>
        </p:txBody>
      </p:sp>
      <p:cxnSp>
        <p:nvCxnSpPr>
          <p:cNvPr id="6" name="Connecteur : en angle 5">
            <a:extLst>
              <a:ext uri="{FF2B5EF4-FFF2-40B4-BE49-F238E27FC236}">
                <a16:creationId xmlns:a16="http://schemas.microsoft.com/office/drawing/2014/main" id="{49B42F46-C8A1-4A39-9FCD-C0AB40AC59F2}"/>
              </a:ext>
            </a:extLst>
          </p:cNvPr>
          <p:cNvCxnSpPr>
            <a:cxnSpLocks/>
          </p:cNvCxnSpPr>
          <p:nvPr/>
        </p:nvCxnSpPr>
        <p:spPr>
          <a:xfrm>
            <a:off x="1201510" y="1057275"/>
            <a:ext cx="1371600" cy="742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4B3529-9920-4B07-978F-358396325863}"/>
              </a:ext>
            </a:extLst>
          </p:cNvPr>
          <p:cNvSpPr/>
          <p:nvPr/>
        </p:nvSpPr>
        <p:spPr>
          <a:xfrm>
            <a:off x="2946400" y="1587500"/>
            <a:ext cx="5588000" cy="1155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latin typeface="Carlito"/>
              </a:rPr>
              <a:t>Voici quelques recommandations concernant les types de graphiques les plus fréquemment utilisés</a:t>
            </a:r>
          </a:p>
        </p:txBody>
      </p:sp>
      <p:sp>
        <p:nvSpPr>
          <p:cNvPr id="7" name="Espace réservé du numéro de diapositive 6"/>
          <p:cNvSpPr>
            <a:spLocks noGrp="1"/>
          </p:cNvSpPr>
          <p:nvPr>
            <p:ph type="sldNum" sz="quarter" idx="12"/>
          </p:nvPr>
        </p:nvSpPr>
        <p:spPr/>
        <p:txBody>
          <a:bodyPr/>
          <a:lstStyle/>
          <a:p>
            <a:fld id="{7AEF5B8C-AF1B-4090-A010-860705F40C6B}" type="slidenum">
              <a:rPr lang="fr-FR" smtClean="0"/>
              <a:pPr/>
              <a:t>15</a:t>
            </a:fld>
            <a:endParaRPr lang="fr-FR"/>
          </a:p>
        </p:txBody>
      </p:sp>
      <p:grpSp>
        <p:nvGrpSpPr>
          <p:cNvPr id="11" name="Groupe 10"/>
          <p:cNvGrpSpPr/>
          <p:nvPr/>
        </p:nvGrpSpPr>
        <p:grpSpPr>
          <a:xfrm>
            <a:off x="690646" y="2947737"/>
            <a:ext cx="7848600" cy="3225799"/>
            <a:chOff x="690646" y="2947737"/>
            <a:chExt cx="7848600" cy="3225799"/>
          </a:xfrm>
        </p:grpSpPr>
        <p:pic>
          <p:nvPicPr>
            <p:cNvPr id="9" name="Image 8">
              <a:extLst>
                <a:ext uri="{FF2B5EF4-FFF2-40B4-BE49-F238E27FC236}">
                  <a16:creationId xmlns:a16="http://schemas.microsoft.com/office/drawing/2014/main" id="{91D18EC0-0D4B-4650-B73B-CA5D820FE478}"/>
                </a:ext>
              </a:extLst>
            </p:cNvPr>
            <p:cNvPicPr>
              <a:picLocks noChangeAspect="1"/>
            </p:cNvPicPr>
            <p:nvPr/>
          </p:nvPicPr>
          <p:blipFill>
            <a:blip r:embed="rId2" cstate="print"/>
            <a:stretch>
              <a:fillRect/>
            </a:stretch>
          </p:blipFill>
          <p:spPr>
            <a:xfrm>
              <a:off x="690646" y="2947737"/>
              <a:ext cx="7848600" cy="3225799"/>
            </a:xfrm>
            <a:prstGeom prst="rect">
              <a:avLst/>
            </a:prstGeom>
          </p:spPr>
        </p:pic>
        <p:sp>
          <p:nvSpPr>
            <p:cNvPr id="10" name="ZoneTexte 9"/>
            <p:cNvSpPr txBox="1"/>
            <p:nvPr/>
          </p:nvSpPr>
          <p:spPr>
            <a:xfrm>
              <a:off x="7243011" y="5686927"/>
              <a:ext cx="737936" cy="307777"/>
            </a:xfrm>
            <a:prstGeom prst="rect">
              <a:avLst/>
            </a:prstGeom>
            <a:solidFill>
              <a:schemeClr val="bg1">
                <a:lumMod val="95000"/>
              </a:schemeClr>
            </a:solidFill>
          </p:spPr>
          <p:txBody>
            <a:bodyPr wrap="square" rtlCol="0">
              <a:spAutoFit/>
            </a:bodyPr>
            <a:lstStyle/>
            <a:p>
              <a:r>
                <a:rPr lang="fr-FR" sz="1400" dirty="0">
                  <a:solidFill>
                    <a:schemeClr val="tx1">
                      <a:lumMod val="85000"/>
                      <a:lumOff val="15000"/>
                    </a:schemeClr>
                  </a:solidFill>
                </a:rPr>
                <a:t>4 à 6</a:t>
              </a:r>
            </a:p>
          </p:txBody>
        </p:sp>
      </p:grpSp>
    </p:spTree>
    <p:extLst>
      <p:ext uri="{BB962C8B-B14F-4D97-AF65-F5344CB8AC3E}">
        <p14:creationId xmlns:p14="http://schemas.microsoft.com/office/powerpoint/2010/main" val="285580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9F85D95-8280-41E9-A213-5D0CF6ABB32E}"/>
              </a:ext>
            </a:extLst>
          </p:cNvPr>
          <p:cNvSpPr/>
          <p:nvPr/>
        </p:nvSpPr>
        <p:spPr>
          <a:xfrm>
            <a:off x="290513" y="357188"/>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6. Graphiques </a:t>
            </a:r>
          </a:p>
        </p:txBody>
      </p:sp>
      <p:pic>
        <p:nvPicPr>
          <p:cNvPr id="6" name="Image 5">
            <a:extLst>
              <a:ext uri="{FF2B5EF4-FFF2-40B4-BE49-F238E27FC236}">
                <a16:creationId xmlns:a16="http://schemas.microsoft.com/office/drawing/2014/main" id="{94D2D50D-9F60-4452-9A03-CB155CE3FAD7}"/>
              </a:ext>
            </a:extLst>
          </p:cNvPr>
          <p:cNvPicPr>
            <a:picLocks noChangeAspect="1"/>
          </p:cNvPicPr>
          <p:nvPr/>
        </p:nvPicPr>
        <p:blipFill>
          <a:blip r:embed="rId2" cstate="print"/>
          <a:stretch>
            <a:fillRect/>
          </a:stretch>
        </p:blipFill>
        <p:spPr>
          <a:xfrm>
            <a:off x="884904" y="1490969"/>
            <a:ext cx="7698658" cy="4570618"/>
          </a:xfrm>
          <a:prstGeom prst="rect">
            <a:avLst/>
          </a:prstGeom>
        </p:spPr>
      </p:pic>
      <p:cxnSp>
        <p:nvCxnSpPr>
          <p:cNvPr id="8" name="Connecteur : en angle 7">
            <a:extLst>
              <a:ext uri="{FF2B5EF4-FFF2-40B4-BE49-F238E27FC236}">
                <a16:creationId xmlns:a16="http://schemas.microsoft.com/office/drawing/2014/main" id="{724675E5-7DC9-43DD-81B8-9FE1F1C0CFF4}"/>
              </a:ext>
            </a:extLst>
          </p:cNvPr>
          <p:cNvCxnSpPr>
            <a:stCxn id="5" idx="2"/>
            <a:endCxn id="6" idx="0"/>
          </p:cNvCxnSpPr>
          <p:nvPr/>
        </p:nvCxnSpPr>
        <p:spPr>
          <a:xfrm rot="16200000" flipH="1">
            <a:off x="3174207" y="-69057"/>
            <a:ext cx="433694" cy="268635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image18.jpeg">
            <a:extLst>
              <a:ext uri="{FF2B5EF4-FFF2-40B4-BE49-F238E27FC236}">
                <a16:creationId xmlns:a16="http://schemas.microsoft.com/office/drawing/2014/main" id="{2EE280A6-4D0D-4983-9B71-A7A920C4D83A}"/>
              </a:ext>
            </a:extLst>
          </p:cNvPr>
          <p:cNvPicPr/>
          <p:nvPr/>
        </p:nvPicPr>
        <p:blipFill>
          <a:blip r:embed="rId3" cstate="print"/>
          <a:stretch>
            <a:fillRect/>
          </a:stretch>
        </p:blipFill>
        <p:spPr>
          <a:xfrm>
            <a:off x="5287608" y="357188"/>
            <a:ext cx="5680710" cy="857250"/>
          </a:xfrm>
          <a:prstGeom prst="rect">
            <a:avLst/>
          </a:prstGeom>
          <a:ln>
            <a:noFill/>
          </a:ln>
          <a:effectLst>
            <a:outerShdw blurRad="292100" dist="139700" dir="2700000" algn="tl" rotWithShape="0">
              <a:srgbClr val="333333">
                <a:alpha val="65000"/>
              </a:srgbClr>
            </a:outerShdw>
          </a:effectLst>
        </p:spPr>
      </p:pic>
      <p:sp>
        <p:nvSpPr>
          <p:cNvPr id="7" name="Espace réservé du numéro de diapositive 6"/>
          <p:cNvSpPr>
            <a:spLocks noGrp="1"/>
          </p:cNvSpPr>
          <p:nvPr>
            <p:ph type="sldNum" sz="quarter" idx="12"/>
          </p:nvPr>
        </p:nvSpPr>
        <p:spPr/>
        <p:txBody>
          <a:bodyPr/>
          <a:lstStyle/>
          <a:p>
            <a:fld id="{7AEF5B8C-AF1B-4090-A010-860705F40C6B}" type="slidenum">
              <a:rPr lang="fr-FR" smtClean="0"/>
              <a:pPr/>
              <a:t>16</a:t>
            </a:fld>
            <a:endParaRPr lang="fr-FR"/>
          </a:p>
        </p:txBody>
      </p:sp>
    </p:spTree>
    <p:extLst>
      <p:ext uri="{BB962C8B-B14F-4D97-AF65-F5344CB8AC3E}">
        <p14:creationId xmlns:p14="http://schemas.microsoft.com/office/powerpoint/2010/main" val="13397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D23144-1272-4361-A624-42671C0D20FF}"/>
              </a:ext>
            </a:extLst>
          </p:cNvPr>
          <p:cNvSpPr/>
          <p:nvPr/>
        </p:nvSpPr>
        <p:spPr>
          <a:xfrm>
            <a:off x="511493" y="265748"/>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7.Vidéo et audio</a:t>
            </a:r>
          </a:p>
        </p:txBody>
      </p:sp>
      <p:sp>
        <p:nvSpPr>
          <p:cNvPr id="6" name="Ellipse 5">
            <a:extLst>
              <a:ext uri="{FF2B5EF4-FFF2-40B4-BE49-F238E27FC236}">
                <a16:creationId xmlns:a16="http://schemas.microsoft.com/office/drawing/2014/main" id="{8F7DF0BA-0AF7-4C9E-B278-AFB1123AAB39}"/>
              </a:ext>
            </a:extLst>
          </p:cNvPr>
          <p:cNvSpPr/>
          <p:nvPr/>
        </p:nvSpPr>
        <p:spPr>
          <a:xfrm>
            <a:off x="933450" y="3741658"/>
            <a:ext cx="4533900" cy="2819400"/>
          </a:xfrm>
          <a:prstGeom prst="ellipse">
            <a:avLst/>
          </a:prstGeom>
          <a:ln>
            <a:solidFill>
              <a:schemeClr val="tx2"/>
            </a:solidFill>
          </a:ln>
        </p:spPr>
        <p:style>
          <a:lnRef idx="1">
            <a:schemeClr val="accent2"/>
          </a:lnRef>
          <a:fillRef idx="2">
            <a:schemeClr val="accent2"/>
          </a:fillRef>
          <a:effectRef idx="1">
            <a:schemeClr val="accent2"/>
          </a:effectRef>
          <a:fontRef idx="minor">
            <a:schemeClr val="dk1"/>
          </a:fontRef>
        </p:style>
        <p:txBody>
          <a:bodyPr rtlCol="0" anchor="ctr"/>
          <a:lstStyle/>
          <a:p>
            <a:pPr marL="67945" marR="156210" algn="ctr">
              <a:spcAft>
                <a:spcPts val="0"/>
              </a:spcAft>
            </a:pPr>
            <a:r>
              <a:rPr lang="fr-FR" dirty="0">
                <a:latin typeface="Carlito"/>
              </a:rPr>
              <a:t>Afin d’enrichir votre exposé, il peut être intéressant d’y intégrer des vidéos ou encore des segments audio que vous diffuserez à des moments clés de votre présentation.</a:t>
            </a:r>
          </a:p>
        </p:txBody>
      </p:sp>
      <p:sp>
        <p:nvSpPr>
          <p:cNvPr id="8" name="Ellipse 7">
            <a:extLst>
              <a:ext uri="{FF2B5EF4-FFF2-40B4-BE49-F238E27FC236}">
                <a16:creationId xmlns:a16="http://schemas.microsoft.com/office/drawing/2014/main" id="{80A5AE15-6C57-4E61-9274-910E400FBBD5}"/>
              </a:ext>
            </a:extLst>
          </p:cNvPr>
          <p:cNvSpPr/>
          <p:nvPr/>
        </p:nvSpPr>
        <p:spPr>
          <a:xfrm>
            <a:off x="4692650" y="651668"/>
            <a:ext cx="4908550" cy="3136900"/>
          </a:xfrm>
          <a:prstGeom prst="ellipse">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7945" marR="156210" algn="ctr" defTabSz="482600">
              <a:spcBef>
                <a:spcPts val="5"/>
              </a:spcBef>
              <a:spcAft>
                <a:spcPts val="0"/>
              </a:spcAft>
            </a:pPr>
            <a:r>
              <a:rPr lang="fr-FR" sz="1800" dirty="0">
                <a:solidFill>
                  <a:schemeClr val="tx1"/>
                </a:solidFill>
                <a:effectLst/>
                <a:latin typeface="Carlito"/>
                <a:ea typeface="Carlito"/>
                <a:cs typeface="Carlito"/>
              </a:rPr>
              <a:t>Même</a:t>
            </a:r>
            <a:r>
              <a:rPr lang="fr-FR" sz="1800" spc="-85" dirty="0">
                <a:solidFill>
                  <a:schemeClr val="tx1"/>
                </a:solidFill>
                <a:effectLst/>
                <a:latin typeface="Carlito"/>
                <a:ea typeface="Carlito"/>
                <a:cs typeface="Carlito"/>
              </a:rPr>
              <a:t> </a:t>
            </a:r>
            <a:r>
              <a:rPr lang="fr-FR" sz="1800" dirty="0">
                <a:solidFill>
                  <a:schemeClr val="tx1"/>
                </a:solidFill>
                <a:effectLst/>
                <a:latin typeface="Carlito"/>
                <a:ea typeface="Carlito"/>
                <a:cs typeface="Carlito"/>
              </a:rPr>
              <a:t>si</a:t>
            </a:r>
            <a:r>
              <a:rPr lang="fr-FR" sz="1800" spc="-85" dirty="0">
                <a:solidFill>
                  <a:schemeClr val="tx1"/>
                </a:solidFill>
                <a:effectLst/>
                <a:latin typeface="Carlito"/>
                <a:ea typeface="Carlito"/>
                <a:cs typeface="Carlito"/>
              </a:rPr>
              <a:t> </a:t>
            </a:r>
            <a:r>
              <a:rPr lang="fr-FR" sz="1800" dirty="0">
                <a:solidFill>
                  <a:schemeClr val="tx1"/>
                </a:solidFill>
                <a:effectLst/>
                <a:latin typeface="Carlito"/>
                <a:ea typeface="Carlito"/>
                <a:cs typeface="Carlito"/>
              </a:rPr>
              <a:t>vous avez </a:t>
            </a:r>
            <a:r>
              <a:rPr lang="fr-FR" dirty="0">
                <a:solidFill>
                  <a:schemeClr val="tx1"/>
                </a:solidFill>
                <a:latin typeface="Carlito"/>
                <a:ea typeface="Carlito"/>
                <a:cs typeface="Carlito"/>
              </a:rPr>
              <a:t>la possibilité d’insérer du matériel vidéo et audio directement dans votre diaporama, il n’est pas recommandé de procéder ainsi, car cela augmentera significativement la taille de votre fichier.</a:t>
            </a:r>
          </a:p>
        </p:txBody>
      </p:sp>
      <p:cxnSp>
        <p:nvCxnSpPr>
          <p:cNvPr id="9" name="Connecteur : en angle 8">
            <a:extLst>
              <a:ext uri="{FF2B5EF4-FFF2-40B4-BE49-F238E27FC236}">
                <a16:creationId xmlns:a16="http://schemas.microsoft.com/office/drawing/2014/main" id="{4D0B7586-CF94-40BA-8845-0615A158839B}"/>
              </a:ext>
            </a:extLst>
          </p:cNvPr>
          <p:cNvCxnSpPr>
            <a:cxnSpLocks/>
          </p:cNvCxnSpPr>
          <p:nvPr/>
        </p:nvCxnSpPr>
        <p:spPr>
          <a:xfrm>
            <a:off x="1583055" y="1010602"/>
            <a:ext cx="1371600" cy="742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Comment télécharger une vidéo YouTube ? - Comment Ça Marche">
            <a:extLst>
              <a:ext uri="{FF2B5EF4-FFF2-40B4-BE49-F238E27FC236}">
                <a16:creationId xmlns:a16="http://schemas.microsoft.com/office/drawing/2014/main" id="{49386BCD-9863-4DAA-9C50-116DC4276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1939" y="3819131"/>
            <a:ext cx="1774825" cy="1332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4" name="Picture 4">
            <a:extLst>
              <a:ext uri="{FF2B5EF4-FFF2-40B4-BE49-F238E27FC236}">
                <a16:creationId xmlns:a16="http://schemas.microsoft.com/office/drawing/2014/main" id="{4EC7ECA3-0B32-4B90-9887-535FF55F51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3968" y="1798319"/>
            <a:ext cx="1781174" cy="1781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Espace réservé du numéro de diapositive 9"/>
          <p:cNvSpPr>
            <a:spLocks noGrp="1"/>
          </p:cNvSpPr>
          <p:nvPr>
            <p:ph type="sldNum" sz="quarter" idx="12"/>
          </p:nvPr>
        </p:nvSpPr>
        <p:spPr/>
        <p:txBody>
          <a:bodyPr/>
          <a:lstStyle/>
          <a:p>
            <a:fld id="{7AEF5B8C-AF1B-4090-A010-860705F40C6B}" type="slidenum">
              <a:rPr lang="fr-FR" smtClean="0"/>
              <a:pPr/>
              <a:t>17</a:t>
            </a:fld>
            <a:endParaRPr lang="fr-FR"/>
          </a:p>
        </p:txBody>
      </p:sp>
    </p:spTree>
    <p:extLst>
      <p:ext uri="{BB962C8B-B14F-4D97-AF65-F5344CB8AC3E}">
        <p14:creationId xmlns:p14="http://schemas.microsoft.com/office/powerpoint/2010/main" val="100185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987BDC-B914-4423-BE55-CD32DF98CADB}"/>
              </a:ext>
            </a:extLst>
          </p:cNvPr>
          <p:cNvSpPr/>
          <p:nvPr/>
        </p:nvSpPr>
        <p:spPr>
          <a:xfrm>
            <a:off x="557213" y="357188"/>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8</a:t>
            </a:r>
            <a:r>
              <a:rPr lang="fr-FR" sz="2400" b="1" dirty="0">
                <a:solidFill>
                  <a:srgbClr val="FFFFFF"/>
                </a:solidFill>
                <a:effectLst/>
                <a:latin typeface="Arial" panose="020B0604020202020204" pitchFamily="34" charset="0"/>
                <a:ea typeface="Carlito"/>
                <a:cs typeface="Carlito"/>
              </a:rPr>
              <a:t>. Masquer des diapositives </a:t>
            </a:r>
            <a:endParaRPr lang="fr-FR" sz="2400" dirty="0"/>
          </a:p>
        </p:txBody>
      </p:sp>
      <p:pic>
        <p:nvPicPr>
          <p:cNvPr id="6" name="Image 5">
            <a:extLst>
              <a:ext uri="{FF2B5EF4-FFF2-40B4-BE49-F238E27FC236}">
                <a16:creationId xmlns:a16="http://schemas.microsoft.com/office/drawing/2014/main" id="{FF07CF1A-2549-4510-B43F-559AD3BA2CF8}"/>
              </a:ext>
            </a:extLst>
          </p:cNvPr>
          <p:cNvPicPr>
            <a:picLocks noChangeAspect="1"/>
          </p:cNvPicPr>
          <p:nvPr/>
        </p:nvPicPr>
        <p:blipFill>
          <a:blip r:embed="rId2" cstate="print"/>
          <a:stretch>
            <a:fillRect/>
          </a:stretch>
        </p:blipFill>
        <p:spPr>
          <a:xfrm>
            <a:off x="419768" y="1925054"/>
            <a:ext cx="8445500" cy="4443662"/>
          </a:xfrm>
          <a:prstGeom prst="rect">
            <a:avLst/>
          </a:prstGeom>
        </p:spPr>
      </p:pic>
      <p:pic>
        <p:nvPicPr>
          <p:cNvPr id="6146" name="Picture 2" descr="Diapositive | Vecteurs, Photos et PSD Gratuits">
            <a:extLst>
              <a:ext uri="{FF2B5EF4-FFF2-40B4-BE49-F238E27FC236}">
                <a16:creationId xmlns:a16="http://schemas.microsoft.com/office/drawing/2014/main" id="{FCB264D5-0792-4DB8-B26B-73798F4B83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9552" y="2605589"/>
            <a:ext cx="2619375" cy="17430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 en angle 7">
            <a:extLst>
              <a:ext uri="{FF2B5EF4-FFF2-40B4-BE49-F238E27FC236}">
                <a16:creationId xmlns:a16="http://schemas.microsoft.com/office/drawing/2014/main" id="{7BAF50AB-EEBB-4763-8BB0-064B2B92BDF5}"/>
              </a:ext>
            </a:extLst>
          </p:cNvPr>
          <p:cNvCxnSpPr>
            <a:cxnSpLocks/>
          </p:cNvCxnSpPr>
          <p:nvPr/>
        </p:nvCxnSpPr>
        <p:spPr>
          <a:xfrm>
            <a:off x="1275252" y="1147762"/>
            <a:ext cx="1371600" cy="742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Espace réservé du numéro de diapositive 6"/>
          <p:cNvSpPr>
            <a:spLocks noGrp="1"/>
          </p:cNvSpPr>
          <p:nvPr>
            <p:ph type="sldNum" sz="quarter" idx="12"/>
          </p:nvPr>
        </p:nvSpPr>
        <p:spPr/>
        <p:txBody>
          <a:bodyPr/>
          <a:lstStyle/>
          <a:p>
            <a:fld id="{7AEF5B8C-AF1B-4090-A010-860705F40C6B}" type="slidenum">
              <a:rPr lang="fr-FR" smtClean="0"/>
              <a:pPr/>
              <a:t>18</a:t>
            </a:fld>
            <a:endParaRPr lang="fr-FR"/>
          </a:p>
        </p:txBody>
      </p:sp>
    </p:spTree>
    <p:extLst>
      <p:ext uri="{BB962C8B-B14F-4D97-AF65-F5344CB8AC3E}">
        <p14:creationId xmlns:p14="http://schemas.microsoft.com/office/powerpoint/2010/main" val="39308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987BDC-B914-4423-BE55-CD32DF98CADB}"/>
              </a:ext>
            </a:extLst>
          </p:cNvPr>
          <p:cNvSpPr/>
          <p:nvPr/>
        </p:nvSpPr>
        <p:spPr>
          <a:xfrm>
            <a:off x="557213" y="357188"/>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Recommandations</a:t>
            </a:r>
          </a:p>
        </p:txBody>
      </p:sp>
      <p:sp>
        <p:nvSpPr>
          <p:cNvPr id="7" name="Espace réservé du numéro de diapositive 6"/>
          <p:cNvSpPr>
            <a:spLocks noGrp="1"/>
          </p:cNvSpPr>
          <p:nvPr>
            <p:ph type="sldNum" sz="quarter" idx="12"/>
          </p:nvPr>
        </p:nvSpPr>
        <p:spPr/>
        <p:txBody>
          <a:bodyPr/>
          <a:lstStyle/>
          <a:p>
            <a:fld id="{7AEF5B8C-AF1B-4090-A010-860705F40C6B}" type="slidenum">
              <a:rPr lang="fr-FR" smtClean="0"/>
              <a:pPr/>
              <a:t>19</a:t>
            </a:fld>
            <a:endParaRPr lang="fr-FR"/>
          </a:p>
        </p:txBody>
      </p:sp>
      <p:sp>
        <p:nvSpPr>
          <p:cNvPr id="9" name="ZoneTexte 8"/>
          <p:cNvSpPr txBox="1"/>
          <p:nvPr/>
        </p:nvSpPr>
        <p:spPr>
          <a:xfrm>
            <a:off x="2334125" y="1772652"/>
            <a:ext cx="6071937" cy="2069432"/>
          </a:xfrm>
          <a:prstGeom prst="rect">
            <a:avLst/>
          </a:prstGeom>
          <a:ln>
            <a:solidFill>
              <a:srgbClr val="2F8575"/>
            </a:solidFill>
          </a:ln>
        </p:spPr>
        <p:style>
          <a:lnRef idx="2">
            <a:schemeClr val="accent6"/>
          </a:lnRef>
          <a:fillRef idx="1">
            <a:schemeClr val="lt1"/>
          </a:fillRef>
          <a:effectRef idx="0">
            <a:schemeClr val="accent6"/>
          </a:effectRef>
          <a:fontRef idx="minor">
            <a:schemeClr val="dk1"/>
          </a:fontRef>
        </p:style>
        <p:txBody>
          <a:bodyPr rtlCol="0" anchor="ctr"/>
          <a:lstStyle/>
          <a:p>
            <a:pPr marL="265113" marR="93980" indent="-265113">
              <a:buFont typeface="Arial" pitchFamily="34" charset="0"/>
              <a:buChar char="•"/>
            </a:pPr>
            <a:r>
              <a:rPr lang="fr-FR" dirty="0">
                <a:solidFill>
                  <a:schemeClr val="dk1"/>
                </a:solidFill>
                <a:latin typeface="Carlito"/>
                <a:ea typeface="Carlito"/>
                <a:cs typeface="Carlito"/>
              </a:rPr>
              <a:t>Soyez créatifs, astucieux et inventifs</a:t>
            </a:r>
          </a:p>
          <a:p>
            <a:pPr marL="265113" marR="93980" indent="-265113">
              <a:buFont typeface="Arial" pitchFamily="34" charset="0"/>
              <a:buChar char="•"/>
            </a:pPr>
            <a:r>
              <a:rPr lang="fr-FR" dirty="0">
                <a:latin typeface="Carlito"/>
                <a:ea typeface="Carlito"/>
                <a:cs typeface="Carlito"/>
              </a:rPr>
              <a:t>Profitez de chaque présentation pour vous démarquer et montrer vos compétences</a:t>
            </a:r>
          </a:p>
          <a:p>
            <a:pPr marL="265113" marR="93980" indent="-265113">
              <a:buFont typeface="Arial" pitchFamily="34" charset="0"/>
              <a:buChar char="•"/>
            </a:pPr>
            <a:r>
              <a:rPr lang="fr-FR" dirty="0">
                <a:solidFill>
                  <a:schemeClr val="dk1"/>
                </a:solidFill>
                <a:latin typeface="Carlito"/>
                <a:ea typeface="Carlito"/>
                <a:cs typeface="Carlito"/>
              </a:rPr>
              <a:t>Le contenu de ce cours peut être appliqué à tout type d’outil/plateforme (PPT, PREZI, etc.)</a:t>
            </a:r>
          </a:p>
        </p:txBody>
      </p:sp>
    </p:spTree>
    <p:extLst>
      <p:ext uri="{BB962C8B-B14F-4D97-AF65-F5344CB8AC3E}">
        <p14:creationId xmlns:p14="http://schemas.microsoft.com/office/powerpoint/2010/main" val="39308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ableau De Présentation Du Plan Design Illustration Sur Un Fond ...">
            <a:extLst>
              <a:ext uri="{FF2B5EF4-FFF2-40B4-BE49-F238E27FC236}">
                <a16:creationId xmlns:a16="http://schemas.microsoft.com/office/drawing/2014/main" id="{F0D3C6CE-FC0E-4231-9532-45011C8376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846" y="741721"/>
            <a:ext cx="2028825" cy="2247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72" name="Picture 4" descr="PowerPoint : une traduction en temps réel de vos présentations ...">
            <a:extLst>
              <a:ext uri="{FF2B5EF4-FFF2-40B4-BE49-F238E27FC236}">
                <a16:creationId xmlns:a16="http://schemas.microsoft.com/office/drawing/2014/main" id="{275E1A18-A51B-48FF-BF25-AD7EA565A3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3522" y="1876425"/>
            <a:ext cx="2952750" cy="15525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 en angle 4">
            <a:extLst>
              <a:ext uri="{FF2B5EF4-FFF2-40B4-BE49-F238E27FC236}">
                <a16:creationId xmlns:a16="http://schemas.microsoft.com/office/drawing/2014/main" id="{D0FDB8B3-95C9-425B-A4AA-126A1786EEE2}"/>
              </a:ext>
            </a:extLst>
          </p:cNvPr>
          <p:cNvCxnSpPr/>
          <p:nvPr/>
        </p:nvCxnSpPr>
        <p:spPr>
          <a:xfrm>
            <a:off x="2464671" y="1607574"/>
            <a:ext cx="2888994" cy="11061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74" name="Picture 6" descr="Prezzi | Sweet Bakery">
            <a:extLst>
              <a:ext uri="{FF2B5EF4-FFF2-40B4-BE49-F238E27FC236}">
                <a16:creationId xmlns:a16="http://schemas.microsoft.com/office/drawing/2014/main" id="{138D1BF8-4765-45E3-AE4B-7CF9A94F83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3522" y="4454525"/>
            <a:ext cx="2886075" cy="15811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 en angle 6">
            <a:extLst>
              <a:ext uri="{FF2B5EF4-FFF2-40B4-BE49-F238E27FC236}">
                <a16:creationId xmlns:a16="http://schemas.microsoft.com/office/drawing/2014/main" id="{4D088345-EC5F-4EDD-BB2B-1EC98367AEAE}"/>
              </a:ext>
            </a:extLst>
          </p:cNvPr>
          <p:cNvCxnSpPr/>
          <p:nvPr/>
        </p:nvCxnSpPr>
        <p:spPr>
          <a:xfrm>
            <a:off x="1828800" y="2999147"/>
            <a:ext cx="3524865" cy="2290302"/>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pic>
        <p:nvPicPr>
          <p:cNvPr id="7178" name="Picture 10" descr="Composição de Preços: como calcular o preço unitário de um serviço ...">
            <a:extLst>
              <a:ext uri="{FF2B5EF4-FFF2-40B4-BE49-F238E27FC236}">
                <a16:creationId xmlns:a16="http://schemas.microsoft.com/office/drawing/2014/main" id="{FA8B7FDA-7D88-4F5E-96F4-FF0819C0840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227" y="4719280"/>
            <a:ext cx="2307432" cy="139699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Espace réservé du numéro de diapositive 7"/>
          <p:cNvSpPr>
            <a:spLocks noGrp="1"/>
          </p:cNvSpPr>
          <p:nvPr>
            <p:ph type="sldNum" sz="quarter" idx="12"/>
          </p:nvPr>
        </p:nvSpPr>
        <p:spPr/>
        <p:txBody>
          <a:bodyPr/>
          <a:lstStyle/>
          <a:p>
            <a:fld id="{7AEF5B8C-AF1B-4090-A010-860705F40C6B}" type="slidenum">
              <a:rPr lang="fr-FR" smtClean="0"/>
              <a:pPr/>
              <a:t>2</a:t>
            </a:fld>
            <a:endParaRPr lang="fr-FR"/>
          </a:p>
        </p:txBody>
      </p:sp>
    </p:spTree>
    <p:extLst>
      <p:ext uri="{BB962C8B-B14F-4D97-AF65-F5344CB8AC3E}">
        <p14:creationId xmlns:p14="http://schemas.microsoft.com/office/powerpoint/2010/main" val="381997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6" name="Group 13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197" name="Rectangle 14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98" name="Group 14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0" name="Straight Connector 14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Isosceles Triangle 15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Isosceles Triangle 15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199" name="Rectangle 15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Merci </a:t>
            </a:r>
          </a:p>
        </p:txBody>
      </p:sp>
      <p:sp>
        <p:nvSpPr>
          <p:cNvPr id="26" name="Espace réservé du numéro de diapositive 25"/>
          <p:cNvSpPr>
            <a:spLocks noGrp="1"/>
          </p:cNvSpPr>
          <p:nvPr>
            <p:ph type="sldNum" sz="quarter" idx="12"/>
          </p:nvPr>
        </p:nvSpPr>
        <p:spPr/>
        <p:txBody>
          <a:bodyPr/>
          <a:lstStyle/>
          <a:p>
            <a:fld id="{7AEF5B8C-AF1B-4090-A010-860705F40C6B}" type="slidenum">
              <a:rPr lang="fr-FR" smtClean="0"/>
              <a:pPr/>
              <a:t>20</a:t>
            </a:fld>
            <a:endParaRPr lang="fr-FR"/>
          </a:p>
        </p:txBody>
      </p:sp>
      <p:sp>
        <p:nvSpPr>
          <p:cNvPr id="27" name="ZoneTexte 26"/>
          <p:cNvSpPr txBox="1"/>
          <p:nvPr/>
        </p:nvSpPr>
        <p:spPr>
          <a:xfrm>
            <a:off x="2775285" y="2101516"/>
            <a:ext cx="5702968" cy="1200329"/>
          </a:xfrm>
          <a:prstGeom prst="rect">
            <a:avLst/>
          </a:prstGeom>
          <a:noFill/>
        </p:spPr>
        <p:txBody>
          <a:bodyPr wrap="square" rtlCol="0">
            <a:spAutoFit/>
          </a:bodyPr>
          <a:lstStyle/>
          <a:p>
            <a:pPr algn="ctr"/>
            <a:r>
              <a:rPr lang="fr-FR" b="1" dirty="0"/>
              <a:t>Merci pour votre attention!</a:t>
            </a:r>
          </a:p>
          <a:p>
            <a:pPr algn="ctr"/>
            <a:endParaRPr lang="fr-FR" dirty="0"/>
          </a:p>
          <a:p>
            <a:pPr algn="ctr"/>
            <a:r>
              <a:rPr lang="fr-FR" dirty="0"/>
              <a:t>Rendez-vous le Jeudi 23 Avril à 18h pour notre rencontre pédagogique</a:t>
            </a:r>
          </a:p>
        </p:txBody>
      </p:sp>
    </p:spTree>
    <p:extLst>
      <p:ext uri="{BB962C8B-B14F-4D97-AF65-F5344CB8AC3E}">
        <p14:creationId xmlns:p14="http://schemas.microsoft.com/office/powerpoint/2010/main" val="346692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284F72-A26F-476F-86B8-53CBFB12E237}"/>
              </a:ext>
            </a:extLst>
          </p:cNvPr>
          <p:cNvSpPr/>
          <p:nvPr/>
        </p:nvSpPr>
        <p:spPr>
          <a:xfrm>
            <a:off x="557213" y="357188"/>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effectLst/>
                <a:latin typeface="Arial" panose="020B0604020202020204" pitchFamily="34" charset="0"/>
                <a:ea typeface="Carlito"/>
                <a:cs typeface="Carlito"/>
              </a:rPr>
              <a:t>1. S’organiser</a:t>
            </a:r>
            <a:endParaRPr lang="fr-FR" sz="2400" dirty="0"/>
          </a:p>
        </p:txBody>
      </p:sp>
      <p:cxnSp>
        <p:nvCxnSpPr>
          <p:cNvPr id="6" name="Connecteur : en angle 5">
            <a:extLst>
              <a:ext uri="{FF2B5EF4-FFF2-40B4-BE49-F238E27FC236}">
                <a16:creationId xmlns:a16="http://schemas.microsoft.com/office/drawing/2014/main" id="{D231DADE-58D3-42B6-A69A-78B9A1E2E182}"/>
              </a:ext>
            </a:extLst>
          </p:cNvPr>
          <p:cNvCxnSpPr>
            <a:cxnSpLocks/>
          </p:cNvCxnSpPr>
          <p:nvPr/>
        </p:nvCxnSpPr>
        <p:spPr>
          <a:xfrm>
            <a:off x="1114425" y="1057275"/>
            <a:ext cx="1404186" cy="4587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 avec coins arrondis en diagonale 9">
            <a:extLst>
              <a:ext uri="{FF2B5EF4-FFF2-40B4-BE49-F238E27FC236}">
                <a16:creationId xmlns:a16="http://schemas.microsoft.com/office/drawing/2014/main" id="{7BF5E987-EA87-4481-AD1B-C967AFABDAAF}"/>
              </a:ext>
            </a:extLst>
          </p:cNvPr>
          <p:cNvSpPr/>
          <p:nvPr/>
        </p:nvSpPr>
        <p:spPr>
          <a:xfrm>
            <a:off x="1800225" y="1724525"/>
            <a:ext cx="7943850" cy="3336759"/>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marL="67945" marR="226695">
              <a:lnSpc>
                <a:spcPct val="150000"/>
              </a:lnSpc>
              <a:spcAft>
                <a:spcPts val="0"/>
              </a:spcAft>
            </a:pPr>
            <a:endParaRPr lang="fr-FR" sz="1800" dirty="0">
              <a:effectLst/>
              <a:latin typeface="Carlito"/>
              <a:ea typeface="Carlito"/>
              <a:cs typeface="Carlito"/>
            </a:endParaRPr>
          </a:p>
          <a:p>
            <a:pPr lvl="0" fontAlgn="base"/>
            <a:r>
              <a:rPr lang="fr-FR" dirty="0">
                <a:latin typeface="Carlito"/>
              </a:rPr>
              <a:t>Avant de commencer son travail, il est important de savoir où on met les pieds. Si vous savez à l’avance ce que voulez mettre dans votre Powerpoint, c’est parfait. Mais prenez le temps de noter vos idées principales sur papier ou sur Word.</a:t>
            </a:r>
          </a:p>
          <a:p>
            <a:pPr marL="800100" lvl="1" indent="-342900" fontAlgn="base">
              <a:buFont typeface="+mj-lt"/>
              <a:buAutoNum type="arabicPeriod"/>
            </a:pPr>
            <a:r>
              <a:rPr lang="fr-FR" dirty="0">
                <a:latin typeface="Carlito"/>
              </a:rPr>
              <a:t>Commencez par tout mettre en vrac,</a:t>
            </a:r>
          </a:p>
          <a:p>
            <a:pPr marL="800100" lvl="1" indent="-342900" fontAlgn="base">
              <a:buFont typeface="+mj-lt"/>
              <a:buAutoNum type="arabicPeriod"/>
            </a:pPr>
            <a:r>
              <a:rPr lang="fr-FR" dirty="0">
                <a:latin typeface="Carlito"/>
              </a:rPr>
              <a:t>Organisez vos idées,</a:t>
            </a:r>
          </a:p>
          <a:p>
            <a:pPr marL="800100" lvl="1" indent="-342900" fontAlgn="base">
              <a:buFont typeface="+mj-lt"/>
              <a:buAutoNum type="arabicPeriod"/>
            </a:pPr>
            <a:r>
              <a:rPr lang="fr-FR" dirty="0">
                <a:latin typeface="Carlito"/>
              </a:rPr>
              <a:t>Faîtes un plan précis, détaillé.</a:t>
            </a:r>
          </a:p>
          <a:p>
            <a:pPr marL="800100" lvl="1" indent="-342900" fontAlgn="base">
              <a:buFont typeface="+mj-lt"/>
              <a:buAutoNum type="arabicPeriod"/>
            </a:pPr>
            <a:r>
              <a:rPr lang="fr-FR" dirty="0">
                <a:latin typeface="Carlito"/>
              </a:rPr>
              <a:t>Rajoutez au fur et à mesure les idées qui vous viennent.</a:t>
            </a:r>
          </a:p>
          <a:p>
            <a:pPr>
              <a:spcBef>
                <a:spcPts val="25"/>
              </a:spcBef>
              <a:spcAft>
                <a:spcPts val="0"/>
              </a:spcAft>
            </a:pPr>
            <a:r>
              <a:rPr lang="fr-FR" sz="1800" dirty="0">
                <a:effectLst/>
                <a:latin typeface="Arial" panose="020B0604020202020204" pitchFamily="34" charset="0"/>
                <a:ea typeface="Carlito"/>
                <a:cs typeface="Carlito"/>
              </a:rPr>
              <a:t> </a:t>
            </a:r>
            <a:endParaRPr lang="fr-FR" sz="1800" dirty="0">
              <a:effectLst/>
              <a:latin typeface="Carlito"/>
              <a:ea typeface="Carlito"/>
              <a:cs typeface="Carlito"/>
            </a:endParaRPr>
          </a:p>
        </p:txBody>
      </p:sp>
      <p:sp>
        <p:nvSpPr>
          <p:cNvPr id="11" name="Espace réservé du numéro de diapositive 10"/>
          <p:cNvSpPr>
            <a:spLocks noGrp="1"/>
          </p:cNvSpPr>
          <p:nvPr>
            <p:ph type="sldNum" sz="quarter" idx="12"/>
          </p:nvPr>
        </p:nvSpPr>
        <p:spPr/>
        <p:txBody>
          <a:bodyPr/>
          <a:lstStyle/>
          <a:p>
            <a:fld id="{7AEF5B8C-AF1B-4090-A010-860705F40C6B}" type="slidenum">
              <a:rPr lang="fr-FR" smtClean="0"/>
              <a:pPr/>
              <a:t>3</a:t>
            </a:fld>
            <a:endParaRPr lang="fr-FR"/>
          </a:p>
        </p:txBody>
      </p:sp>
    </p:spTree>
    <p:extLst>
      <p:ext uri="{BB962C8B-B14F-4D97-AF65-F5344CB8AC3E}">
        <p14:creationId xmlns:p14="http://schemas.microsoft.com/office/powerpoint/2010/main" val="124929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284F72-A26F-476F-86B8-53CBFB12E237}"/>
              </a:ext>
            </a:extLst>
          </p:cNvPr>
          <p:cNvSpPr/>
          <p:nvPr/>
        </p:nvSpPr>
        <p:spPr>
          <a:xfrm>
            <a:off x="557212" y="357188"/>
            <a:ext cx="4592303"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2</a:t>
            </a:r>
            <a:r>
              <a:rPr lang="fr-FR" sz="2400" b="1" dirty="0">
                <a:solidFill>
                  <a:srgbClr val="FFFFFF"/>
                </a:solidFill>
                <a:effectLst/>
                <a:latin typeface="Arial" panose="020B0604020202020204" pitchFamily="34" charset="0"/>
                <a:ea typeface="Carlito"/>
                <a:cs typeface="Carlito"/>
              </a:rPr>
              <a:t>. Réaliser votre </a:t>
            </a:r>
            <a:r>
              <a:rPr lang="fr-FR" sz="2400" b="1" i="1" dirty="0">
                <a:solidFill>
                  <a:srgbClr val="FFFFFF"/>
                </a:solidFill>
                <a:effectLst/>
                <a:latin typeface="Arial" panose="020B0604020202020204" pitchFamily="34" charset="0"/>
                <a:ea typeface="Carlito"/>
                <a:cs typeface="Carlito"/>
              </a:rPr>
              <a:t>Story </a:t>
            </a:r>
            <a:r>
              <a:rPr lang="fr-FR" sz="2400" b="1" i="1" dirty="0" err="1">
                <a:solidFill>
                  <a:srgbClr val="FFFFFF"/>
                </a:solidFill>
                <a:effectLst/>
                <a:latin typeface="Arial" panose="020B0604020202020204" pitchFamily="34" charset="0"/>
                <a:ea typeface="Carlito"/>
                <a:cs typeface="Carlito"/>
              </a:rPr>
              <a:t>Board</a:t>
            </a:r>
            <a:endParaRPr lang="fr-FR" sz="2400" i="1" dirty="0"/>
          </a:p>
        </p:txBody>
      </p:sp>
      <p:cxnSp>
        <p:nvCxnSpPr>
          <p:cNvPr id="6" name="Connecteur : en angle 5">
            <a:extLst>
              <a:ext uri="{FF2B5EF4-FFF2-40B4-BE49-F238E27FC236}">
                <a16:creationId xmlns:a16="http://schemas.microsoft.com/office/drawing/2014/main" id="{D231DADE-58D3-42B6-A69A-78B9A1E2E182}"/>
              </a:ext>
            </a:extLst>
          </p:cNvPr>
          <p:cNvCxnSpPr>
            <a:cxnSpLocks/>
          </p:cNvCxnSpPr>
          <p:nvPr/>
        </p:nvCxnSpPr>
        <p:spPr>
          <a:xfrm>
            <a:off x="1114425" y="1057275"/>
            <a:ext cx="1404186" cy="4587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 avec coins arrondis en diagonale 9">
            <a:extLst>
              <a:ext uri="{FF2B5EF4-FFF2-40B4-BE49-F238E27FC236}">
                <a16:creationId xmlns:a16="http://schemas.microsoft.com/office/drawing/2014/main" id="{7BF5E987-EA87-4481-AD1B-C967AFABDAAF}"/>
              </a:ext>
            </a:extLst>
          </p:cNvPr>
          <p:cNvSpPr/>
          <p:nvPr/>
        </p:nvSpPr>
        <p:spPr>
          <a:xfrm>
            <a:off x="1800225" y="1676399"/>
            <a:ext cx="7943850" cy="3336759"/>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marL="714375" lvl="1" indent="-265113" fontAlgn="base">
              <a:buFont typeface="Arial" pitchFamily="34" charset="0"/>
              <a:buChar char="•"/>
            </a:pPr>
            <a:r>
              <a:rPr lang="fr-FR" dirty="0">
                <a:latin typeface="Carlito"/>
              </a:rPr>
              <a:t>Le story-board est une sorte de résumé de votre présentation, il va vous permettre de structurer et concevoir votre PowerPoint à l’avance.</a:t>
            </a:r>
          </a:p>
          <a:p>
            <a:pPr marL="714375" lvl="1" indent="-265113" fontAlgn="base">
              <a:buFont typeface="Arial" pitchFamily="34" charset="0"/>
              <a:buChar char="•"/>
            </a:pPr>
            <a:r>
              <a:rPr lang="fr-FR" dirty="0">
                <a:latin typeface="Carlito"/>
              </a:rPr>
              <a:t>L’idée est simple: dessiner grossièrement votre </a:t>
            </a:r>
            <a:r>
              <a:rPr lang="fr-FR" dirty="0" err="1">
                <a:latin typeface="Carlito"/>
              </a:rPr>
              <a:t>slide</a:t>
            </a:r>
            <a:r>
              <a:rPr lang="fr-FR" dirty="0">
                <a:latin typeface="Carlito"/>
              </a:rPr>
              <a:t>, puis rajouter petit à petit ce que vous aimeriez mettre dedans.</a:t>
            </a:r>
          </a:p>
          <a:p>
            <a:pPr marL="714375" lvl="1" indent="-265113" fontAlgn="base">
              <a:buFont typeface="Arial" pitchFamily="34" charset="0"/>
              <a:buChar char="•"/>
            </a:pPr>
            <a:r>
              <a:rPr lang="fr-FR" dirty="0">
                <a:latin typeface="Carlito"/>
              </a:rPr>
              <a:t>Basez vous sur votre plan détaillé et insérer à côté des croquis ce que vous voulez traiter dans la présentation.</a:t>
            </a:r>
          </a:p>
          <a:p>
            <a:pPr marL="714375" lvl="1" indent="-265113" fontAlgn="base">
              <a:buFont typeface="Arial" pitchFamily="34" charset="0"/>
              <a:buChar char="•"/>
            </a:pPr>
            <a:r>
              <a:rPr lang="fr-FR" dirty="0">
                <a:latin typeface="Carlito"/>
              </a:rPr>
              <a:t>Ayez bien en tête que cette étape va vous faire gagner du temps et va vous permettre d’avoir un raisonnement cohérent dans votre présentation.</a:t>
            </a:r>
          </a:p>
        </p:txBody>
      </p:sp>
      <p:sp>
        <p:nvSpPr>
          <p:cNvPr id="5" name="Rectangle 4">
            <a:extLst>
              <a:ext uri="{FF2B5EF4-FFF2-40B4-BE49-F238E27FC236}">
                <a16:creationId xmlns:a16="http://schemas.microsoft.com/office/drawing/2014/main" id="{78703FA7-0E33-48EC-9271-D9378D352E2B}"/>
              </a:ext>
            </a:extLst>
          </p:cNvPr>
          <p:cNvSpPr/>
          <p:nvPr/>
        </p:nvSpPr>
        <p:spPr>
          <a:xfrm>
            <a:off x="1800225" y="5186360"/>
            <a:ext cx="7943850" cy="117433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67945">
              <a:spcAft>
                <a:spcPts val="0"/>
              </a:spcAft>
            </a:pPr>
            <a:endParaRPr lang="fr-FR" sz="1800" dirty="0">
              <a:effectLst/>
              <a:latin typeface="Arial" panose="020B0604020202020204" pitchFamily="34" charset="0"/>
              <a:ea typeface="Carlito"/>
              <a:cs typeface="Carlito"/>
            </a:endParaRPr>
          </a:p>
          <a:p>
            <a:pPr marL="714375" lvl="1" indent="-265113" fontAlgn="base"/>
            <a:r>
              <a:rPr lang="fr-FR" dirty="0">
                <a:latin typeface="Carlito"/>
              </a:rPr>
              <a:t>	Ayez bien en tête que cette étape va vous faire gagner du temps et va vous permettre d’avoir un raisonnement cohérent dans votre présentation.</a:t>
            </a:r>
          </a:p>
          <a:p>
            <a:pPr algn="ctr"/>
            <a:endParaRPr lang="fr-FR" dirty="0"/>
          </a:p>
        </p:txBody>
      </p:sp>
      <p:sp>
        <p:nvSpPr>
          <p:cNvPr id="7" name="Espace réservé du numéro de diapositive 6"/>
          <p:cNvSpPr>
            <a:spLocks noGrp="1"/>
          </p:cNvSpPr>
          <p:nvPr>
            <p:ph type="sldNum" sz="quarter" idx="12"/>
          </p:nvPr>
        </p:nvSpPr>
        <p:spPr/>
        <p:txBody>
          <a:bodyPr/>
          <a:lstStyle/>
          <a:p>
            <a:fld id="{7AEF5B8C-AF1B-4090-A010-860705F40C6B}" type="slidenum">
              <a:rPr lang="fr-FR" smtClean="0"/>
              <a:pPr/>
              <a:t>4</a:t>
            </a:fld>
            <a:endParaRPr lang="fr-FR"/>
          </a:p>
        </p:txBody>
      </p:sp>
    </p:spTree>
    <p:extLst>
      <p:ext uri="{BB962C8B-B14F-4D97-AF65-F5344CB8AC3E}">
        <p14:creationId xmlns:p14="http://schemas.microsoft.com/office/powerpoint/2010/main" val="124929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1155032"/>
            <a:ext cx="8596668" cy="1556084"/>
          </a:xfrm>
        </p:spPr>
        <p:txBody>
          <a:bodyPr>
            <a:normAutofit fontScale="85000" lnSpcReduction="10000"/>
          </a:bodyPr>
          <a:lstStyle/>
          <a:p>
            <a:pPr marL="714375" indent="-265113">
              <a:buFont typeface="Wingdings" pitchFamily="2" charset="2"/>
              <a:buChar char="§"/>
            </a:pPr>
            <a:r>
              <a:rPr lang="fr-FR" sz="1900" dirty="0">
                <a:solidFill>
                  <a:schemeClr val="dk1"/>
                </a:solidFill>
                <a:latin typeface="Carlito"/>
              </a:rPr>
              <a:t>Un Story </a:t>
            </a:r>
            <a:r>
              <a:rPr lang="fr-FR" sz="1900" dirty="0" err="1">
                <a:solidFill>
                  <a:schemeClr val="dk1"/>
                </a:solidFill>
                <a:latin typeface="Carlito"/>
              </a:rPr>
              <a:t>Board</a:t>
            </a:r>
            <a:r>
              <a:rPr lang="fr-FR" sz="1900" dirty="0">
                <a:solidFill>
                  <a:schemeClr val="dk1"/>
                </a:solidFill>
                <a:latin typeface="Carlito"/>
              </a:rPr>
              <a:t> est primordial. Il vous permettra de savoir exactement où vous êtes et où vous souhaitez mener votre audience, pas à pas.</a:t>
            </a:r>
          </a:p>
          <a:p>
            <a:pPr marL="714375" indent="-265113">
              <a:buFont typeface="Wingdings" pitchFamily="2" charset="2"/>
              <a:buChar char="§"/>
            </a:pPr>
            <a:r>
              <a:rPr lang="fr-FR" sz="1900" dirty="0">
                <a:solidFill>
                  <a:schemeClr val="dk1"/>
                </a:solidFill>
                <a:latin typeface="Carlito"/>
              </a:rPr>
              <a:t>Restez linéaire et gardez une cohérence dans la globalité de votre présentation.</a:t>
            </a:r>
          </a:p>
          <a:p>
            <a:pPr marL="714375" indent="-265113">
              <a:buFont typeface="Wingdings" pitchFamily="2" charset="2"/>
              <a:buChar char="§"/>
            </a:pPr>
            <a:r>
              <a:rPr lang="fr-FR" sz="1900" dirty="0">
                <a:solidFill>
                  <a:schemeClr val="dk1"/>
                </a:solidFill>
                <a:latin typeface="Carlito"/>
              </a:rPr>
              <a:t>Un Story </a:t>
            </a:r>
            <a:r>
              <a:rPr lang="fr-FR" sz="1900" dirty="0" err="1">
                <a:solidFill>
                  <a:schemeClr val="dk1"/>
                </a:solidFill>
                <a:latin typeface="Carlito"/>
              </a:rPr>
              <a:t>Board</a:t>
            </a:r>
            <a:r>
              <a:rPr lang="fr-FR" sz="1900" dirty="0">
                <a:solidFill>
                  <a:schemeClr val="dk1"/>
                </a:solidFill>
                <a:latin typeface="Carlito"/>
              </a:rPr>
              <a:t> détaillé, clair et précis va vous servir doublement :</a:t>
            </a:r>
          </a:p>
          <a:p>
            <a:endParaRPr lang="fr-FR" dirty="0"/>
          </a:p>
        </p:txBody>
      </p:sp>
      <p:sp>
        <p:nvSpPr>
          <p:cNvPr id="7" name="Rectangle 6">
            <a:extLst>
              <a:ext uri="{FF2B5EF4-FFF2-40B4-BE49-F238E27FC236}">
                <a16:creationId xmlns:a16="http://schemas.microsoft.com/office/drawing/2014/main" id="{6331C5B5-F101-4EE5-B320-C4C4BE97C977}"/>
              </a:ext>
            </a:extLst>
          </p:cNvPr>
          <p:cNvSpPr/>
          <p:nvPr/>
        </p:nvSpPr>
        <p:spPr>
          <a:xfrm>
            <a:off x="5761629" y="3729151"/>
            <a:ext cx="1828800" cy="1128712"/>
          </a:xfrm>
          <a:prstGeom prst="rect">
            <a:avLst/>
          </a:prstGeom>
          <a:ln>
            <a:solidFill>
              <a:schemeClr val="bg2">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400" dirty="0">
                <a:latin typeface="Carlito"/>
              </a:rPr>
              <a:t>Pour préparer votre discours oral</a:t>
            </a:r>
          </a:p>
          <a:p>
            <a:pPr algn="ctr"/>
            <a:endParaRPr lang="fr-FR" dirty="0"/>
          </a:p>
        </p:txBody>
      </p:sp>
      <p:cxnSp>
        <p:nvCxnSpPr>
          <p:cNvPr id="14" name="Connecteur droit avec flèche 13">
            <a:extLst>
              <a:ext uri="{FF2B5EF4-FFF2-40B4-BE49-F238E27FC236}">
                <a16:creationId xmlns:a16="http://schemas.microsoft.com/office/drawing/2014/main" id="{F21C4FFC-59FD-4EEF-AE3E-0DB5DADD2232}"/>
              </a:ext>
            </a:extLst>
          </p:cNvPr>
          <p:cNvCxnSpPr/>
          <p:nvPr/>
        </p:nvCxnSpPr>
        <p:spPr>
          <a:xfrm flipH="1">
            <a:off x="3513221" y="2919663"/>
            <a:ext cx="601579" cy="737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0CAE2B89-B432-479E-B40A-21292D4862A2}"/>
              </a:ext>
            </a:extLst>
          </p:cNvPr>
          <p:cNvCxnSpPr/>
          <p:nvPr/>
        </p:nvCxnSpPr>
        <p:spPr>
          <a:xfrm>
            <a:off x="5093368" y="2935705"/>
            <a:ext cx="697832" cy="689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9F8A415-9CEA-423B-81D8-A002005AC6F0}"/>
              </a:ext>
            </a:extLst>
          </p:cNvPr>
          <p:cNvSpPr/>
          <p:nvPr/>
        </p:nvSpPr>
        <p:spPr>
          <a:xfrm>
            <a:off x="1757120" y="3825404"/>
            <a:ext cx="1828800" cy="1128712"/>
          </a:xfrm>
          <a:prstGeom prst="rect">
            <a:avLst/>
          </a:prstGeom>
          <a:ln>
            <a:solidFill>
              <a:schemeClr val="bg2">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400" dirty="0">
                <a:latin typeface="Carlito"/>
              </a:rPr>
              <a:t>Pour préparer votre diaporama</a:t>
            </a:r>
          </a:p>
          <a:p>
            <a:pPr algn="ctr"/>
            <a:endParaRPr lang="fr-FR" dirty="0"/>
          </a:p>
        </p:txBody>
      </p:sp>
      <p:sp>
        <p:nvSpPr>
          <p:cNvPr id="17" name="Espace réservé du numéro de diapositive 16"/>
          <p:cNvSpPr>
            <a:spLocks noGrp="1"/>
          </p:cNvSpPr>
          <p:nvPr>
            <p:ph type="sldNum" sz="quarter" idx="12"/>
          </p:nvPr>
        </p:nvSpPr>
        <p:spPr/>
        <p:txBody>
          <a:bodyPr/>
          <a:lstStyle/>
          <a:p>
            <a:fld id="{7AEF5B8C-AF1B-4090-A010-860705F40C6B}" type="slidenum">
              <a:rPr lang="fr-FR" smtClean="0"/>
              <a:pPr/>
              <a:t>5</a:t>
            </a:fld>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284F72-A26F-476F-86B8-53CBFB12E237}"/>
              </a:ext>
            </a:extLst>
          </p:cNvPr>
          <p:cNvSpPr/>
          <p:nvPr/>
        </p:nvSpPr>
        <p:spPr>
          <a:xfrm>
            <a:off x="557213" y="357188"/>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3</a:t>
            </a:r>
            <a:r>
              <a:rPr lang="fr-FR" sz="2400" b="1" dirty="0">
                <a:solidFill>
                  <a:srgbClr val="FFFFFF"/>
                </a:solidFill>
                <a:effectLst/>
                <a:latin typeface="Arial" panose="020B0604020202020204" pitchFamily="34" charset="0"/>
                <a:ea typeface="Carlito"/>
                <a:cs typeface="Carlito"/>
              </a:rPr>
              <a:t>. Simplicité</a:t>
            </a:r>
            <a:endParaRPr lang="fr-FR" sz="2400" dirty="0"/>
          </a:p>
        </p:txBody>
      </p:sp>
      <p:pic>
        <p:nvPicPr>
          <p:cNvPr id="1028" name="Picture 4" descr="Texte manuscrit signe montrant le garder simple. Pour la ...">
            <a:extLst>
              <a:ext uri="{FF2B5EF4-FFF2-40B4-BE49-F238E27FC236}">
                <a16:creationId xmlns:a16="http://schemas.microsoft.com/office/drawing/2014/main" id="{323BAC96-0AB8-4FBE-B497-C1338DECC7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00449"/>
            <a:ext cx="1943098" cy="11572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6" name="Connecteur : en angle 5">
            <a:extLst>
              <a:ext uri="{FF2B5EF4-FFF2-40B4-BE49-F238E27FC236}">
                <a16:creationId xmlns:a16="http://schemas.microsoft.com/office/drawing/2014/main" id="{D231DADE-58D3-42B6-A69A-78B9A1E2E182}"/>
              </a:ext>
            </a:extLst>
          </p:cNvPr>
          <p:cNvCxnSpPr>
            <a:cxnSpLocks/>
          </p:cNvCxnSpPr>
          <p:nvPr/>
        </p:nvCxnSpPr>
        <p:spPr>
          <a:xfrm>
            <a:off x="1114425" y="1057275"/>
            <a:ext cx="1404186" cy="4587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 avec coins arrondis en diagonale 9">
            <a:extLst>
              <a:ext uri="{FF2B5EF4-FFF2-40B4-BE49-F238E27FC236}">
                <a16:creationId xmlns:a16="http://schemas.microsoft.com/office/drawing/2014/main" id="{7BF5E987-EA87-4481-AD1B-C967AFABDAAF}"/>
              </a:ext>
            </a:extLst>
          </p:cNvPr>
          <p:cNvSpPr/>
          <p:nvPr/>
        </p:nvSpPr>
        <p:spPr>
          <a:xfrm>
            <a:off x="1800225" y="1724525"/>
            <a:ext cx="7943850" cy="2486527"/>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marL="67945" marR="226695">
              <a:lnSpc>
                <a:spcPct val="150000"/>
              </a:lnSpc>
              <a:spcAft>
                <a:spcPts val="0"/>
              </a:spcAft>
            </a:pPr>
            <a:endParaRPr lang="fr-FR" sz="1800" dirty="0">
              <a:effectLst/>
              <a:latin typeface="Carlito"/>
              <a:ea typeface="Carlito"/>
              <a:cs typeface="Carlito"/>
            </a:endParaRPr>
          </a:p>
          <a:p>
            <a:pPr marL="67945" marR="226695">
              <a:lnSpc>
                <a:spcPct val="150000"/>
              </a:lnSpc>
              <a:spcAft>
                <a:spcPts val="0"/>
              </a:spcAft>
            </a:pPr>
            <a:r>
              <a:rPr lang="fr-FR" sz="1800" dirty="0">
                <a:effectLst/>
                <a:latin typeface="Carlito"/>
                <a:ea typeface="Carlito"/>
                <a:cs typeface="Carlito"/>
              </a:rPr>
              <a:t>Etablir au préalable une </a:t>
            </a:r>
            <a:r>
              <a:rPr lang="fr-FR" sz="1800" b="1" dirty="0">
                <a:effectLst/>
                <a:latin typeface="Carlito"/>
                <a:ea typeface="Carlito"/>
                <a:cs typeface="Carlito"/>
              </a:rPr>
              <a:t>charte graphique </a:t>
            </a:r>
            <a:r>
              <a:rPr lang="fr-FR" sz="1800" dirty="0">
                <a:effectLst/>
                <a:latin typeface="Carlito"/>
                <a:ea typeface="Carlito"/>
                <a:cs typeface="Carlito"/>
              </a:rPr>
              <a:t>que vous respecterez dans tout le document. Un support visuel efficace doit être épuré et comporter uniquement des éléments de contenu qui appuient visuellement l'exposé. Rien ne doit être superflu…</a:t>
            </a:r>
          </a:p>
          <a:p>
            <a:pPr>
              <a:spcBef>
                <a:spcPts val="25"/>
              </a:spcBef>
              <a:spcAft>
                <a:spcPts val="0"/>
              </a:spcAft>
            </a:pPr>
            <a:r>
              <a:rPr lang="fr-FR" sz="1800" dirty="0">
                <a:effectLst/>
                <a:latin typeface="Arial" panose="020B0604020202020204" pitchFamily="34" charset="0"/>
                <a:ea typeface="Carlito"/>
                <a:cs typeface="Carlito"/>
              </a:rPr>
              <a:t> </a:t>
            </a:r>
            <a:endParaRPr lang="fr-FR" sz="1800" dirty="0">
              <a:effectLst/>
              <a:latin typeface="Carlito"/>
              <a:ea typeface="Carlito"/>
              <a:cs typeface="Carlito"/>
            </a:endParaRPr>
          </a:p>
        </p:txBody>
      </p:sp>
      <p:cxnSp>
        <p:nvCxnSpPr>
          <p:cNvPr id="14" name="Connecteur droit avec flèche 13">
            <a:extLst>
              <a:ext uri="{FF2B5EF4-FFF2-40B4-BE49-F238E27FC236}">
                <a16:creationId xmlns:a16="http://schemas.microsoft.com/office/drawing/2014/main" id="{B97EB24C-AFE3-422D-8752-41AC58F44B63}"/>
              </a:ext>
            </a:extLst>
          </p:cNvPr>
          <p:cNvCxnSpPr/>
          <p:nvPr/>
        </p:nvCxnSpPr>
        <p:spPr>
          <a:xfrm>
            <a:off x="2302042" y="4275221"/>
            <a:ext cx="569746" cy="411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8703FA7-0E33-48EC-9271-D9378D352E2B}"/>
              </a:ext>
            </a:extLst>
          </p:cNvPr>
          <p:cNvSpPr/>
          <p:nvPr/>
        </p:nvSpPr>
        <p:spPr>
          <a:xfrm>
            <a:off x="1824288" y="4681036"/>
            <a:ext cx="7943850" cy="16287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67945">
              <a:spcAft>
                <a:spcPts val="0"/>
              </a:spcAft>
            </a:pPr>
            <a:endParaRPr lang="fr-FR" sz="1800" dirty="0">
              <a:effectLst/>
              <a:latin typeface="Arial" panose="020B0604020202020204" pitchFamily="34" charset="0"/>
              <a:ea typeface="Carlito"/>
              <a:cs typeface="Carlito"/>
            </a:endParaRPr>
          </a:p>
          <a:p>
            <a:pPr marL="3175">
              <a:spcAft>
                <a:spcPts val="0"/>
              </a:spcAft>
            </a:pPr>
            <a:r>
              <a:rPr lang="fr-FR" dirty="0">
                <a:latin typeface="Carlito"/>
              </a:rPr>
              <a:t>L’arrière-plan choisi doit être simple et neutre.</a:t>
            </a:r>
          </a:p>
          <a:p>
            <a:pPr>
              <a:spcBef>
                <a:spcPts val="20"/>
              </a:spcBef>
              <a:spcAft>
                <a:spcPts val="0"/>
              </a:spcAft>
            </a:pPr>
            <a:r>
              <a:rPr lang="fr-FR" dirty="0">
                <a:latin typeface="Carlito"/>
              </a:rPr>
              <a:t>Le contraste entre l’arrière-plan et la police du texte doit être optimal afin d’assurer une bonne lisibilité. </a:t>
            </a:r>
          </a:p>
          <a:p>
            <a:pPr>
              <a:spcBef>
                <a:spcPts val="20"/>
              </a:spcBef>
              <a:spcAft>
                <a:spcPts val="0"/>
              </a:spcAft>
            </a:pPr>
            <a:r>
              <a:rPr lang="fr-FR" dirty="0">
                <a:latin typeface="Carlito"/>
              </a:rPr>
              <a:t>La meilleure combinaison consiste en un arrière-plan pâle et une police de texte foncée.</a:t>
            </a:r>
          </a:p>
          <a:p>
            <a:pPr algn="ctr"/>
            <a:endParaRPr lang="fr-FR" dirty="0"/>
          </a:p>
        </p:txBody>
      </p:sp>
      <p:pic>
        <p:nvPicPr>
          <p:cNvPr id="1030" name="Picture 6" descr="Simple is beautiful: Useful questions to cut through process ...">
            <a:extLst>
              <a:ext uri="{FF2B5EF4-FFF2-40B4-BE49-F238E27FC236}">
                <a16:creationId xmlns:a16="http://schemas.microsoft.com/office/drawing/2014/main" id="{7EB3EEE6-8027-430A-921A-94426F6A16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3952" y="321469"/>
            <a:ext cx="2627877" cy="147161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2" name="Espace réservé du numéro de diapositive 11"/>
          <p:cNvSpPr>
            <a:spLocks noGrp="1"/>
          </p:cNvSpPr>
          <p:nvPr>
            <p:ph type="sldNum" sz="quarter" idx="12"/>
          </p:nvPr>
        </p:nvSpPr>
        <p:spPr/>
        <p:txBody>
          <a:bodyPr/>
          <a:lstStyle/>
          <a:p>
            <a:fld id="{7AEF5B8C-AF1B-4090-A010-860705F40C6B}" type="slidenum">
              <a:rPr lang="fr-FR" smtClean="0"/>
              <a:pPr/>
              <a:t>6</a:t>
            </a:fld>
            <a:endParaRPr lang="fr-FR"/>
          </a:p>
        </p:txBody>
      </p:sp>
    </p:spTree>
    <p:extLst>
      <p:ext uri="{BB962C8B-B14F-4D97-AF65-F5344CB8AC3E}">
        <p14:creationId xmlns:p14="http://schemas.microsoft.com/office/powerpoint/2010/main" val="124929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eg">
            <a:extLst>
              <a:ext uri="{FF2B5EF4-FFF2-40B4-BE49-F238E27FC236}">
                <a16:creationId xmlns:a16="http://schemas.microsoft.com/office/drawing/2014/main" id="{1D4B2069-30AA-40F9-8A7A-62EBBB26A4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737" y="1250156"/>
            <a:ext cx="6943725" cy="1528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 avec coins rognés en haut 6">
            <a:extLst>
              <a:ext uri="{FF2B5EF4-FFF2-40B4-BE49-F238E27FC236}">
                <a16:creationId xmlns:a16="http://schemas.microsoft.com/office/drawing/2014/main" id="{49B04DC7-A051-4ABE-9598-D34AB4F757D3}"/>
              </a:ext>
            </a:extLst>
          </p:cNvPr>
          <p:cNvSpPr/>
          <p:nvPr/>
        </p:nvSpPr>
        <p:spPr>
          <a:xfrm>
            <a:off x="185736" y="3121819"/>
            <a:ext cx="6943725" cy="2805739"/>
          </a:xfrm>
          <a:prstGeom prst="snip2SameRect">
            <a:avLst/>
          </a:prstGeom>
        </p:spPr>
        <p:style>
          <a:lnRef idx="1">
            <a:schemeClr val="accent4"/>
          </a:lnRef>
          <a:fillRef idx="2">
            <a:schemeClr val="accent4"/>
          </a:fillRef>
          <a:effectRef idx="1">
            <a:schemeClr val="accent4"/>
          </a:effectRef>
          <a:fontRef idx="minor">
            <a:schemeClr val="dk1"/>
          </a:fontRef>
        </p:style>
        <p:txBody>
          <a:bodyPr rtlCol="0" anchor="ctr"/>
          <a:lstStyle/>
          <a:p>
            <a:pPr marL="67945" marR="112395">
              <a:lnSpc>
                <a:spcPct val="150000"/>
              </a:lnSpc>
              <a:spcBef>
                <a:spcPts val="5"/>
              </a:spcBef>
              <a:spcAft>
                <a:spcPts val="0"/>
              </a:spcAft>
            </a:pPr>
            <a:r>
              <a:rPr lang="fr-FR" dirty="0">
                <a:latin typeface="Carlito"/>
              </a:rPr>
              <a:t>Plusieurs sites offrent la possibilité de télécharger gratuitement des arrière-plans PowerPoint. Assurez- vous de prendre connaissance des conditions légales d’utilisation au préalable.</a:t>
            </a:r>
          </a:p>
          <a:p>
            <a:pPr marL="67945" marR="112395">
              <a:spcBef>
                <a:spcPts val="5"/>
              </a:spcBef>
              <a:spcAft>
                <a:spcPts val="0"/>
              </a:spcAft>
            </a:pPr>
            <a:r>
              <a:rPr lang="fr-FR" b="1" dirty="0">
                <a:solidFill>
                  <a:schemeClr val="bg2">
                    <a:lumMod val="25000"/>
                  </a:schemeClr>
                </a:solidFill>
                <a:latin typeface="Carlito"/>
              </a:rPr>
              <a:t>  </a:t>
            </a:r>
          </a:p>
          <a:p>
            <a:pPr marL="342900" lvl="0" indent="-342900">
              <a:lnSpc>
                <a:spcPts val="1400"/>
              </a:lnSpc>
              <a:spcAft>
                <a:spcPts val="0"/>
              </a:spcAft>
              <a:buSzPts val="1100"/>
              <a:buFont typeface="Symbol" panose="05050102010706020507" pitchFamily="18" charset="2"/>
              <a:buChar char=""/>
              <a:tabLst>
                <a:tab pos="525780" algn="l"/>
                <a:tab pos="526415" algn="l"/>
              </a:tabLst>
            </a:pPr>
            <a:r>
              <a:rPr lang="fr-FR" b="1" dirty="0">
                <a:solidFill>
                  <a:schemeClr val="bg2">
                    <a:lumMod val="25000"/>
                  </a:schemeClr>
                </a:solidFill>
                <a:latin typeface="Carlito"/>
                <a:hlinkClick r:id="rId3">
                  <a:extLst>
                    <a:ext uri="{A12FA001-AC4F-418D-AE19-62706E023703}">
                      <ahyp:hlinkClr xmlns:ahyp="http://schemas.microsoft.com/office/drawing/2018/hyperlinkcolor" val="tx"/>
                    </a:ext>
                  </a:extLst>
                </a:hlinkClick>
              </a:rPr>
              <a:t>Modèles PowerPoint</a:t>
            </a:r>
            <a:endParaRPr lang="fr-FR" b="1" dirty="0">
              <a:solidFill>
                <a:schemeClr val="bg2">
                  <a:lumMod val="25000"/>
                </a:schemeClr>
              </a:solidFill>
              <a:latin typeface="Carlito"/>
            </a:endParaRPr>
          </a:p>
          <a:p>
            <a:pPr marL="342900" lvl="0" indent="-342900">
              <a:lnSpc>
                <a:spcPts val="1400"/>
              </a:lnSpc>
              <a:spcAft>
                <a:spcPts val="0"/>
              </a:spcAft>
              <a:buSzPts val="1100"/>
              <a:buFont typeface="Symbol" panose="05050102010706020507" pitchFamily="18" charset="2"/>
              <a:buChar char=""/>
              <a:tabLst>
                <a:tab pos="525780" algn="l"/>
                <a:tab pos="526415" algn="l"/>
              </a:tabLst>
            </a:pPr>
            <a:endParaRPr lang="fr-FR" b="1" dirty="0">
              <a:solidFill>
                <a:schemeClr val="bg2">
                  <a:lumMod val="25000"/>
                </a:schemeClr>
              </a:solidFill>
              <a:latin typeface="Carlito"/>
            </a:endParaRPr>
          </a:p>
          <a:p>
            <a:pPr marL="285750" indent="-285750">
              <a:buFont typeface="Arial" panose="020B0604020202020204" pitchFamily="34" charset="0"/>
              <a:buChar char="•"/>
            </a:pPr>
            <a:r>
              <a:rPr lang="fr-FR" b="1" dirty="0">
                <a:solidFill>
                  <a:schemeClr val="bg2">
                    <a:lumMod val="25000"/>
                  </a:schemeClr>
                </a:solidFill>
                <a:latin typeface="Carlito"/>
                <a:hlinkClick r:id="rId4">
                  <a:extLst>
                    <a:ext uri="{A12FA001-AC4F-418D-AE19-62706E023703}">
                      <ahyp:hlinkClr xmlns:ahyp="http://schemas.microsoft.com/office/drawing/2018/hyperlinkcolor" val="tx"/>
                    </a:ext>
                  </a:extLst>
                </a:hlinkClick>
              </a:rPr>
              <a:t>Gabarits de PowerPoint gratuits</a:t>
            </a:r>
            <a:endParaRPr lang="fr-FR" b="1" dirty="0">
              <a:solidFill>
                <a:schemeClr val="bg2">
                  <a:lumMod val="25000"/>
                </a:schemeClr>
              </a:solidFill>
              <a:latin typeface="Carlito"/>
            </a:endParaRPr>
          </a:p>
          <a:p>
            <a:pPr marL="342900" lvl="0" indent="-342900">
              <a:lnSpc>
                <a:spcPts val="1400"/>
              </a:lnSpc>
              <a:spcAft>
                <a:spcPts val="0"/>
              </a:spcAft>
              <a:buSzPts val="1100"/>
              <a:buFont typeface="Symbol" panose="05050102010706020507" pitchFamily="18" charset="2"/>
              <a:buChar char=""/>
              <a:tabLst>
                <a:tab pos="525780" algn="l"/>
                <a:tab pos="526415" algn="l"/>
              </a:tabLst>
            </a:pPr>
            <a:endParaRPr lang="fr-FR" b="1" dirty="0">
              <a:solidFill>
                <a:schemeClr val="bg2">
                  <a:lumMod val="25000"/>
                </a:schemeClr>
              </a:solidFill>
              <a:latin typeface="Carlito"/>
            </a:endParaRPr>
          </a:p>
        </p:txBody>
      </p:sp>
      <p:pic>
        <p:nvPicPr>
          <p:cNvPr id="2054" name="Picture 6" descr="Présentation PPT | anne-cécile manfré">
            <a:extLst>
              <a:ext uri="{FF2B5EF4-FFF2-40B4-BE49-F238E27FC236}">
                <a16:creationId xmlns:a16="http://schemas.microsoft.com/office/drawing/2014/main" id="{0CF92CAE-A4EF-4E07-85CF-65FAF532EE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9461" y="4584577"/>
            <a:ext cx="3543300" cy="20465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ectangle : carré corné 7">
            <a:extLst>
              <a:ext uri="{FF2B5EF4-FFF2-40B4-BE49-F238E27FC236}">
                <a16:creationId xmlns:a16="http://schemas.microsoft.com/office/drawing/2014/main" id="{F4926DA3-5D63-4AB5-95CE-08FB6ACC2DF4}"/>
              </a:ext>
            </a:extLst>
          </p:cNvPr>
          <p:cNvSpPr/>
          <p:nvPr/>
        </p:nvSpPr>
        <p:spPr>
          <a:xfrm>
            <a:off x="342900" y="514350"/>
            <a:ext cx="1743075" cy="1341318"/>
          </a:xfrm>
          <a:prstGeom prst="foldedCorne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t>Sélection d’arrière-Plan </a:t>
            </a:r>
          </a:p>
        </p:txBody>
      </p:sp>
      <p:sp>
        <p:nvSpPr>
          <p:cNvPr id="6" name="Espace réservé du numéro de diapositive 5"/>
          <p:cNvSpPr>
            <a:spLocks noGrp="1"/>
          </p:cNvSpPr>
          <p:nvPr>
            <p:ph type="sldNum" sz="quarter" idx="12"/>
          </p:nvPr>
        </p:nvSpPr>
        <p:spPr/>
        <p:txBody>
          <a:bodyPr/>
          <a:lstStyle/>
          <a:p>
            <a:fld id="{7AEF5B8C-AF1B-4090-A010-860705F40C6B}" type="slidenum">
              <a:rPr lang="fr-FR" smtClean="0"/>
              <a:pPr/>
              <a:t>7</a:t>
            </a:fld>
            <a:endParaRPr lang="fr-FR"/>
          </a:p>
        </p:txBody>
      </p:sp>
    </p:spTree>
    <p:extLst>
      <p:ext uri="{BB962C8B-B14F-4D97-AF65-F5344CB8AC3E}">
        <p14:creationId xmlns:p14="http://schemas.microsoft.com/office/powerpoint/2010/main" val="208640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284F72-A26F-476F-86B8-53CBFB12E237}"/>
              </a:ext>
            </a:extLst>
          </p:cNvPr>
          <p:cNvSpPr/>
          <p:nvPr/>
        </p:nvSpPr>
        <p:spPr>
          <a:xfrm>
            <a:off x="557213" y="357188"/>
            <a:ext cx="3514725" cy="7000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b="1" dirty="0">
                <a:solidFill>
                  <a:srgbClr val="FFFFFF"/>
                </a:solidFill>
                <a:latin typeface="Arial" panose="020B0604020202020204" pitchFamily="34" charset="0"/>
                <a:ea typeface="Carlito"/>
                <a:cs typeface="Carlito"/>
              </a:rPr>
              <a:t>4.Texte</a:t>
            </a:r>
          </a:p>
        </p:txBody>
      </p:sp>
      <p:cxnSp>
        <p:nvCxnSpPr>
          <p:cNvPr id="6" name="Connecteur : en angle 5">
            <a:extLst>
              <a:ext uri="{FF2B5EF4-FFF2-40B4-BE49-F238E27FC236}">
                <a16:creationId xmlns:a16="http://schemas.microsoft.com/office/drawing/2014/main" id="{D231DADE-58D3-42B6-A69A-78B9A1E2E182}"/>
              </a:ext>
            </a:extLst>
          </p:cNvPr>
          <p:cNvCxnSpPr>
            <a:cxnSpLocks/>
          </p:cNvCxnSpPr>
          <p:nvPr/>
        </p:nvCxnSpPr>
        <p:spPr>
          <a:xfrm>
            <a:off x="1114425" y="1057275"/>
            <a:ext cx="1371600" cy="742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 avec coins arrondis en diagonale 9">
            <a:extLst>
              <a:ext uri="{FF2B5EF4-FFF2-40B4-BE49-F238E27FC236}">
                <a16:creationId xmlns:a16="http://schemas.microsoft.com/office/drawing/2014/main" id="{7BF5E987-EA87-4481-AD1B-C967AFABDAAF}"/>
              </a:ext>
            </a:extLst>
          </p:cNvPr>
          <p:cNvSpPr/>
          <p:nvPr/>
        </p:nvSpPr>
        <p:spPr>
          <a:xfrm>
            <a:off x="4429124" y="357188"/>
            <a:ext cx="4869146" cy="3621885"/>
          </a:xfrm>
          <a:prstGeom prst="round2Diag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marL="67945" marR="112395">
              <a:lnSpc>
                <a:spcPct val="150000"/>
              </a:lnSpc>
              <a:spcAft>
                <a:spcPts val="0"/>
              </a:spcAft>
            </a:pPr>
            <a:r>
              <a:rPr lang="fr-FR" dirty="0">
                <a:latin typeface="Carlito"/>
              </a:rPr>
              <a:t>Le texte est un élément de contenu largement utilisé. Votre auditoire ne peut lire le contenu d’une diapositive très chargée et vous écouter en simultané. Il importe donc que le texte soit concis.</a:t>
            </a:r>
          </a:p>
        </p:txBody>
      </p:sp>
      <p:pic>
        <p:nvPicPr>
          <p:cNvPr id="3074" name="Picture 2" descr="tapis de souris Décontractée People message Parler Communication ...">
            <a:extLst>
              <a:ext uri="{FF2B5EF4-FFF2-40B4-BE49-F238E27FC236}">
                <a16:creationId xmlns:a16="http://schemas.microsoft.com/office/drawing/2014/main" id="{97F69FCA-58DC-4918-806C-F3D243FA18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225" y="1835948"/>
            <a:ext cx="213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avec coins arrondis en diagonale 2">
            <a:extLst>
              <a:ext uri="{FF2B5EF4-FFF2-40B4-BE49-F238E27FC236}">
                <a16:creationId xmlns:a16="http://schemas.microsoft.com/office/drawing/2014/main" id="{D0D999C7-2B40-45B0-80BC-1FE2B750BC7B}"/>
              </a:ext>
            </a:extLst>
          </p:cNvPr>
          <p:cNvSpPr/>
          <p:nvPr/>
        </p:nvSpPr>
        <p:spPr>
          <a:xfrm>
            <a:off x="170699" y="4600575"/>
            <a:ext cx="2919663" cy="805614"/>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200" b="1" dirty="0">
              <a:effectLst/>
              <a:latin typeface="Carlito"/>
              <a:ea typeface="Symbol" panose="05050102010706020507" pitchFamily="18" charset="2"/>
              <a:cs typeface="Symbol" panose="05050102010706020507" pitchFamily="18" charset="2"/>
            </a:endParaRPr>
          </a:p>
          <a:p>
            <a:pPr algn="ctr"/>
            <a:r>
              <a:rPr lang="fr-FR" sz="1200" b="1" dirty="0">
                <a:effectLst/>
                <a:latin typeface="Carlito"/>
                <a:ea typeface="Symbol" panose="05050102010706020507" pitchFamily="18" charset="2"/>
                <a:cs typeface="Symbol" panose="05050102010706020507" pitchFamily="18" charset="2"/>
              </a:rPr>
              <a:t>1 idée principale par</a:t>
            </a:r>
            <a:r>
              <a:rPr lang="fr-FR" sz="1200" b="1" spc="-20" dirty="0">
                <a:effectLst/>
                <a:latin typeface="Carlito"/>
                <a:ea typeface="Symbol" panose="05050102010706020507" pitchFamily="18" charset="2"/>
                <a:cs typeface="Symbol" panose="05050102010706020507" pitchFamily="18" charset="2"/>
              </a:rPr>
              <a:t> </a:t>
            </a:r>
            <a:r>
              <a:rPr lang="fr-FR" sz="1200" b="1" dirty="0">
                <a:effectLst/>
                <a:latin typeface="Carlito"/>
                <a:ea typeface="Symbol" panose="05050102010706020507" pitchFamily="18" charset="2"/>
                <a:cs typeface="Symbol" panose="05050102010706020507" pitchFamily="18" charset="2"/>
              </a:rPr>
              <a:t>diapositive</a:t>
            </a:r>
          </a:p>
          <a:p>
            <a:pPr algn="ctr"/>
            <a:endParaRPr lang="fr-FR" sz="1200" b="1" dirty="0"/>
          </a:p>
        </p:txBody>
      </p:sp>
      <p:sp>
        <p:nvSpPr>
          <p:cNvPr id="5" name="Rectangle : avec coins arrondis en diagonale 4">
            <a:extLst>
              <a:ext uri="{FF2B5EF4-FFF2-40B4-BE49-F238E27FC236}">
                <a16:creationId xmlns:a16="http://schemas.microsoft.com/office/drawing/2014/main" id="{DC57A856-037B-4BBE-A602-0743642319AC}"/>
              </a:ext>
            </a:extLst>
          </p:cNvPr>
          <p:cNvSpPr/>
          <p:nvPr/>
        </p:nvSpPr>
        <p:spPr>
          <a:xfrm>
            <a:off x="2807368" y="5762620"/>
            <a:ext cx="4130843" cy="700087"/>
          </a:xfrm>
          <a:prstGeom prst="round2DiagRect">
            <a:avLst/>
          </a:prstGeom>
          <a:gradFill>
            <a:gsLst>
              <a:gs pos="0">
                <a:schemeClr val="bg2">
                  <a:lumMod val="25000"/>
                </a:schemeClr>
              </a:gs>
              <a:gs pos="88000">
                <a:schemeClr val="accent2">
                  <a:tint val="9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b="1" dirty="0">
                <a:solidFill>
                  <a:schemeClr val="bg1"/>
                </a:solidFill>
                <a:effectLst/>
                <a:latin typeface="Carlito"/>
                <a:ea typeface="Symbol" panose="05050102010706020507" pitchFamily="18" charset="2"/>
                <a:cs typeface="Symbol" panose="05050102010706020507" pitchFamily="18" charset="2"/>
              </a:rPr>
              <a:t>Attention!</a:t>
            </a:r>
            <a:r>
              <a:rPr lang="fr-FR" sz="1400" dirty="0">
                <a:solidFill>
                  <a:schemeClr val="bg1"/>
                </a:solidFill>
                <a:effectLst/>
                <a:latin typeface="Carlito"/>
                <a:ea typeface="Symbol" panose="05050102010706020507" pitchFamily="18" charset="2"/>
                <a:cs typeface="Symbol" panose="05050102010706020507" pitchFamily="18" charset="2"/>
              </a:rPr>
              <a:t> Les erreurs </a:t>
            </a:r>
            <a:r>
              <a:rPr lang="fr-FR" sz="1400" dirty="0">
                <a:solidFill>
                  <a:schemeClr val="bg1"/>
                </a:solidFill>
                <a:latin typeface="Carlito"/>
                <a:ea typeface="Symbol" panose="05050102010706020507" pitchFamily="18" charset="2"/>
                <a:cs typeface="Symbol" panose="05050102010706020507" pitchFamily="18" charset="2"/>
              </a:rPr>
              <a:t>d’orthographe sont pénalisantes et impactent négativement la qualité de votre présentation</a:t>
            </a:r>
          </a:p>
        </p:txBody>
      </p:sp>
      <p:sp>
        <p:nvSpPr>
          <p:cNvPr id="9" name="Rectangle : avec coins arrondis en diagonale 8">
            <a:extLst>
              <a:ext uri="{FF2B5EF4-FFF2-40B4-BE49-F238E27FC236}">
                <a16:creationId xmlns:a16="http://schemas.microsoft.com/office/drawing/2014/main" id="{D65A2D56-A4C3-46FF-9328-60DFB8EEB6C0}"/>
              </a:ext>
            </a:extLst>
          </p:cNvPr>
          <p:cNvSpPr/>
          <p:nvPr/>
        </p:nvSpPr>
        <p:spPr>
          <a:xfrm>
            <a:off x="3433011" y="4520803"/>
            <a:ext cx="2919663" cy="901429"/>
          </a:xfrm>
          <a:prstGeom prst="round2DiagRect">
            <a:avLst>
              <a:gd name="adj1" fmla="val 22789"/>
              <a:gd name="adj2" fmla="val 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200" b="1" dirty="0">
              <a:effectLst/>
              <a:latin typeface="Carlito"/>
              <a:ea typeface="Symbol" panose="05050102010706020507" pitchFamily="18" charset="2"/>
              <a:cs typeface="Symbol" panose="05050102010706020507" pitchFamily="18" charset="2"/>
            </a:endParaRPr>
          </a:p>
          <a:p>
            <a:r>
              <a:rPr lang="fr-FR" sz="1200" b="1" spc="-15" dirty="0">
                <a:latin typeface="Carlito"/>
                <a:ea typeface="Symbol" panose="05050102010706020507" pitchFamily="18" charset="2"/>
                <a:cs typeface="Symbol" panose="05050102010706020507" pitchFamily="18" charset="2"/>
              </a:rPr>
              <a:t>Moins </a:t>
            </a:r>
            <a:r>
              <a:rPr lang="fr-FR" sz="1200" b="1" dirty="0">
                <a:effectLst/>
                <a:latin typeface="Carlito"/>
                <a:ea typeface="Symbol" panose="05050102010706020507" pitchFamily="18" charset="2"/>
                <a:cs typeface="Symbol" panose="05050102010706020507" pitchFamily="18" charset="2"/>
              </a:rPr>
              <a:t>de 6 points</a:t>
            </a:r>
            <a:r>
              <a:rPr lang="fr-FR" sz="1200" b="1" spc="-15" dirty="0">
                <a:effectLst/>
                <a:latin typeface="Carlito"/>
                <a:ea typeface="Symbol" panose="05050102010706020507" pitchFamily="18" charset="2"/>
                <a:cs typeface="Symbol" panose="05050102010706020507" pitchFamily="18" charset="2"/>
              </a:rPr>
              <a:t> </a:t>
            </a:r>
            <a:r>
              <a:rPr lang="fr-FR" sz="1200" b="1" dirty="0">
                <a:effectLst/>
                <a:latin typeface="Carlito"/>
                <a:ea typeface="Symbol" panose="05050102010706020507" pitchFamily="18" charset="2"/>
                <a:cs typeface="Symbol" panose="05050102010706020507" pitchFamily="18" charset="2"/>
              </a:rPr>
              <a:t>de 6</a:t>
            </a:r>
            <a:r>
              <a:rPr lang="fr-FR" sz="1200" b="1" spc="-10" dirty="0">
                <a:effectLst/>
                <a:latin typeface="Carlito"/>
                <a:ea typeface="Symbol" panose="05050102010706020507" pitchFamily="18" charset="2"/>
                <a:cs typeface="Symbol" panose="05050102010706020507" pitchFamily="18" charset="2"/>
              </a:rPr>
              <a:t> </a:t>
            </a:r>
            <a:r>
              <a:rPr lang="fr-FR" sz="1200" b="1" dirty="0">
                <a:effectLst/>
                <a:latin typeface="Carlito"/>
                <a:ea typeface="Symbol" panose="05050102010706020507" pitchFamily="18" charset="2"/>
                <a:cs typeface="Symbol" panose="05050102010706020507" pitchFamily="18" charset="2"/>
              </a:rPr>
              <a:t>mots</a:t>
            </a:r>
            <a:r>
              <a:rPr lang="fr-FR" sz="1200" b="1" spc="-10" dirty="0">
                <a:effectLst/>
                <a:latin typeface="Carlito"/>
                <a:ea typeface="Symbol" panose="05050102010706020507" pitchFamily="18" charset="2"/>
                <a:cs typeface="Symbol" panose="05050102010706020507" pitchFamily="18" charset="2"/>
              </a:rPr>
              <a:t> </a:t>
            </a:r>
            <a:r>
              <a:rPr lang="fr-FR" sz="1200" b="1" dirty="0">
                <a:effectLst/>
                <a:latin typeface="Carlito"/>
                <a:ea typeface="Symbol" panose="05050102010706020507" pitchFamily="18" charset="2"/>
                <a:cs typeface="Symbol" panose="05050102010706020507" pitchFamily="18" charset="2"/>
              </a:rPr>
              <a:t>chacun</a:t>
            </a:r>
            <a:r>
              <a:rPr lang="fr-FR" sz="1200" b="1" spc="10" dirty="0">
                <a:effectLst/>
                <a:latin typeface="Carlito"/>
                <a:ea typeface="Symbol" panose="05050102010706020507" pitchFamily="18" charset="2"/>
                <a:cs typeface="Symbol" panose="05050102010706020507" pitchFamily="18" charset="2"/>
              </a:rPr>
              <a:t> </a:t>
            </a:r>
          </a:p>
          <a:p>
            <a:r>
              <a:rPr lang="fr-FR" sz="1200" b="1" dirty="0">
                <a:effectLst/>
                <a:latin typeface="Carlito"/>
                <a:ea typeface="Symbol" panose="05050102010706020507" pitchFamily="18" charset="2"/>
                <a:cs typeface="Symbol" panose="05050102010706020507" pitchFamily="18" charset="2"/>
              </a:rPr>
              <a:t>Moins de 50</a:t>
            </a:r>
            <a:r>
              <a:rPr lang="fr-FR" sz="1200" b="1" spc="-15" dirty="0">
                <a:effectLst/>
                <a:latin typeface="Carlito"/>
                <a:ea typeface="Symbol" panose="05050102010706020507" pitchFamily="18" charset="2"/>
                <a:cs typeface="Symbol" panose="05050102010706020507" pitchFamily="18" charset="2"/>
              </a:rPr>
              <a:t> </a:t>
            </a:r>
            <a:r>
              <a:rPr lang="fr-FR" sz="1200" b="1" dirty="0">
                <a:effectLst/>
                <a:latin typeface="Carlito"/>
                <a:ea typeface="Symbol" panose="05050102010706020507" pitchFamily="18" charset="2"/>
                <a:cs typeface="Symbol" panose="05050102010706020507" pitchFamily="18" charset="2"/>
              </a:rPr>
              <a:t>mots</a:t>
            </a:r>
            <a:r>
              <a:rPr lang="fr-FR" sz="1200" b="1" spc="-10" dirty="0">
                <a:effectLst/>
                <a:latin typeface="Carlito"/>
                <a:ea typeface="Symbol" panose="05050102010706020507" pitchFamily="18" charset="2"/>
                <a:cs typeface="Symbol" panose="05050102010706020507" pitchFamily="18" charset="2"/>
              </a:rPr>
              <a:t> </a:t>
            </a:r>
            <a:r>
              <a:rPr lang="fr-FR" sz="1200" b="1" dirty="0">
                <a:effectLst/>
                <a:latin typeface="Carlito"/>
                <a:ea typeface="Symbol" panose="05050102010706020507" pitchFamily="18" charset="2"/>
                <a:cs typeface="Symbol" panose="05050102010706020507" pitchFamily="18" charset="2"/>
              </a:rPr>
              <a:t>par diapositive</a:t>
            </a:r>
          </a:p>
          <a:p>
            <a:pPr algn="ctr"/>
            <a:endParaRPr lang="fr-FR" sz="1200" b="1" dirty="0"/>
          </a:p>
        </p:txBody>
      </p:sp>
      <p:sp>
        <p:nvSpPr>
          <p:cNvPr id="12" name="Rectangle : avec coins arrondis en diagonale 11">
            <a:extLst>
              <a:ext uri="{FF2B5EF4-FFF2-40B4-BE49-F238E27FC236}">
                <a16:creationId xmlns:a16="http://schemas.microsoft.com/office/drawing/2014/main" id="{724FFD66-C465-4E03-89B2-4730DFC182F4}"/>
              </a:ext>
            </a:extLst>
          </p:cNvPr>
          <p:cNvSpPr/>
          <p:nvPr/>
        </p:nvSpPr>
        <p:spPr>
          <a:xfrm>
            <a:off x="6662921" y="4520802"/>
            <a:ext cx="2919663" cy="853303"/>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b="1" dirty="0">
                <a:effectLst/>
                <a:latin typeface="Carlito"/>
                <a:ea typeface="Carlito"/>
                <a:cs typeface="Carlito"/>
              </a:rPr>
              <a:t> Utilisation des phrases et mots</a:t>
            </a:r>
            <a:r>
              <a:rPr lang="fr-FR" sz="1200" b="1" spc="-15" dirty="0">
                <a:effectLst/>
                <a:latin typeface="Carlito"/>
                <a:ea typeface="Carlito"/>
                <a:cs typeface="Carlito"/>
              </a:rPr>
              <a:t> </a:t>
            </a:r>
            <a:r>
              <a:rPr lang="fr-FR" sz="1200" b="1" dirty="0">
                <a:effectLst/>
                <a:latin typeface="Carlito"/>
                <a:ea typeface="Carlito"/>
                <a:cs typeface="Carlito"/>
              </a:rPr>
              <a:t>clés</a:t>
            </a:r>
            <a:endParaRPr lang="fr-FR" sz="1200" b="1" dirty="0"/>
          </a:p>
        </p:txBody>
      </p:sp>
      <p:sp>
        <p:nvSpPr>
          <p:cNvPr id="11" name="Espace réservé du numéro de diapositive 10"/>
          <p:cNvSpPr>
            <a:spLocks noGrp="1"/>
          </p:cNvSpPr>
          <p:nvPr>
            <p:ph type="sldNum" sz="quarter" idx="12"/>
          </p:nvPr>
        </p:nvSpPr>
        <p:spPr/>
        <p:txBody>
          <a:bodyPr/>
          <a:lstStyle/>
          <a:p>
            <a:fld id="{7AEF5B8C-AF1B-4090-A010-860705F40C6B}" type="slidenum">
              <a:rPr lang="fr-FR" smtClean="0"/>
              <a:pPr/>
              <a:t>8</a:t>
            </a:fld>
            <a:endParaRPr lang="fr-FR"/>
          </a:p>
        </p:txBody>
      </p:sp>
    </p:spTree>
    <p:extLst>
      <p:ext uri="{BB962C8B-B14F-4D97-AF65-F5344CB8AC3E}">
        <p14:creationId xmlns:p14="http://schemas.microsoft.com/office/powerpoint/2010/main" val="135418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avec coins arrondis en diagonale 4">
            <a:extLst>
              <a:ext uri="{FF2B5EF4-FFF2-40B4-BE49-F238E27FC236}">
                <a16:creationId xmlns:a16="http://schemas.microsoft.com/office/drawing/2014/main" id="{33541D27-8521-43C3-BA59-312CBE5C6DDB}"/>
              </a:ext>
            </a:extLst>
          </p:cNvPr>
          <p:cNvSpPr/>
          <p:nvPr/>
        </p:nvSpPr>
        <p:spPr>
          <a:xfrm>
            <a:off x="4399042" y="534591"/>
            <a:ext cx="2543175" cy="700087"/>
          </a:xfrm>
          <a:prstGeom prst="round2DiagRect">
            <a:avLst>
              <a:gd name="adj1" fmla="val 22789"/>
              <a:gd name="adj2" fmla="val 0"/>
            </a:avLst>
          </a:prstGeom>
          <a:ln>
            <a:solidFill>
              <a:schemeClr val="bg2">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a:latin typeface="Carlito"/>
              </a:rPr>
              <a:t>La police</a:t>
            </a:r>
          </a:p>
          <a:p>
            <a:pPr algn="ctr"/>
            <a:r>
              <a:rPr lang="fr-FR" dirty="0">
                <a:latin typeface="Carlito"/>
              </a:rPr>
              <a:t>(Charte graphique) </a:t>
            </a:r>
          </a:p>
        </p:txBody>
      </p:sp>
      <p:cxnSp>
        <p:nvCxnSpPr>
          <p:cNvPr id="7" name="Connecteur droit avec flèche 6">
            <a:extLst>
              <a:ext uri="{FF2B5EF4-FFF2-40B4-BE49-F238E27FC236}">
                <a16:creationId xmlns:a16="http://schemas.microsoft.com/office/drawing/2014/main" id="{58117ACC-63C4-400B-975E-BF4E8E548905}"/>
              </a:ext>
            </a:extLst>
          </p:cNvPr>
          <p:cNvCxnSpPr/>
          <p:nvPr/>
        </p:nvCxnSpPr>
        <p:spPr>
          <a:xfrm flipH="1">
            <a:off x="2237874" y="1395663"/>
            <a:ext cx="1933073" cy="130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F21C4FFC-59FD-4EEF-AE3E-0DB5DADD2232}"/>
              </a:ext>
            </a:extLst>
          </p:cNvPr>
          <p:cNvCxnSpPr/>
          <p:nvPr/>
        </p:nvCxnSpPr>
        <p:spPr>
          <a:xfrm flipH="1">
            <a:off x="4604084" y="1387642"/>
            <a:ext cx="352927" cy="1363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0CAE2B89-B432-479E-B40A-21292D4862A2}"/>
              </a:ext>
            </a:extLst>
          </p:cNvPr>
          <p:cNvCxnSpPr/>
          <p:nvPr/>
        </p:nvCxnSpPr>
        <p:spPr>
          <a:xfrm>
            <a:off x="6593305" y="1403684"/>
            <a:ext cx="577516" cy="131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54DA928-4338-4DEB-B43A-B63C7EABC786}"/>
              </a:ext>
            </a:extLst>
          </p:cNvPr>
          <p:cNvCxnSpPr/>
          <p:nvPr/>
        </p:nvCxnSpPr>
        <p:spPr>
          <a:xfrm>
            <a:off x="7259053" y="1435768"/>
            <a:ext cx="2047875" cy="1293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3A33CD7-BFB0-4289-A01F-4C5B2C82E61B}"/>
              </a:ext>
            </a:extLst>
          </p:cNvPr>
          <p:cNvSpPr/>
          <p:nvPr/>
        </p:nvSpPr>
        <p:spPr>
          <a:xfrm>
            <a:off x="867023" y="2864644"/>
            <a:ext cx="1828800" cy="1128712"/>
          </a:xfrm>
          <a:prstGeom prst="rect">
            <a:avLst/>
          </a:prstGeom>
          <a:ln>
            <a:solidFill>
              <a:schemeClr val="bg2">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400" dirty="0">
                <a:effectLst/>
                <a:latin typeface="Carlito"/>
                <a:ea typeface="Carlito"/>
                <a:cs typeface="Carlito"/>
              </a:rPr>
              <a:t>Standard et sans empattement (ex. : </a:t>
            </a:r>
            <a:r>
              <a:rPr lang="fr-FR" sz="1400" dirty="0">
                <a:effectLst/>
                <a:latin typeface="Arial" panose="020B0604020202020204" pitchFamily="34" charset="0"/>
                <a:ea typeface="Carlito"/>
                <a:cs typeface="Carlito"/>
              </a:rPr>
              <a:t>Arial</a:t>
            </a:r>
            <a:r>
              <a:rPr lang="fr-FR" sz="1400" dirty="0">
                <a:effectLst/>
                <a:latin typeface="Carlito"/>
                <a:ea typeface="Carlito"/>
                <a:cs typeface="Carlito"/>
              </a:rPr>
              <a:t>, </a:t>
            </a:r>
            <a:r>
              <a:rPr lang="fr-FR" sz="1400" dirty="0">
                <a:effectLst/>
                <a:latin typeface="Verdana" panose="020B0604030504040204" pitchFamily="34" charset="0"/>
                <a:ea typeface="Carlito"/>
                <a:cs typeface="Carlito"/>
              </a:rPr>
              <a:t>Verdana</a:t>
            </a:r>
            <a:r>
              <a:rPr lang="fr-FR" sz="1400" dirty="0">
                <a:effectLst/>
                <a:latin typeface="Carlito"/>
                <a:ea typeface="Carlito"/>
                <a:cs typeface="Carlito"/>
              </a:rPr>
              <a:t>,</a:t>
            </a:r>
            <a:r>
              <a:rPr lang="fr-FR" sz="1400" spc="-20" dirty="0">
                <a:effectLst/>
                <a:latin typeface="Carlito"/>
                <a:ea typeface="Carlito"/>
                <a:cs typeface="Carlito"/>
              </a:rPr>
              <a:t> </a:t>
            </a:r>
            <a:r>
              <a:rPr lang="fr-FR" sz="1400" dirty="0">
                <a:effectLst/>
                <a:latin typeface="Carlito"/>
                <a:ea typeface="Carlito"/>
                <a:cs typeface="Carlito"/>
              </a:rPr>
              <a:t>Calibri)</a:t>
            </a:r>
            <a:endParaRPr lang="fr-FR" sz="1400" dirty="0"/>
          </a:p>
        </p:txBody>
      </p:sp>
      <p:sp>
        <p:nvSpPr>
          <p:cNvPr id="16" name="Rectangle 15">
            <a:extLst>
              <a:ext uri="{FF2B5EF4-FFF2-40B4-BE49-F238E27FC236}">
                <a16:creationId xmlns:a16="http://schemas.microsoft.com/office/drawing/2014/main" id="{29F8A415-9CEA-423B-81D8-A002005AC6F0}"/>
              </a:ext>
            </a:extLst>
          </p:cNvPr>
          <p:cNvSpPr/>
          <p:nvPr/>
        </p:nvSpPr>
        <p:spPr>
          <a:xfrm>
            <a:off x="3545803" y="2878929"/>
            <a:ext cx="1828800" cy="1128712"/>
          </a:xfrm>
          <a:prstGeom prst="rect">
            <a:avLst/>
          </a:prstGeom>
          <a:ln>
            <a:solidFill>
              <a:schemeClr val="bg2">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dirty="0">
              <a:latin typeface="Carlito"/>
            </a:endParaRPr>
          </a:p>
          <a:p>
            <a:pPr algn="ctr"/>
            <a:r>
              <a:rPr lang="fr-FR" sz="1400" dirty="0">
                <a:latin typeface="Carlito"/>
              </a:rPr>
              <a:t>2 polices différentes maximum par diaporama</a:t>
            </a:r>
          </a:p>
          <a:p>
            <a:pPr algn="ctr"/>
            <a:endParaRPr lang="fr-FR" dirty="0"/>
          </a:p>
        </p:txBody>
      </p:sp>
      <p:sp>
        <p:nvSpPr>
          <p:cNvPr id="18" name="Rectangle 17">
            <a:extLst>
              <a:ext uri="{FF2B5EF4-FFF2-40B4-BE49-F238E27FC236}">
                <a16:creationId xmlns:a16="http://schemas.microsoft.com/office/drawing/2014/main" id="{BC7D124C-9944-4E47-93B3-CA0A644186FD}"/>
              </a:ext>
            </a:extLst>
          </p:cNvPr>
          <p:cNvSpPr/>
          <p:nvPr/>
        </p:nvSpPr>
        <p:spPr>
          <a:xfrm>
            <a:off x="6226209" y="2878929"/>
            <a:ext cx="1828800" cy="1128712"/>
          </a:xfrm>
          <a:prstGeom prst="rect">
            <a:avLst/>
          </a:prstGeom>
          <a:ln>
            <a:solidFill>
              <a:schemeClr val="bg2">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800" dirty="0">
                <a:effectLst/>
                <a:latin typeface="Carlito"/>
                <a:ea typeface="Courier New" panose="02070309020205020404" pitchFamily="49" charset="0"/>
                <a:cs typeface="Carlito"/>
              </a:rPr>
              <a:t>Taille 18 et</a:t>
            </a:r>
            <a:r>
              <a:rPr lang="fr-FR" sz="1800" spc="-15" dirty="0">
                <a:effectLst/>
                <a:latin typeface="Carlito"/>
                <a:ea typeface="Courier New" panose="02070309020205020404" pitchFamily="49" charset="0"/>
                <a:cs typeface="Carlito"/>
              </a:rPr>
              <a:t> </a:t>
            </a:r>
            <a:r>
              <a:rPr lang="fr-FR" sz="1800" dirty="0">
                <a:effectLst/>
                <a:latin typeface="Carlito"/>
                <a:ea typeface="Courier New" panose="02070309020205020404" pitchFamily="49" charset="0"/>
                <a:cs typeface="Carlito"/>
              </a:rPr>
              <a:t>+</a:t>
            </a:r>
          </a:p>
          <a:p>
            <a:pPr algn="ctr"/>
            <a:endParaRPr lang="fr-FR" dirty="0"/>
          </a:p>
        </p:txBody>
      </p:sp>
      <p:sp>
        <p:nvSpPr>
          <p:cNvPr id="22" name="Rectangle 21">
            <a:extLst>
              <a:ext uri="{FF2B5EF4-FFF2-40B4-BE49-F238E27FC236}">
                <a16:creationId xmlns:a16="http://schemas.microsoft.com/office/drawing/2014/main" id="{A012940A-0848-4B77-8225-88472BEC2D60}"/>
              </a:ext>
            </a:extLst>
          </p:cNvPr>
          <p:cNvSpPr/>
          <p:nvPr/>
        </p:nvSpPr>
        <p:spPr>
          <a:xfrm>
            <a:off x="8894848" y="2878929"/>
            <a:ext cx="1828800" cy="1128712"/>
          </a:xfrm>
          <a:prstGeom prst="rect">
            <a:avLst/>
          </a:prstGeom>
          <a:ln>
            <a:solidFill>
              <a:schemeClr val="bg2">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1400" dirty="0">
              <a:latin typeface="Carlito"/>
            </a:endParaRPr>
          </a:p>
          <a:p>
            <a:pPr algn="ctr"/>
            <a:r>
              <a:rPr lang="fr-FR" sz="1400" dirty="0">
                <a:latin typeface="Carlito"/>
              </a:rPr>
              <a:t>Gras ou couleur pour mettre en évidence un mot</a:t>
            </a:r>
          </a:p>
          <a:p>
            <a:pPr algn="ctr"/>
            <a:endParaRPr lang="fr-FR" dirty="0"/>
          </a:p>
        </p:txBody>
      </p:sp>
      <p:pic>
        <p:nvPicPr>
          <p:cNvPr id="23" name="Image 22">
            <a:extLst>
              <a:ext uri="{FF2B5EF4-FFF2-40B4-BE49-F238E27FC236}">
                <a16:creationId xmlns:a16="http://schemas.microsoft.com/office/drawing/2014/main" id="{C1D54417-0264-4BB3-A3FC-5CC020E20495}"/>
              </a:ext>
            </a:extLst>
          </p:cNvPr>
          <p:cNvPicPr>
            <a:picLocks noChangeAspect="1"/>
          </p:cNvPicPr>
          <p:nvPr/>
        </p:nvPicPr>
        <p:blipFill>
          <a:blip r:embed="rId2" cstate="print"/>
          <a:stretch>
            <a:fillRect/>
          </a:stretch>
        </p:blipFill>
        <p:spPr>
          <a:xfrm>
            <a:off x="1927052" y="4314826"/>
            <a:ext cx="8101012" cy="1649021"/>
          </a:xfrm>
          <a:prstGeom prst="rect">
            <a:avLst/>
          </a:prstGeom>
        </p:spPr>
      </p:pic>
      <p:sp>
        <p:nvSpPr>
          <p:cNvPr id="15" name="Espace réservé du numéro de diapositive 14"/>
          <p:cNvSpPr>
            <a:spLocks noGrp="1"/>
          </p:cNvSpPr>
          <p:nvPr>
            <p:ph type="sldNum" sz="quarter" idx="12"/>
          </p:nvPr>
        </p:nvSpPr>
        <p:spPr/>
        <p:txBody>
          <a:bodyPr/>
          <a:lstStyle/>
          <a:p>
            <a:fld id="{7AEF5B8C-AF1B-4090-A010-860705F40C6B}" type="slidenum">
              <a:rPr lang="fr-FR" smtClean="0"/>
              <a:pPr/>
              <a:t>9</a:t>
            </a:fld>
            <a:endParaRPr lang="fr-FR"/>
          </a:p>
        </p:txBody>
      </p:sp>
    </p:spTree>
    <p:extLst>
      <p:ext uri="{BB962C8B-B14F-4D97-AF65-F5344CB8AC3E}">
        <p14:creationId xmlns:p14="http://schemas.microsoft.com/office/powerpoint/2010/main" val="100363122"/>
      </p:ext>
    </p:extLst>
  </p:cSld>
  <p:clrMapOvr>
    <a:masterClrMapping/>
  </p:clrMapOvr>
</p:sld>
</file>

<file path=ppt/theme/theme1.xml><?xml version="1.0" encoding="utf-8"?>
<a:theme xmlns:a="http://schemas.openxmlformats.org/drawingml/2006/main" name="Facett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te">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885</Words>
  <Application>Microsoft Office PowerPoint</Application>
  <PresentationFormat>Grand écran</PresentationFormat>
  <Paragraphs>106</Paragraphs>
  <Slides>20</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Arial</vt:lpstr>
      <vt:lpstr>Calibri</vt:lpstr>
      <vt:lpstr>Carlito</vt:lpstr>
      <vt:lpstr>Symbol</vt:lpstr>
      <vt:lpstr>Trebuchet MS</vt:lpstr>
      <vt:lpstr>Verdana</vt:lpstr>
      <vt:lpstr>Wingdings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KOUKI</dc:creator>
  <cp:lastModifiedBy>KOUKI</cp:lastModifiedBy>
  <cp:revision>20</cp:revision>
  <dcterms:created xsi:type="dcterms:W3CDTF">2020-04-21T05:31:29Z</dcterms:created>
  <dcterms:modified xsi:type="dcterms:W3CDTF">2020-04-21T12:39:38Z</dcterms:modified>
</cp:coreProperties>
</file>