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5"/>
  </p:notesMasterIdLst>
  <p:handoutMasterIdLst>
    <p:handoutMasterId r:id="rId18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497" r:id="rId11"/>
    <p:sldId id="263" r:id="rId12"/>
    <p:sldId id="498" r:id="rId13"/>
    <p:sldId id="499" r:id="rId14"/>
    <p:sldId id="500" r:id="rId15"/>
    <p:sldId id="502" r:id="rId16"/>
    <p:sldId id="501" r:id="rId17"/>
    <p:sldId id="504" r:id="rId18"/>
    <p:sldId id="262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95" r:id="rId43"/>
    <p:sldId id="296" r:id="rId44"/>
    <p:sldId id="297" r:id="rId45"/>
    <p:sldId id="298" r:id="rId46"/>
    <p:sldId id="289" r:id="rId47"/>
    <p:sldId id="290" r:id="rId48"/>
    <p:sldId id="291" r:id="rId49"/>
    <p:sldId id="294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96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95" r:id="rId184"/>
  </p:sldIdLst>
  <p:sldSz cx="10801350" cy="7559675"/>
  <p:notesSz cx="6858000" cy="9144000"/>
  <p:defaultTextStyle>
    <a:defPPr>
      <a:defRPr lang="en-US"/>
    </a:defPPr>
    <a:lvl1pPr marL="0" algn="l" defTabSz="1049183" rtl="0" eaLnBrk="1" latinLnBrk="0" hangingPunct="1">
      <a:defRPr sz="2065" kern="1200">
        <a:solidFill>
          <a:schemeClr val="tx1"/>
        </a:solidFill>
        <a:latin typeface="+mn-lt"/>
        <a:ea typeface="+mn-ea"/>
        <a:cs typeface="+mn-cs"/>
      </a:defRPr>
    </a:lvl1pPr>
    <a:lvl2pPr marL="524591" algn="l" defTabSz="1049183" rtl="0" eaLnBrk="1" latinLnBrk="0" hangingPunct="1">
      <a:defRPr sz="2065" kern="1200">
        <a:solidFill>
          <a:schemeClr val="tx1"/>
        </a:solidFill>
        <a:latin typeface="+mn-lt"/>
        <a:ea typeface="+mn-ea"/>
        <a:cs typeface="+mn-cs"/>
      </a:defRPr>
    </a:lvl2pPr>
    <a:lvl3pPr marL="1049183" algn="l" defTabSz="1049183" rtl="0" eaLnBrk="1" latinLnBrk="0" hangingPunct="1">
      <a:defRPr sz="2065" kern="1200">
        <a:solidFill>
          <a:schemeClr val="tx1"/>
        </a:solidFill>
        <a:latin typeface="+mn-lt"/>
        <a:ea typeface="+mn-ea"/>
        <a:cs typeface="+mn-cs"/>
      </a:defRPr>
    </a:lvl3pPr>
    <a:lvl4pPr marL="1573774" algn="l" defTabSz="1049183" rtl="0" eaLnBrk="1" latinLnBrk="0" hangingPunct="1">
      <a:defRPr sz="2065" kern="1200">
        <a:solidFill>
          <a:schemeClr val="tx1"/>
        </a:solidFill>
        <a:latin typeface="+mn-lt"/>
        <a:ea typeface="+mn-ea"/>
        <a:cs typeface="+mn-cs"/>
      </a:defRPr>
    </a:lvl4pPr>
    <a:lvl5pPr marL="2098365" algn="l" defTabSz="1049183" rtl="0" eaLnBrk="1" latinLnBrk="0" hangingPunct="1">
      <a:defRPr sz="2065" kern="1200">
        <a:solidFill>
          <a:schemeClr val="tx1"/>
        </a:solidFill>
        <a:latin typeface="+mn-lt"/>
        <a:ea typeface="+mn-ea"/>
        <a:cs typeface="+mn-cs"/>
      </a:defRPr>
    </a:lvl5pPr>
    <a:lvl6pPr marL="2622956" algn="l" defTabSz="1049183" rtl="0" eaLnBrk="1" latinLnBrk="0" hangingPunct="1">
      <a:defRPr sz="2065" kern="1200">
        <a:solidFill>
          <a:schemeClr val="tx1"/>
        </a:solidFill>
        <a:latin typeface="+mn-lt"/>
        <a:ea typeface="+mn-ea"/>
        <a:cs typeface="+mn-cs"/>
      </a:defRPr>
    </a:lvl6pPr>
    <a:lvl7pPr marL="3147548" algn="l" defTabSz="1049183" rtl="0" eaLnBrk="1" latinLnBrk="0" hangingPunct="1">
      <a:defRPr sz="2065" kern="1200">
        <a:solidFill>
          <a:schemeClr val="tx1"/>
        </a:solidFill>
        <a:latin typeface="+mn-lt"/>
        <a:ea typeface="+mn-ea"/>
        <a:cs typeface="+mn-cs"/>
      </a:defRPr>
    </a:lvl7pPr>
    <a:lvl8pPr marL="3672139" algn="l" defTabSz="1049183" rtl="0" eaLnBrk="1" latinLnBrk="0" hangingPunct="1">
      <a:defRPr sz="2065" kern="1200">
        <a:solidFill>
          <a:schemeClr val="tx1"/>
        </a:solidFill>
        <a:latin typeface="+mn-lt"/>
        <a:ea typeface="+mn-ea"/>
        <a:cs typeface="+mn-cs"/>
      </a:defRPr>
    </a:lvl8pPr>
    <a:lvl9pPr marL="4196730" algn="l" defTabSz="1049183" rtl="0" eaLnBrk="1" latinLnBrk="0" hangingPunct="1">
      <a:defRPr sz="20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6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38" Type="http://schemas.openxmlformats.org/officeDocument/2006/relationships/slide" Target="slides/slide134.xml"/><Relationship Id="rId154" Type="http://schemas.openxmlformats.org/officeDocument/2006/relationships/slide" Target="slides/slide150.xml"/><Relationship Id="rId159" Type="http://schemas.openxmlformats.org/officeDocument/2006/relationships/slide" Target="slides/slide155.xml"/><Relationship Id="rId175" Type="http://schemas.openxmlformats.org/officeDocument/2006/relationships/slide" Target="slides/slide171.xml"/><Relationship Id="rId170" Type="http://schemas.openxmlformats.org/officeDocument/2006/relationships/slide" Target="slides/slide166.xml"/><Relationship Id="rId191" Type="http://schemas.microsoft.com/office/2016/11/relationships/changesInfo" Target="changesInfos/changesInfo1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slide" Target="slides/slide140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65" Type="http://schemas.openxmlformats.org/officeDocument/2006/relationships/slide" Target="slides/slide161.xml"/><Relationship Id="rId181" Type="http://schemas.openxmlformats.org/officeDocument/2006/relationships/slide" Target="slides/slide177.xml"/><Relationship Id="rId186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55" Type="http://schemas.openxmlformats.org/officeDocument/2006/relationships/slide" Target="slides/slide151.xml"/><Relationship Id="rId171" Type="http://schemas.openxmlformats.org/officeDocument/2006/relationships/slide" Target="slides/slide167.xml"/><Relationship Id="rId176" Type="http://schemas.openxmlformats.org/officeDocument/2006/relationships/slide" Target="slides/slide172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61" Type="http://schemas.openxmlformats.org/officeDocument/2006/relationships/slide" Target="slides/slide157.xml"/><Relationship Id="rId166" Type="http://schemas.openxmlformats.org/officeDocument/2006/relationships/slide" Target="slides/slide162.xml"/><Relationship Id="rId182" Type="http://schemas.openxmlformats.org/officeDocument/2006/relationships/slide" Target="slides/slide178.xml"/><Relationship Id="rId187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72" Type="http://schemas.openxmlformats.org/officeDocument/2006/relationships/slide" Target="slides/slide168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theme" Target="theme/theme1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0" Type="http://schemas.openxmlformats.org/officeDocument/2006/relationships/tableStyles" Target="tableStyle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nes lakhnichy" userId="43390877b3ea6b8b" providerId="LiveId" clId="{A6907A6D-9C50-4DA4-89A5-C9C6B878A065}"/>
    <pc:docChg chg="modSld">
      <pc:chgData name="younes lakhnichy" userId="43390877b3ea6b8b" providerId="LiveId" clId="{A6907A6D-9C50-4DA4-89A5-C9C6B878A065}" dt="2024-06-23T15:40:23.166" v="0" actId="1036"/>
      <pc:docMkLst>
        <pc:docMk/>
      </pc:docMkLst>
      <pc:sldChg chg="modSp mod">
        <pc:chgData name="younes lakhnichy" userId="43390877b3ea6b8b" providerId="LiveId" clId="{A6907A6D-9C50-4DA4-89A5-C9C6B878A065}" dt="2024-06-23T15:40:23.166" v="0" actId="1036"/>
        <pc:sldMkLst>
          <pc:docMk/>
          <pc:sldMk cId="1647050080" sldId="411"/>
        </pc:sldMkLst>
        <pc:spChg chg="mod">
          <ac:chgData name="younes lakhnichy" userId="43390877b3ea6b8b" providerId="LiveId" clId="{A6907A6D-9C50-4DA4-89A5-C9C6B878A065}" dt="2024-06-23T15:40:23.166" v="0" actId="1036"/>
          <ac:spMkLst>
            <pc:docMk/>
            <pc:sldMk cId="1647050080" sldId="411"/>
            <ac:spMk id="3" creationId="{00000000-0000-0000-0000-000000000000}"/>
          </ac:spMkLst>
        </pc:spChg>
      </pc:sldChg>
    </pc:docChg>
  </pc:docChgLst>
  <pc:docChgLst>
    <pc:chgData name="Anissa BOUNAB" userId="S::anissa.bounab@labom2iformation.fr::7fd85159-cb06-4eac-bfc9-efee38728f94" providerId="AD" clId="Web-{D9D452B8-7034-4B68-741A-4A798E62F06E}"/>
    <pc:docChg chg="delSld">
      <pc:chgData name="Anissa BOUNAB" userId="S::anissa.bounab@labom2iformation.fr::7fd85159-cb06-4eac-bfc9-efee38728f94" providerId="AD" clId="Web-{D9D452B8-7034-4B68-741A-4A798E62F06E}" dt="2024-06-19T10:16:57.161" v="1"/>
      <pc:docMkLst>
        <pc:docMk/>
      </pc:docMkLst>
      <pc:sldChg chg="del">
        <pc:chgData name="Anissa BOUNAB" userId="S::anissa.bounab@labom2iformation.fr::7fd85159-cb06-4eac-bfc9-efee38728f94" providerId="AD" clId="Web-{D9D452B8-7034-4B68-741A-4A798E62F06E}" dt="2024-06-19T10:16:56.504" v="0"/>
        <pc:sldMkLst>
          <pc:docMk/>
          <pc:sldMk cId="2111710780" sldId="367"/>
        </pc:sldMkLst>
      </pc:sldChg>
      <pc:sldChg chg="del">
        <pc:chgData name="Anissa BOUNAB" userId="S::anissa.bounab@labom2iformation.fr::7fd85159-cb06-4eac-bfc9-efee38728f94" providerId="AD" clId="Web-{D9D452B8-7034-4B68-741A-4A798E62F06E}" dt="2024-06-19T10:16:57.161" v="1"/>
        <pc:sldMkLst>
          <pc:docMk/>
          <pc:sldMk cId="864210790" sldId="3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27BF5-8BF9-469A-9DE7-F2E139DD0B37}" type="datetime1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A9DC5-7149-4BA3-A2AB-ED42AE0CDCF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83916" cy="55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9072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C6CE2-EB9F-491B-9387-3C5B76AF99F8}" type="datetime1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C12EB-3571-467A-AC68-3B0EA149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964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1pPr>
    <a:lvl2pPr marL="524591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2pPr>
    <a:lvl3pPr marL="1049183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3pPr>
    <a:lvl4pPr marL="1573774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4pPr>
    <a:lvl5pPr marL="2098365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5pPr>
    <a:lvl6pPr marL="2622956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6pPr>
    <a:lvl7pPr marL="3147548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7pPr>
    <a:lvl8pPr marL="3672139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8pPr>
    <a:lvl9pPr marL="4196730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101" y="1237197"/>
            <a:ext cx="9181148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169" y="3970580"/>
            <a:ext cx="8101013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82DA2-A224-47B5-88F3-EB7D42D993C3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9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FA67-5F64-41A2-8728-3C4A912BB0AA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7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9717" y="402483"/>
            <a:ext cx="2329041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594" y="402483"/>
            <a:ext cx="6852106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C22D3-3256-4AE8-92CC-E3A647EC7841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BBE5B-B066-4278-8B50-29A9AA01FF15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3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968" y="1884671"/>
            <a:ext cx="9316164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968" y="5059035"/>
            <a:ext cx="9316164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4531-E173-49EA-81AD-6EEA1C24B5ED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593" y="2012414"/>
            <a:ext cx="4590574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8183" y="2012414"/>
            <a:ext cx="4590574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2E09-2F04-4D5B-89DF-C7CBACA6C97A}" type="datetime1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2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000" y="402484"/>
            <a:ext cx="9316164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001" y="1853171"/>
            <a:ext cx="456947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001" y="2761381"/>
            <a:ext cx="4569477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8184" y="1853171"/>
            <a:ext cx="4591981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8184" y="2761381"/>
            <a:ext cx="4591981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8042-DD46-4A28-9CA4-55450F02A2A5}" type="datetime1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88259-91F7-43BE-ABA6-0A8FE40F9741}" type="datetime1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4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B48F5-0DFC-4103-BAD2-25B4C1802C46}" type="datetime1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5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999" y="503978"/>
            <a:ext cx="348371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981" y="1088455"/>
            <a:ext cx="5468183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999" y="2267902"/>
            <a:ext cx="348371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35-D0B7-4855-BA60-D8322CBCDDC0}" type="datetime1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5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999" y="503978"/>
            <a:ext cx="348371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981" y="1088455"/>
            <a:ext cx="5468183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999" y="2267902"/>
            <a:ext cx="348371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2A853-5F53-48D4-9886-6A5BADE793D6}" type="datetime1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593" y="402484"/>
            <a:ext cx="9316164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593" y="2012414"/>
            <a:ext cx="9316164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593" y="7006700"/>
            <a:ext cx="24303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EE41-7191-4B3C-86BD-2A8C445BF4A1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947" y="7006700"/>
            <a:ext cx="364545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8453" y="7006700"/>
            <a:ext cx="243030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FDCBA-17C3-432E-B444-F40E787DE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8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hyperlink" Target="http://galaxy.ansible.com/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driraaymen@gmail.com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8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0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35.pn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24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27.png"/><Relationship Id="rId4" Type="http://schemas.openxmlformats.org/officeDocument/2006/relationships/image" Target="../media/image35.png"/><Relationship Id="rId9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12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2.png"/><Relationship Id="rId5" Type="http://schemas.openxmlformats.org/officeDocument/2006/relationships/image" Target="../media/image30.png"/><Relationship Id="rId10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5.png"/><Relationship Id="rId12" Type="http://schemas.openxmlformats.org/officeDocument/2006/relationships/image" Target="../media/image3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8.png"/><Relationship Id="rId5" Type="http://schemas.openxmlformats.org/officeDocument/2006/relationships/image" Target="../media/image35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8.png"/><Relationship Id="rId3" Type="http://schemas.openxmlformats.org/officeDocument/2006/relationships/image" Target="../media/image30.png"/><Relationship Id="rId7" Type="http://schemas.openxmlformats.org/officeDocument/2006/relationships/image" Target="../media/image27.png"/><Relationship Id="rId12" Type="http://schemas.openxmlformats.org/officeDocument/2006/relationships/image" Target="../media/image1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25.png"/><Relationship Id="rId12" Type="http://schemas.openxmlformats.org/officeDocument/2006/relationships/image" Target="../media/image2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2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265" y="4468420"/>
            <a:ext cx="8101013" cy="1825171"/>
          </a:xfrm>
        </p:spPr>
        <p:txBody>
          <a:bodyPr>
            <a:normAutofit fontScale="77500" lnSpcReduction="20000"/>
          </a:bodyPr>
          <a:lstStyle/>
          <a:p>
            <a:r>
              <a:rPr lang="fr-FR" sz="3200" b="1" u="sng" dirty="0"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Formateur</a:t>
            </a:r>
          </a:p>
          <a:p>
            <a:endParaRPr lang="fr-FR" sz="2000" b="1" dirty="0">
              <a:latin typeface="Gill Sans MT" panose="020B0502020104020203" pitchFamily="34" charset="0"/>
            </a:endParaRPr>
          </a:p>
          <a:p>
            <a:r>
              <a:rPr lang="fr-FR" sz="2800" dirty="0" err="1">
                <a:latin typeface="Gill Sans MT" panose="020B0502020104020203" pitchFamily="34" charset="0"/>
              </a:rPr>
              <a:t>Ing</a:t>
            </a:r>
            <a:r>
              <a:rPr lang="fr-FR" sz="2800" dirty="0">
                <a:latin typeface="Gill Sans MT" panose="020B0502020104020203" pitchFamily="34" charset="0"/>
              </a:rPr>
              <a:t>. </a:t>
            </a:r>
            <a:r>
              <a:rPr lang="fr-FR" sz="2800" dirty="0" err="1">
                <a:latin typeface="Gill Sans MT" panose="020B0502020104020203" pitchFamily="34" charset="0"/>
              </a:rPr>
              <a:t>Aymen</a:t>
            </a:r>
            <a:r>
              <a:rPr lang="fr-FR" sz="2800" dirty="0">
                <a:latin typeface="Gill Sans MT" panose="020B0502020104020203" pitchFamily="34" charset="0"/>
              </a:rPr>
              <a:t> </a:t>
            </a:r>
            <a:r>
              <a:rPr lang="fr-FR" sz="2800" dirty="0" err="1">
                <a:latin typeface="Gill Sans MT" panose="020B0502020104020203" pitchFamily="34" charset="0"/>
              </a:rPr>
              <a:t>Drira</a:t>
            </a:r>
            <a:endParaRPr lang="fr-FR" sz="2800" dirty="0">
              <a:latin typeface="Gill Sans MT" panose="020B0502020104020203" pitchFamily="34" charset="0"/>
            </a:endParaRPr>
          </a:p>
          <a:p>
            <a:r>
              <a:rPr lang="fr-FR" sz="2800" b="1" dirty="0">
                <a:latin typeface="Gill Sans MT" panose="020B0502020104020203" pitchFamily="34" charset="0"/>
              </a:rPr>
              <a:t>Consultant systèmes et intégration </a:t>
            </a:r>
            <a:r>
              <a:rPr lang="fr-FR" sz="2800" b="1" dirty="0" err="1">
                <a:latin typeface="Gill Sans MT" panose="020B0502020104020203" pitchFamily="34" charset="0"/>
              </a:rPr>
              <a:t>DevOps</a:t>
            </a:r>
            <a:endParaRPr lang="fr-FR" sz="2800" b="1" dirty="0">
              <a:latin typeface="Gill Sans MT" panose="020B0502020104020203" pitchFamily="34" charset="0"/>
            </a:endParaRPr>
          </a:p>
          <a:p>
            <a:r>
              <a:rPr lang="fr-FR" sz="2800" b="1" i="1" dirty="0">
                <a:solidFill>
                  <a:schemeClr val="accent1">
                    <a:lumMod val="75000"/>
                  </a:schemeClr>
                </a:solidFill>
                <a:latin typeface="Gill Sans MT" panose="020B0502020104020203" pitchFamily="34" charset="0"/>
              </a:rPr>
              <a:t>driraaymen@gmail.com</a:t>
            </a:r>
          </a:p>
          <a:p>
            <a:endParaRPr lang="en-US" dirty="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49A8FBC6-A80C-7148-813D-1241ACF5D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73" y="1278478"/>
            <a:ext cx="8550194" cy="1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1208" rIns="0" bIns="0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 algn="ctr">
              <a:lnSpc>
                <a:spcPts val="3124"/>
              </a:lnSpc>
              <a:spcBef>
                <a:spcPts val="93"/>
              </a:spcBef>
            </a:pPr>
            <a:r>
              <a:rPr lang="fr-FR" altLang="fr-FR" sz="2601" b="1" u="sng" dirty="0"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Formation</a:t>
            </a:r>
            <a:r>
              <a:rPr lang="fr-FR" altLang="fr-FR" sz="2601" b="1" dirty="0">
                <a:latin typeface="Gill Sans MT" panose="020B05020201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</a:t>
            </a:r>
          </a:p>
          <a:p>
            <a:pPr algn="ctr">
              <a:lnSpc>
                <a:spcPts val="3124"/>
              </a:lnSpc>
              <a:spcBef>
                <a:spcPts val="93"/>
              </a:spcBef>
            </a:pPr>
            <a:endParaRPr lang="fr-FR" altLang="fr-FR" sz="2601" b="1" dirty="0">
              <a:latin typeface="Gill Sans MT" panose="020B05020201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ts val="3124"/>
              </a:lnSpc>
              <a:spcBef>
                <a:spcPts val="93"/>
              </a:spcBef>
            </a:pP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Ansible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automatiser la gestion des serveurs</a:t>
            </a:r>
            <a:endParaRPr lang="fr-FR" altLang="fr-FR" sz="2601" b="1" dirty="0">
              <a:solidFill>
                <a:schemeClr val="accent1">
                  <a:lumMod val="75000"/>
                </a:schemeClr>
              </a:solidFill>
              <a:latin typeface="Gill Sans MT" panose="020B05020201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Ansible (logiciel)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497" y="2968843"/>
            <a:ext cx="872547" cy="107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Composants de </a:t>
            </a:r>
            <a:r>
              <a:rPr lang="fr-BE" dirty="0" err="1"/>
              <a:t>Ansible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695" y="2229339"/>
            <a:ext cx="8125959" cy="436305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920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452" y="1890516"/>
            <a:ext cx="7955446" cy="4741631"/>
          </a:xfrm>
          <a:custGeom>
            <a:avLst/>
            <a:gdLst/>
            <a:ahLst/>
            <a:cxnLst/>
            <a:rect l="l" t="t" r="r" b="b"/>
            <a:pathLst>
              <a:path w="7952105" h="4739640">
                <a:moveTo>
                  <a:pt x="7951724" y="0"/>
                </a:moveTo>
                <a:lnTo>
                  <a:pt x="0" y="0"/>
                </a:lnTo>
                <a:lnTo>
                  <a:pt x="0" y="4739132"/>
                </a:lnTo>
                <a:lnTo>
                  <a:pt x="7951724" y="4739132"/>
                </a:lnTo>
                <a:lnTo>
                  <a:pt x="7951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3" name="object 3"/>
          <p:cNvSpPr txBox="1"/>
          <p:nvPr/>
        </p:nvSpPr>
        <p:spPr>
          <a:xfrm>
            <a:off x="1264529" y="1920539"/>
            <a:ext cx="6060445" cy="761685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[user@ansible] $ </a:t>
            </a:r>
            <a:r>
              <a:rPr sz="1551" b="1" spc="10" dirty="0">
                <a:solidFill>
                  <a:srgbClr val="FFFFFF"/>
                </a:solidFill>
                <a:latin typeface="Courier New"/>
                <a:cs typeface="Courier New"/>
              </a:rPr>
              <a:t>ansible-playbook</a:t>
            </a:r>
            <a:r>
              <a:rPr sz="1551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FFFFFF"/>
                </a:solidFill>
                <a:latin typeface="Courier New"/>
                <a:cs typeface="Courier New"/>
              </a:rPr>
              <a:t>apache.yml</a:t>
            </a:r>
            <a:endParaRPr sz="1551">
              <a:latin typeface="Courier New"/>
              <a:cs typeface="Courier New"/>
            </a:endParaRPr>
          </a:p>
          <a:p>
            <a:pPr marL="12705">
              <a:spcBef>
                <a:spcPts val="1381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PLAY</a:t>
            </a:r>
            <a:r>
              <a:rPr sz="105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[webservers]</a:t>
            </a:r>
            <a:endParaRPr sz="1050">
              <a:latin typeface="Courier New"/>
              <a:cs typeface="Courier New"/>
            </a:endParaRPr>
          </a:p>
          <a:p>
            <a:pPr marL="12705"/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***************************************************************************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2152" y="2992360"/>
            <a:ext cx="830929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spc="-5" dirty="0">
                <a:solidFill>
                  <a:srgbClr val="00FF00"/>
                </a:solidFill>
                <a:latin typeface="Courier New"/>
                <a:cs typeface="Courier New"/>
              </a:rPr>
              <a:t>ok:</a:t>
            </a:r>
            <a:r>
              <a:rPr sz="1050" spc="-6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[web2]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4530" y="2827700"/>
            <a:ext cx="5658321" cy="670206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</a:t>
            </a:r>
            <a:r>
              <a:rPr sz="10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[Gathering</a:t>
            </a:r>
            <a:r>
              <a:rPr sz="105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Facts]</a:t>
            </a:r>
            <a:endParaRPr sz="1050">
              <a:latin typeface="Courier New"/>
              <a:cs typeface="Courier New"/>
            </a:endParaRPr>
          </a:p>
          <a:p>
            <a:pPr marL="12705" marR="5082">
              <a:lnSpc>
                <a:spcPts val="1210"/>
              </a:lnSpc>
              <a:spcBef>
                <a:spcPts val="114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********************************************************************** </a:t>
            </a:r>
            <a:r>
              <a:rPr sz="1050" spc="-6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ok:</a:t>
            </a:r>
            <a:r>
              <a:rPr sz="1050" spc="-8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[web1]</a:t>
            </a:r>
            <a:endParaRPr sz="1050">
              <a:latin typeface="Courier New"/>
              <a:cs typeface="Courier New"/>
            </a:endParaRPr>
          </a:p>
          <a:p>
            <a:pPr marL="12705">
              <a:spcBef>
                <a:spcPts val="10"/>
              </a:spcBef>
            </a:pP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ok:</a:t>
            </a:r>
            <a:r>
              <a:rPr sz="1050" spc="-8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sz="1050" spc="-10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1050" spc="-5" dirty="0">
                <a:solidFill>
                  <a:srgbClr val="00FF00"/>
                </a:solidFill>
                <a:latin typeface="Courier New"/>
                <a:cs typeface="Courier New"/>
              </a:rPr>
              <a:t>b</a:t>
            </a: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3]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3449" y="3808297"/>
            <a:ext cx="1234323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7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[web2]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4530" y="3642112"/>
            <a:ext cx="4372541" cy="670206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[Ensure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package</a:t>
            </a:r>
            <a:r>
              <a:rPr sz="10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present]</a:t>
            </a:r>
            <a:endParaRPr sz="1050">
              <a:latin typeface="Courier New"/>
              <a:cs typeface="Courier New"/>
            </a:endParaRPr>
          </a:p>
          <a:p>
            <a:pPr marL="12705" marR="5082">
              <a:lnSpc>
                <a:spcPts val="1210"/>
              </a:lnSpc>
              <a:spcBef>
                <a:spcPts val="130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****************************************************** </a:t>
            </a:r>
            <a:r>
              <a:rPr sz="1050" spc="-6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8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[web1]</a:t>
            </a:r>
            <a:endParaRPr sz="1050">
              <a:latin typeface="Courier New"/>
              <a:cs typeface="Courier New"/>
            </a:endParaRPr>
          </a:p>
          <a:p>
            <a:pPr marL="12705">
              <a:lnSpc>
                <a:spcPts val="1256"/>
              </a:lnSpc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[web3]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9245" y="4622836"/>
            <a:ext cx="1233053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4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[web2]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4529" y="4457794"/>
            <a:ext cx="3807789" cy="670206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[Ensure</a:t>
            </a:r>
            <a:r>
              <a:rPr sz="10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latest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index.html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file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present]</a:t>
            </a:r>
            <a:endParaRPr sz="1050">
              <a:latin typeface="Courier New"/>
              <a:cs typeface="Courier New"/>
            </a:endParaRPr>
          </a:p>
          <a:p>
            <a:pPr marL="12705" marR="164531">
              <a:lnSpc>
                <a:spcPts val="1220"/>
              </a:lnSpc>
              <a:spcBef>
                <a:spcPts val="110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 </a:t>
            </a:r>
            <a:r>
              <a:rPr sz="1050" spc="-6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8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[web1]</a:t>
            </a:r>
            <a:endParaRPr sz="1050">
              <a:latin typeface="Courier New"/>
              <a:cs typeface="Courier New"/>
            </a:endParaRPr>
          </a:p>
          <a:p>
            <a:pPr marL="12705">
              <a:lnSpc>
                <a:spcPts val="1256"/>
              </a:lnSpc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[web3]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22238" y="5438518"/>
            <a:ext cx="1232418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3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[web2]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7234" y="6112265"/>
            <a:ext cx="1771124" cy="3131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PLAY</a:t>
            </a:r>
            <a:r>
              <a:rPr sz="105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RECAP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7988" y="6272885"/>
            <a:ext cx="483437" cy="14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1398" y="6272885"/>
            <a:ext cx="884290" cy="14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15176" y="6272885"/>
            <a:ext cx="1208913" cy="14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22544" y="6272885"/>
            <a:ext cx="725475" cy="14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35287" y="6237709"/>
            <a:ext cx="1553863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48140" y="6035695"/>
            <a:ext cx="5110721" cy="1453490"/>
          </a:xfrm>
          <a:custGeom>
            <a:avLst/>
            <a:gdLst/>
            <a:ahLst/>
            <a:cxnLst/>
            <a:rect l="l" t="t" r="r" b="b"/>
            <a:pathLst>
              <a:path w="5108575" h="1452879">
                <a:moveTo>
                  <a:pt x="2273439" y="0"/>
                </a:moveTo>
                <a:lnTo>
                  <a:pt x="1752219" y="0"/>
                </a:lnTo>
                <a:lnTo>
                  <a:pt x="0" y="0"/>
                </a:lnTo>
                <a:lnTo>
                  <a:pt x="0" y="460997"/>
                </a:lnTo>
                <a:lnTo>
                  <a:pt x="0" y="956932"/>
                </a:lnTo>
                <a:lnTo>
                  <a:pt x="0" y="1452867"/>
                </a:lnTo>
                <a:lnTo>
                  <a:pt x="1752142" y="1452867"/>
                </a:lnTo>
                <a:lnTo>
                  <a:pt x="2273439" y="1452867"/>
                </a:lnTo>
                <a:lnTo>
                  <a:pt x="2273439" y="956932"/>
                </a:lnTo>
                <a:lnTo>
                  <a:pt x="2273439" y="460997"/>
                </a:lnTo>
                <a:lnTo>
                  <a:pt x="2273439" y="0"/>
                </a:lnTo>
                <a:close/>
              </a:path>
              <a:path w="5108575" h="1452879">
                <a:moveTo>
                  <a:pt x="4358652" y="0"/>
                </a:moveTo>
                <a:lnTo>
                  <a:pt x="3195790" y="0"/>
                </a:lnTo>
                <a:lnTo>
                  <a:pt x="2273477" y="0"/>
                </a:lnTo>
                <a:lnTo>
                  <a:pt x="2273477" y="460997"/>
                </a:lnTo>
                <a:lnTo>
                  <a:pt x="2273477" y="956932"/>
                </a:lnTo>
                <a:lnTo>
                  <a:pt x="2273477" y="1452867"/>
                </a:lnTo>
                <a:lnTo>
                  <a:pt x="3195751" y="1452867"/>
                </a:lnTo>
                <a:lnTo>
                  <a:pt x="4358652" y="1452867"/>
                </a:lnTo>
                <a:lnTo>
                  <a:pt x="4358652" y="956932"/>
                </a:lnTo>
                <a:lnTo>
                  <a:pt x="4358652" y="460997"/>
                </a:lnTo>
                <a:lnTo>
                  <a:pt x="4358652" y="0"/>
                </a:lnTo>
                <a:close/>
              </a:path>
              <a:path w="5108575" h="1452879">
                <a:moveTo>
                  <a:pt x="5108346" y="0"/>
                </a:moveTo>
                <a:lnTo>
                  <a:pt x="4358691" y="0"/>
                </a:lnTo>
                <a:lnTo>
                  <a:pt x="4358691" y="460997"/>
                </a:lnTo>
                <a:lnTo>
                  <a:pt x="4358691" y="956932"/>
                </a:lnTo>
                <a:lnTo>
                  <a:pt x="4358691" y="1452867"/>
                </a:lnTo>
                <a:lnTo>
                  <a:pt x="5108346" y="1452867"/>
                </a:lnTo>
                <a:lnTo>
                  <a:pt x="5108346" y="956932"/>
                </a:lnTo>
                <a:lnTo>
                  <a:pt x="5108346" y="460997"/>
                </a:lnTo>
                <a:lnTo>
                  <a:pt x="5108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18" name="object 18"/>
          <p:cNvSpPr txBox="1"/>
          <p:nvPr/>
        </p:nvSpPr>
        <p:spPr>
          <a:xfrm>
            <a:off x="1264529" y="5273858"/>
            <a:ext cx="5819679" cy="915419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[Restart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httpd]</a:t>
            </a:r>
            <a:endParaRPr sz="1050">
              <a:latin typeface="Courier New"/>
              <a:cs typeface="Courier New"/>
            </a:endParaRPr>
          </a:p>
          <a:p>
            <a:pPr marL="12705" marR="5082">
              <a:lnSpc>
                <a:spcPts val="1210"/>
              </a:lnSpc>
              <a:spcBef>
                <a:spcPts val="114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************************************************************************ </a:t>
            </a:r>
            <a:r>
              <a:rPr sz="1050" spc="-6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8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[web1]</a:t>
            </a:r>
            <a:endParaRPr sz="1050">
              <a:latin typeface="Courier New"/>
              <a:cs typeface="Courier New"/>
            </a:endParaRPr>
          </a:p>
          <a:p>
            <a:pPr marL="12705">
              <a:lnSpc>
                <a:spcPts val="1256"/>
              </a:lnSpc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[web3]</a:t>
            </a:r>
            <a:endParaRPr sz="1050">
              <a:latin typeface="Courier New"/>
              <a:cs typeface="Courier New"/>
            </a:endParaRPr>
          </a:p>
          <a:p>
            <a:pPr marL="15246">
              <a:spcBef>
                <a:spcPts val="625"/>
              </a:spcBef>
              <a:tabLst>
                <a:tab pos="1782523" algn="l"/>
                <a:tab pos="2389190" algn="l"/>
              </a:tabLst>
            </a:pPr>
            <a:r>
              <a:rPr sz="1100" spc="-5" dirty="0">
                <a:solidFill>
                  <a:srgbClr val="FFE399"/>
                </a:solidFill>
                <a:latin typeface="Courier New"/>
                <a:cs typeface="Courier New"/>
              </a:rPr>
              <a:t>web2	</a:t>
            </a:r>
            <a:r>
              <a:rPr sz="1100" spc="-5" dirty="0">
                <a:solidFill>
                  <a:srgbClr val="00FF00"/>
                </a:solidFill>
                <a:latin typeface="Courier New"/>
                <a:cs typeface="Courier New"/>
              </a:rPr>
              <a:t>ok=1	</a:t>
            </a:r>
            <a:r>
              <a:rPr sz="1100" spc="-5" dirty="0">
                <a:solidFill>
                  <a:srgbClr val="FFD966"/>
                </a:solidFill>
                <a:latin typeface="Courier New"/>
                <a:cs typeface="Courier New"/>
              </a:rPr>
              <a:t>changed=3</a:t>
            </a:r>
            <a:r>
              <a:rPr sz="1100" spc="-3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unreachable=0</a:t>
            </a:r>
            <a:r>
              <a:rPr sz="110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failed=0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67579" y="7315999"/>
            <a:ext cx="109901" cy="153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5">
              <a:lnSpc>
                <a:spcPts val="1240"/>
              </a:lnSpc>
            </a:pPr>
            <a:r>
              <a:rPr sz="11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67578" y="6300220"/>
            <a:ext cx="360832" cy="346394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lnSpc>
                <a:spcPts val="1321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  <a:p>
            <a:pPr marL="12705">
              <a:lnSpc>
                <a:spcPts val="1321"/>
              </a:lnSpc>
            </a:pPr>
            <a:r>
              <a:rPr sz="1100" spc="-5" dirty="0">
                <a:solidFill>
                  <a:srgbClr val="FFE399"/>
                </a:solidFill>
                <a:latin typeface="Courier New"/>
                <a:cs typeface="Courier New"/>
              </a:rPr>
              <a:t>web1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34686" y="6467321"/>
            <a:ext cx="360832" cy="18217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100" spc="-5" dirty="0">
                <a:solidFill>
                  <a:srgbClr val="00FF00"/>
                </a:solidFill>
                <a:latin typeface="Courier New"/>
                <a:cs typeface="Courier New"/>
              </a:rPr>
              <a:t>ok=1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1494" y="6467321"/>
            <a:ext cx="2708778" cy="18217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100" spc="-5" dirty="0">
                <a:solidFill>
                  <a:srgbClr val="FFD966"/>
                </a:solidFill>
                <a:latin typeface="Courier New"/>
                <a:cs typeface="Courier New"/>
              </a:rPr>
              <a:t>changed=3</a:t>
            </a:r>
            <a:r>
              <a:rPr sz="1100" spc="-3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unreachable=0</a:t>
            </a:r>
            <a:r>
              <a:rPr sz="11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failed=0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67578" y="6796644"/>
            <a:ext cx="360832" cy="346394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lnSpc>
                <a:spcPts val="1316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  <a:p>
            <a:pPr marL="12705">
              <a:lnSpc>
                <a:spcPts val="1316"/>
              </a:lnSpc>
            </a:pPr>
            <a:r>
              <a:rPr sz="1100" spc="-5" dirty="0">
                <a:solidFill>
                  <a:srgbClr val="FFE399"/>
                </a:solidFill>
                <a:latin typeface="Courier New"/>
                <a:cs typeface="Courier New"/>
              </a:rPr>
              <a:t>web3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34686" y="6963438"/>
            <a:ext cx="360832" cy="18217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100" spc="-5" dirty="0">
                <a:solidFill>
                  <a:srgbClr val="00FF00"/>
                </a:solidFill>
                <a:latin typeface="Courier New"/>
                <a:cs typeface="Courier New"/>
              </a:rPr>
              <a:t>ok=1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41494" y="6963438"/>
            <a:ext cx="2708778" cy="18217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100" spc="-5" dirty="0">
                <a:solidFill>
                  <a:srgbClr val="FFD966"/>
                </a:solidFill>
                <a:latin typeface="Courier New"/>
                <a:cs typeface="Courier New"/>
              </a:rPr>
              <a:t>changed=3</a:t>
            </a:r>
            <a:r>
              <a:rPr sz="1100" spc="-3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unreachable=0</a:t>
            </a:r>
            <a:r>
              <a:rPr sz="11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failed=0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826347" y="951484"/>
            <a:ext cx="6909767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Exécution</a:t>
            </a:r>
            <a:r>
              <a:rPr spc="-160" dirty="0"/>
              <a:t> </a:t>
            </a:r>
            <a:r>
              <a:rPr spc="-40" dirty="0"/>
              <a:t>d’un</a:t>
            </a:r>
            <a:r>
              <a:rPr spc="-140" dirty="0"/>
              <a:t> </a:t>
            </a:r>
            <a:r>
              <a:rPr spc="-45" dirty="0"/>
              <a:t>playbook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74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452" y="1890516"/>
            <a:ext cx="7955446" cy="4741631"/>
          </a:xfrm>
          <a:custGeom>
            <a:avLst/>
            <a:gdLst/>
            <a:ahLst/>
            <a:cxnLst/>
            <a:rect l="l" t="t" r="r" b="b"/>
            <a:pathLst>
              <a:path w="7952105" h="4739640">
                <a:moveTo>
                  <a:pt x="7951724" y="0"/>
                </a:moveTo>
                <a:lnTo>
                  <a:pt x="0" y="0"/>
                </a:lnTo>
                <a:lnTo>
                  <a:pt x="0" y="4739132"/>
                </a:lnTo>
                <a:lnTo>
                  <a:pt x="7951724" y="4739132"/>
                </a:lnTo>
                <a:lnTo>
                  <a:pt x="7951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3" name="object 3"/>
          <p:cNvSpPr txBox="1"/>
          <p:nvPr/>
        </p:nvSpPr>
        <p:spPr>
          <a:xfrm>
            <a:off x="1264529" y="1920538"/>
            <a:ext cx="6060445" cy="916054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[user@ansible] $ </a:t>
            </a:r>
            <a:r>
              <a:rPr sz="1551" b="1" spc="10" dirty="0">
                <a:solidFill>
                  <a:srgbClr val="FFFFFF"/>
                </a:solidFill>
                <a:latin typeface="Courier New"/>
                <a:cs typeface="Courier New"/>
              </a:rPr>
              <a:t>ansible-playbook</a:t>
            </a:r>
            <a:r>
              <a:rPr sz="1551" b="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FFFFFF"/>
                </a:solidFill>
                <a:latin typeface="Courier New"/>
                <a:cs typeface="Courier New"/>
              </a:rPr>
              <a:t>apache.yml</a:t>
            </a:r>
            <a:endParaRPr sz="1551">
              <a:latin typeface="Courier New"/>
              <a:cs typeface="Courier New"/>
            </a:endParaRPr>
          </a:p>
          <a:p>
            <a:pPr marL="12705">
              <a:spcBef>
                <a:spcPts val="1381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PLAY</a:t>
            </a:r>
            <a:r>
              <a:rPr sz="105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[webservers]</a:t>
            </a:r>
            <a:endParaRPr sz="1050">
              <a:latin typeface="Courier New"/>
              <a:cs typeface="Courier New"/>
            </a:endParaRPr>
          </a:p>
          <a:p>
            <a:pPr marL="12705" marR="5082">
              <a:lnSpc>
                <a:spcPts val="1210"/>
              </a:lnSpc>
              <a:spcBef>
                <a:spcPts val="80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*************************************************************************** </a:t>
            </a:r>
            <a:r>
              <a:rPr sz="1050" spc="-6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[Gathering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Facts]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4530" y="2813088"/>
            <a:ext cx="5658321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spc="-7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75" dirty="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sz="1050" spc="-7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75" dirty="0">
                <a:solidFill>
                  <a:srgbClr val="00FF00"/>
                </a:solidFill>
                <a:latin typeface="Courier New"/>
                <a:cs typeface="Courier New"/>
              </a:rPr>
              <a:t>k:</a:t>
            </a:r>
            <a:r>
              <a:rPr sz="1050" spc="-7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7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sz="1050" spc="-7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75" dirty="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sz="1050" spc="-7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7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1050" spc="-7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75" dirty="0">
                <a:solidFill>
                  <a:srgbClr val="00FF00"/>
                </a:solidFill>
                <a:latin typeface="Courier New"/>
                <a:cs typeface="Courier New"/>
              </a:rPr>
              <a:t>b</a:t>
            </a:r>
            <a:r>
              <a:rPr sz="1050" spc="-7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75" dirty="0">
                <a:solidFill>
                  <a:srgbClr val="00FF00"/>
                </a:solidFill>
                <a:latin typeface="Courier New"/>
                <a:cs typeface="Courier New"/>
              </a:rPr>
              <a:t>2</a:t>
            </a:r>
            <a:r>
              <a:rPr sz="1050" spc="-7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75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r>
              <a:rPr sz="1050" spc="-7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*************************************************************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4529" y="2979274"/>
            <a:ext cx="821400" cy="33677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ok:</a:t>
            </a:r>
            <a:r>
              <a:rPr sz="1050" spc="-8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sz="1050" spc="-10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1050" spc="-5" dirty="0">
                <a:solidFill>
                  <a:srgbClr val="00FF00"/>
                </a:solidFill>
                <a:latin typeface="Courier New"/>
                <a:cs typeface="Courier New"/>
              </a:rPr>
              <a:t>b</a:t>
            </a: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1]</a:t>
            </a:r>
            <a:endParaRPr sz="1050">
              <a:latin typeface="Courier New"/>
              <a:cs typeface="Courier New"/>
            </a:endParaRPr>
          </a:p>
          <a:p>
            <a:pPr marL="12705">
              <a:spcBef>
                <a:spcPts val="35"/>
              </a:spcBef>
            </a:pP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ok:</a:t>
            </a:r>
            <a:r>
              <a:rPr sz="1050" spc="-8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sz="1050" spc="-10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1050" spc="-5" dirty="0">
                <a:solidFill>
                  <a:srgbClr val="00FF00"/>
                </a:solidFill>
                <a:latin typeface="Courier New"/>
                <a:cs typeface="Courier New"/>
              </a:rPr>
              <a:t>b</a:t>
            </a: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3]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4530" y="3443349"/>
            <a:ext cx="4372541" cy="651784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2705" marR="5082">
              <a:lnSpc>
                <a:spcPct val="97600"/>
              </a:lnSpc>
              <a:spcBef>
                <a:spcPts val="13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[Ensure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httpd package is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present]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c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ha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n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g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e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d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: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[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w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e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b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2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]</a:t>
            </a:r>
            <a:r>
              <a:rPr sz="1050" spc="-13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 </a:t>
            </a:r>
            <a:r>
              <a:rPr sz="1050" spc="-6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 [web1]</a:t>
            </a:r>
            <a:endParaRPr sz="1050">
              <a:latin typeface="Courier New"/>
              <a:cs typeface="Courier New"/>
            </a:endParaRPr>
          </a:p>
          <a:p>
            <a:pPr marL="12705">
              <a:lnSpc>
                <a:spcPts val="1200"/>
              </a:lnSpc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[web3]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4529" y="4229504"/>
            <a:ext cx="3807789" cy="695617"/>
          </a:xfrm>
          <a:prstGeom prst="rect">
            <a:avLst/>
          </a:prstGeom>
        </p:spPr>
        <p:txBody>
          <a:bodyPr vert="horz" wrap="square" lIns="0" tIns="21599" rIns="0" bIns="0" rtlCol="0">
            <a:spAutoFit/>
          </a:bodyPr>
          <a:lstStyle/>
          <a:p>
            <a:pPr marL="12705">
              <a:spcBef>
                <a:spcPts val="170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[Ensure</a:t>
            </a:r>
            <a:r>
              <a:rPr sz="10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latest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index.html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file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present]</a:t>
            </a:r>
            <a:endParaRPr sz="1050">
              <a:latin typeface="Courier New"/>
              <a:cs typeface="Courier New"/>
            </a:endParaRPr>
          </a:p>
          <a:p>
            <a:pPr marL="12705" marR="164531">
              <a:lnSpc>
                <a:spcPct val="103800"/>
              </a:lnSpc>
              <a:spcBef>
                <a:spcPts val="25"/>
              </a:spcBef>
            </a:pP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c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ha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n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g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e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d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: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[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w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e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b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2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]</a:t>
            </a:r>
            <a:r>
              <a:rPr sz="1576" spc="-225" baseline="264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 </a:t>
            </a:r>
            <a:r>
              <a:rPr sz="1576" spc="-930" baseline="26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 [web1]</a:t>
            </a:r>
            <a:endParaRPr sz="1050">
              <a:latin typeface="Courier New"/>
              <a:cs typeface="Courier New"/>
            </a:endParaRPr>
          </a:p>
          <a:p>
            <a:pPr marL="12705">
              <a:spcBef>
                <a:spcPts val="40"/>
              </a:spcBef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15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[web3]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4529" y="5032075"/>
            <a:ext cx="1635176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</a:t>
            </a:r>
            <a:r>
              <a:rPr sz="10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[Restart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httpd]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4529" y="5193687"/>
            <a:ext cx="5819679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c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ha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n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g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e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d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: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[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w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e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b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2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5" dirty="0">
                <a:solidFill>
                  <a:srgbClr val="FFD966"/>
                </a:solidFill>
                <a:latin typeface="Courier New"/>
                <a:cs typeface="Courier New"/>
              </a:rPr>
              <a:t>]</a:t>
            </a:r>
            <a:r>
              <a:rPr sz="1050" spc="-10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*********************************************************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4529" y="5344626"/>
            <a:ext cx="1234959" cy="339232"/>
          </a:xfrm>
          <a:prstGeom prst="rect">
            <a:avLst/>
          </a:prstGeom>
        </p:spPr>
        <p:txBody>
          <a:bodyPr vert="horz" wrap="square" lIns="0" tIns="24775" rIns="0" bIns="0" rtlCol="0">
            <a:spAutoFit/>
          </a:bodyPr>
          <a:lstStyle/>
          <a:p>
            <a:pPr marL="12705" marR="5082">
              <a:lnSpc>
                <a:spcPts val="1200"/>
              </a:lnSpc>
              <a:spcBef>
                <a:spcPts val="195"/>
              </a:spcBef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6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[web1] </a:t>
            </a:r>
            <a:r>
              <a:rPr sz="1050" spc="-61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14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[web3]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7234" y="6023200"/>
            <a:ext cx="1771124" cy="14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47988" y="6023200"/>
            <a:ext cx="483437" cy="14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31398" y="6023200"/>
            <a:ext cx="884290" cy="14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15176" y="6023200"/>
            <a:ext cx="1208913" cy="14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22544" y="6023200"/>
            <a:ext cx="725475" cy="14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48140" y="6035695"/>
            <a:ext cx="5110721" cy="1453490"/>
          </a:xfrm>
          <a:custGeom>
            <a:avLst/>
            <a:gdLst/>
            <a:ahLst/>
            <a:cxnLst/>
            <a:rect l="l" t="t" r="r" b="b"/>
            <a:pathLst>
              <a:path w="5108575" h="1452879">
                <a:moveTo>
                  <a:pt x="2273439" y="0"/>
                </a:moveTo>
                <a:lnTo>
                  <a:pt x="1752219" y="0"/>
                </a:lnTo>
                <a:lnTo>
                  <a:pt x="0" y="0"/>
                </a:lnTo>
                <a:lnTo>
                  <a:pt x="0" y="460997"/>
                </a:lnTo>
                <a:lnTo>
                  <a:pt x="0" y="956932"/>
                </a:lnTo>
                <a:lnTo>
                  <a:pt x="0" y="1452867"/>
                </a:lnTo>
                <a:lnTo>
                  <a:pt x="1752142" y="1452867"/>
                </a:lnTo>
                <a:lnTo>
                  <a:pt x="2273439" y="1452867"/>
                </a:lnTo>
                <a:lnTo>
                  <a:pt x="2273439" y="956932"/>
                </a:lnTo>
                <a:lnTo>
                  <a:pt x="2273439" y="460997"/>
                </a:lnTo>
                <a:lnTo>
                  <a:pt x="2273439" y="0"/>
                </a:lnTo>
                <a:close/>
              </a:path>
              <a:path w="5108575" h="1452879">
                <a:moveTo>
                  <a:pt x="4358652" y="0"/>
                </a:moveTo>
                <a:lnTo>
                  <a:pt x="3195790" y="0"/>
                </a:lnTo>
                <a:lnTo>
                  <a:pt x="2273477" y="0"/>
                </a:lnTo>
                <a:lnTo>
                  <a:pt x="2273477" y="460997"/>
                </a:lnTo>
                <a:lnTo>
                  <a:pt x="2273477" y="956932"/>
                </a:lnTo>
                <a:lnTo>
                  <a:pt x="2273477" y="1452867"/>
                </a:lnTo>
                <a:lnTo>
                  <a:pt x="3195751" y="1452867"/>
                </a:lnTo>
                <a:lnTo>
                  <a:pt x="4358652" y="1452867"/>
                </a:lnTo>
                <a:lnTo>
                  <a:pt x="4358652" y="956932"/>
                </a:lnTo>
                <a:lnTo>
                  <a:pt x="4358652" y="460997"/>
                </a:lnTo>
                <a:lnTo>
                  <a:pt x="4358652" y="0"/>
                </a:lnTo>
                <a:close/>
              </a:path>
              <a:path w="5108575" h="1452879">
                <a:moveTo>
                  <a:pt x="5108346" y="0"/>
                </a:moveTo>
                <a:lnTo>
                  <a:pt x="4358691" y="0"/>
                </a:lnTo>
                <a:lnTo>
                  <a:pt x="4358691" y="460997"/>
                </a:lnTo>
                <a:lnTo>
                  <a:pt x="4358691" y="956932"/>
                </a:lnTo>
                <a:lnTo>
                  <a:pt x="4358691" y="1452867"/>
                </a:lnTo>
                <a:lnTo>
                  <a:pt x="5108346" y="1452867"/>
                </a:lnTo>
                <a:lnTo>
                  <a:pt x="5108346" y="956932"/>
                </a:lnTo>
                <a:lnTo>
                  <a:pt x="5108346" y="460997"/>
                </a:lnTo>
                <a:lnTo>
                  <a:pt x="5108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17" name="object 17"/>
          <p:cNvSpPr txBox="1"/>
          <p:nvPr/>
        </p:nvSpPr>
        <p:spPr>
          <a:xfrm>
            <a:off x="1264529" y="5826413"/>
            <a:ext cx="831564" cy="362737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PLAY</a:t>
            </a:r>
            <a:r>
              <a:rPr sz="105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RECAP</a:t>
            </a:r>
            <a:endParaRPr sz="1050">
              <a:latin typeface="Courier New"/>
              <a:cs typeface="Courier New"/>
            </a:endParaRPr>
          </a:p>
          <a:p>
            <a:pPr marL="15246">
              <a:spcBef>
                <a:spcPts val="65"/>
              </a:spcBef>
            </a:pPr>
            <a:r>
              <a:rPr sz="1100" spc="-5" dirty="0">
                <a:solidFill>
                  <a:srgbClr val="FFE399"/>
                </a:solidFill>
                <a:latin typeface="Courier New"/>
                <a:cs typeface="Courier New"/>
              </a:rPr>
              <a:t>web2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4686" y="5995267"/>
            <a:ext cx="360832" cy="18217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100" spc="-5" dirty="0">
                <a:solidFill>
                  <a:srgbClr val="00FF00"/>
                </a:solidFill>
                <a:latin typeface="Courier New"/>
                <a:cs typeface="Courier New"/>
              </a:rPr>
              <a:t>ok=1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41494" y="5995267"/>
            <a:ext cx="4247394" cy="18217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100" spc="-5" dirty="0">
                <a:solidFill>
                  <a:srgbClr val="FFD966"/>
                </a:solidFill>
                <a:latin typeface="Courier New"/>
                <a:cs typeface="Courier New"/>
              </a:rPr>
              <a:t>changed=3</a:t>
            </a:r>
            <a:r>
              <a:rPr sz="1100" spc="-2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unreachable=0 </a:t>
            </a:r>
            <a:r>
              <a:rPr sz="1100" dirty="0">
                <a:solidFill>
                  <a:srgbClr val="FFFFFF"/>
                </a:solidFill>
                <a:latin typeface="Courier New"/>
                <a:cs typeface="Courier New"/>
              </a:rPr>
              <a:t>failed=0</a:t>
            </a:r>
            <a:r>
              <a:rPr sz="1576" baseline="5291" dirty="0">
                <a:solidFill>
                  <a:srgbClr val="FFFFFF"/>
                </a:solidFill>
                <a:latin typeface="Courier New"/>
                <a:cs typeface="Courier New"/>
              </a:rPr>
              <a:t>*******************</a:t>
            </a:r>
            <a:endParaRPr sz="1576" baseline="5291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67578" y="6300220"/>
            <a:ext cx="360832" cy="346394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lnSpc>
                <a:spcPts val="1321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  <a:p>
            <a:pPr marL="12705">
              <a:lnSpc>
                <a:spcPts val="1321"/>
              </a:lnSpc>
            </a:pPr>
            <a:r>
              <a:rPr sz="1100" spc="-5" dirty="0">
                <a:solidFill>
                  <a:srgbClr val="FFE399"/>
                </a:solidFill>
                <a:latin typeface="Courier New"/>
                <a:cs typeface="Courier New"/>
              </a:rPr>
              <a:t>web1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67579" y="6796643"/>
            <a:ext cx="109901" cy="18217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34686" y="6467321"/>
            <a:ext cx="360832" cy="18217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100" spc="-5" dirty="0">
                <a:solidFill>
                  <a:srgbClr val="00FF00"/>
                </a:solidFill>
                <a:latin typeface="Courier New"/>
                <a:cs typeface="Courier New"/>
              </a:rPr>
              <a:t>ok=1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41494" y="6467321"/>
            <a:ext cx="2708778" cy="18217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100" spc="-5" dirty="0">
                <a:solidFill>
                  <a:srgbClr val="FFD966"/>
                </a:solidFill>
                <a:latin typeface="Courier New"/>
                <a:cs typeface="Courier New"/>
              </a:rPr>
              <a:t>changed=3</a:t>
            </a:r>
            <a:r>
              <a:rPr sz="1100" spc="-3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unreachable=0</a:t>
            </a:r>
            <a:r>
              <a:rPr sz="11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failed=0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34686" y="6963438"/>
            <a:ext cx="360832" cy="18217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100" spc="-5" dirty="0">
                <a:solidFill>
                  <a:srgbClr val="00FF00"/>
                </a:solidFill>
                <a:latin typeface="Courier New"/>
                <a:cs typeface="Courier New"/>
              </a:rPr>
              <a:t>ok=1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41494" y="6963438"/>
            <a:ext cx="2708778" cy="18217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100" spc="-5" dirty="0">
                <a:solidFill>
                  <a:srgbClr val="FFD966"/>
                </a:solidFill>
                <a:latin typeface="Courier New"/>
                <a:cs typeface="Courier New"/>
              </a:rPr>
              <a:t>changed=3</a:t>
            </a:r>
            <a:r>
              <a:rPr sz="1100" spc="-3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unreachable=0</a:t>
            </a:r>
            <a:r>
              <a:rPr sz="11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Courier New"/>
                <a:cs typeface="Courier New"/>
              </a:rPr>
              <a:t>failed=0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98206" y="2729106"/>
            <a:ext cx="422452" cy="3138853"/>
          </a:xfrm>
          <a:custGeom>
            <a:avLst/>
            <a:gdLst/>
            <a:ahLst/>
            <a:cxnLst/>
            <a:rect l="l" t="t" r="r" b="b"/>
            <a:pathLst>
              <a:path w="422275" h="3137535">
                <a:moveTo>
                  <a:pt x="0" y="731139"/>
                </a:moveTo>
                <a:lnTo>
                  <a:pt x="66167" y="730758"/>
                </a:lnTo>
                <a:lnTo>
                  <a:pt x="129032" y="729361"/>
                </a:lnTo>
                <a:lnTo>
                  <a:pt x="187579" y="727329"/>
                </a:lnTo>
                <a:lnTo>
                  <a:pt x="241173" y="724535"/>
                </a:lnTo>
                <a:lnTo>
                  <a:pt x="288671" y="721233"/>
                </a:lnTo>
                <a:lnTo>
                  <a:pt x="329565" y="717296"/>
                </a:lnTo>
                <a:lnTo>
                  <a:pt x="402971" y="702691"/>
                </a:lnTo>
                <a:lnTo>
                  <a:pt x="408305" y="697230"/>
                </a:lnTo>
                <a:lnTo>
                  <a:pt x="408305" y="33909"/>
                </a:lnTo>
                <a:lnTo>
                  <a:pt x="339725" y="15112"/>
                </a:lnTo>
                <a:lnTo>
                  <a:pt x="288671" y="9906"/>
                </a:lnTo>
                <a:lnTo>
                  <a:pt x="248285" y="6985"/>
                </a:lnTo>
                <a:lnTo>
                  <a:pt x="203835" y="4572"/>
                </a:lnTo>
                <a:lnTo>
                  <a:pt x="156210" y="2540"/>
                </a:lnTo>
                <a:lnTo>
                  <a:pt x="105918" y="1143"/>
                </a:lnTo>
                <a:lnTo>
                  <a:pt x="53721" y="254"/>
                </a:lnTo>
                <a:lnTo>
                  <a:pt x="0" y="0"/>
                </a:lnTo>
              </a:path>
              <a:path w="422275" h="3137535">
                <a:moveTo>
                  <a:pt x="0" y="1478280"/>
                </a:moveTo>
                <a:lnTo>
                  <a:pt x="66167" y="1477772"/>
                </a:lnTo>
                <a:lnTo>
                  <a:pt x="129032" y="1476502"/>
                </a:lnTo>
                <a:lnTo>
                  <a:pt x="187579" y="1474470"/>
                </a:lnTo>
                <a:lnTo>
                  <a:pt x="241173" y="1471676"/>
                </a:lnTo>
                <a:lnTo>
                  <a:pt x="288671" y="1468247"/>
                </a:lnTo>
                <a:lnTo>
                  <a:pt x="329565" y="1464310"/>
                </a:lnTo>
                <a:lnTo>
                  <a:pt x="402971" y="1449705"/>
                </a:lnTo>
                <a:lnTo>
                  <a:pt x="408305" y="1444244"/>
                </a:lnTo>
                <a:lnTo>
                  <a:pt x="408305" y="890524"/>
                </a:lnTo>
                <a:lnTo>
                  <a:pt x="339725" y="871601"/>
                </a:lnTo>
                <a:lnTo>
                  <a:pt x="288671" y="866394"/>
                </a:lnTo>
                <a:lnTo>
                  <a:pt x="248285" y="863473"/>
                </a:lnTo>
                <a:lnTo>
                  <a:pt x="203835" y="861060"/>
                </a:lnTo>
                <a:lnTo>
                  <a:pt x="156210" y="859028"/>
                </a:lnTo>
                <a:lnTo>
                  <a:pt x="105918" y="857631"/>
                </a:lnTo>
                <a:lnTo>
                  <a:pt x="53721" y="856742"/>
                </a:lnTo>
                <a:lnTo>
                  <a:pt x="0" y="856488"/>
                </a:lnTo>
              </a:path>
              <a:path w="422275" h="3137535">
                <a:moveTo>
                  <a:pt x="13716" y="2279396"/>
                </a:moveTo>
                <a:lnTo>
                  <a:pt x="79883" y="2279015"/>
                </a:lnTo>
                <a:lnTo>
                  <a:pt x="142748" y="2277618"/>
                </a:lnTo>
                <a:lnTo>
                  <a:pt x="201295" y="2275586"/>
                </a:lnTo>
                <a:lnTo>
                  <a:pt x="254889" y="2272919"/>
                </a:lnTo>
                <a:lnTo>
                  <a:pt x="302387" y="2269490"/>
                </a:lnTo>
                <a:lnTo>
                  <a:pt x="343281" y="2265553"/>
                </a:lnTo>
                <a:lnTo>
                  <a:pt x="416687" y="2250948"/>
                </a:lnTo>
                <a:lnTo>
                  <a:pt x="422021" y="2245487"/>
                </a:lnTo>
                <a:lnTo>
                  <a:pt x="422021" y="1637284"/>
                </a:lnTo>
                <a:lnTo>
                  <a:pt x="353441" y="1618361"/>
                </a:lnTo>
                <a:lnTo>
                  <a:pt x="302387" y="1613154"/>
                </a:lnTo>
                <a:lnTo>
                  <a:pt x="262001" y="1610233"/>
                </a:lnTo>
                <a:lnTo>
                  <a:pt x="217551" y="1607820"/>
                </a:lnTo>
                <a:lnTo>
                  <a:pt x="169926" y="1605788"/>
                </a:lnTo>
                <a:lnTo>
                  <a:pt x="119634" y="1604391"/>
                </a:lnTo>
                <a:lnTo>
                  <a:pt x="67437" y="1603502"/>
                </a:lnTo>
                <a:lnTo>
                  <a:pt x="13716" y="1603248"/>
                </a:lnTo>
              </a:path>
              <a:path w="422275" h="3137535">
                <a:moveTo>
                  <a:pt x="0" y="3137535"/>
                </a:moveTo>
                <a:lnTo>
                  <a:pt x="66167" y="3137154"/>
                </a:lnTo>
                <a:lnTo>
                  <a:pt x="129032" y="3135757"/>
                </a:lnTo>
                <a:lnTo>
                  <a:pt x="187579" y="3133725"/>
                </a:lnTo>
                <a:lnTo>
                  <a:pt x="241173" y="3130931"/>
                </a:lnTo>
                <a:lnTo>
                  <a:pt x="288671" y="3127629"/>
                </a:lnTo>
                <a:lnTo>
                  <a:pt x="329565" y="3123565"/>
                </a:lnTo>
                <a:lnTo>
                  <a:pt x="402971" y="3109087"/>
                </a:lnTo>
                <a:lnTo>
                  <a:pt x="408305" y="3103499"/>
                </a:lnTo>
                <a:lnTo>
                  <a:pt x="408305" y="2438908"/>
                </a:lnTo>
                <a:lnTo>
                  <a:pt x="339725" y="2419985"/>
                </a:lnTo>
                <a:lnTo>
                  <a:pt x="288671" y="2414778"/>
                </a:lnTo>
                <a:lnTo>
                  <a:pt x="248285" y="2411857"/>
                </a:lnTo>
                <a:lnTo>
                  <a:pt x="203835" y="2409444"/>
                </a:lnTo>
                <a:lnTo>
                  <a:pt x="156210" y="2407412"/>
                </a:lnTo>
                <a:lnTo>
                  <a:pt x="105918" y="2406015"/>
                </a:lnTo>
                <a:lnTo>
                  <a:pt x="53721" y="2405126"/>
                </a:lnTo>
                <a:lnTo>
                  <a:pt x="0" y="2404872"/>
                </a:lnTo>
              </a:path>
            </a:pathLst>
          </a:custGeom>
          <a:ln w="7619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27" name="object 27"/>
          <p:cNvSpPr txBox="1"/>
          <p:nvPr/>
        </p:nvSpPr>
        <p:spPr>
          <a:xfrm>
            <a:off x="5706111" y="2735967"/>
            <a:ext cx="2649063" cy="506943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3151" dirty="0">
                <a:solidFill>
                  <a:srgbClr val="FFFFFF"/>
                </a:solidFill>
                <a:latin typeface="Courier New"/>
                <a:cs typeface="Courier New"/>
              </a:rPr>
              <a:t>setup</a:t>
            </a:r>
            <a:r>
              <a:rPr sz="3151" spc="-12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51" spc="30" dirty="0">
                <a:solidFill>
                  <a:srgbClr val="FFFFFF"/>
                </a:solidFill>
                <a:latin typeface="Arial MT"/>
                <a:cs typeface="Arial MT"/>
              </a:rPr>
              <a:t>modu</a:t>
            </a:r>
            <a:r>
              <a:rPr sz="3151" spc="2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3151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3151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67579" y="7315999"/>
            <a:ext cx="109901" cy="153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5">
              <a:lnSpc>
                <a:spcPts val="1240"/>
              </a:lnSpc>
            </a:pPr>
            <a:r>
              <a:rPr sz="11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72551" y="3538436"/>
            <a:ext cx="2407661" cy="1309285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87030">
              <a:spcBef>
                <a:spcPts val="105"/>
              </a:spcBef>
            </a:pPr>
            <a:r>
              <a:rPr sz="3151" dirty="0">
                <a:solidFill>
                  <a:srgbClr val="FFFFFF"/>
                </a:solidFill>
                <a:latin typeface="Courier New"/>
                <a:cs typeface="Courier New"/>
              </a:rPr>
              <a:t>yum</a:t>
            </a:r>
            <a:r>
              <a:rPr sz="3151" spc="-12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51" spc="30" dirty="0">
                <a:solidFill>
                  <a:srgbClr val="FFFFFF"/>
                </a:solidFill>
                <a:latin typeface="Arial MT"/>
                <a:cs typeface="Arial MT"/>
              </a:rPr>
              <a:t>modu</a:t>
            </a:r>
            <a:r>
              <a:rPr sz="3151" spc="25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3151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3151">
              <a:latin typeface="Arial MT"/>
              <a:cs typeface="Arial MT"/>
            </a:endParaRPr>
          </a:p>
          <a:p>
            <a:pPr marL="12705">
              <a:spcBef>
                <a:spcPts val="2536"/>
              </a:spcBef>
            </a:pPr>
            <a:r>
              <a:rPr sz="3151" spc="5" dirty="0">
                <a:solidFill>
                  <a:srgbClr val="FFFFFF"/>
                </a:solidFill>
                <a:latin typeface="Courier New"/>
                <a:cs typeface="Courier New"/>
              </a:rPr>
              <a:t>copy</a:t>
            </a:r>
            <a:r>
              <a:rPr sz="3151" spc="-12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51" spc="25" dirty="0">
                <a:solidFill>
                  <a:srgbClr val="FFFFFF"/>
                </a:solidFill>
                <a:latin typeface="Arial MT"/>
                <a:cs typeface="Arial MT"/>
              </a:rPr>
              <a:t>modul</a:t>
            </a:r>
            <a:r>
              <a:rPr sz="3151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3151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65473" y="5143374"/>
            <a:ext cx="3131230" cy="506943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3151" dirty="0">
                <a:solidFill>
                  <a:srgbClr val="FFFFFF"/>
                </a:solidFill>
                <a:latin typeface="Courier New"/>
                <a:cs typeface="Courier New"/>
              </a:rPr>
              <a:t>service</a:t>
            </a:r>
            <a:r>
              <a:rPr sz="3151" spc="-12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151" spc="30" dirty="0">
                <a:solidFill>
                  <a:srgbClr val="FFFFFF"/>
                </a:solidFill>
                <a:latin typeface="Arial MT"/>
                <a:cs typeface="Arial MT"/>
              </a:rPr>
              <a:t>modul</a:t>
            </a:r>
            <a:r>
              <a:rPr sz="3151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endParaRPr sz="3151">
              <a:latin typeface="Arial MT"/>
              <a:cs typeface="Arial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826348" y="991709"/>
            <a:ext cx="789673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Exécution</a:t>
            </a:r>
            <a:r>
              <a:rPr spc="-155" dirty="0"/>
              <a:t> </a:t>
            </a:r>
            <a:r>
              <a:rPr spc="-40" dirty="0"/>
              <a:t>d’un</a:t>
            </a:r>
            <a:r>
              <a:rPr spc="-145" dirty="0"/>
              <a:t> </a:t>
            </a:r>
            <a:r>
              <a:rPr spc="-45" dirty="0"/>
              <a:t>playbook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922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112" y="2974573"/>
            <a:ext cx="5798715" cy="3092479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30865" rIns="0" bIns="0" rtlCol="0">
            <a:spAutoFit/>
          </a:bodyPr>
          <a:lstStyle/>
          <a:p>
            <a:pPr marL="233138">
              <a:spcBef>
                <a:spcPts val="1030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tasks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475170" marR="866486" indent="-242667">
              <a:lnSpc>
                <a:spcPct val="102600"/>
              </a:lnSpc>
              <a:spcBef>
                <a:spcPts val="10"/>
              </a:spcBef>
              <a:buClr>
                <a:srgbClr val="000000"/>
              </a:buClr>
              <a:buFont typeface="Courier New"/>
              <a:buChar char="-"/>
              <a:tabLst>
                <a:tab pos="474535" algn="l"/>
              </a:tabLst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Ensure</a:t>
            </a:r>
            <a:r>
              <a:rPr sz="1551" b="1" spc="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r>
              <a:rPr sz="1551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package</a:t>
            </a:r>
            <a:r>
              <a:rPr sz="1551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is</a:t>
            </a:r>
            <a:r>
              <a:rPr sz="1551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present </a:t>
            </a:r>
            <a:r>
              <a:rPr sz="1551" b="1" spc="-9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yum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714661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50" dirty="0">
                <a:latin typeface="Courier New"/>
                <a:cs typeface="Courier New"/>
              </a:rPr>
              <a:t> </a:t>
            </a:r>
            <a:r>
              <a:rPr sz="1551" spc="15" dirty="0"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714661">
              <a:spcBef>
                <a:spcPts val="40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4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latest</a:t>
            </a:r>
            <a:endParaRPr sz="1551">
              <a:latin typeface="Courier New"/>
              <a:cs typeface="Courier New"/>
            </a:endParaRPr>
          </a:p>
          <a:p>
            <a:pPr marL="473898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notify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3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restart_httpd</a:t>
            </a:r>
            <a:endParaRPr sz="1551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1751">
              <a:latin typeface="Courier New"/>
              <a:cs typeface="Courier New"/>
            </a:endParaRPr>
          </a:p>
          <a:p>
            <a:pPr marL="233138"/>
            <a:r>
              <a:rPr sz="1551" b="1" spc="10" dirty="0">
                <a:solidFill>
                  <a:srgbClr val="0079AF"/>
                </a:solidFill>
                <a:latin typeface="Courier New"/>
                <a:cs typeface="Courier New"/>
              </a:rPr>
              <a:t>handlers</a:t>
            </a:r>
            <a:r>
              <a:rPr sz="1551" spc="10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473898" indent="-241397">
              <a:spcBef>
                <a:spcPts val="60"/>
              </a:spcBef>
              <a:buClr>
                <a:srgbClr val="000000"/>
              </a:buClr>
              <a:buFont typeface="Courier New"/>
              <a:buChar char="-"/>
              <a:tabLst>
                <a:tab pos="474535" algn="l"/>
              </a:tabLst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20" dirty="0"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restart_httpd</a:t>
            </a:r>
            <a:endParaRPr sz="1551">
              <a:latin typeface="Courier New"/>
              <a:cs typeface="Courier New"/>
            </a:endParaRPr>
          </a:p>
          <a:p>
            <a:pPr marL="475170">
              <a:spcBef>
                <a:spcPts val="50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service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714661">
              <a:spcBef>
                <a:spcPts val="40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60" dirty="0">
                <a:latin typeface="Courier New"/>
                <a:cs typeface="Courier New"/>
              </a:rPr>
              <a:t> </a:t>
            </a:r>
            <a:r>
              <a:rPr sz="1551" spc="15" dirty="0"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714661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3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restarted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71" y="957201"/>
            <a:ext cx="549627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Gestion</a:t>
            </a:r>
            <a:r>
              <a:rPr spc="-105" dirty="0"/>
              <a:t> </a:t>
            </a:r>
            <a:r>
              <a:rPr spc="-10" dirty="0"/>
              <a:t>des</a:t>
            </a:r>
            <a:r>
              <a:rPr spc="-85" dirty="0"/>
              <a:t> </a:t>
            </a:r>
            <a:r>
              <a:rPr spc="-15" dirty="0"/>
              <a:t>handlers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5754" y="2143466"/>
            <a:ext cx="9520744" cy="406571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12705">
              <a:spcBef>
                <a:spcPts val="95"/>
              </a:spcBef>
            </a:pPr>
            <a:r>
              <a:rPr sz="2501" spc="-10" dirty="0">
                <a:latin typeface="Calibri"/>
                <a:cs typeface="Calibri"/>
              </a:rPr>
              <a:t>Un</a:t>
            </a:r>
            <a:r>
              <a:rPr sz="2501" dirty="0">
                <a:latin typeface="Calibri"/>
                <a:cs typeface="Calibri"/>
              </a:rPr>
              <a:t> </a:t>
            </a:r>
            <a:r>
              <a:rPr sz="2501" spc="-5" dirty="0">
                <a:latin typeface="Calibri"/>
                <a:cs typeface="Calibri"/>
              </a:rPr>
              <a:t>handler</a:t>
            </a:r>
            <a:r>
              <a:rPr sz="2501" spc="15" dirty="0">
                <a:latin typeface="Calibri"/>
                <a:cs typeface="Calibri"/>
              </a:rPr>
              <a:t> </a:t>
            </a:r>
            <a:r>
              <a:rPr sz="2501" spc="-10" dirty="0">
                <a:latin typeface="Calibri"/>
                <a:cs typeface="Calibri"/>
              </a:rPr>
              <a:t>est</a:t>
            </a:r>
            <a:r>
              <a:rPr sz="2501" spc="-15" dirty="0">
                <a:latin typeface="Calibri"/>
                <a:cs typeface="Calibri"/>
              </a:rPr>
              <a:t> </a:t>
            </a:r>
            <a:r>
              <a:rPr sz="2501" spc="-20" dirty="0">
                <a:latin typeface="Calibri"/>
                <a:cs typeface="Calibri"/>
              </a:rPr>
              <a:t>exécuté</a:t>
            </a:r>
            <a:r>
              <a:rPr sz="2501" spc="15" dirty="0">
                <a:latin typeface="Calibri"/>
                <a:cs typeface="Calibri"/>
              </a:rPr>
              <a:t> </a:t>
            </a:r>
            <a:r>
              <a:rPr sz="2501" spc="-15" dirty="0">
                <a:latin typeface="Calibri"/>
                <a:cs typeface="Calibri"/>
              </a:rPr>
              <a:t>lorsqu’une</a:t>
            </a:r>
            <a:r>
              <a:rPr sz="2501" spc="15" dirty="0">
                <a:latin typeface="Calibri"/>
                <a:cs typeface="Calibri"/>
              </a:rPr>
              <a:t> </a:t>
            </a:r>
            <a:r>
              <a:rPr sz="2501" spc="-10" dirty="0">
                <a:latin typeface="Calibri"/>
                <a:cs typeface="Calibri"/>
              </a:rPr>
              <a:t>tâche</a:t>
            </a:r>
            <a:r>
              <a:rPr sz="2501" spc="10" dirty="0">
                <a:latin typeface="Calibri"/>
                <a:cs typeface="Calibri"/>
              </a:rPr>
              <a:t> </a:t>
            </a:r>
            <a:r>
              <a:rPr sz="2501" spc="-5" dirty="0">
                <a:latin typeface="Calibri"/>
                <a:cs typeface="Calibri"/>
              </a:rPr>
              <a:t>le</a:t>
            </a:r>
            <a:r>
              <a:rPr sz="2501" dirty="0">
                <a:latin typeface="Calibri"/>
                <a:cs typeface="Calibri"/>
              </a:rPr>
              <a:t> </a:t>
            </a:r>
            <a:r>
              <a:rPr sz="2501" spc="-5" dirty="0">
                <a:latin typeface="Calibri"/>
                <a:cs typeface="Calibri"/>
              </a:rPr>
              <a:t>notifie</a:t>
            </a:r>
            <a:r>
              <a:rPr sz="2501" dirty="0">
                <a:latin typeface="Calibri"/>
                <a:cs typeface="Calibri"/>
              </a:rPr>
              <a:t> </a:t>
            </a:r>
            <a:r>
              <a:rPr sz="2501" spc="-10" dirty="0">
                <a:latin typeface="Calibri"/>
                <a:cs typeface="Calibri"/>
              </a:rPr>
              <a:t>suite</a:t>
            </a:r>
            <a:r>
              <a:rPr sz="2501" dirty="0">
                <a:latin typeface="Calibri"/>
                <a:cs typeface="Calibri"/>
              </a:rPr>
              <a:t> </a:t>
            </a:r>
            <a:r>
              <a:rPr sz="2501" spc="-5" dirty="0">
                <a:latin typeface="Calibri"/>
                <a:cs typeface="Calibri"/>
              </a:rPr>
              <a:t>à un</a:t>
            </a:r>
            <a:r>
              <a:rPr sz="2501" spc="10" dirty="0">
                <a:latin typeface="Calibri"/>
                <a:cs typeface="Calibri"/>
              </a:rPr>
              <a:t> </a:t>
            </a:r>
            <a:r>
              <a:rPr sz="2501" spc="-10" dirty="0">
                <a:latin typeface="Calibri"/>
                <a:cs typeface="Calibri"/>
              </a:rPr>
              <a:t>changement.</a:t>
            </a:r>
            <a:endParaRPr sz="2501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307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371" y="2000327"/>
            <a:ext cx="6017882" cy="198965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233138"/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tasks</a:t>
            </a:r>
            <a:r>
              <a:rPr sz="1050" dirty="0"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  <a:p>
            <a:pPr marL="395128" marR="3279181" indent="-161990">
              <a:lnSpc>
                <a:spcPct val="102899"/>
              </a:lnSpc>
              <a:spcBef>
                <a:spcPts val="15"/>
              </a:spcBef>
              <a:tabLst>
                <a:tab pos="1120588" algn="l"/>
              </a:tabLst>
            </a:pPr>
            <a:r>
              <a:rPr sz="1050" dirty="0">
                <a:latin typeface="Courier New"/>
                <a:cs typeface="Courier New"/>
              </a:rPr>
              <a:t>- </a:t>
            </a: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050" dirty="0">
                <a:latin typeface="Courier New"/>
                <a:cs typeface="Courier New"/>
              </a:rPr>
              <a:t>: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Ensure</a:t>
            </a:r>
            <a:r>
              <a:rPr sz="1050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r>
              <a:rPr sz="1050" b="1" dirty="0">
                <a:solidFill>
                  <a:srgbClr val="820000"/>
                </a:solidFill>
                <a:latin typeface="Courier New"/>
                <a:cs typeface="Courier New"/>
              </a:rPr>
              <a:t> package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is </a:t>
            </a:r>
            <a:r>
              <a:rPr sz="1050" b="1" spc="-6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820000"/>
                </a:solidFill>
                <a:latin typeface="Courier New"/>
                <a:cs typeface="Courier New"/>
              </a:rPr>
              <a:t>present	</a:t>
            </a:r>
            <a:r>
              <a:rPr sz="1050" b="1" spc="-5" dirty="0">
                <a:solidFill>
                  <a:srgbClr val="0079AF"/>
                </a:solidFill>
                <a:latin typeface="Courier New"/>
                <a:cs typeface="Courier New"/>
              </a:rPr>
              <a:t>yum</a:t>
            </a:r>
            <a:r>
              <a:rPr sz="1050" spc="-5" dirty="0"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  <a:p>
            <a:pPr marL="555212">
              <a:lnSpc>
                <a:spcPts val="1210"/>
              </a:lnSpc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7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httpd</a:t>
            </a:r>
            <a:endParaRPr sz="1050">
              <a:latin typeface="Courier New"/>
              <a:cs typeface="Courier New"/>
            </a:endParaRPr>
          </a:p>
          <a:p>
            <a:pPr marL="555212">
              <a:spcBef>
                <a:spcPts val="25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latest</a:t>
            </a:r>
            <a:endParaRPr sz="1050">
              <a:latin typeface="Courier New"/>
              <a:cs typeface="Courier New"/>
            </a:endParaRPr>
          </a:p>
          <a:p>
            <a:pPr marL="395128">
              <a:spcBef>
                <a:spcPts val="45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notify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restart_httpd</a:t>
            </a:r>
            <a:endParaRPr sz="105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150">
              <a:latin typeface="Courier New"/>
              <a:cs typeface="Courier New"/>
            </a:endParaRPr>
          </a:p>
          <a:p>
            <a:pPr marL="395128" marR="3279181" indent="-161990">
              <a:lnSpc>
                <a:spcPct val="103000"/>
              </a:lnSpc>
              <a:tabLst>
                <a:tab pos="879827" algn="l"/>
              </a:tabLst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-</a:t>
            </a:r>
            <a:r>
              <a:rPr sz="1050" b="1" spc="5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name:</a:t>
            </a:r>
            <a:r>
              <a:rPr sz="1050" b="1" spc="15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Standardized</a:t>
            </a:r>
            <a:r>
              <a:rPr sz="1050" b="1" spc="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index.html </a:t>
            </a:r>
            <a:r>
              <a:rPr sz="1050" b="1" spc="-6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820000"/>
                </a:solidFill>
                <a:latin typeface="Courier New"/>
                <a:cs typeface="Courier New"/>
              </a:rPr>
              <a:t>file	</a:t>
            </a:r>
            <a:r>
              <a:rPr sz="1050" b="1" spc="-5" dirty="0">
                <a:solidFill>
                  <a:srgbClr val="0079AF"/>
                </a:solidFill>
                <a:latin typeface="Courier New"/>
                <a:cs typeface="Courier New"/>
              </a:rPr>
              <a:t>copy:</a:t>
            </a:r>
            <a:endParaRPr sz="1050">
              <a:latin typeface="Courier New"/>
              <a:cs typeface="Courier New"/>
            </a:endParaRPr>
          </a:p>
          <a:p>
            <a:pPr marL="555212">
              <a:lnSpc>
                <a:spcPts val="1210"/>
              </a:lnSpc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content:</a:t>
            </a:r>
            <a:r>
              <a:rPr sz="1050" b="1" spc="5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"This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is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my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index.html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file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for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995FB5"/>
                </a:solidFill>
                <a:latin typeface="Courier New"/>
                <a:cs typeface="Courier New"/>
              </a:rPr>
              <a:t>{{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ansible_host </a:t>
            </a:r>
            <a:r>
              <a:rPr sz="1050" b="1" dirty="0">
                <a:solidFill>
                  <a:srgbClr val="995FB5"/>
                </a:solidFill>
                <a:latin typeface="Courier New"/>
                <a:cs typeface="Courier New"/>
              </a:rPr>
              <a:t>}}"</a:t>
            </a:r>
            <a:endParaRPr sz="1050">
              <a:latin typeface="Courier New"/>
              <a:cs typeface="Courier New"/>
            </a:endParaRPr>
          </a:p>
          <a:p>
            <a:pPr marL="555212">
              <a:spcBef>
                <a:spcPts val="25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dest:</a:t>
            </a:r>
            <a:r>
              <a:rPr sz="1050" b="1" spc="10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/var/www/html/index.html</a:t>
            </a:r>
            <a:endParaRPr sz="1050">
              <a:latin typeface="Courier New"/>
              <a:cs typeface="Courier New"/>
            </a:endParaRPr>
          </a:p>
          <a:p>
            <a:pPr marL="395128">
              <a:spcBef>
                <a:spcPts val="50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notify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restart_httpd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9320" y="960251"/>
            <a:ext cx="590569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Gestion</a:t>
            </a:r>
            <a:r>
              <a:rPr spc="-105" dirty="0"/>
              <a:t> </a:t>
            </a:r>
            <a:r>
              <a:rPr spc="-10" dirty="0"/>
              <a:t>des</a:t>
            </a:r>
            <a:r>
              <a:rPr spc="-85" dirty="0"/>
              <a:t> </a:t>
            </a:r>
            <a:r>
              <a:rPr spc="-15" dirty="0"/>
              <a:t>handlers</a:t>
            </a:r>
          </a:p>
        </p:txBody>
      </p:sp>
      <p:sp>
        <p:nvSpPr>
          <p:cNvPr id="4" name="object 4"/>
          <p:cNvSpPr/>
          <p:nvPr/>
        </p:nvSpPr>
        <p:spPr>
          <a:xfrm>
            <a:off x="783771" y="4168365"/>
            <a:ext cx="9056915" cy="2813006"/>
          </a:xfrm>
          <a:custGeom>
            <a:avLst/>
            <a:gdLst/>
            <a:ahLst/>
            <a:cxnLst/>
            <a:rect l="l" t="t" r="r" b="b"/>
            <a:pathLst>
              <a:path w="7952105" h="2089150">
                <a:moveTo>
                  <a:pt x="7951724" y="0"/>
                </a:moveTo>
                <a:lnTo>
                  <a:pt x="0" y="0"/>
                </a:lnTo>
                <a:lnTo>
                  <a:pt x="0" y="2088895"/>
                </a:lnTo>
                <a:lnTo>
                  <a:pt x="7951724" y="2088895"/>
                </a:lnTo>
                <a:lnTo>
                  <a:pt x="7951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5" name="object 5"/>
          <p:cNvSpPr txBox="1"/>
          <p:nvPr/>
        </p:nvSpPr>
        <p:spPr>
          <a:xfrm>
            <a:off x="1460243" y="4293133"/>
            <a:ext cx="4359836" cy="350032"/>
          </a:xfrm>
          <a:prstGeom prst="rect">
            <a:avLst/>
          </a:prstGeom>
        </p:spPr>
        <p:txBody>
          <a:bodyPr vert="horz" wrap="square" lIns="0" tIns="10164" rIns="0" bIns="0" rtlCol="0">
            <a:spAutoFit/>
          </a:bodyPr>
          <a:lstStyle/>
          <a:p>
            <a:pPr marR="5082">
              <a:lnSpc>
                <a:spcPct val="102099"/>
              </a:lnSpc>
              <a:spcBef>
                <a:spcPts val="80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[Ensure httpd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package is present] </a:t>
            </a:r>
            <a:r>
              <a:rPr sz="10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85" dirty="0">
                <a:solidFill>
                  <a:srgbClr val="00FF00"/>
                </a:solidFill>
                <a:latin typeface="Courier New"/>
                <a:cs typeface="Courier New"/>
              </a:rPr>
              <a:t>o</a:t>
            </a:r>
            <a:r>
              <a:rPr sz="1050" spc="-8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85" dirty="0">
                <a:solidFill>
                  <a:srgbClr val="00FF00"/>
                </a:solidFill>
                <a:latin typeface="Courier New"/>
                <a:cs typeface="Courier New"/>
              </a:rPr>
              <a:t>k</a:t>
            </a:r>
            <a:r>
              <a:rPr sz="1050" spc="-8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8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sz="1050" spc="-8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85" dirty="0">
                <a:solidFill>
                  <a:srgbClr val="00FF00"/>
                </a:solidFill>
                <a:latin typeface="Courier New"/>
                <a:cs typeface="Courier New"/>
              </a:rPr>
              <a:t>w</a:t>
            </a:r>
            <a:r>
              <a:rPr sz="1050" spc="-8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8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1050" spc="-8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85" dirty="0">
                <a:solidFill>
                  <a:srgbClr val="00FF00"/>
                </a:solidFill>
                <a:latin typeface="Courier New"/>
                <a:cs typeface="Courier New"/>
              </a:rPr>
              <a:t>b2</a:t>
            </a:r>
            <a:r>
              <a:rPr sz="1050" spc="-8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85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r>
              <a:rPr sz="1050" spc="-8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0242" y="4622836"/>
            <a:ext cx="808695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ok:</a:t>
            </a:r>
            <a:r>
              <a:rPr sz="1050" spc="-15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0FF00"/>
                </a:solidFill>
                <a:latin typeface="Courier New"/>
                <a:cs typeface="Courier New"/>
              </a:rPr>
              <a:t>[web1]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242" y="4920166"/>
            <a:ext cx="4600602" cy="364643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R="5082">
              <a:lnSpc>
                <a:spcPct val="105900"/>
              </a:lnSpc>
              <a:spcBef>
                <a:spcPts val="9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[Standardized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index.html file] </a:t>
            </a:r>
            <a:r>
              <a:rPr sz="1050" spc="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c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h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a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n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g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e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d: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[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w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**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eb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2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050" spc="-125" dirty="0">
                <a:solidFill>
                  <a:srgbClr val="FFD966"/>
                </a:solidFill>
                <a:latin typeface="Courier New"/>
                <a:cs typeface="Courier New"/>
              </a:rPr>
              <a:t>]</a:t>
            </a:r>
            <a:r>
              <a:rPr sz="1576" spc="-187" baseline="264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</a:t>
            </a:r>
            <a:endParaRPr sz="1576" baseline="2645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0242" y="5264328"/>
            <a:ext cx="1210819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13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[web1]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0242" y="5574466"/>
            <a:ext cx="5404850" cy="33677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NOTIFIED:</a:t>
            </a:r>
            <a:r>
              <a:rPr sz="105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[restart_httpd]</a:t>
            </a:r>
            <a:endParaRPr sz="105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*******************************************************************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15014" y="5740651"/>
            <a:ext cx="1220983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4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[web2]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60243" y="5881553"/>
            <a:ext cx="1212724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14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[web1]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39782" y="2091806"/>
            <a:ext cx="2041747" cy="1767312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39387" rIns="0" bIns="0" rtlCol="0">
            <a:spAutoFit/>
          </a:bodyPr>
          <a:lstStyle/>
          <a:p>
            <a:pPr marL="74325" marR="122604">
              <a:lnSpc>
                <a:spcPct val="100600"/>
              </a:lnSpc>
              <a:spcBef>
                <a:spcPts val="310"/>
              </a:spcBef>
            </a:pPr>
            <a:r>
              <a:rPr sz="1851" spc="25" dirty="0">
                <a:latin typeface="Arial MT"/>
                <a:cs typeface="Arial MT"/>
              </a:rPr>
              <a:t>Si</a:t>
            </a:r>
            <a:r>
              <a:rPr sz="1851" spc="90" dirty="0">
                <a:latin typeface="Arial MT"/>
                <a:cs typeface="Arial MT"/>
              </a:rPr>
              <a:t> </a:t>
            </a:r>
            <a:r>
              <a:rPr sz="1851" b="1" spc="-30" dirty="0">
                <a:solidFill>
                  <a:srgbClr val="FF0000"/>
                </a:solidFill>
                <a:latin typeface="Arial"/>
                <a:cs typeface="Arial"/>
              </a:rPr>
              <a:t>une</a:t>
            </a:r>
            <a:r>
              <a:rPr sz="1851" b="1" spc="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1" spc="35" dirty="0">
                <a:latin typeface="Arial MT"/>
                <a:cs typeface="Arial MT"/>
              </a:rPr>
              <a:t>des </a:t>
            </a:r>
            <a:r>
              <a:rPr sz="1851" spc="40" dirty="0">
                <a:latin typeface="Arial MT"/>
                <a:cs typeface="Arial MT"/>
              </a:rPr>
              <a:t> </a:t>
            </a:r>
            <a:r>
              <a:rPr sz="1851" spc="45" dirty="0">
                <a:latin typeface="Arial MT"/>
                <a:cs typeface="Arial MT"/>
              </a:rPr>
              <a:t>tâches notifie</a:t>
            </a:r>
            <a:r>
              <a:rPr sz="1851" spc="80" dirty="0">
                <a:latin typeface="Arial MT"/>
                <a:cs typeface="Arial MT"/>
              </a:rPr>
              <a:t> </a:t>
            </a:r>
            <a:r>
              <a:rPr sz="1851" b="1" spc="-30" dirty="0">
                <a:solidFill>
                  <a:srgbClr val="FF0000"/>
                </a:solidFill>
                <a:latin typeface="Arial"/>
                <a:cs typeface="Arial"/>
              </a:rPr>
              <a:t>un </a:t>
            </a:r>
            <a:r>
              <a:rPr sz="1851" b="1" spc="-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1" b="1" spc="-20" dirty="0">
                <a:solidFill>
                  <a:srgbClr val="FF0000"/>
                </a:solidFill>
                <a:latin typeface="Arial"/>
                <a:cs typeface="Arial"/>
              </a:rPr>
              <a:t>changement</a:t>
            </a:r>
            <a:r>
              <a:rPr sz="1851" spc="-20" dirty="0">
                <a:latin typeface="Arial MT"/>
                <a:cs typeface="Arial MT"/>
              </a:rPr>
              <a:t>,</a:t>
            </a:r>
            <a:r>
              <a:rPr sz="1851" spc="55" dirty="0">
                <a:latin typeface="Arial MT"/>
                <a:cs typeface="Arial MT"/>
              </a:rPr>
              <a:t> </a:t>
            </a:r>
            <a:r>
              <a:rPr sz="1851" spc="25" dirty="0">
                <a:latin typeface="Arial MT"/>
                <a:cs typeface="Arial MT"/>
              </a:rPr>
              <a:t>le </a:t>
            </a:r>
            <a:r>
              <a:rPr sz="1851" spc="30" dirty="0">
                <a:latin typeface="Arial MT"/>
                <a:cs typeface="Arial MT"/>
              </a:rPr>
              <a:t> </a:t>
            </a:r>
            <a:r>
              <a:rPr sz="1851" spc="45" dirty="0">
                <a:latin typeface="Arial MT"/>
                <a:cs typeface="Arial MT"/>
              </a:rPr>
              <a:t>handler</a:t>
            </a:r>
            <a:r>
              <a:rPr sz="1851" spc="50" dirty="0">
                <a:latin typeface="Arial MT"/>
                <a:cs typeface="Arial MT"/>
              </a:rPr>
              <a:t> </a:t>
            </a:r>
            <a:r>
              <a:rPr sz="1851" spc="40" dirty="0">
                <a:latin typeface="Arial MT"/>
                <a:cs typeface="Arial MT"/>
              </a:rPr>
              <a:t>sera </a:t>
            </a:r>
            <a:r>
              <a:rPr sz="1851" spc="45" dirty="0">
                <a:latin typeface="Arial MT"/>
                <a:cs typeface="Arial MT"/>
              </a:rPr>
              <a:t> notifié</a:t>
            </a:r>
            <a:r>
              <a:rPr sz="1851" spc="65" dirty="0">
                <a:latin typeface="Arial MT"/>
                <a:cs typeface="Arial MT"/>
              </a:rPr>
              <a:t> </a:t>
            </a:r>
            <a:r>
              <a:rPr sz="1851" b="1" spc="-30" dirty="0">
                <a:latin typeface="Arial"/>
                <a:cs typeface="Arial"/>
              </a:rPr>
              <a:t>une</a:t>
            </a:r>
            <a:r>
              <a:rPr sz="1851" b="1" spc="55" dirty="0">
                <a:latin typeface="Arial"/>
                <a:cs typeface="Arial"/>
              </a:rPr>
              <a:t> </a:t>
            </a:r>
            <a:r>
              <a:rPr sz="1851" b="1" spc="-15" dirty="0">
                <a:latin typeface="Arial"/>
                <a:cs typeface="Arial"/>
              </a:rPr>
              <a:t>seule </a:t>
            </a:r>
            <a:r>
              <a:rPr sz="1851" b="1" spc="-500" dirty="0">
                <a:latin typeface="Arial"/>
                <a:cs typeface="Arial"/>
              </a:rPr>
              <a:t> </a:t>
            </a:r>
            <a:r>
              <a:rPr sz="1851" b="1" spc="-35" dirty="0">
                <a:latin typeface="Arial"/>
                <a:cs typeface="Arial"/>
              </a:rPr>
              <a:t>fois.</a:t>
            </a:r>
            <a:endParaRPr sz="185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0084" y="4477614"/>
            <a:ext cx="1410292" cy="345585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101" b="1" spc="-125" dirty="0">
                <a:solidFill>
                  <a:srgbClr val="00FF00"/>
                </a:solidFill>
                <a:latin typeface="Arial"/>
                <a:cs typeface="Arial"/>
              </a:rPr>
              <a:t>unchanged</a:t>
            </a:r>
            <a:endParaRPr sz="2101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44234" y="5111865"/>
            <a:ext cx="1089483" cy="345585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101" b="1" spc="-170" dirty="0">
                <a:solidFill>
                  <a:srgbClr val="F0C130"/>
                </a:solidFill>
                <a:latin typeface="Arial"/>
                <a:cs typeface="Arial"/>
              </a:rPr>
              <a:t>changed</a:t>
            </a:r>
            <a:endParaRPr sz="210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80981" y="5780673"/>
            <a:ext cx="2257103" cy="345585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101" b="1" dirty="0">
                <a:solidFill>
                  <a:srgbClr val="F0C130"/>
                </a:solidFill>
                <a:latin typeface="Arial"/>
                <a:cs typeface="Arial"/>
              </a:rPr>
              <a:t>handler</a:t>
            </a:r>
            <a:r>
              <a:rPr sz="2101" b="1" spc="-75" dirty="0">
                <a:solidFill>
                  <a:srgbClr val="F0C130"/>
                </a:solidFill>
                <a:latin typeface="Arial"/>
                <a:cs typeface="Arial"/>
              </a:rPr>
              <a:t> </a:t>
            </a:r>
            <a:r>
              <a:rPr sz="2101" b="1" dirty="0">
                <a:solidFill>
                  <a:srgbClr val="F0C130"/>
                </a:solidFill>
                <a:latin typeface="Arial"/>
                <a:cs typeface="Arial"/>
              </a:rPr>
              <a:t>runsonce</a:t>
            </a:r>
            <a:endParaRPr sz="2101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00409" y="5522259"/>
            <a:ext cx="2503586" cy="707687"/>
          </a:xfrm>
          <a:custGeom>
            <a:avLst/>
            <a:gdLst/>
            <a:ahLst/>
            <a:cxnLst/>
            <a:rect l="l" t="t" r="r" b="b"/>
            <a:pathLst>
              <a:path w="2502535" h="707389">
                <a:moveTo>
                  <a:pt x="0" y="707123"/>
                </a:moveTo>
                <a:lnTo>
                  <a:pt x="2502026" y="707123"/>
                </a:lnTo>
                <a:lnTo>
                  <a:pt x="2502026" y="0"/>
                </a:lnTo>
                <a:lnTo>
                  <a:pt x="0" y="0"/>
                </a:lnTo>
                <a:lnTo>
                  <a:pt x="0" y="707123"/>
                </a:lnTo>
                <a:close/>
              </a:path>
            </a:pathLst>
          </a:custGeom>
          <a:ln w="7619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4456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371" y="2000327"/>
            <a:ext cx="6017882" cy="198965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233138"/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tasks</a:t>
            </a:r>
            <a:r>
              <a:rPr sz="1050" dirty="0"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  <a:p>
            <a:pPr marL="395128" marR="3279181" indent="-161990">
              <a:lnSpc>
                <a:spcPct val="102899"/>
              </a:lnSpc>
              <a:spcBef>
                <a:spcPts val="15"/>
              </a:spcBef>
              <a:tabLst>
                <a:tab pos="1120588" algn="l"/>
              </a:tabLst>
            </a:pPr>
            <a:r>
              <a:rPr sz="1050" dirty="0">
                <a:latin typeface="Courier New"/>
                <a:cs typeface="Courier New"/>
              </a:rPr>
              <a:t>- </a:t>
            </a: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050" dirty="0">
                <a:latin typeface="Courier New"/>
                <a:cs typeface="Courier New"/>
              </a:rPr>
              <a:t>: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Ensure</a:t>
            </a:r>
            <a:r>
              <a:rPr sz="1050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r>
              <a:rPr sz="1050" b="1" dirty="0">
                <a:solidFill>
                  <a:srgbClr val="820000"/>
                </a:solidFill>
                <a:latin typeface="Courier New"/>
                <a:cs typeface="Courier New"/>
              </a:rPr>
              <a:t> package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is </a:t>
            </a:r>
            <a:r>
              <a:rPr sz="1050" b="1" spc="-6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820000"/>
                </a:solidFill>
                <a:latin typeface="Courier New"/>
                <a:cs typeface="Courier New"/>
              </a:rPr>
              <a:t>present	</a:t>
            </a:r>
            <a:r>
              <a:rPr sz="1050" b="1" spc="-5" dirty="0">
                <a:solidFill>
                  <a:srgbClr val="0079AF"/>
                </a:solidFill>
                <a:latin typeface="Courier New"/>
                <a:cs typeface="Courier New"/>
              </a:rPr>
              <a:t>yum</a:t>
            </a:r>
            <a:r>
              <a:rPr sz="1050" spc="-5" dirty="0"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  <a:p>
            <a:pPr marL="555212">
              <a:lnSpc>
                <a:spcPts val="1210"/>
              </a:lnSpc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7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httpd</a:t>
            </a:r>
            <a:endParaRPr sz="1050">
              <a:latin typeface="Courier New"/>
              <a:cs typeface="Courier New"/>
            </a:endParaRPr>
          </a:p>
          <a:p>
            <a:pPr marL="555212">
              <a:spcBef>
                <a:spcPts val="25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latest</a:t>
            </a:r>
            <a:endParaRPr sz="1050">
              <a:latin typeface="Courier New"/>
              <a:cs typeface="Courier New"/>
            </a:endParaRPr>
          </a:p>
          <a:p>
            <a:pPr marL="395128">
              <a:spcBef>
                <a:spcPts val="45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notify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restart_httpd</a:t>
            </a:r>
            <a:endParaRPr sz="1050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150">
              <a:latin typeface="Courier New"/>
              <a:cs typeface="Courier New"/>
            </a:endParaRPr>
          </a:p>
          <a:p>
            <a:pPr marL="395128" marR="3279181" indent="-161990">
              <a:lnSpc>
                <a:spcPct val="103000"/>
              </a:lnSpc>
              <a:tabLst>
                <a:tab pos="879827" algn="l"/>
              </a:tabLst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-</a:t>
            </a:r>
            <a:r>
              <a:rPr sz="1050" b="1" spc="5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name:</a:t>
            </a:r>
            <a:r>
              <a:rPr sz="1050" b="1" spc="15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Standardized</a:t>
            </a:r>
            <a:r>
              <a:rPr sz="1050" b="1" spc="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index.html </a:t>
            </a:r>
            <a:r>
              <a:rPr sz="1050" b="1" spc="-6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820000"/>
                </a:solidFill>
                <a:latin typeface="Courier New"/>
                <a:cs typeface="Courier New"/>
              </a:rPr>
              <a:t>file	</a:t>
            </a:r>
            <a:r>
              <a:rPr sz="1050" b="1" spc="-5" dirty="0">
                <a:solidFill>
                  <a:srgbClr val="0079AF"/>
                </a:solidFill>
                <a:latin typeface="Courier New"/>
                <a:cs typeface="Courier New"/>
              </a:rPr>
              <a:t>copy:</a:t>
            </a:r>
            <a:endParaRPr sz="1050">
              <a:latin typeface="Courier New"/>
              <a:cs typeface="Courier New"/>
            </a:endParaRPr>
          </a:p>
          <a:p>
            <a:pPr marL="555212">
              <a:lnSpc>
                <a:spcPts val="1210"/>
              </a:lnSpc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content:</a:t>
            </a:r>
            <a:r>
              <a:rPr sz="1050" b="1" spc="5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"This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is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my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index.html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file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for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995FB5"/>
                </a:solidFill>
                <a:latin typeface="Courier New"/>
                <a:cs typeface="Courier New"/>
              </a:rPr>
              <a:t>{{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ansible_host </a:t>
            </a:r>
            <a:r>
              <a:rPr sz="1050" b="1" dirty="0">
                <a:solidFill>
                  <a:srgbClr val="995FB5"/>
                </a:solidFill>
                <a:latin typeface="Courier New"/>
                <a:cs typeface="Courier New"/>
              </a:rPr>
              <a:t>}}"</a:t>
            </a:r>
            <a:endParaRPr sz="1050">
              <a:latin typeface="Courier New"/>
              <a:cs typeface="Courier New"/>
            </a:endParaRPr>
          </a:p>
          <a:p>
            <a:pPr marL="555212">
              <a:spcBef>
                <a:spcPts val="25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dest:</a:t>
            </a:r>
            <a:r>
              <a:rPr sz="1050" b="1" spc="10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/var/www/html/index.html</a:t>
            </a:r>
            <a:endParaRPr sz="1050">
              <a:latin typeface="Courier New"/>
              <a:cs typeface="Courier New"/>
            </a:endParaRPr>
          </a:p>
          <a:p>
            <a:pPr marL="395128">
              <a:spcBef>
                <a:spcPts val="50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notify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restart_httpd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8927" y="949324"/>
            <a:ext cx="7150043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Gestion</a:t>
            </a:r>
            <a:r>
              <a:rPr spc="-105" dirty="0"/>
              <a:t> </a:t>
            </a:r>
            <a:r>
              <a:rPr spc="-10" dirty="0"/>
              <a:t>des</a:t>
            </a:r>
            <a:r>
              <a:rPr spc="-85" dirty="0"/>
              <a:t> </a:t>
            </a:r>
            <a:r>
              <a:rPr spc="-15" dirty="0"/>
              <a:t>handlers</a:t>
            </a:r>
          </a:p>
        </p:txBody>
      </p:sp>
      <p:sp>
        <p:nvSpPr>
          <p:cNvPr id="4" name="object 4"/>
          <p:cNvSpPr/>
          <p:nvPr/>
        </p:nvSpPr>
        <p:spPr>
          <a:xfrm>
            <a:off x="1225702" y="4168366"/>
            <a:ext cx="7955446" cy="2090028"/>
          </a:xfrm>
          <a:custGeom>
            <a:avLst/>
            <a:gdLst/>
            <a:ahLst/>
            <a:cxnLst/>
            <a:rect l="l" t="t" r="r" b="b"/>
            <a:pathLst>
              <a:path w="7952105" h="2089150">
                <a:moveTo>
                  <a:pt x="7951724" y="0"/>
                </a:moveTo>
                <a:lnTo>
                  <a:pt x="0" y="0"/>
                </a:lnTo>
                <a:lnTo>
                  <a:pt x="0" y="2088895"/>
                </a:lnTo>
                <a:lnTo>
                  <a:pt x="7951724" y="2088895"/>
                </a:lnTo>
                <a:lnTo>
                  <a:pt x="7951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5" name="object 5"/>
          <p:cNvSpPr txBox="1"/>
          <p:nvPr/>
        </p:nvSpPr>
        <p:spPr>
          <a:xfrm>
            <a:off x="1460243" y="4303805"/>
            <a:ext cx="4359836" cy="353208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[Ensure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package</a:t>
            </a:r>
            <a:r>
              <a:rPr sz="10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is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present]</a:t>
            </a:r>
            <a:endParaRPr sz="105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******************************************************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69111" y="4469991"/>
            <a:ext cx="1220348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8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[web2]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243" y="4610893"/>
            <a:ext cx="1212724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14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[web1]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0242" y="4939326"/>
            <a:ext cx="2830749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TASK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 [Standardized</a:t>
            </a:r>
            <a:r>
              <a:rPr sz="1050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index.html</a:t>
            </a:r>
            <a:r>
              <a:rPr sz="1050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file]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60243" y="5105512"/>
            <a:ext cx="1543063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8957" y="5105512"/>
            <a:ext cx="3071515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0005" y="5105512"/>
            <a:ext cx="1220348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8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[web2]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0242" y="5740651"/>
            <a:ext cx="6775755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  <a:tabLst>
                <a:tab pos="5554026" algn="l"/>
              </a:tabLst>
            </a:pP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*******************************************************************	</a:t>
            </a:r>
            <a:r>
              <a:rPr sz="1050" spc="-5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4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[web2]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60243" y="5881553"/>
            <a:ext cx="1212724" cy="17512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>
              <a:spcBef>
                <a:spcPts val="105"/>
              </a:spcBef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14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[web1]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0243" y="5113389"/>
            <a:ext cx="2436248" cy="647972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1383583" algn="l"/>
              </a:tabLst>
            </a:pP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changed:</a:t>
            </a:r>
            <a:r>
              <a:rPr sz="1050" spc="-6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FFD966"/>
                </a:solidFill>
                <a:latin typeface="Courier New"/>
                <a:cs typeface="Courier New"/>
              </a:rPr>
              <a:t>[web1]	</a:t>
            </a:r>
            <a:r>
              <a:rPr sz="2101" b="1" spc="-170" dirty="0">
                <a:solidFill>
                  <a:srgbClr val="F0C130"/>
                </a:solidFill>
                <a:latin typeface="Arial"/>
                <a:cs typeface="Arial"/>
              </a:rPr>
              <a:t>changed</a:t>
            </a:r>
            <a:endParaRPr sz="2101">
              <a:latin typeface="Arial"/>
              <a:cs typeface="Arial"/>
            </a:endParaRPr>
          </a:p>
          <a:p>
            <a:pPr>
              <a:spcBef>
                <a:spcPts val="1115"/>
              </a:spcBef>
            </a:pPr>
            <a:r>
              <a:rPr sz="1050" dirty="0">
                <a:solidFill>
                  <a:srgbClr val="FFFFFF"/>
                </a:solidFill>
                <a:latin typeface="Courier New"/>
                <a:cs typeface="Courier New"/>
              </a:rPr>
              <a:t>NOTIFIED:</a:t>
            </a:r>
            <a:r>
              <a:rPr sz="105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solidFill>
                  <a:srgbClr val="FFFFFF"/>
                </a:solidFill>
                <a:latin typeface="Courier New"/>
                <a:cs typeface="Courier New"/>
              </a:rPr>
              <a:t>[restart_httpd]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39782" y="2091806"/>
            <a:ext cx="2041747" cy="1767312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39387" rIns="0" bIns="0" rtlCol="0">
            <a:spAutoFit/>
          </a:bodyPr>
          <a:lstStyle/>
          <a:p>
            <a:pPr marL="74325" marR="122604">
              <a:lnSpc>
                <a:spcPct val="100600"/>
              </a:lnSpc>
              <a:spcBef>
                <a:spcPts val="310"/>
              </a:spcBef>
            </a:pPr>
            <a:r>
              <a:rPr sz="1851" spc="25" dirty="0">
                <a:latin typeface="Arial MT"/>
                <a:cs typeface="Arial MT"/>
              </a:rPr>
              <a:t>Si</a:t>
            </a:r>
            <a:r>
              <a:rPr sz="1851" spc="80" dirty="0">
                <a:latin typeface="Arial MT"/>
                <a:cs typeface="Arial MT"/>
              </a:rPr>
              <a:t> </a:t>
            </a:r>
            <a:r>
              <a:rPr sz="1851" spc="35" dirty="0">
                <a:latin typeface="Arial MT"/>
                <a:cs typeface="Arial MT"/>
              </a:rPr>
              <a:t>les</a:t>
            </a:r>
            <a:r>
              <a:rPr sz="1851" spc="110" dirty="0">
                <a:latin typeface="Arial MT"/>
                <a:cs typeface="Arial MT"/>
              </a:rPr>
              <a:t> </a:t>
            </a:r>
            <a:r>
              <a:rPr sz="1851" b="1" spc="-35" dirty="0">
                <a:solidFill>
                  <a:srgbClr val="FF0000"/>
                </a:solidFill>
                <a:latin typeface="Arial"/>
                <a:cs typeface="Arial"/>
              </a:rPr>
              <a:t>deux </a:t>
            </a:r>
            <a:r>
              <a:rPr sz="1851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1" spc="45" dirty="0">
                <a:latin typeface="Arial MT"/>
                <a:cs typeface="Arial MT"/>
              </a:rPr>
              <a:t>tâches notifie</a:t>
            </a:r>
            <a:r>
              <a:rPr sz="1851" spc="80" dirty="0">
                <a:latin typeface="Arial MT"/>
                <a:cs typeface="Arial MT"/>
              </a:rPr>
              <a:t> </a:t>
            </a:r>
            <a:r>
              <a:rPr sz="1851" b="1" spc="-30" dirty="0">
                <a:solidFill>
                  <a:srgbClr val="FF0000"/>
                </a:solidFill>
                <a:latin typeface="Arial"/>
                <a:cs typeface="Arial"/>
              </a:rPr>
              <a:t>un </a:t>
            </a:r>
            <a:r>
              <a:rPr sz="1851" b="1" spc="-5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51" b="1" spc="-20" dirty="0">
                <a:solidFill>
                  <a:srgbClr val="FF0000"/>
                </a:solidFill>
                <a:latin typeface="Arial"/>
                <a:cs typeface="Arial"/>
              </a:rPr>
              <a:t>changement</a:t>
            </a:r>
            <a:r>
              <a:rPr sz="1851" spc="-20" dirty="0">
                <a:latin typeface="Arial MT"/>
                <a:cs typeface="Arial MT"/>
              </a:rPr>
              <a:t>,</a:t>
            </a:r>
            <a:r>
              <a:rPr sz="1851" spc="55" dirty="0">
                <a:latin typeface="Arial MT"/>
                <a:cs typeface="Arial MT"/>
              </a:rPr>
              <a:t> </a:t>
            </a:r>
            <a:r>
              <a:rPr sz="1851" spc="25" dirty="0">
                <a:latin typeface="Arial MT"/>
                <a:cs typeface="Arial MT"/>
              </a:rPr>
              <a:t>le </a:t>
            </a:r>
            <a:r>
              <a:rPr sz="1851" spc="30" dirty="0">
                <a:latin typeface="Arial MT"/>
                <a:cs typeface="Arial MT"/>
              </a:rPr>
              <a:t> </a:t>
            </a:r>
            <a:r>
              <a:rPr sz="1851" spc="45" dirty="0">
                <a:latin typeface="Arial MT"/>
                <a:cs typeface="Arial MT"/>
              </a:rPr>
              <a:t>handler</a:t>
            </a:r>
            <a:r>
              <a:rPr sz="1851" spc="50" dirty="0">
                <a:latin typeface="Arial MT"/>
                <a:cs typeface="Arial MT"/>
              </a:rPr>
              <a:t> </a:t>
            </a:r>
            <a:r>
              <a:rPr sz="1851" spc="40" dirty="0">
                <a:latin typeface="Arial MT"/>
                <a:cs typeface="Arial MT"/>
              </a:rPr>
              <a:t>sera </a:t>
            </a:r>
            <a:r>
              <a:rPr sz="1851" spc="45" dirty="0">
                <a:latin typeface="Arial MT"/>
                <a:cs typeface="Arial MT"/>
              </a:rPr>
              <a:t> notifié</a:t>
            </a:r>
            <a:r>
              <a:rPr sz="1851" spc="65" dirty="0">
                <a:latin typeface="Arial MT"/>
                <a:cs typeface="Arial MT"/>
              </a:rPr>
              <a:t> </a:t>
            </a:r>
            <a:r>
              <a:rPr sz="1851" b="1" spc="-30" dirty="0">
                <a:latin typeface="Arial"/>
                <a:cs typeface="Arial"/>
              </a:rPr>
              <a:t>une</a:t>
            </a:r>
            <a:r>
              <a:rPr sz="1851" b="1" spc="55" dirty="0">
                <a:latin typeface="Arial"/>
                <a:cs typeface="Arial"/>
              </a:rPr>
              <a:t> </a:t>
            </a:r>
            <a:r>
              <a:rPr sz="1851" b="1" spc="-15" dirty="0">
                <a:latin typeface="Arial"/>
                <a:cs typeface="Arial"/>
              </a:rPr>
              <a:t>seule </a:t>
            </a:r>
            <a:r>
              <a:rPr sz="1851" b="1" spc="-500" dirty="0">
                <a:latin typeface="Arial"/>
                <a:cs typeface="Arial"/>
              </a:rPr>
              <a:t> </a:t>
            </a:r>
            <a:r>
              <a:rPr sz="1851" b="1" spc="-35" dirty="0">
                <a:latin typeface="Arial"/>
                <a:cs typeface="Arial"/>
              </a:rPr>
              <a:t>fois.</a:t>
            </a:r>
            <a:endParaRPr sz="1851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80981" y="5780673"/>
            <a:ext cx="2224704" cy="345585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101" b="1" spc="-35" dirty="0">
                <a:solidFill>
                  <a:srgbClr val="F0C130"/>
                </a:solidFill>
                <a:latin typeface="Arial"/>
                <a:cs typeface="Arial"/>
              </a:rPr>
              <a:t>h</a:t>
            </a:r>
            <a:r>
              <a:rPr sz="2101" b="1" spc="-45" dirty="0">
                <a:solidFill>
                  <a:srgbClr val="F0C130"/>
                </a:solidFill>
                <a:latin typeface="Arial"/>
                <a:cs typeface="Arial"/>
              </a:rPr>
              <a:t>a</a:t>
            </a:r>
            <a:r>
              <a:rPr sz="2101" b="1" spc="-35" dirty="0">
                <a:solidFill>
                  <a:srgbClr val="F0C130"/>
                </a:solidFill>
                <a:latin typeface="Arial"/>
                <a:cs typeface="Arial"/>
              </a:rPr>
              <a:t>nd</a:t>
            </a:r>
            <a:r>
              <a:rPr sz="2101" b="1" spc="-30" dirty="0">
                <a:solidFill>
                  <a:srgbClr val="F0C130"/>
                </a:solidFill>
                <a:latin typeface="Arial"/>
                <a:cs typeface="Arial"/>
              </a:rPr>
              <a:t>l</a:t>
            </a:r>
            <a:r>
              <a:rPr sz="2101" b="1" spc="-45" dirty="0">
                <a:solidFill>
                  <a:srgbClr val="F0C130"/>
                </a:solidFill>
                <a:latin typeface="Arial"/>
                <a:cs typeface="Arial"/>
              </a:rPr>
              <a:t>e</a:t>
            </a:r>
            <a:r>
              <a:rPr sz="2101" b="1" spc="-5" dirty="0">
                <a:solidFill>
                  <a:srgbClr val="F0C130"/>
                </a:solidFill>
                <a:latin typeface="Arial"/>
                <a:cs typeface="Arial"/>
              </a:rPr>
              <a:t>r</a:t>
            </a:r>
            <a:r>
              <a:rPr sz="2101" b="1" spc="-30" dirty="0">
                <a:solidFill>
                  <a:srgbClr val="F0C130"/>
                </a:solidFill>
                <a:latin typeface="Arial"/>
                <a:cs typeface="Arial"/>
              </a:rPr>
              <a:t> </a:t>
            </a:r>
            <a:r>
              <a:rPr sz="2101" b="1" spc="-70" dirty="0">
                <a:solidFill>
                  <a:srgbClr val="F0C130"/>
                </a:solidFill>
                <a:latin typeface="Arial"/>
                <a:cs typeface="Arial"/>
              </a:rPr>
              <a:t>r</a:t>
            </a:r>
            <a:r>
              <a:rPr sz="2101" b="1" spc="-60" dirty="0">
                <a:solidFill>
                  <a:srgbClr val="F0C130"/>
                </a:solidFill>
                <a:latin typeface="Arial"/>
                <a:cs typeface="Arial"/>
              </a:rPr>
              <a:t>un</a:t>
            </a:r>
            <a:r>
              <a:rPr sz="2101" b="1" spc="-5" dirty="0">
                <a:solidFill>
                  <a:srgbClr val="F0C130"/>
                </a:solidFill>
                <a:latin typeface="Arial"/>
                <a:cs typeface="Arial"/>
              </a:rPr>
              <a:t>s</a:t>
            </a:r>
            <a:r>
              <a:rPr sz="2101" b="1" spc="-204" dirty="0">
                <a:solidFill>
                  <a:srgbClr val="F0C130"/>
                </a:solidFill>
                <a:latin typeface="Arial"/>
                <a:cs typeface="Arial"/>
              </a:rPr>
              <a:t> </a:t>
            </a:r>
            <a:r>
              <a:rPr sz="2101" b="1" spc="-60" dirty="0">
                <a:solidFill>
                  <a:srgbClr val="F0C130"/>
                </a:solidFill>
                <a:latin typeface="Arial"/>
                <a:cs typeface="Arial"/>
              </a:rPr>
              <a:t>on</a:t>
            </a:r>
            <a:r>
              <a:rPr sz="2101" b="1" spc="-70" dirty="0">
                <a:solidFill>
                  <a:srgbClr val="F0C130"/>
                </a:solidFill>
                <a:latin typeface="Arial"/>
                <a:cs typeface="Arial"/>
              </a:rPr>
              <a:t>c</a:t>
            </a:r>
            <a:r>
              <a:rPr sz="2101" b="1" spc="-5" dirty="0">
                <a:solidFill>
                  <a:srgbClr val="F0C130"/>
                </a:solidFill>
                <a:latin typeface="Arial"/>
                <a:cs typeface="Arial"/>
              </a:rPr>
              <a:t>e</a:t>
            </a:r>
            <a:endParaRPr sz="2101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300409" y="5522259"/>
            <a:ext cx="2503586" cy="707687"/>
          </a:xfrm>
          <a:custGeom>
            <a:avLst/>
            <a:gdLst/>
            <a:ahLst/>
            <a:cxnLst/>
            <a:rect l="l" t="t" r="r" b="b"/>
            <a:pathLst>
              <a:path w="2502535" h="707389">
                <a:moveTo>
                  <a:pt x="0" y="707123"/>
                </a:moveTo>
                <a:lnTo>
                  <a:pt x="2502026" y="707123"/>
                </a:lnTo>
                <a:lnTo>
                  <a:pt x="2502026" y="0"/>
                </a:lnTo>
                <a:lnTo>
                  <a:pt x="0" y="0"/>
                </a:lnTo>
                <a:lnTo>
                  <a:pt x="0" y="707123"/>
                </a:lnTo>
                <a:close/>
              </a:path>
            </a:pathLst>
          </a:custGeom>
          <a:ln w="7619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18" name="object 18"/>
          <p:cNvSpPr txBox="1"/>
          <p:nvPr/>
        </p:nvSpPr>
        <p:spPr>
          <a:xfrm>
            <a:off x="2844234" y="4518271"/>
            <a:ext cx="1065342" cy="345585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101" b="1" spc="-70" dirty="0">
                <a:solidFill>
                  <a:srgbClr val="F0C130"/>
                </a:solidFill>
                <a:latin typeface="Arial"/>
                <a:cs typeface="Arial"/>
              </a:rPr>
              <a:t>c</a:t>
            </a:r>
            <a:r>
              <a:rPr sz="2101" b="1" spc="-60" dirty="0">
                <a:solidFill>
                  <a:srgbClr val="F0C130"/>
                </a:solidFill>
                <a:latin typeface="Arial"/>
                <a:cs typeface="Arial"/>
              </a:rPr>
              <a:t>h</a:t>
            </a:r>
            <a:r>
              <a:rPr sz="2101" b="1" spc="-70" dirty="0">
                <a:solidFill>
                  <a:srgbClr val="F0C130"/>
                </a:solidFill>
                <a:latin typeface="Arial"/>
                <a:cs typeface="Arial"/>
              </a:rPr>
              <a:t>a</a:t>
            </a:r>
            <a:r>
              <a:rPr sz="2101" b="1" spc="-60" dirty="0">
                <a:solidFill>
                  <a:srgbClr val="F0C130"/>
                </a:solidFill>
                <a:latin typeface="Arial"/>
                <a:cs typeface="Arial"/>
              </a:rPr>
              <a:t>nge</a:t>
            </a:r>
            <a:r>
              <a:rPr sz="2101" b="1" dirty="0">
                <a:solidFill>
                  <a:srgbClr val="F0C130"/>
                </a:solidFill>
                <a:latin typeface="Arial"/>
                <a:cs typeface="Arial"/>
              </a:rPr>
              <a:t>d</a:t>
            </a:r>
            <a:endParaRPr sz="2101">
              <a:latin typeface="Arial"/>
              <a:cs typeface="Arial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3071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7371" y="1858536"/>
            <a:ext cx="6017882" cy="2203105"/>
            <a:chOff x="565404" y="1857756"/>
            <a:chExt cx="6015355" cy="2202180"/>
          </a:xfrm>
        </p:grpSpPr>
        <p:sp>
          <p:nvSpPr>
            <p:cNvPr id="3" name="object 3"/>
            <p:cNvSpPr/>
            <p:nvPr/>
          </p:nvSpPr>
          <p:spPr>
            <a:xfrm>
              <a:off x="565404" y="1857756"/>
              <a:ext cx="6015355" cy="2202180"/>
            </a:xfrm>
            <a:custGeom>
              <a:avLst/>
              <a:gdLst/>
              <a:ahLst/>
              <a:cxnLst/>
              <a:rect l="l" t="t" r="r" b="b"/>
              <a:pathLst>
                <a:path w="6015355" h="2202179">
                  <a:moveTo>
                    <a:pt x="6014974" y="0"/>
                  </a:moveTo>
                  <a:lnTo>
                    <a:pt x="0" y="0"/>
                  </a:lnTo>
                  <a:lnTo>
                    <a:pt x="0" y="2201799"/>
                  </a:lnTo>
                  <a:lnTo>
                    <a:pt x="6014974" y="2201799"/>
                  </a:lnTo>
                  <a:lnTo>
                    <a:pt x="601497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" name="object 4"/>
            <p:cNvSpPr/>
            <p:nvPr/>
          </p:nvSpPr>
          <p:spPr>
            <a:xfrm>
              <a:off x="800100" y="3762756"/>
              <a:ext cx="1844039" cy="160020"/>
            </a:xfrm>
            <a:custGeom>
              <a:avLst/>
              <a:gdLst/>
              <a:ahLst/>
              <a:cxnLst/>
              <a:rect l="l" t="t" r="r" b="b"/>
              <a:pathLst>
                <a:path w="1844039" h="160020">
                  <a:moveTo>
                    <a:pt x="1843786" y="0"/>
                  </a:moveTo>
                  <a:lnTo>
                    <a:pt x="0" y="0"/>
                  </a:lnTo>
                  <a:lnTo>
                    <a:pt x="0" y="160020"/>
                  </a:lnTo>
                  <a:lnTo>
                    <a:pt x="1843786" y="160020"/>
                  </a:lnTo>
                  <a:lnTo>
                    <a:pt x="184378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52165" y="2811436"/>
            <a:ext cx="1857519" cy="160087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76" rIns="0" bIns="0" rtlCol="0">
            <a:spAutoFit/>
          </a:bodyPr>
          <a:lstStyle/>
          <a:p>
            <a:pPr marL="160084">
              <a:lnSpc>
                <a:spcPts val="1230"/>
              </a:lnSpc>
              <a:spcBef>
                <a:spcPts val="25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notify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2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restart_httpd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371" y="1858536"/>
            <a:ext cx="6017882" cy="2203105"/>
          </a:xfrm>
          <a:prstGeom prst="rect">
            <a:avLst/>
          </a:prstGeom>
        </p:spPr>
        <p:txBody>
          <a:bodyPr vert="horz" wrap="square" lIns="0" tIns="3176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950">
              <a:latin typeface="Times New Roman"/>
              <a:cs typeface="Times New Roman"/>
            </a:endParaRPr>
          </a:p>
          <a:p>
            <a:pPr marL="233138"/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tasks</a:t>
            </a:r>
            <a:r>
              <a:rPr sz="1050" dirty="0"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  <a:p>
            <a:pPr marL="395128" marR="3279181" indent="-161990">
              <a:lnSpc>
                <a:spcPct val="102899"/>
              </a:lnSpc>
              <a:spcBef>
                <a:spcPts val="15"/>
              </a:spcBef>
              <a:tabLst>
                <a:tab pos="1120588" algn="l"/>
              </a:tabLst>
            </a:pPr>
            <a:r>
              <a:rPr sz="1050" dirty="0">
                <a:latin typeface="Courier New"/>
                <a:cs typeface="Courier New"/>
              </a:rPr>
              <a:t>- </a:t>
            </a: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050" dirty="0">
                <a:latin typeface="Courier New"/>
                <a:cs typeface="Courier New"/>
              </a:rPr>
              <a:t>: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Ensure</a:t>
            </a:r>
            <a:r>
              <a:rPr sz="1050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r>
              <a:rPr sz="1050" b="1" dirty="0">
                <a:solidFill>
                  <a:srgbClr val="820000"/>
                </a:solidFill>
                <a:latin typeface="Courier New"/>
                <a:cs typeface="Courier New"/>
              </a:rPr>
              <a:t> package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is </a:t>
            </a:r>
            <a:r>
              <a:rPr sz="1050" b="1" spc="-6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820000"/>
                </a:solidFill>
                <a:latin typeface="Courier New"/>
                <a:cs typeface="Courier New"/>
              </a:rPr>
              <a:t>present	</a:t>
            </a:r>
            <a:r>
              <a:rPr sz="1050" b="1" spc="-5" dirty="0">
                <a:solidFill>
                  <a:srgbClr val="0079AF"/>
                </a:solidFill>
                <a:latin typeface="Courier New"/>
                <a:cs typeface="Courier New"/>
              </a:rPr>
              <a:t>yum</a:t>
            </a:r>
            <a:r>
              <a:rPr sz="1050" spc="-5" dirty="0">
                <a:latin typeface="Courier New"/>
                <a:cs typeface="Courier New"/>
              </a:rPr>
              <a:t>:</a:t>
            </a:r>
            <a:endParaRPr sz="1050">
              <a:latin typeface="Courier New"/>
              <a:cs typeface="Courier New"/>
            </a:endParaRPr>
          </a:p>
          <a:p>
            <a:pPr marL="555212">
              <a:lnSpc>
                <a:spcPts val="1210"/>
              </a:lnSpc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7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httpd</a:t>
            </a:r>
            <a:endParaRPr sz="1050">
              <a:latin typeface="Courier New"/>
              <a:cs typeface="Courier New"/>
            </a:endParaRPr>
          </a:p>
          <a:p>
            <a:pPr marL="555212">
              <a:spcBef>
                <a:spcPts val="20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latest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20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1100">
              <a:latin typeface="Courier New"/>
              <a:cs typeface="Courier New"/>
            </a:endParaRPr>
          </a:p>
          <a:p>
            <a:pPr marL="395128" marR="3279181" indent="-161990">
              <a:lnSpc>
                <a:spcPct val="103000"/>
              </a:lnSpc>
              <a:tabLst>
                <a:tab pos="879827" algn="l"/>
              </a:tabLst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-</a:t>
            </a:r>
            <a:r>
              <a:rPr sz="1050" b="1" spc="5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name:</a:t>
            </a:r>
            <a:r>
              <a:rPr sz="1050" b="1" spc="15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Standardized</a:t>
            </a:r>
            <a:r>
              <a:rPr sz="1050" b="1" spc="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820000"/>
                </a:solidFill>
                <a:latin typeface="Courier New"/>
                <a:cs typeface="Courier New"/>
              </a:rPr>
              <a:t>index.html </a:t>
            </a:r>
            <a:r>
              <a:rPr sz="1050" b="1" spc="-6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820000"/>
                </a:solidFill>
                <a:latin typeface="Courier New"/>
                <a:cs typeface="Courier New"/>
              </a:rPr>
              <a:t>file	</a:t>
            </a:r>
            <a:r>
              <a:rPr sz="1050" b="1" spc="-5" dirty="0">
                <a:solidFill>
                  <a:srgbClr val="0079AF"/>
                </a:solidFill>
                <a:latin typeface="Courier New"/>
                <a:cs typeface="Courier New"/>
              </a:rPr>
              <a:t>copy:</a:t>
            </a:r>
            <a:endParaRPr sz="1050">
              <a:latin typeface="Courier New"/>
              <a:cs typeface="Courier New"/>
            </a:endParaRPr>
          </a:p>
          <a:p>
            <a:pPr marL="555212">
              <a:lnSpc>
                <a:spcPts val="1210"/>
              </a:lnSpc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content:</a:t>
            </a:r>
            <a:r>
              <a:rPr sz="1050" b="1" spc="5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"This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is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my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index.html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file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for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dirty="0">
                <a:solidFill>
                  <a:srgbClr val="995FB5"/>
                </a:solidFill>
                <a:latin typeface="Courier New"/>
                <a:cs typeface="Courier New"/>
              </a:rPr>
              <a:t>{{</a:t>
            </a:r>
            <a:r>
              <a:rPr sz="1050" b="1" spc="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050" b="1" spc="-5" dirty="0">
                <a:solidFill>
                  <a:srgbClr val="995FB5"/>
                </a:solidFill>
                <a:latin typeface="Courier New"/>
                <a:cs typeface="Courier New"/>
              </a:rPr>
              <a:t>ansible_host </a:t>
            </a:r>
            <a:r>
              <a:rPr sz="1050" b="1" dirty="0">
                <a:solidFill>
                  <a:srgbClr val="995FB5"/>
                </a:solidFill>
                <a:latin typeface="Courier New"/>
                <a:cs typeface="Courier New"/>
              </a:rPr>
              <a:t>}}"</a:t>
            </a:r>
            <a:endParaRPr sz="1050">
              <a:latin typeface="Courier New"/>
              <a:cs typeface="Courier New"/>
            </a:endParaRPr>
          </a:p>
          <a:p>
            <a:pPr marL="555212">
              <a:spcBef>
                <a:spcPts val="25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dest:</a:t>
            </a:r>
            <a:r>
              <a:rPr sz="1050" b="1" spc="10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/var/www/html/index.html</a:t>
            </a:r>
            <a:endParaRPr sz="1050">
              <a:latin typeface="Courier New"/>
              <a:cs typeface="Courier New"/>
            </a:endParaRPr>
          </a:p>
          <a:p>
            <a:pPr marL="395128">
              <a:spcBef>
                <a:spcPts val="50"/>
              </a:spcBef>
            </a:pPr>
            <a:r>
              <a:rPr sz="1050" b="1" dirty="0">
                <a:solidFill>
                  <a:srgbClr val="0079AF"/>
                </a:solidFill>
                <a:latin typeface="Courier New"/>
                <a:cs typeface="Courier New"/>
              </a:rPr>
              <a:t>notify</a:t>
            </a:r>
            <a:r>
              <a:rPr sz="1050" dirty="0">
                <a:latin typeface="Courier New"/>
                <a:cs typeface="Courier New"/>
              </a:rPr>
              <a:t>:</a:t>
            </a:r>
            <a:r>
              <a:rPr sz="1050" spc="-20" dirty="0">
                <a:latin typeface="Courier New"/>
                <a:cs typeface="Courier New"/>
              </a:rPr>
              <a:t> </a:t>
            </a:r>
            <a:r>
              <a:rPr sz="1050" spc="-5" dirty="0">
                <a:latin typeface="Courier New"/>
                <a:cs typeface="Courier New"/>
              </a:rPr>
              <a:t>restart_httpd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4625" y="982231"/>
            <a:ext cx="6338345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Gestion</a:t>
            </a:r>
            <a:r>
              <a:rPr spc="-105" dirty="0"/>
              <a:t> </a:t>
            </a:r>
            <a:r>
              <a:rPr spc="-10" dirty="0"/>
              <a:t>des</a:t>
            </a:r>
            <a:r>
              <a:rPr spc="-85" dirty="0"/>
              <a:t> </a:t>
            </a:r>
            <a:r>
              <a:rPr spc="-15" dirty="0"/>
              <a:t>handlers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25702" y="4168366"/>
          <a:ext cx="8083770" cy="21124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3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1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4169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34950">
                        <a:lnSpc>
                          <a:spcPts val="76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TASK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[Ensure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httpd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package</a:t>
                      </a:r>
                      <a:r>
                        <a:rPr sz="1100" spc="-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present]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234950" marR="2396490">
                        <a:lnSpc>
                          <a:spcPct val="75400"/>
                        </a:lnSpc>
                        <a:spcBef>
                          <a:spcPts val="120"/>
                        </a:spcBef>
                        <a:tabLst>
                          <a:tab pos="4742180" algn="l"/>
                        </a:tabLst>
                      </a:pPr>
                      <a:r>
                        <a:rPr sz="1100" spc="-18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**************</a:t>
                      </a:r>
                      <a:r>
                        <a:rPr sz="3200" b="1" spc="-270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-18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3200" b="1" spc="-270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8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70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100" spc="-18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70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100" spc="-18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70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8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70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8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70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100" spc="-18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70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8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3200" b="1" spc="-270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18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**************************	</a:t>
                      </a:r>
                      <a:r>
                        <a:rPr sz="1100" spc="-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ok:</a:t>
                      </a:r>
                      <a:r>
                        <a:rPr sz="1100" spc="-7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[web2] </a:t>
                      </a:r>
                      <a:r>
                        <a:rPr sz="1100" spc="-61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ok:</a:t>
                      </a:r>
                      <a:r>
                        <a:rPr sz="1100" spc="-7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[web1]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34950">
                        <a:lnSpc>
                          <a:spcPts val="760"/>
                        </a:lnSpc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TASK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[Standardized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index.html</a:t>
                      </a:r>
                      <a:r>
                        <a:rPr sz="1100" spc="-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file]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234950">
                        <a:lnSpc>
                          <a:spcPts val="1835"/>
                        </a:lnSpc>
                        <a:tabLst>
                          <a:tab pos="4982845" algn="l"/>
                        </a:tabLst>
                      </a:pPr>
                      <a:r>
                        <a:rPr sz="1100" spc="-1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**************</a:t>
                      </a:r>
                      <a:r>
                        <a:rPr sz="3200" b="1" spc="-262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100" spc="-1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3200" b="1" spc="-262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62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100" spc="-1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62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100" spc="-1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62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100" spc="-1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62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100" spc="-1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62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sz="1100" spc="-1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3200" b="1" spc="-262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100" spc="-1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3200" b="1" spc="-262" baseline="-29100" dirty="0">
                          <a:solidFill>
                            <a:srgbClr val="00FF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100" spc="-17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*****************************	</a:t>
                      </a:r>
                      <a:r>
                        <a:rPr sz="110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ok:</a:t>
                      </a:r>
                      <a:r>
                        <a:rPr sz="1100" spc="-5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[web2]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234950">
                        <a:lnSpc>
                          <a:spcPts val="1080"/>
                        </a:lnSpc>
                      </a:pPr>
                      <a:r>
                        <a:rPr sz="1100" spc="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ok:</a:t>
                      </a:r>
                      <a:r>
                        <a:rPr sz="1100" spc="-12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[web1]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541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5890" marR="1219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PLAY</a:t>
                      </a:r>
                      <a:r>
                        <a:rPr sz="1100" spc="-5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RECAP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35890">
                        <a:lnSpc>
                          <a:spcPct val="103800"/>
                        </a:lnSpc>
                        <a:spcBef>
                          <a:spcPts val="30"/>
                        </a:spcBef>
                        <a:tabLst>
                          <a:tab pos="937894" algn="l"/>
                          <a:tab pos="1579880" algn="l"/>
                          <a:tab pos="2461895" algn="l"/>
                        </a:tabLst>
                      </a:pP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5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w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5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eb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1100" spc="-25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******:**</a:t>
                      </a:r>
                      <a:r>
                        <a:rPr sz="1600" spc="-375" baseline="264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375" baseline="264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375" baseline="264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spc="-375" baseline="264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***</a:t>
                      </a:r>
                      <a:r>
                        <a:rPr sz="1100" spc="-2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375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***</a:t>
                      </a:r>
                      <a:r>
                        <a:rPr sz="1100" spc="-25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u </a:t>
                      </a:r>
                      <a:r>
                        <a:rPr sz="1100" spc="-2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web1	</a:t>
                      </a:r>
                      <a:r>
                        <a:rPr sz="1600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r>
                        <a:rPr sz="1600" spc="-120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aseline="2645" dirty="0">
                          <a:solidFill>
                            <a:srgbClr val="00FF00"/>
                          </a:solidFill>
                          <a:latin typeface="Courier New"/>
                          <a:cs typeface="Courier New"/>
                        </a:rPr>
                        <a:t>ok=2	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100" spc="-1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un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6703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0014" marR="974725" indent="-154305">
                        <a:lnSpc>
                          <a:spcPct val="103800"/>
                        </a:lnSpc>
                        <a:tabLst>
                          <a:tab pos="1161415" algn="l"/>
                          <a:tab pos="1963420" algn="l"/>
                          <a:tab pos="2845435" algn="l"/>
                        </a:tabLst>
                      </a:pP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k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g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n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600" spc="-434" baseline="264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100" spc="-29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=0 </a:t>
                      </a:r>
                      <a:r>
                        <a:rPr sz="1100" spc="-28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reachable=0	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failed=0	skipped=0	rescued=0</a:t>
                      </a:r>
                      <a:r>
                        <a:rPr sz="1100" spc="-12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ignored=0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3812" marB="0">
                    <a:lnL w="76200">
                      <a:solidFill>
                        <a:srgbClr val="FF0000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653585" y="2323552"/>
            <a:ext cx="2296490" cy="125471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24775" rIns="0" bIns="0" rtlCol="0">
            <a:spAutoFit/>
          </a:bodyPr>
          <a:lstStyle/>
          <a:p>
            <a:pPr marL="166437" marR="224880">
              <a:lnSpc>
                <a:spcPct val="102899"/>
              </a:lnSpc>
              <a:spcBef>
                <a:spcPts val="195"/>
              </a:spcBef>
            </a:pPr>
            <a:r>
              <a:rPr sz="1551" spc="40" dirty="0">
                <a:latin typeface="Arial MT"/>
                <a:cs typeface="Arial MT"/>
              </a:rPr>
              <a:t>Si</a:t>
            </a:r>
            <a:r>
              <a:rPr sz="1551" spc="95" dirty="0">
                <a:latin typeface="Arial MT"/>
                <a:cs typeface="Arial MT"/>
              </a:rPr>
              <a:t> </a:t>
            </a:r>
            <a:r>
              <a:rPr sz="1551" b="1" spc="5" dirty="0">
                <a:solidFill>
                  <a:srgbClr val="FF0000"/>
                </a:solidFill>
                <a:latin typeface="Arial"/>
                <a:cs typeface="Arial"/>
              </a:rPr>
              <a:t>aucune</a:t>
            </a:r>
            <a:r>
              <a:rPr sz="1551" b="1" spc="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51" spc="55" dirty="0">
                <a:latin typeface="Arial MT"/>
                <a:cs typeface="Arial MT"/>
              </a:rPr>
              <a:t>tâche </a:t>
            </a:r>
            <a:r>
              <a:rPr sz="1551" spc="60" dirty="0">
                <a:latin typeface="Arial MT"/>
                <a:cs typeface="Arial MT"/>
              </a:rPr>
              <a:t> notifie</a:t>
            </a:r>
            <a:r>
              <a:rPr sz="1551" spc="75" dirty="0">
                <a:latin typeface="Arial MT"/>
                <a:cs typeface="Arial MT"/>
              </a:rPr>
              <a:t> </a:t>
            </a:r>
            <a:r>
              <a:rPr sz="1551" b="1" spc="40" dirty="0">
                <a:solidFill>
                  <a:srgbClr val="FF0000"/>
                </a:solidFill>
                <a:latin typeface="Arial"/>
                <a:cs typeface="Arial"/>
              </a:rPr>
              <a:t>de </a:t>
            </a:r>
            <a:r>
              <a:rPr sz="1551" b="1" spc="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551" b="1" spc="10" dirty="0">
                <a:solidFill>
                  <a:srgbClr val="FF0000"/>
                </a:solidFill>
                <a:latin typeface="Arial"/>
                <a:cs typeface="Arial"/>
              </a:rPr>
              <a:t>changement</a:t>
            </a:r>
            <a:r>
              <a:rPr sz="1551" spc="10" dirty="0">
                <a:latin typeface="Arial MT"/>
                <a:cs typeface="Arial MT"/>
              </a:rPr>
              <a:t>,</a:t>
            </a:r>
            <a:r>
              <a:rPr sz="1551" spc="70" dirty="0">
                <a:latin typeface="Arial MT"/>
                <a:cs typeface="Arial MT"/>
              </a:rPr>
              <a:t> </a:t>
            </a:r>
            <a:r>
              <a:rPr sz="1551" spc="35" dirty="0">
                <a:latin typeface="Arial MT"/>
                <a:cs typeface="Arial MT"/>
              </a:rPr>
              <a:t>le </a:t>
            </a:r>
            <a:r>
              <a:rPr sz="1551" spc="40" dirty="0">
                <a:latin typeface="Arial MT"/>
                <a:cs typeface="Arial MT"/>
              </a:rPr>
              <a:t> </a:t>
            </a:r>
            <a:r>
              <a:rPr sz="1551" spc="55" dirty="0">
                <a:latin typeface="Arial MT"/>
                <a:cs typeface="Arial MT"/>
              </a:rPr>
              <a:t>handler</a:t>
            </a:r>
            <a:r>
              <a:rPr sz="1551" spc="70" dirty="0">
                <a:latin typeface="Arial MT"/>
                <a:cs typeface="Arial MT"/>
              </a:rPr>
              <a:t> </a:t>
            </a:r>
            <a:r>
              <a:rPr sz="1551" spc="40" dirty="0">
                <a:latin typeface="Arial MT"/>
                <a:cs typeface="Arial MT"/>
              </a:rPr>
              <a:t>ne</a:t>
            </a:r>
            <a:r>
              <a:rPr sz="1551" spc="85" dirty="0">
                <a:latin typeface="Arial MT"/>
                <a:cs typeface="Arial MT"/>
              </a:rPr>
              <a:t> </a:t>
            </a:r>
            <a:r>
              <a:rPr sz="1551" spc="55" dirty="0">
                <a:latin typeface="Arial MT"/>
                <a:cs typeface="Arial MT"/>
              </a:rPr>
              <a:t>sera</a:t>
            </a:r>
            <a:r>
              <a:rPr sz="1551" spc="85" dirty="0">
                <a:latin typeface="Arial MT"/>
                <a:cs typeface="Arial MT"/>
              </a:rPr>
              <a:t> </a:t>
            </a:r>
            <a:r>
              <a:rPr sz="1551" spc="50" dirty="0">
                <a:latin typeface="Arial MT"/>
                <a:cs typeface="Arial MT"/>
              </a:rPr>
              <a:t>pas </a:t>
            </a:r>
            <a:r>
              <a:rPr sz="1551" spc="-415" dirty="0">
                <a:latin typeface="Arial MT"/>
                <a:cs typeface="Arial MT"/>
              </a:rPr>
              <a:t> </a:t>
            </a:r>
            <a:r>
              <a:rPr sz="1551" spc="60" dirty="0">
                <a:latin typeface="Arial MT"/>
                <a:cs typeface="Arial MT"/>
              </a:rPr>
              <a:t>notifié.</a:t>
            </a:r>
            <a:endParaRPr sz="1551">
              <a:latin typeface="Arial MT"/>
              <a:cs typeface="Arial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79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918831"/>
            <a:ext cx="941977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  <a:tabLst>
                <a:tab pos="2379026" algn="l"/>
              </a:tabLst>
            </a:pPr>
            <a:r>
              <a:rPr spc="210" dirty="0"/>
              <a:t>EXÉCUTER	</a:t>
            </a:r>
            <a:r>
              <a:rPr spc="70" dirty="0"/>
              <a:t>UN</a:t>
            </a:r>
            <a:r>
              <a:rPr spc="310" dirty="0"/>
              <a:t> </a:t>
            </a:r>
            <a:r>
              <a:rPr spc="220" dirty="0"/>
              <a:t>PLAYBOOK</a:t>
            </a:r>
            <a:r>
              <a:rPr spc="110" dirty="0"/>
              <a:t> </a:t>
            </a:r>
            <a:r>
              <a:rPr spc="165" dirty="0"/>
              <a:t>ANSIBLE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2681843"/>
            <a:ext cx="9884229" cy="615553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477711"/>
            <a:r>
              <a:rPr sz="2000" spc="5" dirty="0">
                <a:latin typeface="Consolas"/>
                <a:cs typeface="Consolas"/>
              </a:rPr>
              <a:t>[</a:t>
            </a:r>
            <a:r>
              <a:rPr sz="2000" spc="5" dirty="0" err="1">
                <a:latin typeface="Consolas"/>
                <a:cs typeface="Consolas"/>
              </a:rPr>
              <a:t>centos@</a:t>
            </a:r>
            <a:r>
              <a:rPr sz="2000" spc="10" dirty="0" err="1">
                <a:latin typeface="Consolas"/>
                <a:cs typeface="Consolas"/>
              </a:rPr>
              <a:t>ansible</a:t>
            </a:r>
            <a:r>
              <a:rPr sz="2000" spc="10" dirty="0">
                <a:latin typeface="Consolas"/>
                <a:cs typeface="Consolas"/>
              </a:rPr>
              <a:t>]$</a:t>
            </a:r>
            <a:r>
              <a:rPr sz="2000" spc="25" dirty="0">
                <a:latin typeface="Consolas"/>
                <a:cs typeface="Consolas"/>
              </a:rPr>
              <a:t> </a:t>
            </a:r>
            <a:r>
              <a:rPr sz="2000" spc="5" dirty="0">
                <a:latin typeface="Consolas"/>
                <a:cs typeface="Consolas"/>
              </a:rPr>
              <a:t>ansible-playbook</a:t>
            </a:r>
            <a:r>
              <a:rPr sz="2000" spc="30" dirty="0">
                <a:latin typeface="Consolas"/>
                <a:cs typeface="Consolas"/>
              </a:rPr>
              <a:t> </a:t>
            </a:r>
            <a:r>
              <a:rPr sz="2000" spc="5" dirty="0">
                <a:latin typeface="Consolas"/>
                <a:cs typeface="Consolas"/>
              </a:rPr>
              <a:t>play.yml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-i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5" dirty="0">
                <a:latin typeface="Consolas"/>
                <a:cs typeface="Consolas"/>
              </a:rPr>
              <a:t>inventory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0177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429" y="918831"/>
            <a:ext cx="941977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  <a:tabLst>
                <a:tab pos="2379026" algn="l"/>
              </a:tabLst>
            </a:pPr>
            <a:r>
              <a:rPr spc="210" dirty="0"/>
              <a:t>EXÉCUTER	</a:t>
            </a:r>
            <a:r>
              <a:rPr spc="70" dirty="0"/>
              <a:t>UN</a:t>
            </a:r>
            <a:r>
              <a:rPr spc="310" dirty="0"/>
              <a:t> </a:t>
            </a:r>
            <a:r>
              <a:rPr spc="220" dirty="0"/>
              <a:t>PLAYBOOK</a:t>
            </a:r>
            <a:r>
              <a:rPr spc="110" dirty="0"/>
              <a:t> </a:t>
            </a:r>
            <a:r>
              <a:rPr spc="165" dirty="0"/>
              <a:t>ANSIBLE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34513" y="2653001"/>
            <a:ext cx="4478631" cy="406571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12705">
              <a:spcBef>
                <a:spcPts val="95"/>
              </a:spcBef>
            </a:pPr>
            <a:r>
              <a:rPr sz="2501" spc="40" dirty="0">
                <a:latin typeface="Calibri"/>
                <a:cs typeface="Calibri"/>
              </a:rPr>
              <a:t>En</a:t>
            </a:r>
            <a:r>
              <a:rPr sz="2501" spc="155" dirty="0">
                <a:latin typeface="Calibri"/>
                <a:cs typeface="Calibri"/>
              </a:rPr>
              <a:t> </a:t>
            </a:r>
            <a:r>
              <a:rPr sz="2501" spc="35" dirty="0">
                <a:latin typeface="Calibri"/>
                <a:cs typeface="Calibri"/>
              </a:rPr>
              <a:t>mode</a:t>
            </a:r>
            <a:r>
              <a:rPr sz="2501" spc="155" dirty="0">
                <a:latin typeface="Calibri"/>
                <a:cs typeface="Calibri"/>
              </a:rPr>
              <a:t> </a:t>
            </a:r>
            <a:r>
              <a:rPr sz="2501" spc="10" dirty="0">
                <a:latin typeface="Calibri"/>
                <a:cs typeface="Calibri"/>
              </a:rPr>
              <a:t>vérification </a:t>
            </a:r>
            <a:r>
              <a:rPr sz="2501" spc="20" dirty="0">
                <a:latin typeface="Calibri"/>
                <a:cs typeface="Calibri"/>
              </a:rPr>
              <a:t>uniquement</a:t>
            </a:r>
            <a:endParaRPr sz="2501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943" y="3157530"/>
            <a:ext cx="8897257" cy="499499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6988" rIns="0" bIns="0" rtlCol="0">
            <a:spAutoFit/>
          </a:bodyPr>
          <a:lstStyle/>
          <a:p>
            <a:pPr>
              <a:spcBef>
                <a:spcPts val="5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46478"/>
            <a:r>
              <a:rPr sz="2000" spc="5" dirty="0">
                <a:latin typeface="Consolas"/>
                <a:cs typeface="Consolas"/>
              </a:rPr>
              <a:t>[</a:t>
            </a:r>
            <a:r>
              <a:rPr sz="2000" spc="5" dirty="0" err="1">
                <a:latin typeface="Consolas"/>
                <a:cs typeface="Consolas"/>
              </a:rPr>
              <a:t>centos@</a:t>
            </a:r>
            <a:r>
              <a:rPr sz="2000" spc="10" dirty="0" err="1">
                <a:latin typeface="Consolas"/>
                <a:cs typeface="Consolas"/>
              </a:rPr>
              <a:t>ansible</a:t>
            </a:r>
            <a:r>
              <a:rPr sz="2000" spc="10" dirty="0">
                <a:latin typeface="Consolas"/>
                <a:cs typeface="Consolas"/>
              </a:rPr>
              <a:t>]$</a:t>
            </a:r>
            <a:r>
              <a:rPr sz="2000" spc="25" dirty="0">
                <a:latin typeface="Consolas"/>
                <a:cs typeface="Consolas"/>
              </a:rPr>
              <a:t> </a:t>
            </a:r>
            <a:r>
              <a:rPr sz="2000" spc="5" dirty="0">
                <a:latin typeface="Consolas"/>
                <a:cs typeface="Consolas"/>
              </a:rPr>
              <a:t>ansible-playbook</a:t>
            </a:r>
            <a:r>
              <a:rPr sz="2000" spc="30" dirty="0">
                <a:latin typeface="Consolas"/>
                <a:cs typeface="Consolas"/>
              </a:rPr>
              <a:t> </a:t>
            </a:r>
            <a:r>
              <a:rPr sz="2000" spc="5" dirty="0">
                <a:latin typeface="Consolas"/>
                <a:cs typeface="Consolas"/>
              </a:rPr>
              <a:t>play.yml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10" dirty="0">
                <a:latin typeface="Consolas"/>
                <a:cs typeface="Consolas"/>
              </a:rPr>
              <a:t>-i</a:t>
            </a:r>
            <a:r>
              <a:rPr sz="2000" spc="30" dirty="0">
                <a:latin typeface="Consolas"/>
                <a:cs typeface="Consolas"/>
              </a:rPr>
              <a:t> </a:t>
            </a:r>
            <a:r>
              <a:rPr sz="2000" spc="5" dirty="0">
                <a:latin typeface="Consolas"/>
                <a:cs typeface="Consolas"/>
              </a:rPr>
              <a:t>hosts</a:t>
            </a:r>
            <a:r>
              <a:rPr sz="2000" spc="80" dirty="0">
                <a:latin typeface="Consolas"/>
                <a:cs typeface="Consolas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Consolas"/>
                <a:cs typeface="Consolas"/>
              </a:rPr>
              <a:t>–check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16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593023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Ce</a:t>
            </a:r>
            <a:r>
              <a:rPr spc="-20" dirty="0"/>
              <a:t> </a:t>
            </a:r>
            <a:r>
              <a:rPr spc="-5" dirty="0"/>
              <a:t>qu’on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5" dirty="0"/>
              <a:t>couvert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1990036"/>
            <a:ext cx="3863057" cy="849351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Principe des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playbooks.</a:t>
            </a:r>
            <a:endParaRPr sz="1801">
              <a:latin typeface="Segoe UI Symbol"/>
              <a:cs typeface="Segoe UI Symbol"/>
            </a:endParaRPr>
          </a:p>
          <a:p>
            <a:pPr marL="12705"/>
            <a:r>
              <a:rPr sz="1801" spc="-5" dirty="0">
                <a:latin typeface="Segoe UI Symbol"/>
                <a:cs typeface="Segoe UI Symbol"/>
              </a:rPr>
              <a:t>Script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d’exécution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de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tâches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distantes.</a:t>
            </a:r>
            <a:endParaRPr sz="1801">
              <a:latin typeface="Segoe UI Symbol"/>
              <a:cs typeface="Segoe UI Symbol"/>
            </a:endParaRPr>
          </a:p>
          <a:p>
            <a:pPr marL="12705"/>
            <a:r>
              <a:rPr sz="1801" spc="-5" dirty="0">
                <a:latin typeface="Segoe UI Symbol"/>
                <a:cs typeface="Segoe UI Symbol"/>
              </a:rPr>
              <a:t>Différents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parties et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blocs.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994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7937" y="3036575"/>
            <a:ext cx="2706237" cy="829023"/>
          </a:xfrm>
          <a:prstGeom prst="rect">
            <a:avLst/>
          </a:prstGeom>
        </p:spPr>
        <p:txBody>
          <a:bodyPr vert="horz" wrap="square" lIns="0" tIns="1461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4"/>
              </a:spcBef>
            </a:pPr>
            <a:r>
              <a:rPr sz="5252" u="heavy" dirty="0">
                <a:uFill>
                  <a:solidFill>
                    <a:srgbClr val="000000"/>
                  </a:solidFill>
                </a:uFill>
              </a:rPr>
              <a:t>Variables</a:t>
            </a:r>
            <a:endParaRPr sz="525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6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Composants de </a:t>
            </a:r>
            <a:r>
              <a:rPr lang="fr-BE" dirty="0" err="1"/>
              <a:t>Ansible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534" y="1727201"/>
            <a:ext cx="9706135" cy="47026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0037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243229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79" y="1988207"/>
            <a:ext cx="6350127" cy="1931846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indent="-343037">
              <a:spcBef>
                <a:spcPts val="9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Introduction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spcBef>
                <a:spcPts val="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Saisie </a:t>
            </a:r>
            <a:r>
              <a:rPr sz="2501" spc="-5" dirty="0">
                <a:latin typeface="Segoe UI Symbol"/>
                <a:cs typeface="Segoe UI Symbol"/>
              </a:rPr>
              <a:t>au</a:t>
            </a:r>
            <a:r>
              <a:rPr sz="2501" spc="-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clavier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Variables</a:t>
            </a:r>
            <a:r>
              <a:rPr sz="2501" spc="3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internes</a:t>
            </a:r>
            <a:r>
              <a:rPr sz="2501" spc="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et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externes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Récupération</a:t>
            </a:r>
            <a:r>
              <a:rPr sz="2501" spc="4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du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résultat</a:t>
            </a:r>
            <a:r>
              <a:rPr sz="2501" spc="4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d'une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commande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Facts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: </a:t>
            </a:r>
            <a:r>
              <a:rPr sz="2501" spc="-10" dirty="0">
                <a:latin typeface="Segoe UI Symbol"/>
                <a:cs typeface="Segoe UI Symbol"/>
              </a:rPr>
              <a:t>Variables</a:t>
            </a:r>
            <a:r>
              <a:rPr sz="2501" spc="20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magiques</a:t>
            </a:r>
            <a:endParaRPr sz="25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390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381114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1990037"/>
            <a:ext cx="4667305" cy="1123787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1355632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Variables saisies </a:t>
            </a:r>
            <a:r>
              <a:rPr sz="1801" dirty="0">
                <a:latin typeface="Segoe UI Symbol"/>
                <a:cs typeface="Segoe UI Symbol"/>
              </a:rPr>
              <a:t>au </a:t>
            </a:r>
            <a:r>
              <a:rPr sz="1801" spc="-5" dirty="0">
                <a:latin typeface="Segoe UI Symbol"/>
                <a:cs typeface="Segoe UI Symbol"/>
              </a:rPr>
              <a:t>clavier. 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Variables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définies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dans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scripts.</a:t>
            </a:r>
            <a:endParaRPr sz="1801">
              <a:latin typeface="Segoe UI Symbol"/>
              <a:cs typeface="Segoe UI Symbol"/>
            </a:endParaRPr>
          </a:p>
          <a:p>
            <a:pPr marL="12705" marR="5082"/>
            <a:r>
              <a:rPr sz="1801" spc="-5" dirty="0">
                <a:latin typeface="Segoe UI Symbol"/>
                <a:cs typeface="Segoe UI Symbol"/>
              </a:rPr>
              <a:t>Variables incluses depuis </a:t>
            </a:r>
            <a:r>
              <a:rPr sz="1801" spc="-10" dirty="0">
                <a:latin typeface="Segoe UI Symbol"/>
                <a:cs typeface="Segoe UI Symbol"/>
              </a:rPr>
              <a:t>des </a:t>
            </a:r>
            <a:r>
              <a:rPr sz="1801" spc="-5" dirty="0">
                <a:latin typeface="Segoe UI Symbol"/>
                <a:cs typeface="Segoe UI Symbol"/>
              </a:rPr>
              <a:t>fichiers externes.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Facts </a:t>
            </a:r>
            <a:r>
              <a:rPr sz="1801" dirty="0">
                <a:latin typeface="Segoe UI Symbol"/>
                <a:cs typeface="Segoe UI Symbol"/>
              </a:rPr>
              <a:t>: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Variables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magiques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504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442074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Saisie</a:t>
            </a:r>
            <a:r>
              <a:rPr spc="-45" dirty="0"/>
              <a:t> </a:t>
            </a:r>
            <a:r>
              <a:rPr spc="-5" dirty="0"/>
              <a:t>au</a:t>
            </a:r>
            <a:r>
              <a:rPr spc="-40" dirty="0"/>
              <a:t> </a:t>
            </a:r>
            <a:r>
              <a:rPr dirty="0"/>
              <a:t>clavier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2389493"/>
            <a:ext cx="5752341" cy="2548819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Définie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dans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 playbook</a:t>
            </a:r>
            <a:r>
              <a:rPr sz="1801" dirty="0">
                <a:latin typeface="Segoe UI Symbol"/>
                <a:cs typeface="Segoe UI Symbol"/>
              </a:rPr>
              <a:t> par</a:t>
            </a:r>
            <a:r>
              <a:rPr sz="1801" spc="-5" dirty="0">
                <a:latin typeface="Segoe UI Symbol"/>
                <a:cs typeface="Segoe UI Symbol"/>
              </a:rPr>
              <a:t> le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module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«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vars_prompt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» :</a:t>
            </a:r>
          </a:p>
          <a:p>
            <a:pPr marL="139121" marR="4029415" indent="-127051">
              <a:buFont typeface="Segoe UI Symbol"/>
              <a:buChar char="-"/>
              <a:tabLst>
                <a:tab pos="167072" algn="l"/>
              </a:tabLst>
            </a:pPr>
            <a:r>
              <a:rPr sz="2066" dirty="0"/>
              <a:t>	</a:t>
            </a:r>
            <a:r>
              <a:rPr sz="1801" dirty="0">
                <a:latin typeface="Segoe UI Symbol"/>
                <a:cs typeface="Segoe UI Symbol"/>
              </a:rPr>
              <a:t>hosts:</a:t>
            </a:r>
            <a:r>
              <a:rPr sz="1801" spc="-10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localhost </a:t>
            </a:r>
            <a:r>
              <a:rPr sz="1801" spc="-47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vars_prompt:</a:t>
            </a:r>
          </a:p>
          <a:p>
            <a:pPr marL="414821" lvl="1" indent="-156272">
              <a:buChar char="-"/>
              <a:tabLst>
                <a:tab pos="415456" algn="l"/>
              </a:tabLst>
            </a:pPr>
            <a:r>
              <a:rPr sz="1801" dirty="0">
                <a:latin typeface="Segoe UI Symbol"/>
                <a:cs typeface="Segoe UI Symbol"/>
              </a:rPr>
              <a:t>name:</a:t>
            </a:r>
            <a:r>
              <a:rPr sz="1801" spc="-6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"name"</a:t>
            </a:r>
          </a:p>
          <a:p>
            <a:pPr marL="384329" marR="1944512"/>
            <a:r>
              <a:rPr sz="1801" dirty="0">
                <a:latin typeface="Segoe UI Symbol"/>
                <a:cs typeface="Segoe UI Symbol"/>
              </a:rPr>
              <a:t>prompt:</a:t>
            </a:r>
            <a:r>
              <a:rPr sz="1801" spc="-5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“Quel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est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votre</a:t>
            </a:r>
            <a:r>
              <a:rPr sz="1801" spc="-5" dirty="0">
                <a:latin typeface="Segoe UI Symbol"/>
                <a:cs typeface="Segoe UI Symbol"/>
              </a:rPr>
              <a:t> prénom?"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private: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no</a:t>
            </a:r>
            <a:endParaRPr sz="1801" dirty="0">
              <a:latin typeface="Segoe UI Symbol"/>
              <a:cs typeface="Segoe UI Symbol"/>
            </a:endParaRPr>
          </a:p>
          <a:p>
            <a:pPr marL="135944"/>
            <a:r>
              <a:rPr sz="1801" spc="-5" dirty="0">
                <a:latin typeface="Segoe UI Symbol"/>
                <a:cs typeface="Segoe UI Symbol"/>
              </a:rPr>
              <a:t>tasks:</a:t>
            </a:r>
            <a:endParaRPr sz="1801" dirty="0">
              <a:latin typeface="Segoe UI Symbol"/>
              <a:cs typeface="Segoe UI Symbol"/>
            </a:endParaRPr>
          </a:p>
          <a:p>
            <a:pPr marL="414821" lvl="1" indent="-156272">
              <a:buChar char="-"/>
              <a:tabLst>
                <a:tab pos="415456" algn="l"/>
              </a:tabLst>
            </a:pPr>
            <a:r>
              <a:rPr sz="1801" dirty="0">
                <a:latin typeface="Segoe UI Symbol"/>
                <a:cs typeface="Segoe UI Symbol"/>
              </a:rPr>
              <a:t>debug:</a:t>
            </a:r>
          </a:p>
          <a:p>
            <a:pPr marL="508203"/>
            <a:r>
              <a:rPr sz="1801" spc="-5" dirty="0">
                <a:latin typeface="Segoe UI Symbol"/>
                <a:cs typeface="Segoe UI Symbol"/>
              </a:rPr>
              <a:t>msg: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“Bonjour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{{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name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}}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5538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826703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Variables</a:t>
            </a:r>
            <a:r>
              <a:rPr spc="5" dirty="0"/>
              <a:t> </a:t>
            </a:r>
            <a:r>
              <a:rPr spc="-10" dirty="0"/>
              <a:t>internes</a:t>
            </a:r>
            <a:r>
              <a:rPr spc="10" dirty="0"/>
              <a:t> </a:t>
            </a:r>
            <a:r>
              <a:rPr spc="-5" dirty="0"/>
              <a:t>et</a:t>
            </a:r>
            <a:r>
              <a:rPr spc="5" dirty="0"/>
              <a:t> </a:t>
            </a:r>
            <a:r>
              <a:rPr spc="-5" dirty="0"/>
              <a:t>externes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141" y="2107180"/>
            <a:ext cx="9730382" cy="4045498"/>
          </a:xfrm>
          <a:prstGeom prst="rect">
            <a:avLst/>
          </a:prstGeom>
        </p:spPr>
        <p:txBody>
          <a:bodyPr vert="horz" wrap="square" lIns="0" tIns="102278" rIns="0" bIns="0" rtlCol="0">
            <a:spAutoFit/>
          </a:bodyPr>
          <a:lstStyle/>
          <a:p>
            <a:pPr marL="241397" indent="-228691">
              <a:spcBef>
                <a:spcPts val="805"/>
              </a:spcBef>
              <a:buFont typeface="Arial MT"/>
              <a:buChar char="•"/>
              <a:tabLst>
                <a:tab pos="241397" algn="l"/>
              </a:tabLst>
            </a:pPr>
            <a:r>
              <a:rPr sz="2451" dirty="0">
                <a:latin typeface="Calibri"/>
                <a:cs typeface="Calibri"/>
              </a:rPr>
              <a:t>Il </a:t>
            </a:r>
            <a:r>
              <a:rPr sz="2451" spc="-10" dirty="0">
                <a:latin typeface="Calibri"/>
                <a:cs typeface="Calibri"/>
              </a:rPr>
              <a:t>est</a:t>
            </a:r>
            <a:r>
              <a:rPr sz="2451" dirty="0">
                <a:latin typeface="Calibri"/>
                <a:cs typeface="Calibri"/>
              </a:rPr>
              <a:t> </a:t>
            </a:r>
            <a:r>
              <a:rPr sz="2451" spc="5" dirty="0">
                <a:latin typeface="Calibri"/>
                <a:cs typeface="Calibri"/>
              </a:rPr>
              <a:t>de </a:t>
            </a:r>
            <a:r>
              <a:rPr sz="2451" dirty="0">
                <a:latin typeface="Calibri"/>
                <a:cs typeface="Calibri"/>
              </a:rPr>
              <a:t>bonne</a:t>
            </a:r>
            <a:r>
              <a:rPr sz="2451" spc="-10" dirty="0">
                <a:latin typeface="Calibri"/>
                <a:cs typeface="Calibri"/>
              </a:rPr>
              <a:t> pratique</a:t>
            </a:r>
            <a:r>
              <a:rPr sz="2451" spc="-25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d'organiser</a:t>
            </a:r>
            <a:r>
              <a:rPr sz="2451" spc="-3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ses</a:t>
            </a:r>
            <a:r>
              <a:rPr sz="2451" spc="20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procédures</a:t>
            </a:r>
            <a:r>
              <a:rPr sz="2451" spc="-25" dirty="0">
                <a:latin typeface="Calibri"/>
                <a:cs typeface="Calibri"/>
              </a:rPr>
              <a:t> </a:t>
            </a:r>
            <a:r>
              <a:rPr sz="2451" spc="-15" dirty="0">
                <a:latin typeface="Calibri"/>
                <a:cs typeface="Calibri"/>
              </a:rPr>
              <a:t>avec</a:t>
            </a:r>
            <a:r>
              <a:rPr sz="2451" dirty="0">
                <a:latin typeface="Calibri"/>
                <a:cs typeface="Calibri"/>
              </a:rPr>
              <a:t> des</a:t>
            </a:r>
            <a:r>
              <a:rPr sz="2451" spc="-10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variables.</a:t>
            </a:r>
            <a:endParaRPr sz="2451" dirty="0">
              <a:latin typeface="Calibri"/>
              <a:cs typeface="Calibri"/>
            </a:endParaRPr>
          </a:p>
          <a:p>
            <a:pPr marL="241397" marR="5082" indent="-228691">
              <a:lnSpc>
                <a:spcPts val="2651"/>
              </a:lnSpc>
              <a:spcBef>
                <a:spcPts val="1035"/>
              </a:spcBef>
              <a:buFont typeface="Arial MT"/>
              <a:buChar char="•"/>
              <a:tabLst>
                <a:tab pos="241397" algn="l"/>
              </a:tabLst>
            </a:pPr>
            <a:r>
              <a:rPr sz="2451" dirty="0">
                <a:latin typeface="Calibri"/>
                <a:cs typeface="Calibri"/>
              </a:rPr>
              <a:t>Les</a:t>
            </a:r>
            <a:r>
              <a:rPr sz="2451" spc="340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variables</a:t>
            </a:r>
            <a:r>
              <a:rPr sz="2451" spc="33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Ansible</a:t>
            </a:r>
            <a:r>
              <a:rPr sz="2451" spc="340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peuvent</a:t>
            </a:r>
            <a:r>
              <a:rPr sz="2451" spc="340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être</a:t>
            </a:r>
            <a:r>
              <a:rPr sz="2451" spc="330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déclarées</a:t>
            </a:r>
            <a:r>
              <a:rPr sz="2451" spc="34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à</a:t>
            </a:r>
            <a:r>
              <a:rPr sz="2451" spc="340" dirty="0">
                <a:latin typeface="Calibri"/>
                <a:cs typeface="Calibri"/>
              </a:rPr>
              <a:t> </a:t>
            </a:r>
            <a:r>
              <a:rPr sz="2451" spc="-15" dirty="0">
                <a:latin typeface="Calibri"/>
                <a:cs typeface="Calibri"/>
              </a:rPr>
              <a:t>différents</a:t>
            </a:r>
            <a:r>
              <a:rPr sz="2451" spc="335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endroits</a:t>
            </a:r>
            <a:r>
              <a:rPr sz="2451" spc="34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:</a:t>
            </a:r>
            <a:r>
              <a:rPr sz="2451" spc="330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dans </a:t>
            </a:r>
            <a:r>
              <a:rPr sz="2451" spc="-540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l'inventaire,</a:t>
            </a:r>
            <a:r>
              <a:rPr sz="2451" spc="-4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dans</a:t>
            </a:r>
            <a:r>
              <a:rPr sz="2451" spc="-2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les</a:t>
            </a:r>
            <a:r>
              <a:rPr sz="2451" spc="-5" dirty="0">
                <a:latin typeface="Calibri"/>
                <a:cs typeface="Calibri"/>
              </a:rPr>
              <a:t> dossiers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group_vars/</a:t>
            </a:r>
            <a:r>
              <a:rPr sz="2451" spc="-4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ou</a:t>
            </a:r>
            <a:r>
              <a:rPr sz="2451" spc="5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host_vars/</a:t>
            </a:r>
            <a:r>
              <a:rPr sz="2451" spc="-3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par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exemple.</a:t>
            </a:r>
            <a:endParaRPr sz="2451" dirty="0">
              <a:latin typeface="Calibri"/>
              <a:cs typeface="Calibri"/>
            </a:endParaRPr>
          </a:p>
          <a:p>
            <a:pPr marL="241397" indent="-228691">
              <a:spcBef>
                <a:spcPts val="685"/>
              </a:spcBef>
              <a:buFont typeface="Arial MT"/>
              <a:buChar char="•"/>
              <a:tabLst>
                <a:tab pos="241397" algn="l"/>
              </a:tabLst>
            </a:pPr>
            <a:r>
              <a:rPr sz="2451" spc="5" dirty="0">
                <a:latin typeface="Calibri"/>
                <a:cs typeface="Calibri"/>
              </a:rPr>
              <a:t>On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peut</a:t>
            </a:r>
            <a:r>
              <a:rPr sz="2451" spc="-1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aussi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les </a:t>
            </a:r>
            <a:r>
              <a:rPr sz="2451" spc="-5" dirty="0">
                <a:latin typeface="Calibri"/>
                <a:cs typeface="Calibri"/>
              </a:rPr>
              <a:t>définir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via</a:t>
            </a:r>
            <a:r>
              <a:rPr sz="2451" spc="-1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la</a:t>
            </a:r>
            <a:r>
              <a:rPr sz="2451" spc="-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ligne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spc="5" dirty="0">
                <a:latin typeface="Calibri"/>
                <a:cs typeface="Calibri"/>
              </a:rPr>
              <a:t>de</a:t>
            </a:r>
            <a:r>
              <a:rPr sz="2451" spc="-1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commande</a:t>
            </a:r>
            <a:r>
              <a:rPr sz="2451" spc="-3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:</a:t>
            </a:r>
            <a:r>
              <a:rPr sz="2451" spc="15" dirty="0">
                <a:latin typeface="Calibri"/>
                <a:cs typeface="Calibri"/>
              </a:rPr>
              <a:t> </a:t>
            </a:r>
            <a:r>
              <a:rPr sz="2451" b="1" spc="-5" dirty="0">
                <a:latin typeface="Calibri"/>
                <a:cs typeface="Calibri"/>
              </a:rPr>
              <a:t>ansible-playbook</a:t>
            </a:r>
            <a:r>
              <a:rPr sz="2451" b="1" spc="-35" dirty="0">
                <a:latin typeface="Calibri"/>
                <a:cs typeface="Calibri"/>
              </a:rPr>
              <a:t> </a:t>
            </a:r>
            <a:r>
              <a:rPr sz="2451" b="1" dirty="0">
                <a:latin typeface="Calibri"/>
                <a:cs typeface="Calibri"/>
              </a:rPr>
              <a:t>–e</a:t>
            </a:r>
            <a:endParaRPr sz="2451" dirty="0">
              <a:latin typeface="Calibri"/>
              <a:cs typeface="Calibri"/>
            </a:endParaRPr>
          </a:p>
          <a:p>
            <a:pPr marL="241397" indent="-228691">
              <a:spcBef>
                <a:spcPts val="710"/>
              </a:spcBef>
              <a:buFont typeface="Arial MT"/>
              <a:buChar char="•"/>
              <a:tabLst>
                <a:tab pos="241397" algn="l"/>
              </a:tabLst>
            </a:pPr>
            <a:r>
              <a:rPr sz="2451" spc="5" dirty="0">
                <a:latin typeface="Calibri"/>
                <a:cs typeface="Calibri"/>
              </a:rPr>
              <a:t>On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peut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les</a:t>
            </a:r>
            <a:r>
              <a:rPr sz="2451" spc="-5" dirty="0">
                <a:latin typeface="Calibri"/>
                <a:cs typeface="Calibri"/>
              </a:rPr>
              <a:t> définir</a:t>
            </a:r>
            <a:r>
              <a:rPr sz="2451" spc="-2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dans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les</a:t>
            </a:r>
            <a:r>
              <a:rPr sz="2451" spc="-5" dirty="0">
                <a:latin typeface="Calibri"/>
                <a:cs typeface="Calibri"/>
              </a:rPr>
              <a:t> playbook</a:t>
            </a:r>
            <a:r>
              <a:rPr sz="2451" spc="-1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sous</a:t>
            </a:r>
            <a:r>
              <a:rPr sz="2451" spc="-1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des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forme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diverses</a:t>
            </a:r>
            <a:r>
              <a:rPr sz="2451" spc="-2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:</a:t>
            </a:r>
          </a:p>
          <a:p>
            <a:pPr marL="698779" lvl="1" indent="-228691">
              <a:spcBef>
                <a:spcPts val="275"/>
              </a:spcBef>
              <a:buFont typeface="Arial MT"/>
              <a:buChar char="•"/>
              <a:tabLst>
                <a:tab pos="698144" algn="l"/>
                <a:tab pos="698779" algn="l"/>
              </a:tabLst>
            </a:pPr>
            <a:r>
              <a:rPr sz="2101" b="1" dirty="0">
                <a:latin typeface="Calibri"/>
                <a:cs typeface="Calibri"/>
              </a:rPr>
              <a:t>en </a:t>
            </a:r>
            <a:r>
              <a:rPr sz="2101" b="1" spc="-10" dirty="0">
                <a:latin typeface="Calibri"/>
                <a:cs typeface="Calibri"/>
              </a:rPr>
              <a:t>valorisation</a:t>
            </a:r>
            <a:r>
              <a:rPr sz="2101" b="1" spc="2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directe</a:t>
            </a:r>
            <a:r>
              <a:rPr sz="2101" b="1" spc="10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dans la</a:t>
            </a:r>
            <a:r>
              <a:rPr sz="2101" b="1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tâche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ou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dans le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jeu</a:t>
            </a:r>
            <a:r>
              <a:rPr sz="2101" b="1" spc="10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ou</a:t>
            </a:r>
            <a:r>
              <a:rPr sz="2101" b="1" spc="10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encore</a:t>
            </a:r>
            <a:r>
              <a:rPr sz="2101" b="1" spc="20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dans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le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rôle</a:t>
            </a:r>
            <a:r>
              <a:rPr sz="2101" b="1" spc="1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(</a:t>
            </a:r>
            <a:r>
              <a:rPr sz="2101" b="1" spc="-10" dirty="0">
                <a:latin typeface="Calibri"/>
                <a:cs typeface="Calibri"/>
              </a:rPr>
              <a:t> </a:t>
            </a:r>
            <a:r>
              <a:rPr sz="2101" b="1" spc="-15" dirty="0">
                <a:latin typeface="Calibri"/>
                <a:cs typeface="Calibri"/>
              </a:rPr>
              <a:t>vars:</a:t>
            </a:r>
            <a:r>
              <a:rPr sz="2101" b="1" spc="1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)</a:t>
            </a:r>
            <a:endParaRPr sz="2101" dirty="0">
              <a:latin typeface="Calibri"/>
              <a:cs typeface="Calibri"/>
            </a:endParaRPr>
          </a:p>
          <a:p>
            <a:pPr marL="698779" lvl="1" indent="-228691">
              <a:spcBef>
                <a:spcPts val="254"/>
              </a:spcBef>
              <a:buFont typeface="Arial MT"/>
              <a:buChar char="•"/>
              <a:tabLst>
                <a:tab pos="698144" algn="l"/>
                <a:tab pos="698779" algn="l"/>
              </a:tabLst>
            </a:pPr>
            <a:r>
              <a:rPr sz="2101" b="1" dirty="0">
                <a:latin typeface="Calibri"/>
                <a:cs typeface="Calibri"/>
              </a:rPr>
              <a:t>en </a:t>
            </a:r>
            <a:r>
              <a:rPr sz="2101" b="1" spc="-20" dirty="0">
                <a:latin typeface="Calibri"/>
                <a:cs typeface="Calibri"/>
              </a:rPr>
              <a:t>référence</a:t>
            </a:r>
            <a:r>
              <a:rPr sz="2101" b="1" spc="20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à un</a:t>
            </a:r>
            <a:r>
              <a:rPr sz="2101" b="1" spc="-15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fichier</a:t>
            </a:r>
            <a:r>
              <a:rPr sz="2101" b="1" spc="10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(</a:t>
            </a:r>
            <a:r>
              <a:rPr sz="2101" b="1" spc="-10" dirty="0">
                <a:latin typeface="Calibri"/>
                <a:cs typeface="Calibri"/>
              </a:rPr>
              <a:t> vars_files: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)</a:t>
            </a:r>
            <a:endParaRPr sz="2101" dirty="0">
              <a:latin typeface="Calibri"/>
              <a:cs typeface="Calibri"/>
            </a:endParaRPr>
          </a:p>
          <a:p>
            <a:pPr marL="698779" lvl="1" indent="-228691">
              <a:spcBef>
                <a:spcPts val="254"/>
              </a:spcBef>
              <a:buFont typeface="Arial MT"/>
              <a:buChar char="•"/>
              <a:tabLst>
                <a:tab pos="698144" algn="l"/>
                <a:tab pos="698779" algn="l"/>
              </a:tabLst>
            </a:pPr>
            <a:r>
              <a:rPr sz="2101" b="1" dirty="0">
                <a:latin typeface="Calibri"/>
                <a:cs typeface="Calibri"/>
              </a:rPr>
              <a:t>en les</a:t>
            </a:r>
            <a:r>
              <a:rPr sz="2101" b="1" spc="-10" dirty="0">
                <a:latin typeface="Calibri"/>
                <a:cs typeface="Calibri"/>
              </a:rPr>
              <a:t> "incluant"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(</a:t>
            </a:r>
            <a:r>
              <a:rPr sz="2101" b="1" spc="-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include_vars:</a:t>
            </a:r>
            <a:r>
              <a:rPr sz="2101" b="1" spc="-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)</a:t>
            </a:r>
            <a:endParaRPr sz="2101" dirty="0">
              <a:latin typeface="Calibri"/>
              <a:cs typeface="Calibri"/>
            </a:endParaRPr>
          </a:p>
          <a:p>
            <a:pPr marL="698779" lvl="1" indent="-228691">
              <a:spcBef>
                <a:spcPts val="250"/>
              </a:spcBef>
              <a:buFont typeface="Arial MT"/>
              <a:buChar char="•"/>
              <a:tabLst>
                <a:tab pos="698144" algn="l"/>
                <a:tab pos="698779" algn="l"/>
              </a:tabLst>
            </a:pPr>
            <a:r>
              <a:rPr sz="2101" b="1" dirty="0">
                <a:latin typeface="Calibri"/>
                <a:cs typeface="Calibri"/>
              </a:rPr>
              <a:t>en </a:t>
            </a:r>
            <a:r>
              <a:rPr sz="2101" b="1" spc="-5" dirty="0">
                <a:latin typeface="Calibri"/>
                <a:cs typeface="Calibri"/>
              </a:rPr>
              <a:t>appelant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des</a:t>
            </a:r>
            <a:r>
              <a:rPr sz="2101" b="1" spc="-10" dirty="0">
                <a:latin typeface="Calibri"/>
                <a:cs typeface="Calibri"/>
              </a:rPr>
              <a:t> variables</a:t>
            </a:r>
            <a:r>
              <a:rPr sz="2101" b="1" spc="30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d'environnement</a:t>
            </a:r>
            <a:endParaRPr sz="2101" dirty="0">
              <a:latin typeface="Calibri"/>
              <a:cs typeface="Calibri"/>
            </a:endParaRPr>
          </a:p>
          <a:p>
            <a:pPr marL="698779" lvl="1" indent="-228691">
              <a:spcBef>
                <a:spcPts val="265"/>
              </a:spcBef>
              <a:buFont typeface="Arial MT"/>
              <a:buChar char="•"/>
              <a:tabLst>
                <a:tab pos="698144" algn="l"/>
                <a:tab pos="698779" algn="l"/>
              </a:tabLst>
            </a:pPr>
            <a:r>
              <a:rPr sz="2101" b="1" dirty="0">
                <a:latin typeface="Calibri"/>
                <a:cs typeface="Calibri"/>
              </a:rPr>
              <a:t>en</a:t>
            </a:r>
            <a:r>
              <a:rPr sz="2101" b="1" spc="-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important</a:t>
            </a:r>
            <a:r>
              <a:rPr sz="2101" b="1" spc="15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d'autres</a:t>
            </a:r>
            <a:r>
              <a:rPr sz="2101" b="1" spc="-1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playbooks(</a:t>
            </a:r>
            <a:r>
              <a:rPr sz="2101" b="1" spc="10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import_playbook:</a:t>
            </a:r>
            <a:r>
              <a:rPr sz="2101" b="1" spc="30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)</a:t>
            </a:r>
            <a:endParaRPr sz="2101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352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759937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Variables</a:t>
            </a:r>
            <a:r>
              <a:rPr spc="5" dirty="0"/>
              <a:t> </a:t>
            </a:r>
            <a:r>
              <a:rPr spc="-10" dirty="0"/>
              <a:t>internes</a:t>
            </a:r>
            <a:r>
              <a:rPr spc="10" dirty="0"/>
              <a:t> </a:t>
            </a:r>
            <a:r>
              <a:rPr spc="-5" dirty="0"/>
              <a:t>et</a:t>
            </a:r>
            <a:r>
              <a:rPr spc="5" dirty="0"/>
              <a:t> </a:t>
            </a:r>
            <a:r>
              <a:rPr spc="-5" dirty="0"/>
              <a:t>externes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171" y="2107180"/>
            <a:ext cx="9397502" cy="4032669"/>
          </a:xfrm>
          <a:prstGeom prst="rect">
            <a:avLst/>
          </a:prstGeom>
        </p:spPr>
        <p:txBody>
          <a:bodyPr vert="horz" wrap="square" lIns="0" tIns="102278" rIns="0" bIns="0" rtlCol="0">
            <a:spAutoFit/>
          </a:bodyPr>
          <a:lstStyle/>
          <a:p>
            <a:pPr marL="241397" indent="-228691">
              <a:spcBef>
                <a:spcPts val="805"/>
              </a:spcBef>
              <a:buFont typeface="Arial MT"/>
              <a:buChar char="•"/>
              <a:tabLst>
                <a:tab pos="241397" algn="l"/>
              </a:tabLst>
            </a:pPr>
            <a:r>
              <a:rPr sz="2451" dirty="0">
                <a:latin typeface="Calibri"/>
                <a:cs typeface="Calibri"/>
              </a:rPr>
              <a:t>Il</a:t>
            </a:r>
            <a:r>
              <a:rPr sz="2451" spc="10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est</a:t>
            </a:r>
            <a:r>
              <a:rPr sz="2451" dirty="0">
                <a:latin typeface="Calibri"/>
                <a:cs typeface="Calibri"/>
              </a:rPr>
              <a:t> de</a:t>
            </a:r>
            <a:r>
              <a:rPr sz="2451" spc="1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bonne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pratique</a:t>
            </a:r>
            <a:r>
              <a:rPr sz="2451" spc="-30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d'organiser</a:t>
            </a:r>
            <a:r>
              <a:rPr sz="2451" spc="-4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ses</a:t>
            </a:r>
            <a:r>
              <a:rPr sz="2451" spc="15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procédures</a:t>
            </a:r>
            <a:r>
              <a:rPr sz="2451" spc="-30" dirty="0">
                <a:latin typeface="Calibri"/>
                <a:cs typeface="Calibri"/>
              </a:rPr>
              <a:t> </a:t>
            </a:r>
            <a:r>
              <a:rPr sz="2451" spc="-15" dirty="0">
                <a:latin typeface="Calibri"/>
                <a:cs typeface="Calibri"/>
              </a:rPr>
              <a:t>avec</a:t>
            </a:r>
            <a:r>
              <a:rPr sz="2451" spc="-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des</a:t>
            </a:r>
            <a:r>
              <a:rPr sz="2451" spc="-5" dirty="0">
                <a:latin typeface="Calibri"/>
                <a:cs typeface="Calibri"/>
              </a:rPr>
              <a:t> variables.</a:t>
            </a:r>
            <a:endParaRPr sz="2451">
              <a:latin typeface="Calibri"/>
              <a:cs typeface="Calibri"/>
            </a:endParaRPr>
          </a:p>
          <a:p>
            <a:pPr marL="241397" marR="113075" indent="-228691">
              <a:lnSpc>
                <a:spcPts val="2651"/>
              </a:lnSpc>
              <a:spcBef>
                <a:spcPts val="1035"/>
              </a:spcBef>
              <a:buFont typeface="Arial MT"/>
              <a:buChar char="•"/>
              <a:tabLst>
                <a:tab pos="241397" algn="l"/>
              </a:tabLst>
            </a:pPr>
            <a:r>
              <a:rPr sz="2451" dirty="0">
                <a:latin typeface="Calibri"/>
                <a:cs typeface="Calibri"/>
              </a:rPr>
              <a:t>Les </a:t>
            </a:r>
            <a:r>
              <a:rPr sz="2451" spc="-5" dirty="0">
                <a:latin typeface="Calibri"/>
                <a:cs typeface="Calibri"/>
              </a:rPr>
              <a:t>variables </a:t>
            </a:r>
            <a:r>
              <a:rPr sz="2451" dirty="0">
                <a:latin typeface="Calibri"/>
                <a:cs typeface="Calibri"/>
              </a:rPr>
              <a:t>Ansible </a:t>
            </a:r>
            <a:r>
              <a:rPr sz="2451" spc="-5" dirty="0">
                <a:latin typeface="Calibri"/>
                <a:cs typeface="Calibri"/>
              </a:rPr>
              <a:t>peuvent </a:t>
            </a:r>
            <a:r>
              <a:rPr sz="2451" spc="-10" dirty="0">
                <a:latin typeface="Calibri"/>
                <a:cs typeface="Calibri"/>
              </a:rPr>
              <a:t>être </a:t>
            </a:r>
            <a:r>
              <a:rPr sz="2451" spc="-5" dirty="0">
                <a:latin typeface="Calibri"/>
                <a:cs typeface="Calibri"/>
              </a:rPr>
              <a:t>déclarées </a:t>
            </a:r>
            <a:r>
              <a:rPr sz="2451" dirty="0">
                <a:latin typeface="Calibri"/>
                <a:cs typeface="Calibri"/>
              </a:rPr>
              <a:t>à </a:t>
            </a:r>
            <a:r>
              <a:rPr sz="2451" spc="-15" dirty="0">
                <a:latin typeface="Calibri"/>
                <a:cs typeface="Calibri"/>
              </a:rPr>
              <a:t>différents </a:t>
            </a:r>
            <a:r>
              <a:rPr sz="2451" spc="-5" dirty="0">
                <a:latin typeface="Calibri"/>
                <a:cs typeface="Calibri"/>
              </a:rPr>
              <a:t>endroits </a:t>
            </a:r>
            <a:r>
              <a:rPr sz="2451" dirty="0">
                <a:latin typeface="Calibri"/>
                <a:cs typeface="Calibri"/>
              </a:rPr>
              <a:t>: </a:t>
            </a:r>
            <a:r>
              <a:rPr sz="2451" spc="-5" dirty="0">
                <a:latin typeface="Calibri"/>
                <a:cs typeface="Calibri"/>
              </a:rPr>
              <a:t>dans </a:t>
            </a:r>
            <a:r>
              <a:rPr sz="2451" spc="-540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l'inventaire,</a:t>
            </a:r>
            <a:r>
              <a:rPr sz="2451" spc="-4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dans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les</a:t>
            </a:r>
            <a:r>
              <a:rPr sz="2451" spc="-5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dossiers</a:t>
            </a:r>
            <a:r>
              <a:rPr sz="2451" spc="5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group_vars/</a:t>
            </a:r>
            <a:r>
              <a:rPr sz="2451" spc="-4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ou</a:t>
            </a:r>
            <a:r>
              <a:rPr sz="2451" spc="5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host_vars/</a:t>
            </a:r>
            <a:r>
              <a:rPr sz="2451" spc="-3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par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exemple.</a:t>
            </a:r>
            <a:endParaRPr sz="2451">
              <a:latin typeface="Calibri"/>
              <a:cs typeface="Calibri"/>
            </a:endParaRPr>
          </a:p>
          <a:p>
            <a:pPr marL="241397" indent="-228691">
              <a:spcBef>
                <a:spcPts val="685"/>
              </a:spcBef>
              <a:buFont typeface="Arial MT"/>
              <a:buChar char="•"/>
              <a:tabLst>
                <a:tab pos="241397" algn="l"/>
              </a:tabLst>
            </a:pPr>
            <a:r>
              <a:rPr sz="2451" dirty="0">
                <a:latin typeface="Calibri"/>
                <a:cs typeface="Calibri"/>
              </a:rPr>
              <a:t>On</a:t>
            </a:r>
            <a:r>
              <a:rPr sz="2451" spc="-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peut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aussi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les </a:t>
            </a:r>
            <a:r>
              <a:rPr sz="2451" spc="-5" dirty="0">
                <a:latin typeface="Calibri"/>
                <a:cs typeface="Calibri"/>
              </a:rPr>
              <a:t>définir</a:t>
            </a:r>
            <a:r>
              <a:rPr sz="2451" spc="-3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via</a:t>
            </a:r>
            <a:r>
              <a:rPr sz="2451" spc="-1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la</a:t>
            </a:r>
            <a:r>
              <a:rPr sz="2451" spc="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ligne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de</a:t>
            </a:r>
            <a:r>
              <a:rPr sz="2451" spc="-1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commande</a:t>
            </a:r>
            <a:r>
              <a:rPr sz="2451" spc="-3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:</a:t>
            </a:r>
            <a:r>
              <a:rPr sz="2451" spc="20" dirty="0">
                <a:latin typeface="Calibri"/>
                <a:cs typeface="Calibri"/>
              </a:rPr>
              <a:t> </a:t>
            </a:r>
            <a:r>
              <a:rPr sz="2451" b="1" spc="-5" dirty="0">
                <a:latin typeface="Calibri"/>
                <a:cs typeface="Calibri"/>
              </a:rPr>
              <a:t>ansible-playbook</a:t>
            </a:r>
            <a:r>
              <a:rPr sz="2451" b="1" spc="-35" dirty="0">
                <a:latin typeface="Calibri"/>
                <a:cs typeface="Calibri"/>
              </a:rPr>
              <a:t> </a:t>
            </a:r>
            <a:r>
              <a:rPr sz="2451" b="1" dirty="0">
                <a:latin typeface="Calibri"/>
                <a:cs typeface="Calibri"/>
              </a:rPr>
              <a:t>–e</a:t>
            </a:r>
            <a:endParaRPr sz="2451">
              <a:latin typeface="Calibri"/>
              <a:cs typeface="Calibri"/>
            </a:endParaRPr>
          </a:p>
          <a:p>
            <a:pPr marL="241397" indent="-228691">
              <a:spcBef>
                <a:spcPts val="710"/>
              </a:spcBef>
              <a:buFont typeface="Arial MT"/>
              <a:buChar char="•"/>
              <a:tabLst>
                <a:tab pos="241397" algn="l"/>
              </a:tabLst>
            </a:pPr>
            <a:r>
              <a:rPr sz="2451" dirty="0">
                <a:latin typeface="Calibri"/>
                <a:cs typeface="Calibri"/>
              </a:rPr>
              <a:t>On</a:t>
            </a:r>
            <a:r>
              <a:rPr sz="2451" spc="-1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peut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les</a:t>
            </a:r>
            <a:r>
              <a:rPr sz="2451" spc="-10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définir</a:t>
            </a:r>
            <a:r>
              <a:rPr sz="2451" spc="-3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dans</a:t>
            </a:r>
            <a:r>
              <a:rPr sz="2451" spc="-2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les</a:t>
            </a:r>
            <a:r>
              <a:rPr sz="2451" spc="10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playbook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sous</a:t>
            </a:r>
            <a:r>
              <a:rPr sz="2451" spc="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des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forme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spc="-10" dirty="0">
                <a:latin typeface="Calibri"/>
                <a:cs typeface="Calibri"/>
              </a:rPr>
              <a:t>diverses</a:t>
            </a:r>
            <a:r>
              <a:rPr sz="2451" spc="-3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:</a:t>
            </a:r>
            <a:endParaRPr sz="2451">
              <a:latin typeface="Calibri"/>
              <a:cs typeface="Calibri"/>
            </a:endParaRPr>
          </a:p>
          <a:p>
            <a:pPr marL="698779" lvl="1" indent="-228691">
              <a:spcBef>
                <a:spcPts val="275"/>
              </a:spcBef>
              <a:buFont typeface="Arial MT"/>
              <a:buChar char="•"/>
              <a:tabLst>
                <a:tab pos="698144" algn="l"/>
                <a:tab pos="698779" algn="l"/>
              </a:tabLst>
            </a:pPr>
            <a:r>
              <a:rPr sz="2101" b="1" spc="-5" dirty="0">
                <a:latin typeface="Calibri"/>
                <a:cs typeface="Calibri"/>
              </a:rPr>
              <a:t>par </a:t>
            </a:r>
            <a:r>
              <a:rPr sz="2101" b="1" spc="-15" dirty="0">
                <a:latin typeface="Calibri"/>
                <a:cs typeface="Calibri"/>
              </a:rPr>
              <a:t>génération</a:t>
            </a:r>
            <a:r>
              <a:rPr sz="2101" b="1" spc="2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ou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spc="-15" dirty="0">
                <a:latin typeface="Calibri"/>
                <a:cs typeface="Calibri"/>
              </a:rPr>
              <a:t>récolte</a:t>
            </a:r>
            <a:r>
              <a:rPr sz="2101" b="1" spc="15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dynamique</a:t>
            </a:r>
            <a:r>
              <a:rPr sz="2101" b="1" spc="10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(gather_facts: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)</a:t>
            </a:r>
            <a:endParaRPr sz="2101">
              <a:latin typeface="Calibri"/>
              <a:cs typeface="Calibri"/>
            </a:endParaRPr>
          </a:p>
          <a:p>
            <a:pPr marL="698779" lvl="1" indent="-228691">
              <a:spcBef>
                <a:spcPts val="254"/>
              </a:spcBef>
              <a:buFont typeface="Arial MT"/>
              <a:buChar char="•"/>
              <a:tabLst>
                <a:tab pos="698144" algn="l"/>
                <a:tab pos="698779" algn="l"/>
              </a:tabLst>
            </a:pPr>
            <a:r>
              <a:rPr sz="2101" b="1" spc="-5" dirty="0">
                <a:latin typeface="Calibri"/>
                <a:cs typeface="Calibri"/>
              </a:rPr>
              <a:t>définies</a:t>
            </a:r>
            <a:r>
              <a:rPr sz="2101" b="1" spc="-20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par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des </a:t>
            </a:r>
            <a:r>
              <a:rPr sz="2101" b="1" spc="-10" dirty="0">
                <a:latin typeface="Calibri"/>
                <a:cs typeface="Calibri"/>
              </a:rPr>
              <a:t>tâches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du</a:t>
            </a:r>
            <a:r>
              <a:rPr sz="2101" b="1" spc="-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playbook</a:t>
            </a:r>
            <a:r>
              <a:rPr sz="2101" b="1" spc="1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(</a:t>
            </a:r>
            <a:r>
              <a:rPr sz="2101" b="1" spc="-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set_facts:</a:t>
            </a:r>
            <a:r>
              <a:rPr sz="2101" b="1" dirty="0">
                <a:latin typeface="Calibri"/>
                <a:cs typeface="Calibri"/>
              </a:rPr>
              <a:t> )</a:t>
            </a:r>
            <a:endParaRPr sz="2101">
              <a:latin typeface="Calibri"/>
              <a:cs typeface="Calibri"/>
            </a:endParaRPr>
          </a:p>
          <a:p>
            <a:pPr marL="698779" lvl="1" indent="-228691">
              <a:spcBef>
                <a:spcPts val="254"/>
              </a:spcBef>
              <a:buFont typeface="Arial MT"/>
              <a:buChar char="•"/>
              <a:tabLst>
                <a:tab pos="698144" algn="l"/>
                <a:tab pos="698779" algn="l"/>
              </a:tabLst>
            </a:pPr>
            <a:r>
              <a:rPr sz="2101" b="1" spc="-5" dirty="0">
                <a:latin typeface="Calibri"/>
                <a:cs typeface="Calibri"/>
              </a:rPr>
              <a:t>définies</a:t>
            </a:r>
            <a:r>
              <a:rPr sz="2101" b="1" spc="-1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à </a:t>
            </a:r>
            <a:r>
              <a:rPr sz="2101" b="1" spc="-5" dirty="0">
                <a:latin typeface="Calibri"/>
                <a:cs typeface="Calibri"/>
              </a:rPr>
              <a:t>partir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de la sortie </a:t>
            </a:r>
            <a:r>
              <a:rPr sz="2101" b="1" spc="-15" dirty="0">
                <a:latin typeface="Calibri"/>
                <a:cs typeface="Calibri"/>
              </a:rPr>
              <a:t>standard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d'une</a:t>
            </a:r>
            <a:r>
              <a:rPr sz="2101" b="1" spc="-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tâche</a:t>
            </a:r>
            <a:r>
              <a:rPr sz="2101" b="1" dirty="0">
                <a:latin typeface="Calibri"/>
                <a:cs typeface="Calibri"/>
              </a:rPr>
              <a:t> (</a:t>
            </a:r>
            <a:r>
              <a:rPr sz="2101" b="1" spc="-5" dirty="0">
                <a:latin typeface="Calibri"/>
                <a:cs typeface="Calibri"/>
              </a:rPr>
              <a:t> </a:t>
            </a:r>
            <a:r>
              <a:rPr sz="2101" b="1" spc="-15" dirty="0">
                <a:latin typeface="Calibri"/>
                <a:cs typeface="Calibri"/>
              </a:rPr>
              <a:t>register:</a:t>
            </a:r>
            <a:r>
              <a:rPr sz="2101" b="1" dirty="0">
                <a:latin typeface="Calibri"/>
                <a:cs typeface="Calibri"/>
              </a:rPr>
              <a:t> )</a:t>
            </a:r>
            <a:endParaRPr sz="2101">
              <a:latin typeface="Calibri"/>
              <a:cs typeface="Calibri"/>
            </a:endParaRPr>
          </a:p>
          <a:p>
            <a:pPr marL="698779" lvl="1" indent="-228691">
              <a:spcBef>
                <a:spcPts val="250"/>
              </a:spcBef>
              <a:buFont typeface="Arial MT"/>
              <a:buChar char="•"/>
              <a:tabLst>
                <a:tab pos="698144" algn="l"/>
                <a:tab pos="698779" algn="l"/>
              </a:tabLst>
            </a:pPr>
            <a:r>
              <a:rPr sz="2101" b="1" spc="-5" dirty="0">
                <a:latin typeface="Calibri"/>
                <a:cs typeface="Calibri"/>
              </a:rPr>
              <a:t>définies</a:t>
            </a:r>
            <a:r>
              <a:rPr sz="2101" b="1" spc="-20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à </a:t>
            </a:r>
            <a:r>
              <a:rPr sz="2101" b="1" spc="-5" dirty="0">
                <a:latin typeface="Calibri"/>
                <a:cs typeface="Calibri"/>
              </a:rPr>
              <a:t>partir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d'invites</a:t>
            </a:r>
            <a:r>
              <a:rPr sz="2101" b="1" spc="-20" dirty="0">
                <a:latin typeface="Calibri"/>
                <a:cs typeface="Calibri"/>
              </a:rPr>
              <a:t> </a:t>
            </a:r>
            <a:r>
              <a:rPr sz="2101" b="1" spc="-15" dirty="0">
                <a:latin typeface="Calibri"/>
                <a:cs typeface="Calibri"/>
              </a:rPr>
              <a:t>interactives</a:t>
            </a:r>
            <a:r>
              <a:rPr sz="2101" b="1" spc="-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(</a:t>
            </a:r>
            <a:r>
              <a:rPr sz="2101" b="1" spc="1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vars_prompt:</a:t>
            </a:r>
            <a:r>
              <a:rPr sz="2101" b="1" spc="3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)</a:t>
            </a:r>
            <a:endParaRPr sz="2101">
              <a:latin typeface="Calibri"/>
              <a:cs typeface="Calibri"/>
            </a:endParaRPr>
          </a:p>
          <a:p>
            <a:pPr marL="698779" lvl="1" indent="-228691">
              <a:spcBef>
                <a:spcPts val="240"/>
              </a:spcBef>
              <a:buFont typeface="Arial MT"/>
              <a:buChar char="•"/>
              <a:tabLst>
                <a:tab pos="698144" algn="l"/>
                <a:tab pos="698779" algn="l"/>
              </a:tabLst>
            </a:pPr>
            <a:r>
              <a:rPr sz="2101" b="1" dirty="0">
                <a:latin typeface="Calibri"/>
                <a:cs typeface="Calibri"/>
              </a:rPr>
              <a:t>A </a:t>
            </a:r>
            <a:r>
              <a:rPr sz="2101" b="1" spc="-5" dirty="0">
                <a:latin typeface="Calibri"/>
                <a:cs typeface="Calibri"/>
              </a:rPr>
              <a:t>partir</a:t>
            </a:r>
            <a:r>
              <a:rPr sz="2101" b="1" dirty="0">
                <a:latin typeface="Calibri"/>
                <a:cs typeface="Calibri"/>
              </a:rPr>
              <a:t> des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spc="-5" dirty="0">
                <a:latin typeface="Calibri"/>
                <a:cs typeface="Calibri"/>
              </a:rPr>
              <a:t>dossiers</a:t>
            </a:r>
            <a:r>
              <a:rPr sz="2101" b="1" spc="1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default/ </a:t>
            </a:r>
            <a:r>
              <a:rPr sz="2101" b="1" dirty="0">
                <a:latin typeface="Calibri"/>
                <a:cs typeface="Calibri"/>
              </a:rPr>
              <a:t>ou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spc="-10" dirty="0">
                <a:latin typeface="Calibri"/>
                <a:cs typeface="Calibri"/>
              </a:rPr>
              <a:t>variables/</a:t>
            </a:r>
            <a:r>
              <a:rPr sz="2101" b="1" spc="5" dirty="0">
                <a:latin typeface="Calibri"/>
                <a:cs typeface="Calibri"/>
              </a:rPr>
              <a:t> </a:t>
            </a:r>
            <a:r>
              <a:rPr sz="2101" b="1" dirty="0">
                <a:latin typeface="Calibri"/>
                <a:cs typeface="Calibri"/>
              </a:rPr>
              <a:t>d'un</a:t>
            </a:r>
            <a:r>
              <a:rPr sz="2101" b="1" spc="-10" dirty="0">
                <a:latin typeface="Calibri"/>
                <a:cs typeface="Calibri"/>
              </a:rPr>
              <a:t> rôle</a:t>
            </a:r>
            <a:endParaRPr sz="2101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6011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42" y="488292"/>
            <a:ext cx="10319657" cy="1505531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Récupération</a:t>
            </a:r>
            <a:r>
              <a:rPr spc="25" dirty="0"/>
              <a:t> </a:t>
            </a:r>
            <a:r>
              <a:rPr spc="-5" dirty="0"/>
              <a:t>du</a:t>
            </a:r>
            <a:r>
              <a:rPr spc="15" dirty="0"/>
              <a:t> </a:t>
            </a:r>
            <a:r>
              <a:rPr spc="-5" dirty="0"/>
              <a:t>résultat</a:t>
            </a:r>
            <a:r>
              <a:rPr dirty="0"/>
              <a:t> </a:t>
            </a:r>
            <a:r>
              <a:rPr spc="-5" dirty="0"/>
              <a:t>d'une</a:t>
            </a:r>
            <a:r>
              <a:rPr spc="15" dirty="0"/>
              <a:t> </a:t>
            </a:r>
            <a:r>
              <a:rPr spc="-5" dirty="0"/>
              <a:t>commande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97006" y="1951539"/>
            <a:ext cx="8356935" cy="4991927"/>
            <a:chOff x="944880" y="1950720"/>
            <a:chExt cx="8353425" cy="4989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980" y="2022348"/>
              <a:ext cx="8276844" cy="48798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82980" y="1988820"/>
              <a:ext cx="8277225" cy="4913630"/>
            </a:xfrm>
            <a:custGeom>
              <a:avLst/>
              <a:gdLst/>
              <a:ahLst/>
              <a:cxnLst/>
              <a:rect l="l" t="t" r="r" b="b"/>
              <a:pathLst>
                <a:path w="8277225" h="4913630">
                  <a:moveTo>
                    <a:pt x="0" y="4913376"/>
                  </a:moveTo>
                  <a:lnTo>
                    <a:pt x="8276844" y="4913376"/>
                  </a:lnTo>
                  <a:lnTo>
                    <a:pt x="8276844" y="0"/>
                  </a:lnTo>
                  <a:lnTo>
                    <a:pt x="0" y="0"/>
                  </a:lnTo>
                  <a:lnTo>
                    <a:pt x="0" y="4913376"/>
                  </a:lnTo>
                  <a:close/>
                </a:path>
              </a:pathLst>
            </a:custGeom>
            <a:ln w="761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3642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509" y="488292"/>
            <a:ext cx="8156826" cy="1505531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Récupération</a:t>
            </a:r>
            <a:r>
              <a:rPr spc="25" dirty="0"/>
              <a:t> </a:t>
            </a:r>
            <a:r>
              <a:rPr spc="-5" dirty="0"/>
              <a:t>du</a:t>
            </a:r>
            <a:r>
              <a:rPr spc="15" dirty="0"/>
              <a:t> </a:t>
            </a:r>
            <a:r>
              <a:rPr spc="-5" dirty="0"/>
              <a:t>résultat</a:t>
            </a:r>
            <a:r>
              <a:rPr dirty="0"/>
              <a:t> </a:t>
            </a:r>
            <a:r>
              <a:rPr spc="-5" dirty="0"/>
              <a:t>d'une</a:t>
            </a:r>
            <a:r>
              <a:rPr spc="15" dirty="0"/>
              <a:t> </a:t>
            </a:r>
            <a:r>
              <a:rPr spc="-5" dirty="0"/>
              <a:t>commande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45309" y="2521527"/>
            <a:ext cx="8155709" cy="2952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- name: "print </a:t>
            </a:r>
            <a:r>
              <a:rPr lang="en-US" dirty="0" err="1"/>
              <a:t>df</a:t>
            </a:r>
            <a:r>
              <a:rPr lang="en-US" dirty="0"/>
              <a:t> -</a:t>
            </a:r>
            <a:r>
              <a:rPr lang="en-US" dirty="0" err="1"/>
              <a:t>Th</a:t>
            </a:r>
            <a:r>
              <a:rPr lang="en-US" dirty="0"/>
              <a:t>"</a:t>
            </a:r>
          </a:p>
          <a:p>
            <a:r>
              <a:rPr lang="en-US" dirty="0"/>
              <a:t>  hosts: localhost</a:t>
            </a:r>
          </a:p>
          <a:p>
            <a:r>
              <a:rPr lang="en-US" dirty="0"/>
              <a:t>  </a:t>
            </a:r>
            <a:r>
              <a:rPr lang="en-US" dirty="0" err="1"/>
              <a:t>gather_facts</a:t>
            </a:r>
            <a:r>
              <a:rPr lang="en-US" dirty="0"/>
              <a:t>: true</a:t>
            </a:r>
          </a:p>
          <a:p>
            <a:r>
              <a:rPr lang="en-US" dirty="0"/>
              <a:t>  tasks:</a:t>
            </a:r>
          </a:p>
          <a:p>
            <a:r>
              <a:rPr lang="en-US" dirty="0"/>
              <a:t>    - shell: </a:t>
            </a:r>
            <a:r>
              <a:rPr lang="en-US" dirty="0" err="1"/>
              <a:t>df</a:t>
            </a:r>
            <a:r>
              <a:rPr lang="en-US" dirty="0"/>
              <a:t> -h</a:t>
            </a:r>
          </a:p>
          <a:p>
            <a:r>
              <a:rPr lang="en-US" dirty="0"/>
              <a:t>      register: </a:t>
            </a:r>
            <a:r>
              <a:rPr lang="en-US" dirty="0" err="1"/>
              <a:t>df_output</a:t>
            </a:r>
            <a:endParaRPr lang="en-US" dirty="0"/>
          </a:p>
          <a:p>
            <a:r>
              <a:rPr lang="en-US" dirty="0"/>
              <a:t>    - debug:</a:t>
            </a:r>
          </a:p>
          <a:p>
            <a:r>
              <a:rPr lang="en-US" dirty="0"/>
              <a:t>        </a:t>
            </a:r>
            <a:r>
              <a:rPr lang="en-US" dirty="0" err="1"/>
              <a:t>msg</a:t>
            </a:r>
            <a:r>
              <a:rPr lang="en-US" dirty="0"/>
              <a:t>: "{{ </a:t>
            </a:r>
            <a:r>
              <a:rPr lang="en-US" dirty="0" err="1"/>
              <a:t>df_output.stdout_lines</a:t>
            </a:r>
            <a:r>
              <a:rPr lang="en-US" dirty="0"/>
              <a:t> | list }}"</a:t>
            </a:r>
          </a:p>
        </p:txBody>
      </p:sp>
    </p:spTree>
    <p:extLst>
      <p:ext uri="{BB962C8B-B14F-4D97-AF65-F5344CB8AC3E}">
        <p14:creationId xmlns:p14="http://schemas.microsoft.com/office/powerpoint/2010/main" val="33364682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775903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Facts</a:t>
            </a:r>
            <a:r>
              <a:rPr spc="-10" dirty="0"/>
              <a:t> </a:t>
            </a:r>
            <a:r>
              <a:rPr spc="-5" dirty="0"/>
              <a:t>:</a:t>
            </a:r>
            <a:r>
              <a:rPr dirty="0"/>
              <a:t> </a:t>
            </a:r>
            <a:r>
              <a:rPr spc="-10" dirty="0"/>
              <a:t>Variables magiques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318" y="2097651"/>
            <a:ext cx="9077327" cy="1711408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291582" indent="-279512">
              <a:spcBef>
                <a:spcPts val="130"/>
              </a:spcBef>
              <a:buSzPct val="90322"/>
              <a:buChar char="●"/>
              <a:tabLst>
                <a:tab pos="291582" algn="l"/>
                <a:tab pos="292217" algn="l"/>
              </a:tabLst>
            </a:pPr>
            <a:r>
              <a:rPr sz="1551" spc="10" dirty="0">
                <a:latin typeface="Arial MT"/>
                <a:cs typeface="Arial MT"/>
              </a:rPr>
              <a:t>Les</a:t>
            </a:r>
            <a:r>
              <a:rPr sz="1551" spc="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facts</a:t>
            </a:r>
            <a:r>
              <a:rPr sz="1551" spc="-20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visent</a:t>
            </a:r>
            <a:r>
              <a:rPr sz="1551" spc="-10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l’obtention</a:t>
            </a:r>
            <a:r>
              <a:rPr sz="1551" spc="-1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des</a:t>
            </a:r>
            <a:r>
              <a:rPr sz="1551" spc="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informations</a:t>
            </a:r>
            <a:r>
              <a:rPr sz="1551" spc="-25" dirty="0">
                <a:latin typeface="Arial MT"/>
                <a:cs typeface="Arial MT"/>
              </a:rPr>
              <a:t> </a:t>
            </a:r>
            <a:r>
              <a:rPr sz="1551" spc="15" dirty="0">
                <a:latin typeface="Arial MT"/>
                <a:cs typeface="Arial MT"/>
              </a:rPr>
              <a:t>de</a:t>
            </a:r>
            <a:r>
              <a:rPr sz="1551" spc="-5" dirty="0">
                <a:latin typeface="Arial MT"/>
                <a:cs typeface="Arial MT"/>
              </a:rPr>
              <a:t> </a:t>
            </a:r>
            <a:r>
              <a:rPr sz="1551" spc="20" dirty="0">
                <a:latin typeface="Arial MT"/>
                <a:cs typeface="Arial MT"/>
              </a:rPr>
              <a:t>vos</a:t>
            </a:r>
            <a:r>
              <a:rPr sz="1551" spc="-1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hosts.</a:t>
            </a:r>
            <a:endParaRPr sz="1551" dirty="0">
              <a:latin typeface="Arial MT"/>
              <a:cs typeface="Arial MT"/>
            </a:endParaRPr>
          </a:p>
          <a:p>
            <a:pPr marL="291582" indent="-279512">
              <a:spcBef>
                <a:spcPts val="40"/>
              </a:spcBef>
              <a:buSzPct val="90322"/>
              <a:buChar char="●"/>
              <a:tabLst>
                <a:tab pos="291582" algn="l"/>
                <a:tab pos="292217" algn="l"/>
              </a:tabLst>
            </a:pPr>
            <a:r>
              <a:rPr sz="1551" spc="10" dirty="0">
                <a:latin typeface="Arial MT"/>
                <a:cs typeface="Arial MT"/>
              </a:rPr>
              <a:t>Elles</a:t>
            </a:r>
            <a:r>
              <a:rPr sz="1551" spc="-15" dirty="0">
                <a:latin typeface="Arial MT"/>
                <a:cs typeface="Arial MT"/>
              </a:rPr>
              <a:t> </a:t>
            </a:r>
            <a:r>
              <a:rPr sz="1551" spc="15" dirty="0">
                <a:latin typeface="Arial MT"/>
                <a:cs typeface="Arial MT"/>
              </a:rPr>
              <a:t>commencent</a:t>
            </a:r>
            <a:r>
              <a:rPr sz="1551" spc="-50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par</a:t>
            </a:r>
            <a:r>
              <a:rPr sz="1551" spc="-10" dirty="0">
                <a:latin typeface="Arial MT"/>
                <a:cs typeface="Arial MT"/>
              </a:rPr>
              <a:t> </a:t>
            </a:r>
            <a:r>
              <a:rPr sz="1551" b="1" spc="15" dirty="0">
                <a:latin typeface="Arial"/>
                <a:cs typeface="Arial"/>
              </a:rPr>
              <a:t>ansible_</a:t>
            </a:r>
            <a:endParaRPr sz="1551" dirty="0">
              <a:latin typeface="Arial"/>
              <a:cs typeface="Arial"/>
            </a:endParaRPr>
          </a:p>
          <a:p>
            <a:pPr marL="291582" indent="-279512">
              <a:spcBef>
                <a:spcPts val="35"/>
              </a:spcBef>
              <a:buSzPct val="90322"/>
              <a:buChar char="●"/>
              <a:tabLst>
                <a:tab pos="291582" algn="l"/>
                <a:tab pos="292217" algn="l"/>
              </a:tabLst>
            </a:pPr>
            <a:r>
              <a:rPr sz="1551" spc="-5" dirty="0">
                <a:latin typeface="Arial MT"/>
                <a:cs typeface="Arial MT"/>
              </a:rPr>
              <a:t>Vous</a:t>
            </a:r>
            <a:r>
              <a:rPr sz="1551" spc="-15" dirty="0">
                <a:latin typeface="Arial MT"/>
                <a:cs typeface="Arial MT"/>
              </a:rPr>
              <a:t> </a:t>
            </a:r>
            <a:r>
              <a:rPr sz="1551" spc="15" dirty="0">
                <a:latin typeface="Arial MT"/>
                <a:cs typeface="Arial MT"/>
              </a:rPr>
              <a:t>pouvez</a:t>
            </a:r>
            <a:r>
              <a:rPr sz="1551" spc="-20" dirty="0">
                <a:latin typeface="Arial MT"/>
                <a:cs typeface="Arial MT"/>
              </a:rPr>
              <a:t> </a:t>
            </a:r>
            <a:r>
              <a:rPr sz="1551" spc="5" dirty="0">
                <a:latin typeface="Arial MT"/>
                <a:cs typeface="Arial MT"/>
              </a:rPr>
              <a:t>utiliser</a:t>
            </a:r>
            <a:r>
              <a:rPr sz="1551" spc="-1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des</a:t>
            </a:r>
            <a:r>
              <a:rPr sz="1551" spc="5" dirty="0">
                <a:latin typeface="Arial MT"/>
                <a:cs typeface="Arial MT"/>
              </a:rPr>
              <a:t> </a:t>
            </a:r>
            <a:r>
              <a:rPr sz="1551" spc="15" dirty="0">
                <a:latin typeface="Arial MT"/>
                <a:cs typeface="Arial MT"/>
              </a:rPr>
              <a:t>Facts</a:t>
            </a:r>
            <a:r>
              <a:rPr sz="1551" spc="-20" dirty="0">
                <a:latin typeface="Arial MT"/>
                <a:cs typeface="Arial MT"/>
              </a:rPr>
              <a:t> </a:t>
            </a:r>
            <a:r>
              <a:rPr sz="1551" spc="15" dirty="0">
                <a:latin typeface="Arial MT"/>
                <a:cs typeface="Arial MT"/>
              </a:rPr>
              <a:t>dans</a:t>
            </a:r>
            <a:r>
              <a:rPr sz="1551" spc="-5" dirty="0">
                <a:latin typeface="Arial MT"/>
                <a:cs typeface="Arial MT"/>
              </a:rPr>
              <a:t> </a:t>
            </a:r>
            <a:r>
              <a:rPr sz="1551" spc="20" dirty="0">
                <a:latin typeface="Arial MT"/>
                <a:cs typeface="Arial MT"/>
              </a:rPr>
              <a:t>vos</a:t>
            </a:r>
            <a:r>
              <a:rPr sz="1551" spc="-1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variables</a:t>
            </a:r>
            <a:r>
              <a:rPr sz="1551" spc="-25" dirty="0">
                <a:latin typeface="Arial MT"/>
                <a:cs typeface="Arial MT"/>
              </a:rPr>
              <a:t> </a:t>
            </a:r>
            <a:r>
              <a:rPr sz="1551" spc="15" dirty="0">
                <a:latin typeface="Arial MT"/>
                <a:cs typeface="Arial MT"/>
              </a:rPr>
              <a:t>de</a:t>
            </a:r>
            <a:r>
              <a:rPr sz="1551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playbooks.</a:t>
            </a:r>
            <a:endParaRPr sz="1551" dirty="0">
              <a:latin typeface="Arial MT"/>
              <a:cs typeface="Arial MT"/>
            </a:endParaRPr>
          </a:p>
          <a:p>
            <a:pPr marL="291582" indent="-279512">
              <a:lnSpc>
                <a:spcPts val="1826"/>
              </a:lnSpc>
              <a:spcBef>
                <a:spcPts val="35"/>
              </a:spcBef>
              <a:buSzPct val="90322"/>
              <a:buChar char="●"/>
              <a:tabLst>
                <a:tab pos="291582" algn="l"/>
                <a:tab pos="292217" algn="l"/>
              </a:tabLst>
            </a:pPr>
            <a:r>
              <a:rPr sz="1551" spc="15" dirty="0">
                <a:latin typeface="Arial MT"/>
                <a:cs typeface="Arial MT"/>
              </a:rPr>
              <a:t>Le</a:t>
            </a:r>
            <a:r>
              <a:rPr sz="1551" spc="-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retour</a:t>
            </a:r>
            <a:r>
              <a:rPr sz="1551" spc="-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des informations</a:t>
            </a:r>
            <a:r>
              <a:rPr sz="1551" spc="-20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fournies</a:t>
            </a:r>
            <a:r>
              <a:rPr sz="1551" spc="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par les facts</a:t>
            </a:r>
            <a:r>
              <a:rPr sz="1551" spc="-1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peut être</a:t>
            </a:r>
            <a:r>
              <a:rPr sz="1551" spc="-10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bloqué pour</a:t>
            </a:r>
            <a:r>
              <a:rPr sz="1551" spc="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améliorer</a:t>
            </a:r>
            <a:r>
              <a:rPr sz="1551" spc="-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les </a:t>
            </a:r>
            <a:r>
              <a:rPr sz="1551" spc="15" dirty="0">
                <a:latin typeface="Arial MT"/>
                <a:cs typeface="Arial MT"/>
              </a:rPr>
              <a:t>performances</a:t>
            </a:r>
            <a:r>
              <a:rPr sz="1551" spc="-20" dirty="0">
                <a:latin typeface="Arial MT"/>
                <a:cs typeface="Arial MT"/>
              </a:rPr>
              <a:t> </a:t>
            </a:r>
            <a:r>
              <a:rPr sz="1551" spc="5" dirty="0">
                <a:latin typeface="Arial MT"/>
                <a:cs typeface="Arial MT"/>
              </a:rPr>
              <a:t>:</a:t>
            </a:r>
            <a:endParaRPr sz="1551" dirty="0">
              <a:latin typeface="Arial MT"/>
              <a:cs typeface="Arial MT"/>
            </a:endParaRPr>
          </a:p>
          <a:p>
            <a:pPr marL="613020">
              <a:lnSpc>
                <a:spcPts val="1826"/>
              </a:lnSpc>
              <a:tabLst>
                <a:tab pos="1820003" algn="l"/>
              </a:tabLst>
            </a:pPr>
            <a:r>
              <a:rPr sz="1551" spc="20" dirty="0">
                <a:latin typeface="Courier New"/>
                <a:cs typeface="Courier New"/>
              </a:rPr>
              <a:t>-</a:t>
            </a:r>
            <a:r>
              <a:rPr sz="1551" spc="15" dirty="0">
                <a:latin typeface="Courier New"/>
                <a:cs typeface="Courier New"/>
              </a:rPr>
              <a:t> hosts:	mainserver</a:t>
            </a:r>
            <a:endParaRPr sz="1551" dirty="0">
              <a:latin typeface="Courier New"/>
              <a:cs typeface="Courier New"/>
            </a:endParaRPr>
          </a:p>
          <a:p>
            <a:pPr marL="1700575">
              <a:tabLst>
                <a:tab pos="3509778" algn="l"/>
              </a:tabLst>
            </a:pPr>
            <a:r>
              <a:rPr sz="1551" spc="15" dirty="0">
                <a:latin typeface="Courier New"/>
                <a:cs typeface="Courier New"/>
              </a:rPr>
              <a:t>gather_facts:	no</a:t>
            </a:r>
            <a:endParaRPr sz="1551" dirty="0">
              <a:latin typeface="Courier New"/>
              <a:cs typeface="Courier New"/>
            </a:endParaRPr>
          </a:p>
          <a:p>
            <a:pPr marL="291582" indent="-279512">
              <a:spcBef>
                <a:spcPts val="170"/>
              </a:spcBef>
              <a:buSzPct val="90322"/>
              <a:buChar char="●"/>
              <a:tabLst>
                <a:tab pos="291582" algn="l"/>
                <a:tab pos="292217" algn="l"/>
              </a:tabLst>
            </a:pPr>
            <a:r>
              <a:rPr sz="1551" spc="10" dirty="0">
                <a:latin typeface="Arial MT"/>
                <a:cs typeface="Arial MT"/>
              </a:rPr>
              <a:t>Les</a:t>
            </a:r>
            <a:r>
              <a:rPr sz="1551" spc="-5" dirty="0">
                <a:latin typeface="Arial MT"/>
                <a:cs typeface="Arial MT"/>
              </a:rPr>
              <a:t> </a:t>
            </a:r>
            <a:r>
              <a:rPr sz="1551" spc="15" dirty="0">
                <a:latin typeface="Arial MT"/>
                <a:cs typeface="Arial MT"/>
              </a:rPr>
              <a:t>facts</a:t>
            </a:r>
            <a:r>
              <a:rPr sz="1551" spc="-3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sont</a:t>
            </a:r>
            <a:r>
              <a:rPr sz="1551" spc="-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fournies</a:t>
            </a:r>
            <a:r>
              <a:rPr sz="1551" spc="-1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par</a:t>
            </a:r>
            <a:r>
              <a:rPr sz="1551" spc="-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le</a:t>
            </a:r>
            <a:r>
              <a:rPr sz="1551" spc="-5" dirty="0">
                <a:latin typeface="Arial MT"/>
                <a:cs typeface="Arial MT"/>
              </a:rPr>
              <a:t> </a:t>
            </a:r>
            <a:r>
              <a:rPr sz="1551" spc="15" dirty="0">
                <a:latin typeface="Arial MT"/>
                <a:cs typeface="Arial MT"/>
              </a:rPr>
              <a:t>module</a:t>
            </a:r>
            <a:r>
              <a:rPr sz="1551" spc="-2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setup:</a:t>
            </a:r>
            <a:endParaRPr sz="1551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0166" y="3198710"/>
            <a:ext cx="4365938" cy="326881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7040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4" y="964901"/>
            <a:ext cx="6815605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Facts</a:t>
            </a:r>
            <a:r>
              <a:rPr spc="-10" dirty="0"/>
              <a:t> </a:t>
            </a:r>
            <a:r>
              <a:rPr spc="-5" dirty="0"/>
              <a:t>:</a:t>
            </a:r>
            <a:r>
              <a:rPr dirty="0"/>
              <a:t> </a:t>
            </a:r>
            <a:r>
              <a:rPr spc="-10" dirty="0"/>
              <a:t>Variables magiques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1990037"/>
            <a:ext cx="3210638" cy="2761505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470088" marR="5082" indent="-457383">
              <a:lnSpc>
                <a:spcPct val="99700"/>
              </a:lnSpc>
              <a:spcBef>
                <a:spcPts val="105"/>
              </a:spcBef>
            </a:pPr>
            <a:r>
              <a:rPr sz="1801" spc="-5" dirty="0">
                <a:latin typeface="Segoe UI Symbol"/>
                <a:cs typeface="Segoe UI Symbol"/>
              </a:rPr>
              <a:t>Quelques variables magiques: 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Calibri"/>
                <a:cs typeface="Calibri"/>
              </a:rPr>
              <a:t>ansible_distribution </a:t>
            </a:r>
            <a:r>
              <a:rPr sz="1801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ansible_distribution_release </a:t>
            </a:r>
            <a:r>
              <a:rPr sz="1801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ansible_distribution_version </a:t>
            </a:r>
            <a:r>
              <a:rPr sz="1801" dirty="0">
                <a:latin typeface="Calibri"/>
                <a:cs typeface="Calibri"/>
              </a:rPr>
              <a:t> ansible_fqdn 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ansible_hostname 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ansible_os_family </a:t>
            </a:r>
            <a:r>
              <a:rPr sz="1801" dirty="0">
                <a:latin typeface="Calibri"/>
                <a:cs typeface="Calibri"/>
              </a:rPr>
              <a:t> ansible_pkg_mgr 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ansible_default_ipv4.address </a:t>
            </a:r>
            <a:r>
              <a:rPr sz="1801" spc="-39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ansible_default_ipv6.address</a:t>
            </a:r>
            <a:endParaRPr sz="1801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8018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553834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Ce</a:t>
            </a:r>
            <a:r>
              <a:rPr spc="-20" dirty="0"/>
              <a:t> </a:t>
            </a:r>
            <a:r>
              <a:rPr spc="-5" dirty="0"/>
              <a:t>qu’on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5" dirty="0"/>
              <a:t>couvert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1990037"/>
            <a:ext cx="4700339" cy="1123787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5082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Types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 variables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utilisées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playbooks.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Variables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saisies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au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clavier.</a:t>
            </a:r>
            <a:endParaRPr sz="1801">
              <a:latin typeface="Segoe UI Symbol"/>
              <a:cs typeface="Segoe UI Symbol"/>
            </a:endParaRPr>
          </a:p>
          <a:p>
            <a:pPr marL="12705" marR="1681517"/>
            <a:r>
              <a:rPr sz="1801" spc="-5" dirty="0">
                <a:latin typeface="Segoe UI Symbol"/>
                <a:cs typeface="Segoe UI Symbol"/>
              </a:rPr>
              <a:t>Variables internes et externes. </a:t>
            </a:r>
            <a:r>
              <a:rPr sz="1801" spc="-484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Variables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magiques.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58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Composants de </a:t>
            </a:r>
            <a:r>
              <a:rPr lang="fr-BE" dirty="0" err="1"/>
              <a:t>Ansible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752" y="1863672"/>
            <a:ext cx="9462005" cy="501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3404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511" y="3036575"/>
            <a:ext cx="6553411" cy="829023"/>
          </a:xfrm>
          <a:prstGeom prst="rect">
            <a:avLst/>
          </a:prstGeom>
        </p:spPr>
        <p:txBody>
          <a:bodyPr vert="horz" wrap="square" lIns="0" tIns="1461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4"/>
              </a:spcBef>
            </a:pPr>
            <a:r>
              <a:rPr sz="5252" u="heavy" spc="5" dirty="0">
                <a:uFill>
                  <a:solidFill>
                    <a:srgbClr val="000000"/>
                  </a:solidFill>
                </a:uFill>
              </a:rPr>
              <a:t>Structures</a:t>
            </a:r>
            <a:r>
              <a:rPr sz="5252" u="heavy" spc="-6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5252" u="heavy" spc="10" dirty="0">
                <a:uFill>
                  <a:solidFill>
                    <a:srgbClr val="000000"/>
                  </a:solidFill>
                </a:uFill>
              </a:rPr>
              <a:t>de</a:t>
            </a:r>
            <a:r>
              <a:rPr sz="5252" u="heavy" spc="-2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5252" u="heavy" spc="5" dirty="0">
                <a:uFill>
                  <a:solidFill>
                    <a:srgbClr val="000000"/>
                  </a:solidFill>
                </a:uFill>
              </a:rPr>
              <a:t>contrôle</a:t>
            </a:r>
            <a:endParaRPr sz="5252"/>
          </a:p>
        </p:txBody>
      </p:sp>
      <p:sp>
        <p:nvSpPr>
          <p:cNvPr id="3" name="object 3"/>
          <p:cNvSpPr txBox="1"/>
          <p:nvPr/>
        </p:nvSpPr>
        <p:spPr>
          <a:xfrm>
            <a:off x="573867" y="7003994"/>
            <a:ext cx="1015156" cy="299846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dirty="0">
                <a:solidFill>
                  <a:srgbClr val="888888"/>
                </a:solidFill>
                <a:latin typeface="Calibri"/>
                <a:cs typeface="Calibri"/>
              </a:rPr>
              <a:t>3/31</a:t>
            </a:r>
            <a:r>
              <a:rPr sz="1801" spc="5" dirty="0">
                <a:solidFill>
                  <a:srgbClr val="888888"/>
                </a:solidFill>
                <a:latin typeface="Calibri"/>
                <a:cs typeface="Calibri"/>
              </a:rPr>
              <a:t>/</a:t>
            </a:r>
            <a:r>
              <a:rPr sz="1801" dirty="0">
                <a:solidFill>
                  <a:srgbClr val="888888"/>
                </a:solidFill>
                <a:latin typeface="Calibri"/>
                <a:cs typeface="Calibri"/>
              </a:rPr>
              <a:t>2020</a:t>
            </a:r>
            <a:endParaRPr sz="1801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8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190977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Plan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5454" y="7177345"/>
            <a:ext cx="1013886" cy="230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5">
              <a:lnSpc>
                <a:spcPts val="1811"/>
              </a:lnSpc>
            </a:pPr>
            <a:r>
              <a:rPr sz="1801" dirty="0">
                <a:solidFill>
                  <a:srgbClr val="888888"/>
                </a:solidFill>
                <a:latin typeface="Calibri"/>
                <a:cs typeface="Calibri"/>
              </a:rPr>
              <a:t>3/31/2020</a:t>
            </a:r>
            <a:endParaRPr sz="1801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6580" y="1988207"/>
            <a:ext cx="5475365" cy="3075327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indent="-343037">
              <a:spcBef>
                <a:spcPts val="9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Introduction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spcBef>
                <a:spcPts val="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Structures</a:t>
            </a:r>
            <a:r>
              <a:rPr sz="2501" spc="30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conditionnelles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Structures</a:t>
            </a:r>
            <a:r>
              <a:rPr sz="2501" spc="3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conditionnelles</a:t>
            </a:r>
            <a:r>
              <a:rPr sz="2501" spc="4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-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exemple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Condition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selon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un état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précédent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Structures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spc="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boucles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Notion</a:t>
            </a:r>
            <a:r>
              <a:rPr sz="2501" spc="-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spc="-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blocs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Gestion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exceptions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Ignorer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les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tâches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en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échec</a:t>
            </a:r>
            <a:endParaRPr sz="25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88093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4" y="964901"/>
            <a:ext cx="354989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5454" y="7177345"/>
            <a:ext cx="1013886" cy="230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5">
              <a:lnSpc>
                <a:spcPts val="1811"/>
              </a:lnSpc>
            </a:pPr>
            <a:r>
              <a:rPr sz="1801" dirty="0">
                <a:solidFill>
                  <a:srgbClr val="888888"/>
                </a:solidFill>
                <a:latin typeface="Calibri"/>
                <a:cs typeface="Calibri"/>
              </a:rPr>
              <a:t>3/31/2020</a:t>
            </a:r>
            <a:endParaRPr sz="1801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6580" y="2264853"/>
            <a:ext cx="7809335" cy="1123152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Ansible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intègre des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structures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complexes en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plus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tâches simples.</a:t>
            </a:r>
            <a:endParaRPr sz="1801">
              <a:latin typeface="Segoe UI Symbol"/>
              <a:cs typeface="Segoe UI Symbol"/>
            </a:endParaRPr>
          </a:p>
          <a:p>
            <a:pPr marL="12705" marR="5082"/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spc="5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structures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conditionnelles</a:t>
            </a:r>
            <a:r>
              <a:rPr sz="1801" spc="6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peuvent</a:t>
            </a:r>
            <a:r>
              <a:rPr sz="1801" spc="5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être</a:t>
            </a:r>
            <a:r>
              <a:rPr sz="1801" spc="50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écrites</a:t>
            </a:r>
            <a:r>
              <a:rPr sz="1801" spc="5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pour</a:t>
            </a:r>
            <a:r>
              <a:rPr sz="1801" spc="5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contrôler</a:t>
            </a:r>
            <a:r>
              <a:rPr sz="1801" spc="4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l’exécution </a:t>
            </a:r>
            <a:r>
              <a:rPr sz="1801" spc="-47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d’une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tâche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spécifique.</a:t>
            </a:r>
            <a:endParaRPr sz="1801">
              <a:latin typeface="Segoe UI Symbol"/>
              <a:cs typeface="Segoe UI Symbol"/>
            </a:endParaRPr>
          </a:p>
          <a:p>
            <a:pPr marL="12705"/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boucles sont fournies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également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pour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parcourir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une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liste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 valeurs.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0923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697526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Structures</a:t>
            </a:r>
            <a:r>
              <a:rPr spc="-40" dirty="0"/>
              <a:t> </a:t>
            </a:r>
            <a:r>
              <a:rPr dirty="0"/>
              <a:t>conditionnelles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771" y="1990037"/>
            <a:ext cx="10377715" cy="3244483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299205" marR="5082" indent="-28713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2000" dirty="0">
                <a:latin typeface="Segoe UI Symbol"/>
                <a:cs typeface="Segoe UI Symbol"/>
              </a:rPr>
              <a:t>Les </a:t>
            </a:r>
            <a:r>
              <a:rPr sz="2000" spc="-5" dirty="0">
                <a:latin typeface="Segoe UI Symbol"/>
                <a:cs typeface="Segoe UI Symbol"/>
              </a:rPr>
              <a:t>conditions sont introduites </a:t>
            </a:r>
            <a:r>
              <a:rPr sz="2000" dirty="0">
                <a:latin typeface="Segoe UI Symbol"/>
                <a:cs typeface="Segoe UI Symbol"/>
              </a:rPr>
              <a:t>à </a:t>
            </a:r>
            <a:r>
              <a:rPr sz="2000" spc="-5" dirty="0">
                <a:latin typeface="Segoe UI Symbol"/>
                <a:cs typeface="Segoe UI Symbol"/>
              </a:rPr>
              <a:t>la suite de la tâche concernée </a:t>
            </a:r>
            <a:r>
              <a:rPr sz="2000" dirty="0">
                <a:latin typeface="Segoe UI Symbol"/>
                <a:cs typeface="Segoe UI Symbol"/>
              </a:rPr>
              <a:t>via </a:t>
            </a:r>
            <a:r>
              <a:rPr sz="2000" spc="-5" dirty="0">
                <a:latin typeface="Segoe UI Symbol"/>
                <a:cs typeface="Segoe UI Symbol"/>
              </a:rPr>
              <a:t>le mot </a:t>
            </a:r>
            <a:r>
              <a:rPr sz="2000" spc="-480" dirty="0">
                <a:latin typeface="Segoe UI Symbol"/>
                <a:cs typeface="Segoe UI Symbol"/>
              </a:rPr>
              <a:t> </a:t>
            </a:r>
            <a:r>
              <a:rPr sz="2000" spc="-5" dirty="0">
                <a:latin typeface="Segoe UI Symbol"/>
                <a:cs typeface="Segoe UI Symbol"/>
              </a:rPr>
              <a:t>clé</a:t>
            </a:r>
            <a:r>
              <a:rPr sz="2000" dirty="0">
                <a:latin typeface="Segoe UI Symbol"/>
                <a:cs typeface="Segoe UI Symbol"/>
              </a:rPr>
              <a:t> «</a:t>
            </a:r>
            <a:r>
              <a:rPr sz="2000" spc="10" dirty="0">
                <a:latin typeface="Segoe UI Symbol"/>
                <a:cs typeface="Segoe UI Symbol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Segoe UI Symbol"/>
                <a:cs typeface="Segoe UI Symbol"/>
              </a:rPr>
              <a:t>when</a:t>
            </a:r>
            <a:r>
              <a:rPr sz="2000" spc="-1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2000" spc="10" dirty="0">
                <a:latin typeface="Segoe UI Symbol"/>
                <a:cs typeface="Segoe UI Symbol"/>
              </a:rPr>
              <a:t>»:</a:t>
            </a:r>
            <a:endParaRPr sz="2000" dirty="0">
              <a:latin typeface="Segoe UI Symbol"/>
              <a:cs typeface="Segoe UI Symbol"/>
            </a:endParaRPr>
          </a:p>
          <a:p>
            <a:pPr marL="756588" lvl="1" indent="-287135">
              <a:lnSpc>
                <a:spcPct val="150000"/>
              </a:lnSpc>
              <a:buFont typeface="Arial MT"/>
              <a:buChar char="•"/>
              <a:tabLst>
                <a:tab pos="756588" algn="l"/>
                <a:tab pos="757223" algn="l"/>
              </a:tabLst>
            </a:pPr>
            <a:r>
              <a:rPr sz="2000" dirty="0">
                <a:latin typeface="Calibri"/>
                <a:cs typeface="Calibri"/>
              </a:rPr>
              <a:t>var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== </a:t>
            </a:r>
            <a:r>
              <a:rPr sz="2000" dirty="0">
                <a:latin typeface="Calibri"/>
                <a:cs typeface="Calibri"/>
              </a:rPr>
              <a:t>"Value"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&gt;=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etc.</a:t>
            </a:r>
          </a:p>
          <a:p>
            <a:pPr marL="756588" lvl="1" indent="-287135">
              <a:lnSpc>
                <a:spcPct val="150000"/>
              </a:lnSpc>
              <a:buFont typeface="Arial MT"/>
              <a:buChar char="•"/>
              <a:tabLst>
                <a:tab pos="756588" algn="l"/>
                <a:tab pos="757223" algn="l"/>
              </a:tabLst>
            </a:pPr>
            <a:r>
              <a:rPr sz="2000" dirty="0">
                <a:latin typeface="Calibri"/>
                <a:cs typeface="Calibri"/>
              </a:rPr>
              <a:t>var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où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 </a:t>
            </a:r>
            <a:r>
              <a:rPr sz="2000" spc="-5" dirty="0">
                <a:latin typeface="Calibri"/>
                <a:cs typeface="Calibri"/>
              </a:rPr>
              <a:t>correspond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à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booléen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True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TRUE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756588" lvl="1" indent="-287135">
              <a:lnSpc>
                <a:spcPct val="150000"/>
              </a:lnSpc>
              <a:buFont typeface="Arial MT"/>
              <a:buChar char="•"/>
              <a:tabLst>
                <a:tab pos="756588" algn="l"/>
                <a:tab pos="757223" algn="l"/>
              </a:tabLst>
            </a:pPr>
            <a:r>
              <a:rPr sz="2000" dirty="0">
                <a:latin typeface="Calibri"/>
                <a:cs typeface="Calibri"/>
              </a:rPr>
              <a:t>var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defined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 var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not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defined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 !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</a:t>
            </a:r>
            <a:r>
              <a:rPr sz="2000" spc="-5" dirty="0">
                <a:latin typeface="Calibri"/>
                <a:cs typeface="Calibri"/>
              </a:rPr>
              <a:t> is defined</a:t>
            </a:r>
            <a:endParaRPr sz="2000" dirty="0">
              <a:latin typeface="Calibri"/>
              <a:cs typeface="Calibri"/>
            </a:endParaRPr>
          </a:p>
          <a:p>
            <a:pPr marL="756588" lvl="1" indent="-287135">
              <a:lnSpc>
                <a:spcPct val="150000"/>
              </a:lnSpc>
              <a:buFont typeface="Arial MT"/>
              <a:buChar char="•"/>
              <a:tabLst>
                <a:tab pos="756588" algn="l"/>
                <a:tab pos="757223" algn="l"/>
              </a:tabLst>
            </a:pPr>
            <a:r>
              <a:rPr sz="2000" spc="-5" dirty="0">
                <a:latin typeface="Calibri"/>
                <a:cs typeface="Calibri"/>
              </a:rPr>
              <a:t>&lt;condition1&gt;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&lt;condition2&gt;</a:t>
            </a:r>
            <a:endParaRPr sz="2000" dirty="0">
              <a:latin typeface="Calibri"/>
              <a:cs typeface="Calibri"/>
            </a:endParaRPr>
          </a:p>
          <a:p>
            <a:pPr marL="756588" lvl="1" indent="-287135">
              <a:lnSpc>
                <a:spcPct val="150000"/>
              </a:lnSpc>
              <a:buFont typeface="Arial MT"/>
              <a:buChar char="•"/>
              <a:tabLst>
                <a:tab pos="756588" algn="l"/>
                <a:tab pos="757223" algn="l"/>
              </a:tabLst>
            </a:pPr>
            <a:r>
              <a:rPr sz="2000" spc="-5" dirty="0">
                <a:latin typeface="Calibri"/>
                <a:cs typeface="Calibri"/>
              </a:rPr>
              <a:t>&lt;condition1&gt;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&lt;condition2&gt;</a:t>
            </a:r>
            <a:endParaRPr sz="2000" dirty="0">
              <a:latin typeface="Calibri"/>
              <a:cs typeface="Calibri"/>
            </a:endParaRPr>
          </a:p>
          <a:p>
            <a:pPr marL="756588" lvl="1" indent="-287135">
              <a:lnSpc>
                <a:spcPct val="150000"/>
              </a:lnSpc>
              <a:buFont typeface="Arial MT"/>
              <a:buChar char="•"/>
              <a:tabLst>
                <a:tab pos="756588" algn="l"/>
                <a:tab pos="757223" algn="l"/>
              </a:tabLst>
            </a:pPr>
            <a:r>
              <a:rPr sz="2000" spc="-10" dirty="0">
                <a:latin typeface="Calibri"/>
                <a:cs typeface="Calibri"/>
              </a:rPr>
              <a:t>(&lt;condition1&gt;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&lt;condition2&gt;)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(&lt;condition3&gt;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&lt;condition4&gt;)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449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867" y="933772"/>
            <a:ext cx="932487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Structures</a:t>
            </a:r>
            <a:r>
              <a:rPr spc="40" dirty="0"/>
              <a:t> </a:t>
            </a:r>
            <a:r>
              <a:rPr dirty="0"/>
              <a:t>conditionnelles</a:t>
            </a:r>
            <a:r>
              <a:rPr spc="-30" dirty="0"/>
              <a:t> </a:t>
            </a:r>
            <a:r>
              <a:rPr spc="-5" dirty="0"/>
              <a:t>- exemple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7060" y="1984319"/>
            <a:ext cx="4116883" cy="4976898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54633" rIns="0" bIns="0" rtlCol="0">
            <a:spAutoFit/>
          </a:bodyPr>
          <a:lstStyle/>
          <a:p>
            <a:pPr marL="80677" marR="1800945" indent="-117522">
              <a:lnSpc>
                <a:spcPts val="1840"/>
              </a:lnSpc>
              <a:spcBef>
                <a:spcPts val="430"/>
              </a:spcBef>
              <a:buFont typeface="Segoe UI Symbol"/>
              <a:buChar char="-"/>
              <a:tabLst>
                <a:tab pos="108628" algn="l"/>
              </a:tabLst>
            </a:pPr>
            <a:r>
              <a:rPr sz="1701" spc="-5" dirty="0">
                <a:latin typeface="Segoe UI Symbol"/>
                <a:cs typeface="Segoe UI Symbol"/>
              </a:rPr>
              <a:t>name: "playbook handler" </a:t>
            </a:r>
            <a:r>
              <a:rPr sz="1701" spc="-45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hosts: </a:t>
            </a:r>
            <a:r>
              <a:rPr sz="1701" dirty="0">
                <a:latin typeface="Segoe UI Symbol"/>
                <a:cs typeface="Segoe UI Symbol"/>
              </a:rPr>
              <a:t>all</a:t>
            </a:r>
          </a:p>
          <a:p>
            <a:pPr marL="80677">
              <a:lnSpc>
                <a:spcPts val="1706"/>
              </a:lnSpc>
            </a:pPr>
            <a:r>
              <a:rPr sz="1701" dirty="0">
                <a:latin typeface="Segoe UI Symbol"/>
                <a:cs typeface="Segoe UI Symbol"/>
              </a:rPr>
              <a:t>become:</a:t>
            </a:r>
            <a:r>
              <a:rPr sz="1701" spc="-5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yes</a:t>
            </a:r>
          </a:p>
          <a:p>
            <a:pPr marL="80677">
              <a:lnSpc>
                <a:spcPts val="1836"/>
              </a:lnSpc>
            </a:pPr>
            <a:r>
              <a:rPr sz="1701" spc="-5" dirty="0">
                <a:latin typeface="Segoe UI Symbol"/>
                <a:cs typeface="Segoe UI Symbol"/>
              </a:rPr>
              <a:t>vars_prompt:</a:t>
            </a:r>
            <a:endParaRPr sz="1701" dirty="0">
              <a:latin typeface="Segoe UI Symbol"/>
              <a:cs typeface="Segoe UI Symbol"/>
            </a:endParaRPr>
          </a:p>
          <a:p>
            <a:pPr marL="343037" lvl="1" indent="-145473">
              <a:lnSpc>
                <a:spcPts val="1836"/>
              </a:lnSpc>
              <a:buChar char="-"/>
              <a:tabLst>
                <a:tab pos="343672" algn="l"/>
              </a:tabLst>
            </a:pPr>
            <a:r>
              <a:rPr sz="1701" spc="-5" dirty="0">
                <a:latin typeface="Segoe UI Symbol"/>
                <a:cs typeface="Segoe UI Symbol"/>
              </a:rPr>
              <a:t>name:</a:t>
            </a:r>
            <a:r>
              <a:rPr sz="1701" spc="-4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"response"</a:t>
            </a:r>
            <a:endParaRPr sz="1701" dirty="0">
              <a:latin typeface="Segoe UI Symbol"/>
              <a:cs typeface="Segoe UI Symbol"/>
            </a:endParaRPr>
          </a:p>
          <a:p>
            <a:pPr marL="315721" marR="41927">
              <a:lnSpc>
                <a:spcPts val="1840"/>
              </a:lnSpc>
              <a:spcBef>
                <a:spcPts val="125"/>
              </a:spcBef>
            </a:pPr>
            <a:r>
              <a:rPr sz="1701" spc="-5" dirty="0">
                <a:latin typeface="Segoe UI Symbol"/>
                <a:cs typeface="Segoe UI Symbol"/>
              </a:rPr>
              <a:t>prompt:</a:t>
            </a:r>
            <a:r>
              <a:rPr sz="1701" spc="1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"tu </a:t>
            </a:r>
            <a:r>
              <a:rPr sz="1701" spc="-5" dirty="0">
                <a:latin typeface="Segoe UI Symbol"/>
                <a:cs typeface="Segoe UI Symbol"/>
              </a:rPr>
              <a:t>veux</a:t>
            </a:r>
            <a:r>
              <a:rPr sz="1701" spc="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executer?\n1-yes\n2-no" </a:t>
            </a:r>
            <a:r>
              <a:rPr sz="1701" spc="-45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private:</a:t>
            </a:r>
            <a:r>
              <a:rPr sz="1701" spc="-1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no</a:t>
            </a:r>
          </a:p>
          <a:p>
            <a:pPr marL="80677">
              <a:lnSpc>
                <a:spcPts val="1701"/>
              </a:lnSpc>
            </a:pPr>
            <a:r>
              <a:rPr sz="1701" spc="-5" dirty="0">
                <a:latin typeface="Segoe UI Symbol"/>
                <a:cs typeface="Segoe UI Symbol"/>
              </a:rPr>
              <a:t>tasks:</a:t>
            </a:r>
            <a:endParaRPr sz="1701" dirty="0">
              <a:latin typeface="Segoe UI Symbol"/>
              <a:cs typeface="Segoe UI Symbol"/>
            </a:endParaRPr>
          </a:p>
          <a:p>
            <a:pPr marL="315721" marR="1880987" lvl="1" indent="-117522">
              <a:lnSpc>
                <a:spcPct val="90000"/>
              </a:lnSpc>
              <a:spcBef>
                <a:spcPts val="105"/>
              </a:spcBef>
              <a:buFont typeface="Segoe UI Symbol"/>
              <a:buChar char="-"/>
              <a:tabLst>
                <a:tab pos="343672" algn="l"/>
              </a:tabLst>
            </a:pPr>
            <a:r>
              <a:rPr sz="2066" dirty="0"/>
              <a:t>	</a:t>
            </a:r>
            <a:r>
              <a:rPr sz="1701" spc="-5" dirty="0">
                <a:latin typeface="Segoe UI Symbol"/>
                <a:cs typeface="Segoe UI Symbol"/>
              </a:rPr>
              <a:t>name: "tache 1" </a:t>
            </a:r>
            <a:r>
              <a:rPr sz="1701" dirty="0">
                <a:latin typeface="Segoe UI Symbol"/>
                <a:cs typeface="Segoe UI Symbol"/>
              </a:rPr>
              <a:t> command: </a:t>
            </a:r>
            <a:r>
              <a:rPr sz="1701" spc="-5" dirty="0">
                <a:latin typeface="Segoe UI Symbol"/>
                <a:cs typeface="Segoe UI Symbol"/>
              </a:rPr>
              <a:t>"true" </a:t>
            </a:r>
            <a:r>
              <a:rPr sz="1701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notify:</a:t>
            </a:r>
            <a:r>
              <a:rPr sz="1701" spc="4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print</a:t>
            </a:r>
            <a:r>
              <a:rPr sz="1701" spc="5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state </a:t>
            </a:r>
            <a:r>
              <a:rPr sz="1701" dirty="0">
                <a:latin typeface="Segoe UI Symbol"/>
                <a:cs typeface="Segoe UI Symbol"/>
              </a:rPr>
              <a:t> when:</a:t>
            </a:r>
            <a:r>
              <a:rPr sz="1701" spc="-4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response</a:t>
            </a:r>
            <a:r>
              <a:rPr sz="1701" spc="-1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==</a:t>
            </a:r>
            <a:r>
              <a:rPr sz="1701" spc="-3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"1"</a:t>
            </a:r>
          </a:p>
          <a:p>
            <a:pPr marL="315721" marR="2535934" lvl="1" indent="-117522">
              <a:lnSpc>
                <a:spcPts val="1840"/>
              </a:lnSpc>
              <a:spcBef>
                <a:spcPts val="25"/>
              </a:spcBef>
              <a:buFont typeface="Segoe UI Symbol"/>
              <a:buChar char="-"/>
              <a:tabLst>
                <a:tab pos="343672" algn="l"/>
              </a:tabLst>
            </a:pPr>
            <a:r>
              <a:rPr sz="2066" dirty="0"/>
              <a:t>	</a:t>
            </a:r>
            <a:r>
              <a:rPr sz="1701" spc="-5" dirty="0">
                <a:latin typeface="Segoe UI Symbol"/>
                <a:cs typeface="Segoe UI Symbol"/>
              </a:rPr>
              <a:t>name:</a:t>
            </a:r>
            <a:r>
              <a:rPr sz="1701" spc="-4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"tache</a:t>
            </a:r>
            <a:r>
              <a:rPr sz="1701" spc="-6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2" </a:t>
            </a:r>
            <a:r>
              <a:rPr sz="1701" spc="-45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debug:</a:t>
            </a:r>
          </a:p>
          <a:p>
            <a:pPr marL="432607">
              <a:lnSpc>
                <a:spcPts val="1706"/>
              </a:lnSpc>
            </a:pPr>
            <a:r>
              <a:rPr sz="1701" spc="-5" dirty="0">
                <a:latin typeface="Segoe UI Symbol"/>
                <a:cs typeface="Segoe UI Symbol"/>
              </a:rPr>
              <a:t>msg:</a:t>
            </a:r>
            <a:r>
              <a:rPr sz="1701" spc="-4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"bye"</a:t>
            </a:r>
            <a:endParaRPr sz="1701" dirty="0">
              <a:latin typeface="Segoe UI Symbol"/>
              <a:cs typeface="Segoe UI Symbol"/>
            </a:endParaRPr>
          </a:p>
          <a:p>
            <a:pPr marL="80677" marR="1880987" indent="234409">
              <a:lnSpc>
                <a:spcPts val="1840"/>
              </a:lnSpc>
              <a:spcBef>
                <a:spcPts val="125"/>
              </a:spcBef>
            </a:pPr>
            <a:r>
              <a:rPr sz="1701" dirty="0">
                <a:latin typeface="Segoe UI Symbol"/>
                <a:cs typeface="Segoe UI Symbol"/>
              </a:rPr>
              <a:t>when:</a:t>
            </a:r>
            <a:r>
              <a:rPr sz="1701" spc="-4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response</a:t>
            </a:r>
            <a:r>
              <a:rPr sz="1701" spc="-1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==</a:t>
            </a:r>
            <a:r>
              <a:rPr sz="1701" spc="-3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"2" </a:t>
            </a:r>
            <a:r>
              <a:rPr sz="1701" spc="-45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handlers:</a:t>
            </a:r>
            <a:endParaRPr sz="1701" dirty="0">
              <a:latin typeface="Segoe UI Symbol"/>
              <a:cs typeface="Segoe UI Symbol"/>
            </a:endParaRPr>
          </a:p>
          <a:p>
            <a:pPr marL="343037" lvl="1" indent="-145473">
              <a:lnSpc>
                <a:spcPts val="1701"/>
              </a:lnSpc>
              <a:buChar char="-"/>
              <a:tabLst>
                <a:tab pos="343672" algn="l"/>
              </a:tabLst>
            </a:pPr>
            <a:r>
              <a:rPr sz="1701" spc="-5" dirty="0">
                <a:latin typeface="Segoe UI Symbol"/>
                <a:cs typeface="Segoe UI Symbol"/>
              </a:rPr>
              <a:t>name:</a:t>
            </a:r>
            <a:r>
              <a:rPr sz="1701" spc="-3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"print</a:t>
            </a:r>
            <a:r>
              <a:rPr sz="1701" spc="-3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state"</a:t>
            </a:r>
            <a:endParaRPr sz="1701" dirty="0">
              <a:latin typeface="Segoe UI Symbol"/>
              <a:cs typeface="Segoe UI Symbol"/>
            </a:endParaRPr>
          </a:p>
          <a:p>
            <a:pPr marL="315721">
              <a:lnSpc>
                <a:spcPts val="1836"/>
              </a:lnSpc>
            </a:pPr>
            <a:r>
              <a:rPr sz="1701" dirty="0">
                <a:latin typeface="Segoe UI Symbol"/>
                <a:cs typeface="Segoe UI Symbol"/>
              </a:rPr>
              <a:t>debug:</a:t>
            </a:r>
          </a:p>
          <a:p>
            <a:pPr marL="432607">
              <a:lnSpc>
                <a:spcPts val="1940"/>
              </a:lnSpc>
            </a:pPr>
            <a:r>
              <a:rPr sz="1701" spc="-5" dirty="0">
                <a:latin typeface="Segoe UI Symbol"/>
                <a:cs typeface="Segoe UI Symbol"/>
              </a:rPr>
              <a:t>msg:</a:t>
            </a:r>
            <a:r>
              <a:rPr sz="1701" spc="-3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"parfait!"</a:t>
            </a:r>
            <a:endParaRPr sz="1701" dirty="0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219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2030" y="2329650"/>
            <a:ext cx="5799986" cy="310899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3812" rIns="0" bIns="0" rtlCol="0">
            <a:spAutoFit/>
          </a:bodyPr>
          <a:lstStyle/>
          <a:p>
            <a:pPr>
              <a:spcBef>
                <a:spcPts val="30"/>
              </a:spcBef>
            </a:pPr>
            <a:endParaRPr sz="2601">
              <a:latin typeface="Times New Roman"/>
              <a:cs typeface="Times New Roman"/>
            </a:endParaRPr>
          </a:p>
          <a:p>
            <a:pPr marL="476441" marR="867122" indent="-243301">
              <a:lnSpc>
                <a:spcPct val="102699"/>
              </a:lnSpc>
              <a:buClr>
                <a:srgbClr val="000000"/>
              </a:buClr>
              <a:buFont typeface="Courier New"/>
              <a:buChar char="-"/>
              <a:tabLst>
                <a:tab pos="475170" algn="l"/>
              </a:tabLst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Ensure</a:t>
            </a:r>
            <a:r>
              <a:rPr sz="1551" b="1" spc="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r>
              <a:rPr sz="1551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package</a:t>
            </a:r>
            <a:r>
              <a:rPr sz="1551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is</a:t>
            </a:r>
            <a:r>
              <a:rPr sz="1551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present </a:t>
            </a:r>
            <a:r>
              <a:rPr sz="1551" b="1" spc="-9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yum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715931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60" dirty="0">
                <a:latin typeface="Courier New"/>
                <a:cs typeface="Courier New"/>
              </a:rPr>
              <a:t> </a:t>
            </a:r>
            <a:r>
              <a:rPr sz="1551" spc="15" dirty="0"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715931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4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latest</a:t>
            </a:r>
            <a:endParaRPr sz="1551">
              <a:latin typeface="Courier New"/>
              <a:cs typeface="Courier New"/>
            </a:endParaRPr>
          </a:p>
          <a:p>
            <a:pPr marL="474535">
              <a:spcBef>
                <a:spcPts val="35"/>
              </a:spcBef>
            </a:pPr>
            <a:r>
              <a:rPr sz="1551" b="1" spc="10" dirty="0">
                <a:solidFill>
                  <a:srgbClr val="0079AF"/>
                </a:solidFill>
                <a:latin typeface="Courier New"/>
                <a:cs typeface="Courier New"/>
              </a:rPr>
              <a:t>register</a:t>
            </a:r>
            <a:r>
              <a:rPr sz="1551" spc="10" dirty="0">
                <a:latin typeface="Courier New"/>
                <a:cs typeface="Courier New"/>
              </a:rPr>
              <a:t>:</a:t>
            </a:r>
            <a:r>
              <a:rPr sz="1551" spc="-60" dirty="0">
                <a:latin typeface="Courier New"/>
                <a:cs typeface="Courier New"/>
              </a:rPr>
              <a:t> </a:t>
            </a:r>
            <a:r>
              <a:rPr sz="1551" spc="15" dirty="0">
                <a:latin typeface="Courier New"/>
                <a:cs typeface="Courier New"/>
              </a:rPr>
              <a:t>httpd_results</a:t>
            </a:r>
            <a:endParaRPr sz="1551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801">
              <a:latin typeface="Courier New"/>
              <a:cs typeface="Courier New"/>
            </a:endParaRPr>
          </a:p>
          <a:p>
            <a:pPr marL="474535" indent="-241397">
              <a:buClr>
                <a:srgbClr val="000000"/>
              </a:buClr>
              <a:buFont typeface="Courier New"/>
              <a:buChar char="-"/>
              <a:tabLst>
                <a:tab pos="475170" algn="l"/>
              </a:tabLst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25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Restart</a:t>
            </a:r>
            <a:r>
              <a:rPr sz="1551" b="1" spc="-10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476441">
              <a:spcBef>
                <a:spcPts val="60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service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715931">
              <a:spcBef>
                <a:spcPts val="40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60" dirty="0">
                <a:latin typeface="Courier New"/>
                <a:cs typeface="Courier New"/>
              </a:rPr>
              <a:t> </a:t>
            </a:r>
            <a:r>
              <a:rPr sz="1551" spc="15" dirty="0"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715931">
              <a:spcBef>
                <a:spcPts val="20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4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restart</a:t>
            </a:r>
            <a:endParaRPr sz="1551">
              <a:latin typeface="Courier New"/>
              <a:cs typeface="Courier New"/>
            </a:endParaRPr>
          </a:p>
          <a:p>
            <a:pPr marL="474535">
              <a:spcBef>
                <a:spcPts val="40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when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1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httpd_results.changed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8811" y="880715"/>
            <a:ext cx="873124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Condition</a:t>
            </a:r>
            <a:r>
              <a:rPr spc="-60" dirty="0"/>
              <a:t> </a:t>
            </a:r>
            <a:r>
              <a:rPr spc="-45" dirty="0"/>
              <a:t>selon</a:t>
            </a:r>
            <a:r>
              <a:rPr spc="-80" dirty="0"/>
              <a:t> </a:t>
            </a:r>
            <a:r>
              <a:rPr spc="-30" dirty="0"/>
              <a:t>un</a:t>
            </a:r>
            <a:r>
              <a:rPr spc="-70" dirty="0"/>
              <a:t> </a:t>
            </a:r>
            <a:r>
              <a:rPr spc="-40" dirty="0"/>
              <a:t>état</a:t>
            </a:r>
            <a:r>
              <a:rPr spc="-85" dirty="0"/>
              <a:t> </a:t>
            </a:r>
            <a:r>
              <a:rPr spc="-50" dirty="0"/>
              <a:t>précédent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6538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4" y="964901"/>
            <a:ext cx="629309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Structures</a:t>
            </a:r>
            <a:r>
              <a:rPr spc="10" dirty="0"/>
              <a:t> </a:t>
            </a:r>
            <a:r>
              <a:rPr spc="-5" dirty="0"/>
              <a:t>des</a:t>
            </a:r>
            <a:r>
              <a:rPr spc="-30" dirty="0"/>
              <a:t> </a:t>
            </a:r>
            <a:r>
              <a:rPr spc="-5" dirty="0"/>
              <a:t>boucles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510" y="2108926"/>
            <a:ext cx="9250120" cy="1102823"/>
          </a:xfrm>
          <a:prstGeom prst="rect">
            <a:avLst/>
          </a:prstGeom>
        </p:spPr>
        <p:txBody>
          <a:bodyPr vert="horz" wrap="square" lIns="0" tIns="139759" rIns="0" bIns="0" rtlCol="0">
            <a:spAutoFit/>
          </a:bodyPr>
          <a:lstStyle/>
          <a:p>
            <a:pPr marL="299205" indent="-287135">
              <a:spcBef>
                <a:spcPts val="1100"/>
              </a:spcBef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dirty="0">
                <a:latin typeface="Segoe UI Symbol"/>
                <a:cs typeface="Segoe UI Symbol"/>
              </a:rPr>
              <a:t>Les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boucles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permettent</a:t>
            </a:r>
            <a:r>
              <a:rPr sz="1801" spc="-4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d’itérer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sur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les</a:t>
            </a:r>
            <a:r>
              <a:rPr sz="1801" spc="-5" dirty="0">
                <a:latin typeface="Segoe UI Symbol"/>
                <a:cs typeface="Segoe UI Symbol"/>
              </a:rPr>
              <a:t> variables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 </a:t>
            </a:r>
            <a:r>
              <a:rPr sz="1801" dirty="0">
                <a:latin typeface="Segoe UI Symbol"/>
                <a:cs typeface="Segoe UI Symbol"/>
              </a:rPr>
              <a:t>type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liste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et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dictionnaire.</a:t>
            </a:r>
            <a:endParaRPr sz="1801">
              <a:latin typeface="Segoe UI Symbol"/>
              <a:cs typeface="Segoe UI Symbol"/>
            </a:endParaRPr>
          </a:p>
          <a:p>
            <a:pPr marL="299205" indent="-287135">
              <a:spcBef>
                <a:spcPts val="1000"/>
              </a:spcBef>
              <a:buFont typeface="Arial MT"/>
              <a:buChar char="•"/>
              <a:tabLst>
                <a:tab pos="299205" algn="l"/>
                <a:tab pos="299840" algn="l"/>
                <a:tab pos="980832" algn="l"/>
                <a:tab pos="2124289" algn="l"/>
                <a:tab pos="2998399" algn="l"/>
                <a:tab pos="4182512" algn="l"/>
                <a:tab pos="5221153" algn="l"/>
                <a:tab pos="5726180" algn="l"/>
                <a:tab pos="6044442" algn="l"/>
                <a:tab pos="6823898" algn="l"/>
                <a:tab pos="7586203" algn="l"/>
                <a:tab pos="8040410" algn="l"/>
                <a:tab pos="8446337" algn="l"/>
              </a:tabLst>
            </a:pPr>
            <a:r>
              <a:rPr sz="1801" spc="-5" dirty="0">
                <a:latin typeface="Segoe UI Symbol"/>
                <a:cs typeface="Segoe UI Symbol"/>
              </a:rPr>
              <a:t>Ce</a:t>
            </a:r>
            <a:r>
              <a:rPr sz="1801" dirty="0">
                <a:latin typeface="Segoe UI Symbol"/>
                <a:cs typeface="Segoe UI Symbol"/>
              </a:rPr>
              <a:t>t</a:t>
            </a:r>
            <a:r>
              <a:rPr sz="1801" spc="-10" dirty="0">
                <a:latin typeface="Segoe UI Symbol"/>
                <a:cs typeface="Segoe UI Symbol"/>
              </a:rPr>
              <a:t>t</a:t>
            </a:r>
            <a:r>
              <a:rPr sz="1801" dirty="0">
                <a:latin typeface="Segoe UI Symbol"/>
                <a:cs typeface="Segoe UI Symbol"/>
              </a:rPr>
              <a:t>e	te</a:t>
            </a:r>
            <a:r>
              <a:rPr sz="1801" spc="-10" dirty="0">
                <a:latin typeface="Segoe UI Symbol"/>
                <a:cs typeface="Segoe UI Symbol"/>
              </a:rPr>
              <a:t>c</a:t>
            </a:r>
            <a:r>
              <a:rPr sz="1801" spc="-15" dirty="0">
                <a:latin typeface="Segoe UI Symbol"/>
                <a:cs typeface="Segoe UI Symbol"/>
              </a:rPr>
              <a:t>h</a:t>
            </a:r>
            <a:r>
              <a:rPr sz="1801" dirty="0">
                <a:latin typeface="Segoe UI Symbol"/>
                <a:cs typeface="Segoe UI Symbol"/>
              </a:rPr>
              <a:t>ni</a:t>
            </a:r>
            <a:r>
              <a:rPr sz="1801" spc="-20" dirty="0">
                <a:latin typeface="Segoe UI Symbol"/>
                <a:cs typeface="Segoe UI Symbol"/>
              </a:rPr>
              <a:t>q</a:t>
            </a:r>
            <a:r>
              <a:rPr sz="1801" spc="-15" dirty="0">
                <a:latin typeface="Segoe UI Symbol"/>
                <a:cs typeface="Segoe UI Symbol"/>
              </a:rPr>
              <a:t>u</a:t>
            </a:r>
            <a:r>
              <a:rPr sz="1801" dirty="0">
                <a:latin typeface="Segoe UI Symbol"/>
                <a:cs typeface="Segoe UI Symbol"/>
              </a:rPr>
              <a:t>e	p</a:t>
            </a:r>
            <a:r>
              <a:rPr sz="1801" spc="-10" dirty="0">
                <a:latin typeface="Segoe UI Symbol"/>
                <a:cs typeface="Segoe UI Symbol"/>
              </a:rPr>
              <a:t>e</a:t>
            </a:r>
            <a:r>
              <a:rPr sz="1801" dirty="0">
                <a:latin typeface="Segoe UI Symbol"/>
                <a:cs typeface="Segoe UI Symbol"/>
              </a:rPr>
              <a:t>rm</a:t>
            </a:r>
            <a:r>
              <a:rPr sz="1801" spc="-25" dirty="0">
                <a:latin typeface="Segoe UI Symbol"/>
                <a:cs typeface="Segoe UI Symbol"/>
              </a:rPr>
              <a:t>e</a:t>
            </a:r>
            <a:r>
              <a:rPr sz="1801" dirty="0">
                <a:latin typeface="Segoe UI Symbol"/>
                <a:cs typeface="Segoe UI Symbol"/>
              </a:rPr>
              <a:t>t	d</a:t>
            </a:r>
            <a:r>
              <a:rPr sz="1801" spc="-10" dirty="0">
                <a:latin typeface="Segoe UI Symbol"/>
                <a:cs typeface="Segoe UI Symbol"/>
              </a:rPr>
              <a:t>’</a:t>
            </a:r>
            <a:r>
              <a:rPr sz="1801" spc="-20" dirty="0">
                <a:latin typeface="Segoe UI Symbol"/>
                <a:cs typeface="Segoe UI Symbol"/>
              </a:rPr>
              <a:t>e</a:t>
            </a:r>
            <a:r>
              <a:rPr sz="1801" spc="-15" dirty="0">
                <a:latin typeface="Segoe UI Symbol"/>
                <a:cs typeface="Segoe UI Symbol"/>
              </a:rPr>
              <a:t>x</a:t>
            </a:r>
            <a:r>
              <a:rPr sz="1801" spc="-10" dirty="0">
                <a:latin typeface="Segoe UI Symbol"/>
                <a:cs typeface="Segoe UI Symbol"/>
              </a:rPr>
              <a:t>é</a:t>
            </a:r>
            <a:r>
              <a:rPr sz="1801" dirty="0">
                <a:latin typeface="Segoe UI Symbol"/>
                <a:cs typeface="Segoe UI Symbol"/>
              </a:rPr>
              <a:t>cut</a:t>
            </a:r>
            <a:r>
              <a:rPr sz="1801" spc="-10" dirty="0">
                <a:latin typeface="Segoe UI Symbol"/>
                <a:cs typeface="Segoe UI Symbol"/>
              </a:rPr>
              <a:t>e</a:t>
            </a:r>
            <a:r>
              <a:rPr sz="1801" dirty="0">
                <a:latin typeface="Segoe UI Symbol"/>
                <a:cs typeface="Segoe UI Symbol"/>
              </a:rPr>
              <a:t>r	p</a:t>
            </a:r>
            <a:r>
              <a:rPr sz="1801" spc="-20" dirty="0">
                <a:latin typeface="Segoe UI Symbol"/>
                <a:cs typeface="Segoe UI Symbol"/>
              </a:rPr>
              <a:t>l</a:t>
            </a:r>
            <a:r>
              <a:rPr sz="1801" dirty="0">
                <a:latin typeface="Segoe UI Symbol"/>
                <a:cs typeface="Segoe UI Symbol"/>
              </a:rPr>
              <a:t>us</a:t>
            </a:r>
            <a:r>
              <a:rPr sz="1801" spc="-20" dirty="0">
                <a:latin typeface="Segoe UI Symbol"/>
                <a:cs typeface="Segoe UI Symbol"/>
              </a:rPr>
              <a:t>ie</a:t>
            </a:r>
            <a:r>
              <a:rPr sz="1801" spc="-15" dirty="0">
                <a:latin typeface="Segoe UI Symbol"/>
                <a:cs typeface="Segoe UI Symbol"/>
              </a:rPr>
              <a:t>u</a:t>
            </a:r>
            <a:r>
              <a:rPr sz="1801" dirty="0">
                <a:latin typeface="Segoe UI Symbol"/>
                <a:cs typeface="Segoe UI Symbol"/>
              </a:rPr>
              <a:t>rs	</a:t>
            </a:r>
            <a:r>
              <a:rPr sz="1801" spc="-15" dirty="0">
                <a:latin typeface="Segoe UI Symbol"/>
                <a:cs typeface="Segoe UI Symbol"/>
              </a:rPr>
              <a:t>f</a:t>
            </a:r>
            <a:r>
              <a:rPr sz="1801" dirty="0">
                <a:latin typeface="Segoe UI Symbol"/>
                <a:cs typeface="Segoe UI Symbol"/>
              </a:rPr>
              <a:t>o</a:t>
            </a:r>
            <a:r>
              <a:rPr sz="1801" spc="-15" dirty="0">
                <a:latin typeface="Segoe UI Symbol"/>
                <a:cs typeface="Segoe UI Symbol"/>
              </a:rPr>
              <a:t>i</a:t>
            </a:r>
            <a:r>
              <a:rPr sz="1801" dirty="0">
                <a:latin typeface="Segoe UI Symbol"/>
                <a:cs typeface="Segoe UI Symbol"/>
              </a:rPr>
              <a:t>s	</a:t>
            </a:r>
            <a:r>
              <a:rPr sz="1801" spc="-5" dirty="0">
                <a:latin typeface="Segoe UI Symbol"/>
                <a:cs typeface="Segoe UI Symbol"/>
              </a:rPr>
              <a:t>l</a:t>
            </a:r>
            <a:r>
              <a:rPr sz="1801" dirty="0">
                <a:latin typeface="Segoe UI Symbol"/>
                <a:cs typeface="Segoe UI Symbol"/>
              </a:rPr>
              <a:t>a	</a:t>
            </a:r>
            <a:r>
              <a:rPr sz="1801" spc="-5" dirty="0">
                <a:latin typeface="Segoe UI Symbol"/>
                <a:cs typeface="Segoe UI Symbol"/>
              </a:rPr>
              <a:t>m</a:t>
            </a:r>
            <a:r>
              <a:rPr sz="1801" spc="-25" dirty="0">
                <a:latin typeface="Segoe UI Symbol"/>
                <a:cs typeface="Segoe UI Symbol"/>
              </a:rPr>
              <a:t>ê</a:t>
            </a:r>
            <a:r>
              <a:rPr sz="1801" spc="-5" dirty="0">
                <a:latin typeface="Segoe UI Symbol"/>
                <a:cs typeface="Segoe UI Symbol"/>
              </a:rPr>
              <a:t>m</a:t>
            </a:r>
            <a:r>
              <a:rPr sz="1801" dirty="0">
                <a:latin typeface="Segoe UI Symbol"/>
                <a:cs typeface="Segoe UI Symbol"/>
              </a:rPr>
              <a:t>e	a</a:t>
            </a:r>
            <a:r>
              <a:rPr sz="1801" spc="-10" dirty="0">
                <a:latin typeface="Segoe UI Symbol"/>
                <a:cs typeface="Segoe UI Symbol"/>
              </a:rPr>
              <a:t>c</a:t>
            </a:r>
            <a:r>
              <a:rPr sz="1801" dirty="0">
                <a:latin typeface="Segoe UI Symbol"/>
                <a:cs typeface="Segoe UI Symbol"/>
              </a:rPr>
              <a:t>t</a:t>
            </a:r>
            <a:r>
              <a:rPr sz="1801" spc="-15" dirty="0">
                <a:latin typeface="Segoe UI Symbol"/>
                <a:cs typeface="Segoe UI Symbol"/>
              </a:rPr>
              <a:t>io</a:t>
            </a:r>
            <a:r>
              <a:rPr sz="1801" dirty="0">
                <a:latin typeface="Segoe UI Symbol"/>
                <a:cs typeface="Segoe UI Symbol"/>
              </a:rPr>
              <a:t>n	</a:t>
            </a:r>
            <a:r>
              <a:rPr sz="1801" spc="-5" dirty="0">
                <a:latin typeface="Segoe UI Symbol"/>
                <a:cs typeface="Segoe UI Symbol"/>
              </a:rPr>
              <a:t>s</a:t>
            </a:r>
            <a:r>
              <a:rPr sz="1801" dirty="0">
                <a:latin typeface="Segoe UI Symbol"/>
                <a:cs typeface="Segoe UI Symbol"/>
              </a:rPr>
              <a:t>ur	</a:t>
            </a:r>
            <a:r>
              <a:rPr sz="1801" spc="-15" dirty="0">
                <a:latin typeface="Segoe UI Symbol"/>
                <a:cs typeface="Segoe UI Symbol"/>
              </a:rPr>
              <a:t>u</a:t>
            </a:r>
            <a:r>
              <a:rPr sz="1801" dirty="0">
                <a:latin typeface="Segoe UI Symbol"/>
                <a:cs typeface="Segoe UI Symbol"/>
              </a:rPr>
              <a:t>n	</a:t>
            </a:r>
            <a:r>
              <a:rPr sz="1801" spc="-15" dirty="0">
                <a:latin typeface="Segoe UI Symbol"/>
                <a:cs typeface="Segoe UI Symbol"/>
              </a:rPr>
              <a:t>n</a:t>
            </a:r>
            <a:r>
              <a:rPr sz="1801" dirty="0">
                <a:latin typeface="Segoe UI Symbol"/>
                <a:cs typeface="Segoe UI Symbol"/>
              </a:rPr>
              <a:t>omb</a:t>
            </a:r>
            <a:r>
              <a:rPr sz="1801" spc="-20" dirty="0">
                <a:latin typeface="Segoe UI Symbol"/>
                <a:cs typeface="Segoe UI Symbol"/>
              </a:rPr>
              <a:t>r</a:t>
            </a:r>
            <a:r>
              <a:rPr sz="1801" dirty="0">
                <a:latin typeface="Segoe UI Symbol"/>
                <a:cs typeface="Segoe UI Symbol"/>
              </a:rPr>
              <a:t>e</a:t>
            </a:r>
            <a:endParaRPr sz="1801">
              <a:latin typeface="Segoe UI Symbol"/>
              <a:cs typeface="Segoe UI Symbol"/>
            </a:endParaRPr>
          </a:p>
          <a:p>
            <a:pPr marL="299205"/>
            <a:r>
              <a:rPr sz="1801" spc="-5" dirty="0">
                <a:latin typeface="Segoe UI Symbol"/>
                <a:cs typeface="Segoe UI Symbol"/>
              </a:rPr>
              <a:t>d’éléments</a:t>
            </a:r>
            <a:r>
              <a:rPr sz="1801" spc="-5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indéfini</a:t>
            </a:r>
            <a:r>
              <a:rPr sz="1801" spc="-4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lors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 </a:t>
            </a:r>
            <a:r>
              <a:rPr sz="1801" spc="-10" dirty="0">
                <a:latin typeface="Segoe UI Symbol"/>
                <a:cs typeface="Segoe UI Symbol"/>
              </a:rPr>
              <a:t>l’écriture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du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rôle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ou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playbook.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8452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4945" y="2039206"/>
            <a:ext cx="6914244" cy="299846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L’initiation de la boucle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est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effectuée en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utilisant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mot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clé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«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loop</a:t>
            </a:r>
            <a:r>
              <a:rPr sz="1801" spc="-2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»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: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467" y="2450919"/>
            <a:ext cx="3807153" cy="4609496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3176" rIns="0" bIns="0" rtlCol="0">
            <a:spAutoFit/>
          </a:bodyPr>
          <a:lstStyle/>
          <a:p>
            <a:pPr marL="261089" indent="-155002">
              <a:spcBef>
                <a:spcPts val="25"/>
              </a:spcBef>
              <a:buChar char="-"/>
              <a:tabLst>
                <a:tab pos="261725" algn="l"/>
              </a:tabLst>
            </a:pPr>
            <a:r>
              <a:rPr sz="1801" spc="-5" dirty="0">
                <a:latin typeface="Segoe UI Symbol"/>
                <a:cs typeface="Segoe UI Symbol"/>
              </a:rPr>
              <a:t>name: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"loop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illustration"</a:t>
            </a:r>
            <a:endParaRPr sz="1801" dirty="0">
              <a:latin typeface="Segoe UI Symbol"/>
              <a:cs typeface="Segoe UI Symbol"/>
            </a:endParaRPr>
          </a:p>
          <a:p>
            <a:pPr marL="230596" marR="2018202">
              <a:lnSpc>
                <a:spcPct val="136200"/>
              </a:lnSpc>
              <a:spcBef>
                <a:spcPts val="10"/>
              </a:spcBef>
            </a:pPr>
            <a:r>
              <a:rPr sz="1801" dirty="0">
                <a:latin typeface="Segoe UI Symbol"/>
                <a:cs typeface="Segoe UI Symbol"/>
              </a:rPr>
              <a:t>hosts:</a:t>
            </a:r>
            <a:r>
              <a:rPr sz="1801" spc="-10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localhost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vars:</a:t>
            </a:r>
          </a:p>
          <a:p>
            <a:pPr marL="353836">
              <a:spcBef>
                <a:spcPts val="780"/>
              </a:spcBef>
            </a:pPr>
            <a:r>
              <a:rPr sz="1801" spc="5" dirty="0">
                <a:solidFill>
                  <a:srgbClr val="C00000"/>
                </a:solidFill>
                <a:latin typeface="Segoe UI Symbol"/>
                <a:cs typeface="Segoe UI Symbol"/>
              </a:rPr>
              <a:t>fruits</a:t>
            </a:r>
            <a:r>
              <a:rPr sz="1801" spc="5" dirty="0">
                <a:latin typeface="Segoe UI Symbol"/>
                <a:cs typeface="Segoe UI Symbol"/>
              </a:rPr>
              <a:t>:</a:t>
            </a:r>
            <a:endParaRPr sz="1801" dirty="0">
              <a:latin typeface="Segoe UI Symbol"/>
              <a:cs typeface="Segoe UI Symbol"/>
            </a:endParaRPr>
          </a:p>
          <a:p>
            <a:pPr marL="632713" lvl="1" indent="-154367">
              <a:spcBef>
                <a:spcPts val="795"/>
              </a:spcBef>
              <a:buChar char="-"/>
              <a:tabLst>
                <a:tab pos="633348" algn="l"/>
              </a:tabLst>
            </a:pPr>
            <a:r>
              <a:rPr sz="1801" spc="-5" dirty="0">
                <a:latin typeface="Segoe UI Symbol"/>
                <a:cs typeface="Segoe UI Symbol"/>
              </a:rPr>
              <a:t>apple</a:t>
            </a:r>
            <a:endParaRPr sz="1801" dirty="0">
              <a:latin typeface="Segoe UI Symbol"/>
              <a:cs typeface="Segoe UI Symbol"/>
            </a:endParaRPr>
          </a:p>
          <a:p>
            <a:pPr marL="632713" lvl="1" indent="-154367">
              <a:spcBef>
                <a:spcPts val="780"/>
              </a:spcBef>
              <a:buChar char="-"/>
              <a:tabLst>
                <a:tab pos="633348" algn="l"/>
              </a:tabLst>
            </a:pPr>
            <a:r>
              <a:rPr sz="1801" spc="-5" dirty="0">
                <a:latin typeface="Segoe UI Symbol"/>
                <a:cs typeface="Segoe UI Symbol"/>
              </a:rPr>
              <a:t>orange</a:t>
            </a:r>
            <a:endParaRPr sz="1801" dirty="0">
              <a:latin typeface="Segoe UI Symbol"/>
              <a:cs typeface="Segoe UI Symbol"/>
            </a:endParaRPr>
          </a:p>
          <a:p>
            <a:pPr marL="230596" marR="2169392" lvl="1">
              <a:lnSpc>
                <a:spcPts val="2951"/>
              </a:lnSpc>
              <a:spcBef>
                <a:spcPts val="220"/>
              </a:spcBef>
              <a:tabLst>
                <a:tab pos="633348" algn="l"/>
              </a:tabLst>
            </a:pPr>
            <a:r>
              <a:rPr lang="fr-BE" sz="1801" dirty="0">
                <a:latin typeface="Segoe UI Symbol"/>
                <a:cs typeface="Segoe UI Symbol"/>
              </a:rPr>
              <a:t>    - </a:t>
            </a:r>
            <a:r>
              <a:rPr sz="1801" dirty="0">
                <a:latin typeface="Segoe UI Symbol"/>
                <a:cs typeface="Segoe UI Symbol"/>
              </a:rPr>
              <a:t>p</a:t>
            </a:r>
            <a:r>
              <a:rPr sz="1801" spc="-10" dirty="0">
                <a:latin typeface="Segoe UI Symbol"/>
                <a:cs typeface="Segoe UI Symbol"/>
              </a:rPr>
              <a:t>i</a:t>
            </a:r>
            <a:r>
              <a:rPr sz="1801" dirty="0">
                <a:latin typeface="Segoe UI Symbol"/>
                <a:cs typeface="Segoe UI Symbol"/>
              </a:rPr>
              <a:t>ne</a:t>
            </a:r>
            <a:r>
              <a:rPr sz="1801" spc="-10" dirty="0">
                <a:latin typeface="Segoe UI Symbol"/>
                <a:cs typeface="Segoe UI Symbol"/>
              </a:rPr>
              <a:t>a</a:t>
            </a:r>
            <a:r>
              <a:rPr sz="1801" dirty="0">
                <a:latin typeface="Segoe UI Symbol"/>
                <a:cs typeface="Segoe UI Symbol"/>
              </a:rPr>
              <a:t>pp</a:t>
            </a:r>
            <a:r>
              <a:rPr sz="1801" spc="-10" dirty="0">
                <a:latin typeface="Segoe UI Symbol"/>
                <a:cs typeface="Segoe UI Symbol"/>
              </a:rPr>
              <a:t>l</a:t>
            </a:r>
            <a:r>
              <a:rPr sz="1801" dirty="0">
                <a:latin typeface="Segoe UI Symbol"/>
                <a:cs typeface="Segoe UI Symbol"/>
              </a:rPr>
              <a:t>e  tasks:</a:t>
            </a:r>
          </a:p>
          <a:p>
            <a:pPr marL="478982" marR="987185" indent="-125145">
              <a:lnSpc>
                <a:spcPts val="2941"/>
              </a:lnSpc>
            </a:pPr>
            <a:r>
              <a:rPr sz="1801" dirty="0">
                <a:latin typeface="Segoe UI Symbol"/>
                <a:cs typeface="Segoe UI Symbol"/>
              </a:rPr>
              <a:t>-</a:t>
            </a:r>
            <a:r>
              <a:rPr sz="1801" spc="-5" dirty="0">
                <a:latin typeface="Segoe UI Symbol"/>
                <a:cs typeface="Segoe UI Symbol"/>
              </a:rPr>
              <a:t> name: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"Print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my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Fruits"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debug:</a:t>
            </a:r>
            <a:endParaRPr sz="1801" dirty="0">
              <a:latin typeface="Segoe UI Symbol"/>
              <a:cs typeface="Segoe UI Symbol"/>
            </a:endParaRPr>
          </a:p>
          <a:p>
            <a:pPr marL="602221">
              <a:spcBef>
                <a:spcPts val="565"/>
              </a:spcBef>
            </a:pPr>
            <a:r>
              <a:rPr sz="1801" spc="-5" dirty="0">
                <a:latin typeface="Segoe UI Symbol"/>
                <a:cs typeface="Segoe UI Symbol"/>
              </a:rPr>
              <a:t>msg: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"{{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item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}}"</a:t>
            </a:r>
            <a:endParaRPr sz="1801" dirty="0">
              <a:latin typeface="Segoe UI Symbol"/>
              <a:cs typeface="Segoe UI Symbol"/>
            </a:endParaRPr>
          </a:p>
          <a:p>
            <a:pPr marL="478982">
              <a:spcBef>
                <a:spcPts val="780"/>
              </a:spcBef>
            </a:pPr>
            <a:r>
              <a:rPr lang="fr-BE"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 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loop</a:t>
            </a:r>
            <a:r>
              <a:rPr sz="1801" spc="5" dirty="0">
                <a:latin typeface="Segoe UI Symbol"/>
                <a:cs typeface="Segoe UI Symbol"/>
              </a:rPr>
              <a:t>:</a:t>
            </a:r>
            <a:r>
              <a:rPr sz="1801" spc="-7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"{{</a:t>
            </a:r>
            <a:r>
              <a:rPr sz="1801" spc="-50" dirty="0">
                <a:latin typeface="Segoe UI Symbol"/>
                <a:cs typeface="Segoe UI Symbol"/>
              </a:rPr>
              <a:t> </a:t>
            </a:r>
            <a:r>
              <a:rPr sz="1801" spc="5" dirty="0">
                <a:solidFill>
                  <a:srgbClr val="C00000"/>
                </a:solidFill>
                <a:latin typeface="Segoe UI Symbol"/>
                <a:cs typeface="Segoe UI Symbol"/>
              </a:rPr>
              <a:t>fruits</a:t>
            </a:r>
            <a:r>
              <a:rPr sz="1801" spc="-60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}}"</a:t>
            </a:r>
            <a:endParaRPr sz="1801" dirty="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3994" y="964901"/>
            <a:ext cx="619149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Structures</a:t>
            </a:r>
            <a:r>
              <a:rPr spc="10" dirty="0"/>
              <a:t> </a:t>
            </a:r>
            <a:r>
              <a:rPr spc="-5" dirty="0"/>
              <a:t>des</a:t>
            </a:r>
            <a:r>
              <a:rPr spc="-30" dirty="0"/>
              <a:t> </a:t>
            </a:r>
            <a:r>
              <a:rPr spc="-5" dirty="0"/>
              <a:t>boucles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010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198" y="1773919"/>
            <a:ext cx="6542613" cy="285235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701" spc="-5" dirty="0">
                <a:latin typeface="Segoe UI Symbol"/>
                <a:cs typeface="Segoe UI Symbol"/>
              </a:rPr>
              <a:t>L’initiation</a:t>
            </a:r>
            <a:r>
              <a:rPr sz="1701" spc="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de</a:t>
            </a:r>
            <a:r>
              <a:rPr sz="1701" spc="-1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la</a:t>
            </a:r>
            <a:r>
              <a:rPr sz="1701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boucle</a:t>
            </a:r>
            <a:r>
              <a:rPr sz="1701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est</a:t>
            </a:r>
            <a:r>
              <a:rPr sz="1701" spc="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effectuée</a:t>
            </a:r>
            <a:r>
              <a:rPr sz="1701" spc="1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en</a:t>
            </a:r>
            <a:r>
              <a:rPr sz="1701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utilisant</a:t>
            </a:r>
            <a:r>
              <a:rPr sz="1701" spc="1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le</a:t>
            </a:r>
            <a:r>
              <a:rPr sz="1701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mot</a:t>
            </a:r>
            <a:r>
              <a:rPr sz="1701" spc="-1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clé «</a:t>
            </a:r>
            <a:r>
              <a:rPr sz="1701" spc="-5" dirty="0">
                <a:latin typeface="Segoe UI Symbol"/>
                <a:cs typeface="Segoe UI Symbol"/>
              </a:rPr>
              <a:t> </a:t>
            </a:r>
            <a:r>
              <a:rPr sz="1701" dirty="0">
                <a:solidFill>
                  <a:srgbClr val="FF0000"/>
                </a:solidFill>
                <a:latin typeface="Segoe UI Symbol"/>
                <a:cs typeface="Segoe UI Symbol"/>
              </a:rPr>
              <a:t>loop</a:t>
            </a:r>
            <a:r>
              <a:rPr sz="1701" spc="-2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»</a:t>
            </a:r>
            <a:r>
              <a:rPr sz="1701" spc="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:</a:t>
            </a:r>
            <a:endParaRPr sz="1701">
              <a:latin typeface="Segoe UI Symbol"/>
              <a:cs typeface="Segoe UI 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057" y="2145931"/>
            <a:ext cx="4385247" cy="4990656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144203" indent="-145473">
              <a:spcBef>
                <a:spcPts val="5"/>
              </a:spcBef>
              <a:buChar char="-"/>
              <a:tabLst>
                <a:tab pos="144838" algn="l"/>
              </a:tabLst>
            </a:pPr>
            <a:r>
              <a:rPr sz="1701" spc="-5" dirty="0">
                <a:latin typeface="Segoe UI Symbol"/>
                <a:cs typeface="Segoe UI Symbol"/>
              </a:rPr>
              <a:t>name:</a:t>
            </a:r>
            <a:r>
              <a:rPr sz="1701" spc="-4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"loop</a:t>
            </a:r>
            <a:r>
              <a:rPr sz="1701" spc="-1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illustration"</a:t>
            </a:r>
            <a:endParaRPr sz="1701">
              <a:latin typeface="Segoe UI Symbol"/>
              <a:cs typeface="Segoe UI Symbol"/>
            </a:endParaRPr>
          </a:p>
          <a:p>
            <a:pPr marL="116886" marR="2793212">
              <a:lnSpc>
                <a:spcPct val="138800"/>
              </a:lnSpc>
              <a:spcBef>
                <a:spcPts val="15"/>
              </a:spcBef>
            </a:pPr>
            <a:r>
              <a:rPr sz="1701" spc="-5" dirty="0">
                <a:latin typeface="Segoe UI Symbol"/>
                <a:cs typeface="Segoe UI Symbol"/>
              </a:rPr>
              <a:t>hosts:</a:t>
            </a:r>
            <a:r>
              <a:rPr sz="1701" spc="-4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localhost </a:t>
            </a:r>
            <a:r>
              <a:rPr sz="1701" spc="-45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vars:</a:t>
            </a:r>
            <a:endParaRPr sz="1701">
              <a:latin typeface="Segoe UI Symbol"/>
              <a:cs typeface="Segoe UI Symbol"/>
            </a:endParaRPr>
          </a:p>
          <a:p>
            <a:pPr marL="234409">
              <a:spcBef>
                <a:spcPts val="795"/>
              </a:spcBef>
            </a:pPr>
            <a:r>
              <a:rPr sz="1701" spc="-5" dirty="0">
                <a:latin typeface="Segoe UI Symbol"/>
                <a:cs typeface="Segoe UI Symbol"/>
              </a:rPr>
              <a:t>fruits:</a:t>
            </a:r>
            <a:endParaRPr sz="1701">
              <a:latin typeface="Segoe UI Symbol"/>
              <a:cs typeface="Segoe UI Symbol"/>
            </a:endParaRPr>
          </a:p>
          <a:p>
            <a:pPr marL="496769" lvl="1" indent="-145473">
              <a:spcBef>
                <a:spcPts val="800"/>
              </a:spcBef>
              <a:buChar char="-"/>
              <a:tabLst>
                <a:tab pos="497404" algn="l"/>
              </a:tabLst>
            </a:pPr>
            <a:r>
              <a:rPr sz="1701" spc="-5" dirty="0">
                <a:latin typeface="Segoe UI Symbol"/>
                <a:cs typeface="Segoe UI Symbol"/>
              </a:rPr>
              <a:t>apple</a:t>
            </a:r>
            <a:endParaRPr sz="1701">
              <a:latin typeface="Segoe UI Symbol"/>
              <a:cs typeface="Segoe UI Symbol"/>
            </a:endParaRPr>
          </a:p>
          <a:p>
            <a:pPr marL="176601" marR="3206127" lvl="1" indent="175330">
              <a:lnSpc>
                <a:spcPct val="138800"/>
              </a:lnSpc>
              <a:spcBef>
                <a:spcPts val="5"/>
              </a:spcBef>
              <a:buChar char="-"/>
              <a:tabLst>
                <a:tab pos="497404" algn="l"/>
              </a:tabLst>
            </a:pPr>
            <a:r>
              <a:rPr sz="1701" dirty="0">
                <a:latin typeface="Segoe UI Symbol"/>
                <a:cs typeface="Segoe UI Symbol"/>
              </a:rPr>
              <a:t>o</a:t>
            </a:r>
            <a:r>
              <a:rPr sz="1701" spc="-10" dirty="0">
                <a:latin typeface="Segoe UI Symbol"/>
                <a:cs typeface="Segoe UI Symbol"/>
              </a:rPr>
              <a:t>r</a:t>
            </a:r>
            <a:r>
              <a:rPr sz="1701" dirty="0">
                <a:latin typeface="Segoe UI Symbol"/>
                <a:cs typeface="Segoe UI Symbol"/>
              </a:rPr>
              <a:t>a</a:t>
            </a:r>
            <a:r>
              <a:rPr sz="1701" spc="-10" dirty="0">
                <a:latin typeface="Segoe UI Symbol"/>
                <a:cs typeface="Segoe UI Symbol"/>
              </a:rPr>
              <a:t>n</a:t>
            </a:r>
            <a:r>
              <a:rPr sz="1701" dirty="0">
                <a:latin typeface="Segoe UI Symbol"/>
                <a:cs typeface="Segoe UI Symbol"/>
              </a:rPr>
              <a:t>ge  </a:t>
            </a:r>
            <a:r>
              <a:rPr sz="1701" spc="-5" dirty="0">
                <a:latin typeface="Segoe UI Symbol"/>
                <a:cs typeface="Segoe UI Symbol"/>
              </a:rPr>
              <a:t>tasks:</a:t>
            </a:r>
            <a:endParaRPr sz="1701">
              <a:latin typeface="Segoe UI Symbol"/>
              <a:cs typeface="Segoe UI Symbol"/>
            </a:endParaRPr>
          </a:p>
          <a:p>
            <a:pPr marL="379247" indent="-145473">
              <a:spcBef>
                <a:spcPts val="805"/>
              </a:spcBef>
              <a:buChar char="-"/>
              <a:tabLst>
                <a:tab pos="379882" algn="l"/>
              </a:tabLst>
            </a:pPr>
            <a:r>
              <a:rPr sz="1701" spc="-5" dirty="0">
                <a:latin typeface="Segoe UI Symbol"/>
                <a:cs typeface="Segoe UI Symbol"/>
              </a:rPr>
              <a:t>name:</a:t>
            </a:r>
            <a:r>
              <a:rPr sz="1701" spc="-2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"loop</a:t>
            </a:r>
            <a:r>
              <a:rPr sz="1701" spc="-1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with</a:t>
            </a:r>
            <a:r>
              <a:rPr sz="1701" spc="-2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register"</a:t>
            </a:r>
            <a:endParaRPr sz="1701">
              <a:latin typeface="Segoe UI Symbol"/>
              <a:cs typeface="Segoe UI Symbol"/>
            </a:endParaRPr>
          </a:p>
          <a:p>
            <a:pPr marL="351931">
              <a:spcBef>
                <a:spcPts val="790"/>
              </a:spcBef>
            </a:pPr>
            <a:r>
              <a:rPr sz="1701" spc="-5" dirty="0">
                <a:latin typeface="Segoe UI Symbol"/>
                <a:cs typeface="Segoe UI Symbol"/>
              </a:rPr>
              <a:t>shell:</a:t>
            </a:r>
            <a:r>
              <a:rPr sz="1701" spc="-1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"echo</a:t>
            </a:r>
            <a:r>
              <a:rPr sz="1701" spc="-2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{{</a:t>
            </a:r>
            <a:r>
              <a:rPr sz="1701" spc="-2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item</a:t>
            </a:r>
            <a:r>
              <a:rPr sz="1701" spc="-2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}}"</a:t>
            </a:r>
            <a:endParaRPr sz="1701">
              <a:latin typeface="Segoe UI Symbol"/>
              <a:cs typeface="Segoe UI Symbol"/>
            </a:endParaRPr>
          </a:p>
          <a:p>
            <a:pPr marL="351931" marR="2454621">
              <a:lnSpc>
                <a:spcPts val="2841"/>
              </a:lnSpc>
              <a:spcBef>
                <a:spcPts val="225"/>
              </a:spcBef>
            </a:pPr>
            <a:r>
              <a:rPr sz="1701" spc="-5" dirty="0">
                <a:latin typeface="Segoe UI Symbol"/>
                <a:cs typeface="Segoe UI Symbol"/>
              </a:rPr>
              <a:t>loop: "{{ fruits </a:t>
            </a:r>
            <a:r>
              <a:rPr sz="1701" dirty="0">
                <a:latin typeface="Segoe UI Symbol"/>
                <a:cs typeface="Segoe UI Symbol"/>
              </a:rPr>
              <a:t>}}" </a:t>
            </a:r>
            <a:r>
              <a:rPr sz="1701" spc="-459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register:</a:t>
            </a:r>
            <a:r>
              <a:rPr sz="1701" spc="-2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echo</a:t>
            </a:r>
            <a:endParaRPr sz="1701">
              <a:latin typeface="Segoe UI Symbol"/>
              <a:cs typeface="Segoe UI Symbol"/>
            </a:endParaRPr>
          </a:p>
          <a:p>
            <a:pPr marL="351931" marR="1462990" indent="-117522">
              <a:lnSpc>
                <a:spcPts val="2831"/>
              </a:lnSpc>
              <a:buFont typeface="Segoe UI Symbol"/>
              <a:buChar char="-"/>
              <a:tabLst>
                <a:tab pos="379882" algn="l"/>
              </a:tabLst>
            </a:pPr>
            <a:r>
              <a:rPr sz="2066" dirty="0"/>
              <a:t>	</a:t>
            </a:r>
            <a:r>
              <a:rPr sz="1701" spc="-5" dirty="0">
                <a:latin typeface="Segoe UI Symbol"/>
                <a:cs typeface="Segoe UI Symbol"/>
              </a:rPr>
              <a:t>name: "affichage resultats" </a:t>
            </a:r>
            <a:r>
              <a:rPr sz="1701" spc="-45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debug:</a:t>
            </a:r>
            <a:endParaRPr sz="1701">
              <a:latin typeface="Segoe UI Symbol"/>
              <a:cs typeface="Segoe UI Symbol"/>
            </a:endParaRPr>
          </a:p>
          <a:p>
            <a:pPr marL="468817">
              <a:spcBef>
                <a:spcPts val="585"/>
              </a:spcBef>
            </a:pPr>
            <a:r>
              <a:rPr sz="1701" dirty="0">
                <a:latin typeface="Segoe UI Symbol"/>
                <a:cs typeface="Segoe UI Symbol"/>
              </a:rPr>
              <a:t>msg:</a:t>
            </a:r>
            <a:r>
              <a:rPr sz="1701" spc="-3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"{{</a:t>
            </a:r>
            <a:r>
              <a:rPr sz="1701" spc="-3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echo</a:t>
            </a:r>
            <a:r>
              <a:rPr sz="1701" spc="-2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}}"</a:t>
            </a:r>
            <a:endParaRPr sz="1701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597377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Structures</a:t>
            </a:r>
            <a:r>
              <a:rPr spc="10" dirty="0"/>
              <a:t> </a:t>
            </a:r>
            <a:r>
              <a:rPr spc="-5" dirty="0"/>
              <a:t>des</a:t>
            </a:r>
            <a:r>
              <a:rPr spc="-30" dirty="0"/>
              <a:t> </a:t>
            </a:r>
            <a:r>
              <a:rPr spc="-5" dirty="0"/>
              <a:t>boucles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8689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019" y="1605702"/>
            <a:ext cx="6542613" cy="5485215"/>
          </a:xfrm>
          <a:prstGeom prst="rect">
            <a:avLst/>
          </a:prstGeom>
        </p:spPr>
        <p:txBody>
          <a:bodyPr vert="horz" wrap="square" lIns="0" tIns="86396" rIns="0" bIns="0" rtlCol="0">
            <a:spAutoFit/>
          </a:bodyPr>
          <a:lstStyle/>
          <a:p>
            <a:pPr marL="12705">
              <a:spcBef>
                <a:spcPts val="680"/>
              </a:spcBef>
            </a:pPr>
            <a:r>
              <a:rPr sz="1701" spc="-5" dirty="0">
                <a:latin typeface="Segoe UI Symbol"/>
                <a:cs typeface="Segoe UI Symbol"/>
              </a:rPr>
              <a:t>L’initiation</a:t>
            </a:r>
            <a:r>
              <a:rPr sz="1701" dirty="0">
                <a:latin typeface="Segoe UI Symbol"/>
                <a:cs typeface="Segoe UI Symbol"/>
              </a:rPr>
              <a:t> de</a:t>
            </a:r>
            <a:r>
              <a:rPr sz="1701" spc="-1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la </a:t>
            </a:r>
            <a:r>
              <a:rPr sz="1701" dirty="0">
                <a:latin typeface="Segoe UI Symbol"/>
                <a:cs typeface="Segoe UI Symbol"/>
              </a:rPr>
              <a:t>boucle</a:t>
            </a:r>
            <a:r>
              <a:rPr sz="1701" spc="-1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est</a:t>
            </a:r>
            <a:r>
              <a:rPr sz="1701" spc="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effectuée</a:t>
            </a:r>
            <a:r>
              <a:rPr sz="1701" spc="1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en</a:t>
            </a:r>
            <a:r>
              <a:rPr sz="1701" spc="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utilisant</a:t>
            </a:r>
            <a:r>
              <a:rPr sz="1701" spc="1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le mot </a:t>
            </a:r>
            <a:r>
              <a:rPr sz="1701" dirty="0">
                <a:latin typeface="Segoe UI Symbol"/>
                <a:cs typeface="Segoe UI Symbol"/>
              </a:rPr>
              <a:t>clé</a:t>
            </a:r>
            <a:r>
              <a:rPr sz="1701" spc="-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«</a:t>
            </a:r>
            <a:r>
              <a:rPr sz="1701" spc="-5" dirty="0">
                <a:latin typeface="Segoe UI Symbol"/>
                <a:cs typeface="Segoe UI Symbol"/>
              </a:rPr>
              <a:t> </a:t>
            </a:r>
            <a:r>
              <a:rPr sz="1701" spc="5" dirty="0">
                <a:solidFill>
                  <a:srgbClr val="FF0000"/>
                </a:solidFill>
                <a:latin typeface="Segoe UI Symbol"/>
                <a:cs typeface="Segoe UI Symbol"/>
              </a:rPr>
              <a:t>loop</a:t>
            </a:r>
            <a:r>
              <a:rPr sz="1701" spc="-2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» :</a:t>
            </a:r>
            <a:endParaRPr sz="1701">
              <a:latin typeface="Segoe UI Symbol"/>
              <a:cs typeface="Segoe UI Symbol"/>
            </a:endParaRPr>
          </a:p>
          <a:p>
            <a:pPr marL="157543" indent="-144838">
              <a:spcBef>
                <a:spcPts val="590"/>
              </a:spcBef>
              <a:buChar char="-"/>
              <a:tabLst>
                <a:tab pos="157543" algn="l"/>
              </a:tabLst>
            </a:pPr>
            <a:r>
              <a:rPr sz="1701" spc="-5" dirty="0">
                <a:latin typeface="Segoe UI Symbol"/>
                <a:cs typeface="Segoe UI Symbol"/>
              </a:rPr>
              <a:t>name:</a:t>
            </a:r>
            <a:r>
              <a:rPr sz="1701" spc="-4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"loop</a:t>
            </a:r>
            <a:r>
              <a:rPr sz="1701" spc="-1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illustration"</a:t>
            </a:r>
            <a:endParaRPr sz="1701">
              <a:latin typeface="Segoe UI Symbol"/>
              <a:cs typeface="Segoe UI Symbol"/>
            </a:endParaRPr>
          </a:p>
          <a:p>
            <a:pPr marL="129591" marR="4937829">
              <a:lnSpc>
                <a:spcPct val="128800"/>
              </a:lnSpc>
              <a:spcBef>
                <a:spcPts val="15"/>
              </a:spcBef>
            </a:pPr>
            <a:r>
              <a:rPr sz="1701" spc="-5" dirty="0">
                <a:latin typeface="Segoe UI Symbol"/>
                <a:cs typeface="Segoe UI Symbol"/>
              </a:rPr>
              <a:t>hosts:</a:t>
            </a:r>
            <a:r>
              <a:rPr sz="1701" spc="-5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localhost </a:t>
            </a:r>
            <a:r>
              <a:rPr sz="1701" spc="-45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vars:</a:t>
            </a:r>
            <a:endParaRPr sz="1701">
              <a:latin typeface="Segoe UI Symbol"/>
              <a:cs typeface="Segoe UI Symbol"/>
            </a:endParaRPr>
          </a:p>
          <a:p>
            <a:pPr marL="247114">
              <a:spcBef>
                <a:spcPts val="590"/>
              </a:spcBef>
            </a:pPr>
            <a:r>
              <a:rPr sz="1701" spc="-5" dirty="0">
                <a:latin typeface="Segoe UI Symbol"/>
                <a:cs typeface="Segoe UI Symbol"/>
              </a:rPr>
              <a:t>fruits:</a:t>
            </a:r>
            <a:endParaRPr sz="1701">
              <a:latin typeface="Segoe UI Symbol"/>
              <a:cs typeface="Segoe UI Symbol"/>
            </a:endParaRPr>
          </a:p>
          <a:p>
            <a:pPr marL="482158" marR="4860328" lvl="1" indent="-117522">
              <a:lnSpc>
                <a:spcPct val="128899"/>
              </a:lnSpc>
              <a:spcBef>
                <a:spcPts val="10"/>
              </a:spcBef>
              <a:buFont typeface="Segoe UI Symbol"/>
              <a:buChar char="-"/>
              <a:tabLst>
                <a:tab pos="510109" algn="l"/>
              </a:tabLst>
            </a:pPr>
            <a:r>
              <a:rPr sz="2066" dirty="0"/>
              <a:t>	</a:t>
            </a:r>
            <a:r>
              <a:rPr sz="1701" spc="-5" dirty="0">
                <a:solidFill>
                  <a:srgbClr val="6F2F9F"/>
                </a:solidFill>
                <a:latin typeface="Segoe UI Symbol"/>
                <a:cs typeface="Segoe UI Symbol"/>
              </a:rPr>
              <a:t>name</a:t>
            </a:r>
            <a:r>
              <a:rPr sz="1701" spc="-5" dirty="0">
                <a:latin typeface="Segoe UI Symbol"/>
                <a:cs typeface="Segoe UI Symbol"/>
              </a:rPr>
              <a:t>:</a:t>
            </a:r>
            <a:r>
              <a:rPr sz="1701" spc="-8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apple </a:t>
            </a:r>
            <a:r>
              <a:rPr sz="1701" spc="-450" dirty="0">
                <a:latin typeface="Segoe UI Symbol"/>
                <a:cs typeface="Segoe UI Symbol"/>
              </a:rPr>
              <a:t> </a:t>
            </a:r>
            <a:r>
              <a:rPr sz="1701" dirty="0">
                <a:solidFill>
                  <a:srgbClr val="974707"/>
                </a:solidFill>
                <a:latin typeface="Segoe UI Symbol"/>
                <a:cs typeface="Segoe UI Symbol"/>
              </a:rPr>
              <a:t>color</a:t>
            </a:r>
            <a:r>
              <a:rPr sz="1701" dirty="0">
                <a:latin typeface="Segoe UI Symbol"/>
                <a:cs typeface="Segoe UI Symbol"/>
              </a:rPr>
              <a:t>:</a:t>
            </a:r>
            <a:r>
              <a:rPr sz="1701" spc="-5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green</a:t>
            </a:r>
            <a:endParaRPr sz="1701">
              <a:latin typeface="Segoe UI Symbol"/>
              <a:cs typeface="Segoe UI Symbol"/>
            </a:endParaRPr>
          </a:p>
          <a:p>
            <a:pPr marL="482158" marR="4714855" lvl="1" indent="-117522">
              <a:lnSpc>
                <a:spcPts val="2641"/>
              </a:lnSpc>
              <a:spcBef>
                <a:spcPts val="175"/>
              </a:spcBef>
              <a:buFont typeface="Segoe UI Symbol"/>
              <a:buChar char="-"/>
              <a:tabLst>
                <a:tab pos="510109" algn="l"/>
              </a:tabLst>
            </a:pPr>
            <a:r>
              <a:rPr sz="2066" dirty="0"/>
              <a:t>	</a:t>
            </a:r>
            <a:r>
              <a:rPr sz="1701" spc="-5" dirty="0">
                <a:solidFill>
                  <a:srgbClr val="6F2F9F"/>
                </a:solidFill>
                <a:latin typeface="Segoe UI Symbol"/>
                <a:cs typeface="Segoe UI Symbol"/>
              </a:rPr>
              <a:t>name</a:t>
            </a:r>
            <a:r>
              <a:rPr sz="1701" spc="-5" dirty="0">
                <a:latin typeface="Segoe UI Symbol"/>
                <a:cs typeface="Segoe UI Symbol"/>
              </a:rPr>
              <a:t>:</a:t>
            </a:r>
            <a:r>
              <a:rPr sz="1701" spc="-7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orange </a:t>
            </a:r>
            <a:r>
              <a:rPr sz="1701" spc="-450" dirty="0">
                <a:latin typeface="Segoe UI Symbol"/>
                <a:cs typeface="Segoe UI Symbol"/>
              </a:rPr>
              <a:t> </a:t>
            </a:r>
            <a:r>
              <a:rPr sz="1701" dirty="0">
                <a:solidFill>
                  <a:srgbClr val="974707"/>
                </a:solidFill>
                <a:latin typeface="Segoe UI Symbol"/>
                <a:cs typeface="Segoe UI Symbol"/>
              </a:rPr>
              <a:t>color</a:t>
            </a:r>
            <a:r>
              <a:rPr sz="1701" dirty="0">
                <a:latin typeface="Segoe UI Symbol"/>
                <a:cs typeface="Segoe UI Symbol"/>
              </a:rPr>
              <a:t>:</a:t>
            </a:r>
            <a:r>
              <a:rPr sz="1701" spc="-3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orange</a:t>
            </a:r>
            <a:endParaRPr sz="1701">
              <a:latin typeface="Segoe UI Symbol"/>
              <a:cs typeface="Segoe UI Symbol"/>
            </a:endParaRPr>
          </a:p>
          <a:p>
            <a:pPr marL="509474" lvl="1" indent="-145473">
              <a:spcBef>
                <a:spcPts val="400"/>
              </a:spcBef>
              <a:buClr>
                <a:srgbClr val="000000"/>
              </a:buClr>
              <a:buChar char="-"/>
              <a:tabLst>
                <a:tab pos="510109" algn="l"/>
              </a:tabLst>
            </a:pPr>
            <a:r>
              <a:rPr sz="1701" spc="-5" dirty="0">
                <a:solidFill>
                  <a:srgbClr val="6F2F9F"/>
                </a:solidFill>
                <a:latin typeface="Segoe UI Symbol"/>
                <a:cs typeface="Segoe UI Symbol"/>
              </a:rPr>
              <a:t>name</a:t>
            </a:r>
            <a:r>
              <a:rPr sz="1701" spc="-5" dirty="0">
                <a:latin typeface="Segoe UI Symbol"/>
                <a:cs typeface="Segoe UI Symbol"/>
              </a:rPr>
              <a:t>:</a:t>
            </a:r>
            <a:r>
              <a:rPr sz="1701" spc="-4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pineapple</a:t>
            </a:r>
            <a:endParaRPr sz="1701">
              <a:latin typeface="Segoe UI Symbol"/>
              <a:cs typeface="Segoe UI Symbol"/>
            </a:endParaRPr>
          </a:p>
          <a:p>
            <a:pPr marL="482158">
              <a:spcBef>
                <a:spcPts val="585"/>
              </a:spcBef>
            </a:pPr>
            <a:r>
              <a:rPr sz="1701" dirty="0">
                <a:solidFill>
                  <a:srgbClr val="974707"/>
                </a:solidFill>
                <a:latin typeface="Segoe UI Symbol"/>
                <a:cs typeface="Segoe UI Symbol"/>
              </a:rPr>
              <a:t>color</a:t>
            </a:r>
            <a:r>
              <a:rPr sz="1701" dirty="0">
                <a:latin typeface="Segoe UI Symbol"/>
                <a:cs typeface="Segoe UI Symbol"/>
              </a:rPr>
              <a:t>:</a:t>
            </a:r>
            <a:r>
              <a:rPr sz="1701" spc="-3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yellow</a:t>
            </a:r>
            <a:endParaRPr sz="1701">
              <a:latin typeface="Segoe UI Symbol"/>
              <a:cs typeface="Segoe UI Symbol"/>
            </a:endParaRPr>
          </a:p>
          <a:p>
            <a:pPr marL="129591">
              <a:spcBef>
                <a:spcPts val="605"/>
              </a:spcBef>
            </a:pPr>
            <a:r>
              <a:rPr sz="1701" spc="-5" dirty="0">
                <a:latin typeface="Segoe UI Symbol"/>
                <a:cs typeface="Segoe UI Symbol"/>
              </a:rPr>
              <a:t>tasks:</a:t>
            </a:r>
            <a:endParaRPr sz="1701">
              <a:latin typeface="Segoe UI Symbol"/>
              <a:cs typeface="Segoe UI Symbol"/>
            </a:endParaRPr>
          </a:p>
          <a:p>
            <a:pPr marL="364636" marR="3967161" indent="-117522">
              <a:lnSpc>
                <a:spcPct val="128800"/>
              </a:lnSpc>
            </a:pPr>
            <a:r>
              <a:rPr sz="1701" dirty="0">
                <a:latin typeface="Segoe UI Symbol"/>
                <a:cs typeface="Segoe UI Symbol"/>
              </a:rPr>
              <a:t>-</a:t>
            </a:r>
            <a:r>
              <a:rPr sz="1701" spc="-3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name:</a:t>
            </a:r>
            <a:r>
              <a:rPr sz="1701" spc="-2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"Print</a:t>
            </a:r>
            <a:r>
              <a:rPr sz="1701" spc="-4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my</a:t>
            </a:r>
            <a:r>
              <a:rPr sz="1701" spc="-2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Fruits" </a:t>
            </a:r>
            <a:r>
              <a:rPr sz="1701" spc="-45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debug:</a:t>
            </a:r>
            <a:endParaRPr sz="1701">
              <a:latin typeface="Segoe UI Symbol"/>
              <a:cs typeface="Segoe UI Symbol"/>
            </a:endParaRPr>
          </a:p>
          <a:p>
            <a:pPr marL="364636" marR="2401895" indent="116886">
              <a:lnSpc>
                <a:spcPct val="128899"/>
              </a:lnSpc>
              <a:spcBef>
                <a:spcPts val="10"/>
              </a:spcBef>
            </a:pPr>
            <a:r>
              <a:rPr sz="1701" dirty="0">
                <a:latin typeface="Segoe UI Symbol"/>
                <a:cs typeface="Segoe UI Symbol"/>
              </a:rPr>
              <a:t>msg: </a:t>
            </a:r>
            <a:r>
              <a:rPr sz="1701" spc="-5" dirty="0">
                <a:latin typeface="Segoe UI Symbol"/>
                <a:cs typeface="Segoe UI Symbol"/>
              </a:rPr>
              <a:t>"{{ </a:t>
            </a:r>
            <a:r>
              <a:rPr sz="1701" spc="-5" dirty="0">
                <a:solidFill>
                  <a:srgbClr val="C00000"/>
                </a:solidFill>
                <a:latin typeface="Segoe UI Symbol"/>
                <a:cs typeface="Segoe UI Symbol"/>
              </a:rPr>
              <a:t>item</a:t>
            </a:r>
            <a:r>
              <a:rPr sz="1701" spc="-5" dirty="0">
                <a:latin typeface="Segoe UI Symbol"/>
                <a:cs typeface="Segoe UI Symbol"/>
              </a:rPr>
              <a:t>.</a:t>
            </a:r>
            <a:r>
              <a:rPr sz="1701" spc="-5" dirty="0">
                <a:solidFill>
                  <a:srgbClr val="6F2F9F"/>
                </a:solidFill>
                <a:latin typeface="Segoe UI Symbol"/>
                <a:cs typeface="Segoe UI Symbol"/>
              </a:rPr>
              <a:t>name </a:t>
            </a:r>
            <a:r>
              <a:rPr sz="1701" dirty="0">
                <a:latin typeface="Segoe UI Symbol"/>
                <a:cs typeface="Segoe UI Symbol"/>
              </a:rPr>
              <a:t>}} </a:t>
            </a:r>
            <a:r>
              <a:rPr sz="1701" spc="-5" dirty="0">
                <a:latin typeface="Segoe UI Symbol"/>
                <a:cs typeface="Segoe UI Symbol"/>
              </a:rPr>
              <a:t>is </a:t>
            </a:r>
            <a:r>
              <a:rPr sz="1701" dirty="0">
                <a:latin typeface="Segoe UI Symbol"/>
                <a:cs typeface="Segoe UI Symbol"/>
              </a:rPr>
              <a:t>{{ </a:t>
            </a:r>
            <a:r>
              <a:rPr sz="1701" spc="-5" dirty="0">
                <a:solidFill>
                  <a:srgbClr val="C00000"/>
                </a:solidFill>
                <a:latin typeface="Segoe UI Symbol"/>
                <a:cs typeface="Segoe UI Symbol"/>
              </a:rPr>
              <a:t>item</a:t>
            </a:r>
            <a:r>
              <a:rPr sz="1701" spc="-5" dirty="0">
                <a:latin typeface="Segoe UI Symbol"/>
                <a:cs typeface="Segoe UI Symbol"/>
              </a:rPr>
              <a:t>.</a:t>
            </a:r>
            <a:r>
              <a:rPr sz="1701" spc="-5" dirty="0">
                <a:solidFill>
                  <a:srgbClr val="974707"/>
                </a:solidFill>
                <a:latin typeface="Segoe UI Symbol"/>
                <a:cs typeface="Segoe UI Symbol"/>
              </a:rPr>
              <a:t>color </a:t>
            </a:r>
            <a:r>
              <a:rPr sz="1701" dirty="0">
                <a:latin typeface="Segoe UI Symbol"/>
                <a:cs typeface="Segoe UI Symbol"/>
              </a:rPr>
              <a:t>}}" </a:t>
            </a:r>
            <a:r>
              <a:rPr sz="1701" spc="-455" dirty="0">
                <a:latin typeface="Segoe UI Symbol"/>
                <a:cs typeface="Segoe UI Symbol"/>
              </a:rPr>
              <a:t> </a:t>
            </a:r>
            <a:r>
              <a:rPr sz="1701" spc="-5" dirty="0">
                <a:solidFill>
                  <a:srgbClr val="FF0000"/>
                </a:solidFill>
                <a:latin typeface="Segoe UI Symbol"/>
                <a:cs typeface="Segoe UI Symbol"/>
              </a:rPr>
              <a:t>loop</a:t>
            </a:r>
            <a:r>
              <a:rPr sz="1701" spc="-5" dirty="0">
                <a:latin typeface="Segoe UI Symbol"/>
                <a:cs typeface="Segoe UI Symbol"/>
              </a:rPr>
              <a:t>: "{{</a:t>
            </a:r>
            <a:r>
              <a:rPr sz="1701" spc="-10" dirty="0">
                <a:latin typeface="Segoe UI Symbol"/>
                <a:cs typeface="Segoe UI Symbol"/>
              </a:rPr>
              <a:t> </a:t>
            </a:r>
            <a:r>
              <a:rPr sz="1701" spc="-5" dirty="0">
                <a:solidFill>
                  <a:srgbClr val="C00000"/>
                </a:solidFill>
                <a:latin typeface="Segoe UI Symbol"/>
                <a:cs typeface="Segoe UI Symbol"/>
              </a:rPr>
              <a:t>fruits</a:t>
            </a:r>
            <a:r>
              <a:rPr sz="1701" spc="5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}}"</a:t>
            </a:r>
            <a:endParaRPr sz="1701">
              <a:latin typeface="Segoe UI Symbol"/>
              <a:cs typeface="Segoe UI 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877" y="2071223"/>
            <a:ext cx="4385247" cy="5028772"/>
          </a:xfrm>
          <a:custGeom>
            <a:avLst/>
            <a:gdLst/>
            <a:ahLst/>
            <a:cxnLst/>
            <a:rect l="l" t="t" r="r" b="b"/>
            <a:pathLst>
              <a:path w="4383405" h="5026659">
                <a:moveTo>
                  <a:pt x="0" y="5026152"/>
                </a:moveTo>
                <a:lnTo>
                  <a:pt x="4383024" y="5026152"/>
                </a:lnTo>
                <a:lnTo>
                  <a:pt x="4383024" y="0"/>
                </a:lnTo>
                <a:lnTo>
                  <a:pt x="0" y="0"/>
                </a:lnTo>
                <a:lnTo>
                  <a:pt x="0" y="5026152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4634" y="754124"/>
            <a:ext cx="9320078" cy="758860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Structures</a:t>
            </a:r>
            <a:r>
              <a:rPr spc="10" dirty="0"/>
              <a:t> </a:t>
            </a:r>
            <a:r>
              <a:rPr spc="-5" dirty="0"/>
              <a:t>des</a:t>
            </a:r>
            <a:r>
              <a:rPr spc="-30" dirty="0"/>
              <a:t> </a:t>
            </a:r>
            <a:r>
              <a:rPr spc="-5" dirty="0"/>
              <a:t>boucles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6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Plan d’action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BE" dirty="0"/>
              <a:t>Installation du </a:t>
            </a:r>
            <a:r>
              <a:rPr lang="fr-BE" dirty="0" err="1"/>
              <a:t>Lab</a:t>
            </a:r>
            <a:r>
              <a:rPr lang="fr-BE" dirty="0"/>
              <a:t> </a:t>
            </a:r>
            <a:r>
              <a:rPr lang="fr-BE" dirty="0" err="1"/>
              <a:t>Ansible</a:t>
            </a:r>
            <a:endParaRPr lang="fr-BE" dirty="0"/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Configuration de la connectivité SSH entre les hosts</a:t>
            </a:r>
          </a:p>
          <a:p>
            <a:pPr marL="514350" indent="-514350">
              <a:buFont typeface="+mj-lt"/>
              <a:buAutoNum type="arabicPeriod"/>
            </a:pPr>
            <a:r>
              <a:rPr lang="fr-BE" dirty="0"/>
              <a:t>Lancement des premières command </a:t>
            </a:r>
            <a:r>
              <a:rPr lang="fr-BE" dirty="0" err="1"/>
              <a:t>adhoc</a:t>
            </a:r>
            <a:r>
              <a:rPr lang="fr-BE" dirty="0"/>
              <a:t> </a:t>
            </a:r>
            <a:r>
              <a:rPr lang="fr-BE" dirty="0" err="1"/>
              <a:t>Ansible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5684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0957" y="1690064"/>
            <a:ext cx="4776571" cy="5389701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35944" marR="2170028" indent="-123875">
              <a:lnSpc>
                <a:spcPct val="136200"/>
              </a:lnSpc>
              <a:spcBef>
                <a:spcPts val="100"/>
              </a:spcBef>
              <a:buFont typeface="Segoe UI Symbol"/>
              <a:buChar char="-"/>
              <a:tabLst>
                <a:tab pos="167072" algn="l"/>
              </a:tabLst>
            </a:pPr>
            <a:r>
              <a:rPr sz="2066" dirty="0"/>
              <a:t>	</a:t>
            </a:r>
            <a:r>
              <a:rPr sz="1801" spc="-5" dirty="0">
                <a:latin typeface="Segoe UI Symbol"/>
                <a:cs typeface="Segoe UI Symbol"/>
              </a:rPr>
              <a:t>name: "loop </a:t>
            </a:r>
            <a:r>
              <a:rPr sz="1801" spc="-10" dirty="0">
                <a:latin typeface="Segoe UI Symbol"/>
                <a:cs typeface="Segoe UI Symbol"/>
              </a:rPr>
              <a:t>illustration"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5" dirty="0">
                <a:latin typeface="Segoe UI Symbol"/>
                <a:cs typeface="Segoe UI Symbol"/>
              </a:rPr>
              <a:t>hosts:</a:t>
            </a:r>
            <a:r>
              <a:rPr sz="1801" spc="-5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localhost</a:t>
            </a:r>
            <a:endParaRPr sz="1801">
              <a:latin typeface="Segoe UI Symbol"/>
              <a:cs typeface="Segoe UI Symbol"/>
            </a:endParaRPr>
          </a:p>
          <a:p>
            <a:pPr marL="135944">
              <a:spcBef>
                <a:spcPts val="790"/>
              </a:spcBef>
            </a:pPr>
            <a:r>
              <a:rPr sz="1801" spc="5" dirty="0">
                <a:latin typeface="Segoe UI Symbol"/>
                <a:cs typeface="Segoe UI Symbol"/>
              </a:rPr>
              <a:t>vars:</a:t>
            </a:r>
            <a:endParaRPr sz="1801">
              <a:latin typeface="Segoe UI Symbol"/>
              <a:cs typeface="Segoe UI Symbol"/>
            </a:endParaRPr>
          </a:p>
          <a:p>
            <a:pPr marL="259819">
              <a:spcBef>
                <a:spcPts val="780"/>
              </a:spcBef>
            </a:pPr>
            <a:r>
              <a:rPr sz="1801" dirty="0">
                <a:solidFill>
                  <a:srgbClr val="C00000"/>
                </a:solidFill>
                <a:latin typeface="Segoe UI Symbol"/>
                <a:cs typeface="Segoe UI Symbol"/>
              </a:rPr>
              <a:t>fruits</a:t>
            </a:r>
            <a:r>
              <a:rPr sz="1801" dirty="0">
                <a:latin typeface="Segoe UI Symbol"/>
                <a:cs typeface="Segoe UI Symbol"/>
              </a:rPr>
              <a:t>:</a:t>
            </a:r>
            <a:endParaRPr sz="1801">
              <a:latin typeface="Segoe UI Symbol"/>
              <a:cs typeface="Segoe UI Symbol"/>
            </a:endParaRPr>
          </a:p>
          <a:p>
            <a:pPr marL="538695" lvl="1" indent="-154367">
              <a:spcBef>
                <a:spcPts val="780"/>
              </a:spcBef>
              <a:buChar char="-"/>
              <a:tabLst>
                <a:tab pos="539331" algn="l"/>
              </a:tabLst>
            </a:pPr>
            <a:r>
              <a:rPr sz="1801" spc="-5" dirty="0">
                <a:latin typeface="Segoe UI Symbol"/>
                <a:cs typeface="Segoe UI Symbol"/>
              </a:rPr>
              <a:t>id:</a:t>
            </a:r>
            <a:r>
              <a:rPr sz="1801" spc="-4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0</a:t>
            </a:r>
            <a:endParaRPr sz="1801">
              <a:latin typeface="Segoe UI Symbol"/>
              <a:cs typeface="Segoe UI Symbol"/>
            </a:endParaRPr>
          </a:p>
          <a:p>
            <a:pPr marL="259819" marR="3028891" indent="248384">
              <a:lnSpc>
                <a:spcPct val="136100"/>
              </a:lnSpc>
              <a:spcBef>
                <a:spcPts val="15"/>
              </a:spcBef>
            </a:pPr>
            <a:r>
              <a:rPr sz="1801" spc="-5" dirty="0">
                <a:solidFill>
                  <a:srgbClr val="C00000"/>
                </a:solidFill>
                <a:latin typeface="Segoe UI Symbol"/>
                <a:cs typeface="Segoe UI Symbol"/>
              </a:rPr>
              <a:t>name</a:t>
            </a:r>
            <a:r>
              <a:rPr sz="1801" spc="-5" dirty="0">
                <a:latin typeface="Segoe UI Symbol"/>
                <a:cs typeface="Segoe UI Symbol"/>
              </a:rPr>
              <a:t>:</a:t>
            </a:r>
            <a:r>
              <a:rPr sz="1801" spc="-9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apple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solidFill>
                  <a:srgbClr val="6F2F9F"/>
                </a:solidFill>
                <a:latin typeface="Segoe UI Symbol"/>
                <a:cs typeface="Segoe UI Symbol"/>
              </a:rPr>
              <a:t>colors</a:t>
            </a:r>
            <a:r>
              <a:rPr sz="1801" spc="-5" dirty="0">
                <a:latin typeface="Segoe UI Symbol"/>
                <a:cs typeface="Segoe UI Symbol"/>
              </a:rPr>
              <a:t>:</a:t>
            </a:r>
            <a:endParaRPr sz="1801">
              <a:latin typeface="Segoe UI Symbol"/>
              <a:cs typeface="Segoe UI Symbol"/>
            </a:endParaRPr>
          </a:p>
          <a:p>
            <a:pPr marL="538695" lvl="1" indent="-154367">
              <a:spcBef>
                <a:spcPts val="780"/>
              </a:spcBef>
              <a:buChar char="-"/>
              <a:tabLst>
                <a:tab pos="539331" algn="l"/>
              </a:tabLst>
            </a:pPr>
            <a:r>
              <a:rPr sz="1801" spc="-5" dirty="0">
                <a:latin typeface="Segoe UI Symbol"/>
                <a:cs typeface="Segoe UI Symbol"/>
              </a:rPr>
              <a:t>id:</a:t>
            </a:r>
            <a:r>
              <a:rPr sz="1801" spc="-4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0</a:t>
            </a:r>
            <a:endParaRPr sz="1801">
              <a:latin typeface="Segoe UI Symbol"/>
              <a:cs typeface="Segoe UI Symbol"/>
            </a:endParaRPr>
          </a:p>
          <a:p>
            <a:pPr marL="135944" marR="3006657" indent="371624">
              <a:lnSpc>
                <a:spcPct val="136200"/>
              </a:lnSpc>
              <a:spcBef>
                <a:spcPts val="10"/>
              </a:spcBef>
            </a:pPr>
            <a:r>
              <a:rPr sz="1801" spc="-5" dirty="0">
                <a:solidFill>
                  <a:srgbClr val="6F2F9F"/>
                </a:solidFill>
                <a:latin typeface="Segoe UI Symbol"/>
                <a:cs typeface="Segoe UI Symbol"/>
              </a:rPr>
              <a:t>name</a:t>
            </a:r>
            <a:r>
              <a:rPr sz="1801" spc="-5" dirty="0">
                <a:latin typeface="Segoe UI Symbol"/>
                <a:cs typeface="Segoe UI Symbol"/>
              </a:rPr>
              <a:t>:</a:t>
            </a:r>
            <a:r>
              <a:rPr sz="1801" spc="-75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green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tasks:</a:t>
            </a:r>
            <a:endParaRPr sz="1801">
              <a:latin typeface="Segoe UI Symbol"/>
              <a:cs typeface="Segoe UI Symbol"/>
            </a:endParaRPr>
          </a:p>
          <a:p>
            <a:pPr marL="384964" marR="2049965" indent="-125145">
              <a:lnSpc>
                <a:spcPts val="2951"/>
              </a:lnSpc>
              <a:spcBef>
                <a:spcPts val="220"/>
              </a:spcBef>
            </a:pPr>
            <a:r>
              <a:rPr sz="1801" dirty="0">
                <a:latin typeface="Segoe UI Symbol"/>
                <a:cs typeface="Segoe UI Symbol"/>
              </a:rPr>
              <a:t>-</a:t>
            </a:r>
            <a:r>
              <a:rPr sz="1801" spc="-5" dirty="0"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name</a:t>
            </a:r>
            <a:r>
              <a:rPr sz="1801" dirty="0">
                <a:latin typeface="Segoe UI Symbol"/>
                <a:cs typeface="Segoe UI Symbol"/>
              </a:rPr>
              <a:t>:</a:t>
            </a:r>
            <a:r>
              <a:rPr sz="1801" spc="-5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"Print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my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Fruits"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debug</a:t>
            </a:r>
            <a:r>
              <a:rPr sz="1801" spc="5" dirty="0">
                <a:latin typeface="Segoe UI Symbol"/>
                <a:cs typeface="Segoe UI Symbol"/>
              </a:rPr>
              <a:t>:</a:t>
            </a:r>
            <a:endParaRPr sz="1801">
              <a:latin typeface="Segoe UI Symbol"/>
              <a:cs typeface="Segoe UI Symbol"/>
            </a:endParaRPr>
          </a:p>
          <a:p>
            <a:pPr marL="384964" marR="5082" indent="123238">
              <a:lnSpc>
                <a:spcPts val="2941"/>
              </a:lnSpc>
            </a:pP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msg</a:t>
            </a:r>
            <a:r>
              <a:rPr sz="1801" spc="5" dirty="0">
                <a:latin typeface="Segoe UI Symbol"/>
                <a:cs typeface="Segoe UI Symbol"/>
              </a:rPr>
              <a:t>:</a:t>
            </a:r>
            <a:r>
              <a:rPr sz="1801" spc="-5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"{{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item</a:t>
            </a:r>
            <a:r>
              <a:rPr sz="1801" dirty="0">
                <a:latin typeface="Segoe UI Symbol"/>
                <a:cs typeface="Segoe UI Symbol"/>
              </a:rPr>
              <a:t>.</a:t>
            </a:r>
            <a:r>
              <a:rPr sz="1801" dirty="0">
                <a:solidFill>
                  <a:srgbClr val="C00000"/>
                </a:solidFill>
                <a:latin typeface="Segoe UI Symbol"/>
                <a:cs typeface="Segoe UI Symbol"/>
              </a:rPr>
              <a:t>0</a:t>
            </a:r>
            <a:r>
              <a:rPr sz="1801" dirty="0">
                <a:latin typeface="Segoe UI Symbol"/>
                <a:cs typeface="Segoe UI Symbol"/>
              </a:rPr>
              <a:t>.</a:t>
            </a:r>
            <a:r>
              <a:rPr sz="1801" dirty="0">
                <a:solidFill>
                  <a:srgbClr val="C00000"/>
                </a:solidFill>
                <a:latin typeface="Segoe UI Symbol"/>
                <a:cs typeface="Segoe UI Symbol"/>
              </a:rPr>
              <a:t>name</a:t>
            </a:r>
            <a:r>
              <a:rPr sz="1801" spc="-55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}}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is {{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item</a:t>
            </a:r>
            <a:r>
              <a:rPr sz="1801" dirty="0">
                <a:latin typeface="Segoe UI Symbol"/>
                <a:cs typeface="Segoe UI Symbol"/>
              </a:rPr>
              <a:t>.</a:t>
            </a:r>
            <a:r>
              <a:rPr sz="1801" dirty="0">
                <a:solidFill>
                  <a:srgbClr val="6F2F9F"/>
                </a:solidFill>
                <a:latin typeface="Segoe UI Symbol"/>
                <a:cs typeface="Segoe UI Symbol"/>
              </a:rPr>
              <a:t>1</a:t>
            </a:r>
            <a:r>
              <a:rPr sz="1801" dirty="0">
                <a:latin typeface="Segoe UI Symbol"/>
                <a:cs typeface="Segoe UI Symbol"/>
              </a:rPr>
              <a:t>.</a:t>
            </a:r>
            <a:r>
              <a:rPr sz="1801" dirty="0">
                <a:solidFill>
                  <a:srgbClr val="6F2F9F"/>
                </a:solidFill>
                <a:latin typeface="Segoe UI Symbol"/>
                <a:cs typeface="Segoe UI Symbol"/>
              </a:rPr>
              <a:t>name</a:t>
            </a:r>
            <a:r>
              <a:rPr sz="1801" spc="-50" dirty="0">
                <a:solidFill>
                  <a:srgbClr val="6F2F9F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}}"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loop</a:t>
            </a:r>
            <a:r>
              <a:rPr sz="1801" spc="5" dirty="0">
                <a:latin typeface="Segoe UI Symbol"/>
                <a:cs typeface="Segoe UI Symbol"/>
              </a:rPr>
              <a:t>:</a:t>
            </a:r>
            <a:r>
              <a:rPr sz="1801" spc="-4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"{{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solidFill>
                  <a:srgbClr val="C00000"/>
                </a:solidFill>
                <a:latin typeface="Segoe UI Symbol"/>
                <a:cs typeface="Segoe UI Symbol"/>
              </a:rPr>
              <a:t>fruits</a:t>
            </a:r>
            <a:r>
              <a:rPr sz="1801" spc="-5" dirty="0">
                <a:latin typeface="Segoe UI Symbol"/>
                <a:cs typeface="Segoe UI Symbol"/>
              </a:rPr>
              <a:t>|</a:t>
            </a:r>
            <a:r>
              <a:rPr sz="1801" spc="-5" dirty="0">
                <a:solidFill>
                  <a:srgbClr val="FF0000"/>
                </a:solidFill>
                <a:latin typeface="Segoe UI Symbol"/>
                <a:cs typeface="Segoe UI Symbol"/>
              </a:rPr>
              <a:t>product</a:t>
            </a:r>
            <a:r>
              <a:rPr sz="1801" spc="-5" dirty="0">
                <a:latin typeface="Segoe UI Symbol"/>
                <a:cs typeface="Segoe UI Symbol"/>
              </a:rPr>
              <a:t>(</a:t>
            </a:r>
            <a:r>
              <a:rPr sz="1801" spc="-5" dirty="0">
                <a:solidFill>
                  <a:srgbClr val="6F2F9F"/>
                </a:solidFill>
                <a:latin typeface="Segoe UI Symbol"/>
                <a:cs typeface="Segoe UI Symbol"/>
              </a:rPr>
              <a:t>colors</a:t>
            </a:r>
            <a:r>
              <a:rPr sz="1801" spc="-5" dirty="0">
                <a:latin typeface="Segoe UI Symbol"/>
                <a:cs typeface="Segoe UI Symbol"/>
              </a:rPr>
              <a:t>)|</a:t>
            </a:r>
            <a:r>
              <a:rPr sz="1801" spc="-5" dirty="0">
                <a:solidFill>
                  <a:srgbClr val="FF0000"/>
                </a:solidFill>
                <a:latin typeface="Segoe UI Symbol"/>
                <a:cs typeface="Segoe UI Symbol"/>
              </a:rPr>
              <a:t>list</a:t>
            </a:r>
            <a:r>
              <a:rPr sz="1801" spc="-35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}}"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4729" y="1836429"/>
            <a:ext cx="6077598" cy="5178060"/>
          </a:xfrm>
          <a:custGeom>
            <a:avLst/>
            <a:gdLst/>
            <a:ahLst/>
            <a:cxnLst/>
            <a:rect l="l" t="t" r="r" b="b"/>
            <a:pathLst>
              <a:path w="6075045" h="5175884">
                <a:moveTo>
                  <a:pt x="0" y="5175504"/>
                </a:moveTo>
                <a:lnTo>
                  <a:pt x="6074664" y="5175504"/>
                </a:lnTo>
                <a:lnTo>
                  <a:pt x="6074664" y="0"/>
                </a:lnTo>
                <a:lnTo>
                  <a:pt x="0" y="0"/>
                </a:lnTo>
                <a:lnTo>
                  <a:pt x="0" y="5175504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562543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Structures</a:t>
            </a:r>
            <a:r>
              <a:rPr spc="10" dirty="0"/>
              <a:t> </a:t>
            </a:r>
            <a:r>
              <a:rPr spc="-5" dirty="0"/>
              <a:t>des</a:t>
            </a:r>
            <a:r>
              <a:rPr spc="-30" dirty="0"/>
              <a:t> </a:t>
            </a:r>
            <a:r>
              <a:rPr spc="-5" dirty="0"/>
              <a:t>boucles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1881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442074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Notion</a:t>
            </a:r>
            <a:r>
              <a:rPr spc="-45" dirty="0"/>
              <a:t> </a:t>
            </a:r>
            <a:r>
              <a:rPr spc="-5" dirty="0"/>
              <a:t>des</a:t>
            </a:r>
            <a:r>
              <a:rPr spc="-35" dirty="0"/>
              <a:t> </a:t>
            </a:r>
            <a:r>
              <a:rPr spc="-10" dirty="0"/>
              <a:t>blocs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867" y="2540432"/>
            <a:ext cx="9492792" cy="2693531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299205" marR="7623" indent="-287135" algn="just">
              <a:spcBef>
                <a:spcPts val="95"/>
              </a:spcBef>
              <a:buFont typeface="Arial MT"/>
              <a:buChar char="•"/>
              <a:tabLst>
                <a:tab pos="299840" algn="l"/>
              </a:tabLst>
            </a:pPr>
            <a:r>
              <a:rPr sz="2501" spc="-5" dirty="0">
                <a:latin typeface="Segoe UI Symbol"/>
                <a:cs typeface="Segoe UI Symbol"/>
              </a:rPr>
              <a:t>Les blocs </a:t>
            </a:r>
            <a:r>
              <a:rPr sz="2501" dirty="0">
                <a:latin typeface="Segoe UI Symbol"/>
                <a:cs typeface="Segoe UI Symbol"/>
              </a:rPr>
              <a:t>permettent </a:t>
            </a:r>
            <a:r>
              <a:rPr sz="2501" spc="-5" dirty="0">
                <a:latin typeface="Segoe UI Symbol"/>
                <a:cs typeface="Segoe UI Symbol"/>
              </a:rPr>
              <a:t>le </a:t>
            </a:r>
            <a:r>
              <a:rPr sz="2501" dirty="0">
                <a:latin typeface="Segoe UI Symbol"/>
                <a:cs typeface="Segoe UI Symbol"/>
              </a:rPr>
              <a:t>regroupement </a:t>
            </a:r>
            <a:r>
              <a:rPr sz="2501" spc="-10" dirty="0">
                <a:latin typeface="Segoe UI Symbol"/>
                <a:cs typeface="Segoe UI Symbol"/>
              </a:rPr>
              <a:t>logique </a:t>
            </a:r>
            <a:r>
              <a:rPr sz="2501" spc="-5" dirty="0">
                <a:latin typeface="Segoe UI Symbol"/>
                <a:cs typeface="Segoe UI Symbol"/>
              </a:rPr>
              <a:t>des tâches </a:t>
            </a:r>
            <a:r>
              <a:rPr sz="2501" dirty="0">
                <a:latin typeface="Segoe UI Symbol"/>
                <a:cs typeface="Segoe UI Symbol"/>
              </a:rPr>
              <a:t>et la 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gestion</a:t>
            </a:r>
            <a:r>
              <a:rPr sz="2501" spc="3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erreurs</a:t>
            </a:r>
            <a:r>
              <a:rPr sz="2501" spc="4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dans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le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jeu.</a:t>
            </a:r>
            <a:endParaRPr sz="2501">
              <a:latin typeface="Segoe UI Symbol"/>
              <a:cs typeface="Segoe UI Symbol"/>
            </a:endParaRPr>
          </a:p>
          <a:p>
            <a:pPr marL="299205" marR="6353" indent="-287135" algn="just">
              <a:buFont typeface="Arial MT"/>
              <a:buChar char="•"/>
              <a:tabLst>
                <a:tab pos="299840" algn="l"/>
              </a:tabLst>
            </a:pPr>
            <a:r>
              <a:rPr sz="2501" spc="-5" dirty="0">
                <a:latin typeface="Segoe UI Symbol"/>
                <a:cs typeface="Segoe UI Symbol"/>
              </a:rPr>
              <a:t>Tout </a:t>
            </a:r>
            <a:r>
              <a:rPr sz="2501" dirty="0">
                <a:latin typeface="Segoe UI Symbol"/>
                <a:cs typeface="Segoe UI Symbol"/>
              </a:rPr>
              <a:t>ce </a:t>
            </a:r>
            <a:r>
              <a:rPr sz="2501" spc="-5" dirty="0">
                <a:latin typeface="Segoe UI Symbol"/>
                <a:cs typeface="Segoe UI Symbol"/>
              </a:rPr>
              <a:t>que </a:t>
            </a:r>
            <a:r>
              <a:rPr sz="2501" spc="-10" dirty="0">
                <a:latin typeface="Segoe UI Symbol"/>
                <a:cs typeface="Segoe UI Symbol"/>
              </a:rPr>
              <a:t>l'on </a:t>
            </a:r>
            <a:r>
              <a:rPr sz="2501" spc="-5" dirty="0">
                <a:latin typeface="Segoe UI Symbol"/>
                <a:cs typeface="Segoe UI Symbol"/>
              </a:rPr>
              <a:t>peut appliquer à une tâche unique </a:t>
            </a:r>
            <a:r>
              <a:rPr sz="2501" dirty="0">
                <a:latin typeface="Segoe UI Symbol"/>
                <a:cs typeface="Segoe UI Symbol"/>
              </a:rPr>
              <a:t>peut être 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appliqué </a:t>
            </a:r>
            <a:r>
              <a:rPr sz="2501" dirty="0">
                <a:latin typeface="Segoe UI Symbol"/>
                <a:cs typeface="Segoe UI Symbol"/>
              </a:rPr>
              <a:t>au </a:t>
            </a:r>
            <a:r>
              <a:rPr sz="2501" spc="-5" dirty="0">
                <a:latin typeface="Segoe UI Symbol"/>
                <a:cs typeface="Segoe UI Symbol"/>
              </a:rPr>
              <a:t>niveau </a:t>
            </a:r>
            <a:r>
              <a:rPr sz="2501" dirty="0">
                <a:latin typeface="Segoe UI Symbol"/>
                <a:cs typeface="Segoe UI Symbol"/>
              </a:rPr>
              <a:t>du </a:t>
            </a:r>
            <a:r>
              <a:rPr sz="2501" spc="-5" dirty="0">
                <a:latin typeface="Segoe UI Symbol"/>
                <a:cs typeface="Segoe UI Symbol"/>
              </a:rPr>
              <a:t>bloc ce qui facilite </a:t>
            </a:r>
            <a:r>
              <a:rPr sz="2501" dirty="0">
                <a:latin typeface="Segoe UI Symbol"/>
                <a:cs typeface="Segoe UI Symbol"/>
              </a:rPr>
              <a:t>également </a:t>
            </a:r>
            <a:r>
              <a:rPr sz="2501" spc="-5" dirty="0">
                <a:latin typeface="Segoe UI Symbol"/>
                <a:cs typeface="Segoe UI Symbol"/>
              </a:rPr>
              <a:t>la définition 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de</a:t>
            </a:r>
            <a:r>
              <a:rPr sz="2501" spc="2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données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ou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de</a:t>
            </a:r>
            <a:r>
              <a:rPr sz="2501" spc="30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directives</a:t>
            </a:r>
            <a:r>
              <a:rPr sz="2501" spc="4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communes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aux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tâches.</a:t>
            </a:r>
            <a:endParaRPr sz="2501">
              <a:latin typeface="Segoe UI Symbol"/>
              <a:cs typeface="Segoe UI Symbol"/>
            </a:endParaRPr>
          </a:p>
          <a:p>
            <a:pPr marL="299205" marR="5082" indent="-287135" algn="just">
              <a:buFont typeface="Arial MT"/>
              <a:buChar char="•"/>
              <a:tabLst>
                <a:tab pos="299840" algn="l"/>
              </a:tabLst>
            </a:pPr>
            <a:r>
              <a:rPr sz="2501" spc="-5" dirty="0">
                <a:latin typeface="Segoe UI Symbol"/>
                <a:cs typeface="Segoe UI Symbol"/>
              </a:rPr>
              <a:t>Les directives </a:t>
            </a:r>
            <a:r>
              <a:rPr sz="2501" dirty="0">
                <a:latin typeface="Segoe UI Symbol"/>
                <a:cs typeface="Segoe UI Symbol"/>
              </a:rPr>
              <a:t>seront </a:t>
            </a:r>
            <a:r>
              <a:rPr sz="2501" spc="-5" dirty="0">
                <a:latin typeface="Segoe UI Symbol"/>
                <a:cs typeface="Segoe UI Symbol"/>
              </a:rPr>
              <a:t>appliqué aux tâches, </a:t>
            </a:r>
            <a:r>
              <a:rPr sz="2501" spc="-10" dirty="0">
                <a:latin typeface="Segoe UI Symbol"/>
                <a:cs typeface="Segoe UI Symbol"/>
              </a:rPr>
              <a:t>mais </a:t>
            </a:r>
            <a:r>
              <a:rPr sz="2501" spc="-5" dirty="0">
                <a:latin typeface="Segoe UI Symbol"/>
                <a:cs typeface="Segoe UI Symbol"/>
              </a:rPr>
              <a:t>pas au bloc lui- 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même.</a:t>
            </a:r>
            <a:endParaRPr sz="25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9381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015" y="888338"/>
            <a:ext cx="4424155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Notion</a:t>
            </a:r>
            <a:r>
              <a:rPr spc="-35" dirty="0"/>
              <a:t> </a:t>
            </a:r>
            <a:r>
              <a:rPr spc="-5" dirty="0"/>
              <a:t>des</a:t>
            </a:r>
            <a:r>
              <a:rPr spc="-25" dirty="0"/>
              <a:t> </a:t>
            </a:r>
            <a:r>
              <a:rPr spc="-10" dirty="0"/>
              <a:t>blocs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097" y="1937056"/>
            <a:ext cx="4618390" cy="4150828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281">
              <a:lnSpc>
                <a:spcPts val="2106"/>
              </a:lnSpc>
            </a:pPr>
            <a:r>
              <a:rPr sz="1801" dirty="0">
                <a:latin typeface="Segoe UI Symbol"/>
                <a:cs typeface="Segoe UI Symbol"/>
              </a:rPr>
              <a:t>tasks:</a:t>
            </a:r>
            <a:endParaRPr sz="1801">
              <a:latin typeface="Segoe UI Symbol"/>
              <a:cs typeface="Segoe UI Symbol"/>
            </a:endParaRPr>
          </a:p>
          <a:p>
            <a:pPr marL="480887" indent="-155002">
              <a:buChar char="-"/>
              <a:tabLst>
                <a:tab pos="481523" algn="l"/>
              </a:tabLst>
            </a:pPr>
            <a:r>
              <a:rPr sz="1801" spc="-5" dirty="0">
                <a:latin typeface="Segoe UI Symbol"/>
                <a:cs typeface="Segoe UI Symbol"/>
              </a:rPr>
              <a:t>name: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Install</a:t>
            </a:r>
            <a:r>
              <a:rPr sz="1801" spc="-5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Apache</a:t>
            </a:r>
            <a:endParaRPr sz="1801">
              <a:latin typeface="Segoe UI Symbol"/>
              <a:cs typeface="Segoe UI Symbol"/>
            </a:endParaRPr>
          </a:p>
          <a:p>
            <a:pPr marL="458017"/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block:</a:t>
            </a:r>
            <a:endParaRPr sz="1801">
              <a:latin typeface="Segoe UI Symbol"/>
              <a:cs typeface="Segoe UI Symbol"/>
            </a:endParaRPr>
          </a:p>
          <a:p>
            <a:pPr marL="729272" lvl="1" indent="-154367">
              <a:buChar char="-"/>
              <a:tabLst>
                <a:tab pos="729907" algn="l"/>
              </a:tabLst>
            </a:pPr>
            <a:r>
              <a:rPr sz="1801" dirty="0">
                <a:latin typeface="Segoe UI Symbol"/>
                <a:cs typeface="Segoe UI Symbol"/>
              </a:rPr>
              <a:t>yum:</a:t>
            </a:r>
            <a:endParaRPr sz="1801">
              <a:latin typeface="Segoe UI Symbol"/>
              <a:cs typeface="Segoe UI Symbol"/>
            </a:endParaRPr>
          </a:p>
          <a:p>
            <a:pPr marL="822019"/>
            <a:r>
              <a:rPr sz="1801" spc="-5" dirty="0">
                <a:latin typeface="Segoe UI Symbol"/>
                <a:cs typeface="Segoe UI Symbol"/>
              </a:rPr>
              <a:t>name:</a:t>
            </a:r>
            <a:endParaRPr sz="1801">
              <a:latin typeface="Segoe UI Symbol"/>
              <a:cs typeface="Segoe UI Symbol"/>
            </a:endParaRPr>
          </a:p>
          <a:p>
            <a:pPr marL="1101530" lvl="2" indent="-155637">
              <a:buChar char="-"/>
              <a:tabLst>
                <a:tab pos="1101530" algn="l"/>
              </a:tabLst>
            </a:pPr>
            <a:r>
              <a:rPr sz="1801" dirty="0">
                <a:latin typeface="Segoe UI Symbol"/>
                <a:cs typeface="Segoe UI Symbol"/>
              </a:rPr>
              <a:t>httpd</a:t>
            </a:r>
            <a:endParaRPr sz="1801">
              <a:latin typeface="Segoe UI Symbol"/>
              <a:cs typeface="Segoe UI Symbol"/>
            </a:endParaRPr>
          </a:p>
          <a:p>
            <a:pPr marL="822019" marR="2285009" lvl="2" indent="123238">
              <a:buChar char="-"/>
              <a:tabLst>
                <a:tab pos="1101530" algn="l"/>
              </a:tabLst>
            </a:pPr>
            <a:r>
              <a:rPr sz="1801" spc="-5" dirty="0">
                <a:latin typeface="Segoe UI Symbol"/>
                <a:cs typeface="Segoe UI Symbol"/>
              </a:rPr>
              <a:t>memca</a:t>
            </a:r>
            <a:r>
              <a:rPr sz="1801" spc="-10" dirty="0">
                <a:latin typeface="Segoe UI Symbol"/>
                <a:cs typeface="Segoe UI Symbol"/>
              </a:rPr>
              <a:t>c</a:t>
            </a:r>
            <a:r>
              <a:rPr sz="1801" dirty="0">
                <a:latin typeface="Segoe UI Symbol"/>
                <a:cs typeface="Segoe UI Symbol"/>
              </a:rPr>
              <a:t>hed  </a:t>
            </a:r>
            <a:r>
              <a:rPr sz="1801" spc="-5" dirty="0">
                <a:latin typeface="Segoe UI Symbol"/>
                <a:cs typeface="Segoe UI Symbol"/>
              </a:rPr>
              <a:t>state: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installed</a:t>
            </a:r>
            <a:endParaRPr sz="1801">
              <a:latin typeface="Segoe UI Symbol"/>
              <a:cs typeface="Segoe UI Symbol"/>
            </a:endParaRPr>
          </a:p>
          <a:p>
            <a:pPr marL="822019" marR="2486384" lvl="1" indent="-247114">
              <a:buChar char="-"/>
              <a:tabLst>
                <a:tab pos="729907" algn="l"/>
              </a:tabLst>
            </a:pPr>
            <a:r>
              <a:rPr sz="1801" spc="-5" dirty="0">
                <a:latin typeface="Segoe UI Symbol"/>
                <a:cs typeface="Segoe UI Symbol"/>
              </a:rPr>
              <a:t>service: 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name: bar 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state:</a:t>
            </a:r>
            <a:r>
              <a:rPr sz="1801" spc="-7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started</a:t>
            </a:r>
            <a:endParaRPr sz="1801">
              <a:latin typeface="Segoe UI Symbol"/>
              <a:cs typeface="Segoe UI Symbol"/>
            </a:endParaRPr>
          </a:p>
          <a:p>
            <a:pPr marL="822019"/>
            <a:r>
              <a:rPr sz="1801" spc="-5" dirty="0">
                <a:latin typeface="Segoe UI Symbol"/>
                <a:cs typeface="Segoe UI Symbol"/>
              </a:rPr>
              <a:t>enabled:</a:t>
            </a:r>
            <a:r>
              <a:rPr sz="1801" spc="-5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True</a:t>
            </a:r>
            <a:endParaRPr sz="1801">
              <a:latin typeface="Segoe UI Symbol"/>
              <a:cs typeface="Segoe UI Symbol"/>
            </a:endParaRPr>
          </a:p>
          <a:p>
            <a:pPr marL="458017"/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when:</a:t>
            </a:r>
            <a:r>
              <a:rPr sz="1801" spc="-3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ansible_distribution</a:t>
            </a:r>
            <a:r>
              <a:rPr sz="1801" spc="-5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==</a:t>
            </a:r>
            <a:r>
              <a:rPr sz="1801" spc="-5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'CentOS'</a:t>
            </a:r>
            <a:endParaRPr sz="1801">
              <a:latin typeface="Segoe UI Symbol"/>
              <a:cs typeface="Segoe UI Symbol"/>
            </a:endParaRPr>
          </a:p>
          <a:p>
            <a:pPr marL="450395"/>
            <a:r>
              <a:rPr sz="1801" spc="-5" dirty="0">
                <a:latin typeface="Segoe UI Symbol"/>
                <a:cs typeface="Segoe UI Symbol"/>
              </a:rPr>
              <a:t>become: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true</a:t>
            </a:r>
            <a:endParaRPr sz="1801">
              <a:latin typeface="Segoe UI Symbol"/>
              <a:cs typeface="Segoe UI Symbol"/>
            </a:endParaRPr>
          </a:p>
          <a:p>
            <a:pPr marL="450395">
              <a:spcBef>
                <a:spcPts val="5"/>
              </a:spcBef>
            </a:pPr>
            <a:r>
              <a:rPr sz="1801" spc="-5" dirty="0">
                <a:latin typeface="Segoe UI Symbol"/>
                <a:cs typeface="Segoe UI Symbol"/>
              </a:rPr>
              <a:t>become_user:</a:t>
            </a:r>
            <a:r>
              <a:rPr sz="1801" spc="-4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root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9489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633663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Gestion </a:t>
            </a:r>
            <a:r>
              <a:rPr spc="-5" dirty="0"/>
              <a:t>des 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867" y="2387968"/>
            <a:ext cx="9795814" cy="3074691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marR="5082" indent="-343672" algn="just">
              <a:spcBef>
                <a:spcPts val="95"/>
              </a:spcBef>
              <a:buFont typeface="Arial MT"/>
              <a:buChar char="•"/>
              <a:tabLst>
                <a:tab pos="356377" algn="l"/>
              </a:tabLst>
            </a:pPr>
            <a:r>
              <a:rPr sz="2501" spc="-5" dirty="0">
                <a:latin typeface="Segoe UI Symbol"/>
                <a:cs typeface="Segoe UI Symbol"/>
              </a:rPr>
              <a:t>Les blocs </a:t>
            </a:r>
            <a:r>
              <a:rPr sz="2501" dirty="0">
                <a:latin typeface="Segoe UI Symbol"/>
                <a:cs typeface="Segoe UI Symbol"/>
              </a:rPr>
              <a:t>permettent également de gérer les </a:t>
            </a:r>
            <a:r>
              <a:rPr sz="2501" spc="-5" dirty="0">
                <a:latin typeface="Segoe UI Symbol"/>
                <a:cs typeface="Segoe UI Symbol"/>
              </a:rPr>
              <a:t>sorties </a:t>
            </a:r>
            <a:r>
              <a:rPr sz="2501" dirty="0">
                <a:latin typeface="Segoe UI Symbol"/>
                <a:cs typeface="Segoe UI Symbol"/>
              </a:rPr>
              <a:t>d'erreurs </a:t>
            </a:r>
            <a:r>
              <a:rPr sz="2501" spc="-15" dirty="0">
                <a:latin typeface="Segoe UI Symbol"/>
                <a:cs typeface="Segoe UI Symbol"/>
              </a:rPr>
              <a:t>de 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manière </a:t>
            </a:r>
            <a:r>
              <a:rPr sz="2501" spc="-10" dirty="0">
                <a:latin typeface="Segoe UI Symbol"/>
                <a:cs typeface="Segoe UI Symbol"/>
              </a:rPr>
              <a:t>similaire </a:t>
            </a:r>
            <a:r>
              <a:rPr sz="2501" spc="-5" dirty="0">
                <a:latin typeface="Segoe UI Symbol"/>
                <a:cs typeface="Segoe UI Symbol"/>
              </a:rPr>
              <a:t>aux exceptions </a:t>
            </a:r>
            <a:r>
              <a:rPr sz="2501" spc="-10" dirty="0">
                <a:latin typeface="Segoe UI Symbol"/>
                <a:cs typeface="Segoe UI Symbol"/>
              </a:rPr>
              <a:t>de </a:t>
            </a:r>
            <a:r>
              <a:rPr sz="2501" spc="-5" dirty="0">
                <a:latin typeface="Segoe UI Symbol"/>
                <a:cs typeface="Segoe UI Symbol"/>
              </a:rPr>
              <a:t>la plupart des langages </a:t>
            </a:r>
            <a:r>
              <a:rPr sz="2501" spc="10" dirty="0">
                <a:latin typeface="Segoe UI Symbol"/>
                <a:cs typeface="Segoe UI Symbol"/>
              </a:rPr>
              <a:t>de 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programmation.</a:t>
            </a:r>
            <a:endParaRPr sz="2501">
              <a:latin typeface="Segoe UI Symbol"/>
              <a:cs typeface="Segoe UI Symbol"/>
            </a:endParaRPr>
          </a:p>
          <a:p>
            <a:pPr marL="355742" indent="-343672" algn="just">
              <a:buFont typeface="Arial MT"/>
              <a:buChar char="•"/>
              <a:tabLst>
                <a:tab pos="356377" algn="l"/>
              </a:tabLst>
            </a:pPr>
            <a:r>
              <a:rPr sz="2501" spc="-5" dirty="0">
                <a:latin typeface="Segoe UI Symbol"/>
                <a:cs typeface="Segoe UI Symbol"/>
              </a:rPr>
              <a:t>Les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tâches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du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5" dirty="0">
                <a:solidFill>
                  <a:srgbClr val="FF0000"/>
                </a:solidFill>
                <a:latin typeface="Segoe UI Symbol"/>
                <a:cs typeface="Segoe UI Symbol"/>
              </a:rPr>
              <a:t>block</a:t>
            </a:r>
            <a:r>
              <a:rPr sz="2501" spc="5" dirty="0">
                <a:latin typeface="Segoe UI Symbol"/>
                <a:cs typeface="Segoe UI Symbol"/>
              </a:rPr>
              <a:t>:</a:t>
            </a:r>
            <a:r>
              <a:rPr sz="2501" spc="-3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s'exécutent</a:t>
            </a:r>
            <a:r>
              <a:rPr sz="2501" spc="2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normalement.</a:t>
            </a:r>
            <a:endParaRPr sz="2501">
              <a:latin typeface="Segoe UI Symbol"/>
              <a:cs typeface="Segoe UI Symbol"/>
            </a:endParaRPr>
          </a:p>
          <a:p>
            <a:pPr marL="355742" marR="5717" indent="-343672" algn="just">
              <a:buFont typeface="Arial MT"/>
              <a:buChar char="•"/>
              <a:tabLst>
                <a:tab pos="356377" algn="l"/>
              </a:tabLst>
            </a:pPr>
            <a:r>
              <a:rPr sz="2501" spc="-5" dirty="0">
                <a:latin typeface="Segoe UI Symbol"/>
                <a:cs typeface="Segoe UI Symbol"/>
              </a:rPr>
              <a:t>En cas </a:t>
            </a:r>
            <a:r>
              <a:rPr sz="2501" dirty="0">
                <a:latin typeface="Segoe UI Symbol"/>
                <a:cs typeface="Segoe UI Symbol"/>
              </a:rPr>
              <a:t>d'erreur, </a:t>
            </a:r>
            <a:r>
              <a:rPr sz="2501" spc="-5" dirty="0">
                <a:latin typeface="Segoe UI Symbol"/>
                <a:cs typeface="Segoe UI Symbol"/>
              </a:rPr>
              <a:t>la section </a:t>
            </a:r>
            <a:r>
              <a:rPr sz="2501" dirty="0">
                <a:solidFill>
                  <a:srgbClr val="FF0000"/>
                </a:solidFill>
                <a:latin typeface="Segoe UI Symbol"/>
                <a:cs typeface="Segoe UI Symbol"/>
              </a:rPr>
              <a:t>rescue</a:t>
            </a:r>
            <a:r>
              <a:rPr sz="2501" dirty="0">
                <a:latin typeface="Segoe UI Symbol"/>
                <a:cs typeface="Segoe UI Symbol"/>
              </a:rPr>
              <a:t>: </a:t>
            </a:r>
            <a:r>
              <a:rPr sz="2501" spc="-5" dirty="0">
                <a:latin typeface="Segoe UI Symbol"/>
                <a:cs typeface="Segoe UI Symbol"/>
              </a:rPr>
              <a:t>s'exécute avec tout ce que </a:t>
            </a:r>
            <a:r>
              <a:rPr sz="2501" dirty="0">
                <a:latin typeface="Segoe UI Symbol"/>
                <a:cs typeface="Segoe UI Symbol"/>
              </a:rPr>
              <a:t>vous 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devez</a:t>
            </a:r>
            <a:r>
              <a:rPr sz="2501" spc="2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faire</a:t>
            </a:r>
            <a:r>
              <a:rPr sz="2501" spc="2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pour</a:t>
            </a:r>
            <a:r>
              <a:rPr sz="2501" spc="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résoudre</a:t>
            </a:r>
            <a:r>
              <a:rPr sz="2501" spc="4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l'erreur</a:t>
            </a:r>
            <a:r>
              <a:rPr sz="2501" spc="4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précédente.</a:t>
            </a:r>
            <a:endParaRPr sz="2501">
              <a:latin typeface="Segoe UI Symbol"/>
              <a:cs typeface="Segoe UI Symbol"/>
            </a:endParaRPr>
          </a:p>
          <a:p>
            <a:pPr marL="355742" marR="8894" indent="-343672" algn="just">
              <a:buFont typeface="Arial MT"/>
              <a:buChar char="•"/>
              <a:tabLst>
                <a:tab pos="356377" algn="l"/>
              </a:tabLst>
            </a:pPr>
            <a:r>
              <a:rPr sz="2501" spc="-5" dirty="0">
                <a:latin typeface="Segoe UI Symbol"/>
                <a:cs typeface="Segoe UI Symbol"/>
              </a:rPr>
              <a:t>La section </a:t>
            </a:r>
            <a:r>
              <a:rPr sz="2501" dirty="0">
                <a:solidFill>
                  <a:srgbClr val="FF0000"/>
                </a:solidFill>
                <a:latin typeface="Segoe UI Symbol"/>
                <a:cs typeface="Segoe UI Symbol"/>
              </a:rPr>
              <a:t>always</a:t>
            </a:r>
            <a:r>
              <a:rPr sz="2501" dirty="0">
                <a:latin typeface="Segoe UI Symbol"/>
                <a:cs typeface="Segoe UI Symbol"/>
              </a:rPr>
              <a:t>: </a:t>
            </a:r>
            <a:r>
              <a:rPr sz="2501" spc="-5" dirty="0">
                <a:latin typeface="Segoe UI Symbol"/>
                <a:cs typeface="Segoe UI Symbol"/>
              </a:rPr>
              <a:t>est exécutée quelle que soit l'erreur </a:t>
            </a:r>
            <a:r>
              <a:rPr sz="2501" dirty="0">
                <a:latin typeface="Segoe UI Symbol"/>
                <a:cs typeface="Segoe UI Symbol"/>
              </a:rPr>
              <a:t>précédente 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qui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s'est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produite</a:t>
            </a:r>
            <a:r>
              <a:rPr sz="2501" spc="5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ou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non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dans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les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sections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de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5" dirty="0">
                <a:solidFill>
                  <a:srgbClr val="FF0000"/>
                </a:solidFill>
                <a:latin typeface="Segoe UI Symbol"/>
                <a:cs typeface="Segoe UI Symbol"/>
              </a:rPr>
              <a:t>block:</a:t>
            </a:r>
            <a:r>
              <a:rPr sz="2501" spc="-3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et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dirty="0">
                <a:solidFill>
                  <a:srgbClr val="FF0000"/>
                </a:solidFill>
                <a:latin typeface="Segoe UI Symbol"/>
                <a:cs typeface="Segoe UI Symbol"/>
              </a:rPr>
              <a:t>rescue:</a:t>
            </a:r>
            <a:endParaRPr sz="25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478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8797" y="942539"/>
            <a:ext cx="6220573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Gestion </a:t>
            </a:r>
            <a:r>
              <a:rPr spc="-5" dirty="0"/>
              <a:t>des 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099" y="2033108"/>
            <a:ext cx="5585901" cy="4018063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lnSpc>
                <a:spcPts val="1940"/>
              </a:lnSpc>
              <a:spcBef>
                <a:spcPts val="105"/>
              </a:spcBef>
            </a:pPr>
            <a:r>
              <a:rPr sz="1701" spc="-5" dirty="0">
                <a:latin typeface="Segoe UI Symbol"/>
                <a:cs typeface="Segoe UI Symbol"/>
              </a:rPr>
              <a:t>tasks:</a:t>
            </a:r>
            <a:endParaRPr sz="1701">
              <a:latin typeface="Segoe UI Symbol"/>
              <a:cs typeface="Segoe UI Symbol"/>
            </a:endParaRPr>
          </a:p>
          <a:p>
            <a:pPr marL="364636" marR="1040546" indent="-117522">
              <a:lnSpc>
                <a:spcPts val="1840"/>
              </a:lnSpc>
              <a:spcBef>
                <a:spcPts val="125"/>
              </a:spcBef>
              <a:buFont typeface="Segoe UI Symbol"/>
              <a:buChar char="-"/>
              <a:tabLst>
                <a:tab pos="392587" algn="l"/>
              </a:tabLst>
            </a:pPr>
            <a:r>
              <a:rPr sz="2066" dirty="0"/>
              <a:t>	</a:t>
            </a:r>
            <a:r>
              <a:rPr sz="1701" spc="-5" dirty="0">
                <a:latin typeface="Segoe UI Symbol"/>
                <a:cs typeface="Segoe UI Symbol"/>
              </a:rPr>
              <a:t>name:</a:t>
            </a:r>
            <a:r>
              <a:rPr sz="1701" spc="-1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Attempt</a:t>
            </a:r>
            <a:r>
              <a:rPr sz="1701" spc="-1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and </a:t>
            </a:r>
            <a:r>
              <a:rPr sz="1701" dirty="0">
                <a:latin typeface="Segoe UI Symbol"/>
                <a:cs typeface="Segoe UI Symbol"/>
              </a:rPr>
              <a:t>graceful</a:t>
            </a:r>
            <a:r>
              <a:rPr sz="1701" spc="-2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roll</a:t>
            </a:r>
            <a:r>
              <a:rPr sz="1701" dirty="0">
                <a:latin typeface="Segoe UI Symbol"/>
                <a:cs typeface="Segoe UI Symbol"/>
              </a:rPr>
              <a:t> back</a:t>
            </a:r>
            <a:r>
              <a:rPr sz="1701" spc="-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demo </a:t>
            </a:r>
            <a:r>
              <a:rPr sz="1701" spc="-455" dirty="0">
                <a:latin typeface="Segoe UI Symbol"/>
                <a:cs typeface="Segoe UI Symbol"/>
              </a:rPr>
              <a:t> </a:t>
            </a:r>
            <a:r>
              <a:rPr sz="1701" spc="5" dirty="0">
                <a:solidFill>
                  <a:srgbClr val="FF0000"/>
                </a:solidFill>
                <a:latin typeface="Segoe UI Symbol"/>
                <a:cs typeface="Segoe UI Symbol"/>
              </a:rPr>
              <a:t>block</a:t>
            </a:r>
            <a:r>
              <a:rPr sz="1701" spc="5" dirty="0">
                <a:latin typeface="Segoe UI Symbol"/>
                <a:cs typeface="Segoe UI Symbol"/>
              </a:rPr>
              <a:t>:</a:t>
            </a:r>
            <a:endParaRPr sz="1701">
              <a:latin typeface="Segoe UI Symbol"/>
              <a:cs typeface="Segoe UI Symbol"/>
            </a:endParaRPr>
          </a:p>
          <a:p>
            <a:pPr marL="626996" lvl="1" indent="-145473">
              <a:lnSpc>
                <a:spcPts val="1701"/>
              </a:lnSpc>
              <a:buChar char="-"/>
              <a:tabLst>
                <a:tab pos="627631" algn="l"/>
              </a:tabLst>
            </a:pPr>
            <a:r>
              <a:rPr sz="1701" dirty="0">
                <a:latin typeface="Segoe UI Symbol"/>
                <a:cs typeface="Segoe UI Symbol"/>
              </a:rPr>
              <a:t>debug:</a:t>
            </a:r>
            <a:endParaRPr sz="1701">
              <a:latin typeface="Segoe UI Symbol"/>
              <a:cs typeface="Segoe UI Symbol"/>
            </a:endParaRPr>
          </a:p>
          <a:p>
            <a:pPr marL="716567">
              <a:lnSpc>
                <a:spcPts val="1836"/>
              </a:lnSpc>
            </a:pPr>
            <a:r>
              <a:rPr sz="1701" spc="-5" dirty="0">
                <a:latin typeface="Segoe UI Symbol"/>
                <a:cs typeface="Segoe UI Symbol"/>
              </a:rPr>
              <a:t>msg:</a:t>
            </a:r>
            <a:r>
              <a:rPr sz="1701" spc="-2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'I</a:t>
            </a:r>
            <a:r>
              <a:rPr sz="1701" spc="-3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execute</a:t>
            </a:r>
            <a:r>
              <a:rPr sz="1701" spc="-3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normally'</a:t>
            </a:r>
            <a:endParaRPr sz="1701">
              <a:latin typeface="Segoe UI Symbol"/>
              <a:cs typeface="Segoe UI Symbol"/>
            </a:endParaRPr>
          </a:p>
          <a:p>
            <a:pPr marL="626996" lvl="1" indent="-145473">
              <a:lnSpc>
                <a:spcPts val="1836"/>
              </a:lnSpc>
              <a:buChar char="-"/>
              <a:tabLst>
                <a:tab pos="627631" algn="l"/>
              </a:tabLst>
            </a:pPr>
            <a:r>
              <a:rPr sz="1701" dirty="0">
                <a:latin typeface="Segoe UI Symbol"/>
                <a:cs typeface="Segoe UI Symbol"/>
              </a:rPr>
              <a:t>command:</a:t>
            </a:r>
            <a:r>
              <a:rPr sz="1701" spc="-6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/bin/false</a:t>
            </a:r>
            <a:endParaRPr sz="1701">
              <a:latin typeface="Segoe UI Symbol"/>
              <a:cs typeface="Segoe UI Symbol"/>
            </a:endParaRPr>
          </a:p>
          <a:p>
            <a:pPr marL="626996" lvl="1" indent="-145473">
              <a:lnSpc>
                <a:spcPts val="1836"/>
              </a:lnSpc>
              <a:buChar char="-"/>
              <a:tabLst>
                <a:tab pos="627631" algn="l"/>
              </a:tabLst>
            </a:pPr>
            <a:r>
              <a:rPr sz="1701" dirty="0">
                <a:latin typeface="Segoe UI Symbol"/>
                <a:cs typeface="Segoe UI Symbol"/>
              </a:rPr>
              <a:t>debug:</a:t>
            </a:r>
            <a:endParaRPr sz="1701">
              <a:latin typeface="Segoe UI Symbol"/>
              <a:cs typeface="Segoe UI Symbol"/>
            </a:endParaRPr>
          </a:p>
          <a:p>
            <a:pPr marL="364636" marR="5082" indent="351931">
              <a:lnSpc>
                <a:spcPts val="1840"/>
              </a:lnSpc>
              <a:spcBef>
                <a:spcPts val="125"/>
              </a:spcBef>
            </a:pPr>
            <a:r>
              <a:rPr sz="1701" spc="-5" dirty="0">
                <a:latin typeface="Segoe UI Symbol"/>
                <a:cs typeface="Segoe UI Symbol"/>
              </a:rPr>
              <a:t>msg: </a:t>
            </a:r>
            <a:r>
              <a:rPr sz="1701" dirty="0">
                <a:latin typeface="Segoe UI Symbol"/>
                <a:cs typeface="Segoe UI Symbol"/>
              </a:rPr>
              <a:t>'I </a:t>
            </a:r>
            <a:r>
              <a:rPr sz="1701" spc="-5" dirty="0">
                <a:latin typeface="Segoe UI Symbol"/>
                <a:cs typeface="Segoe UI Symbol"/>
              </a:rPr>
              <a:t>never execute, </a:t>
            </a:r>
            <a:r>
              <a:rPr sz="1701" dirty="0">
                <a:latin typeface="Segoe UI Symbol"/>
                <a:cs typeface="Segoe UI Symbol"/>
              </a:rPr>
              <a:t>due to </a:t>
            </a:r>
            <a:r>
              <a:rPr sz="1701" spc="-5" dirty="0">
                <a:latin typeface="Segoe UI Symbol"/>
                <a:cs typeface="Segoe UI Symbol"/>
              </a:rPr>
              <a:t>the </a:t>
            </a:r>
            <a:r>
              <a:rPr sz="1701" dirty="0">
                <a:latin typeface="Segoe UI Symbol"/>
                <a:cs typeface="Segoe UI Symbol"/>
              </a:rPr>
              <a:t>above </a:t>
            </a:r>
            <a:r>
              <a:rPr sz="1701" spc="-5" dirty="0">
                <a:latin typeface="Segoe UI Symbol"/>
                <a:cs typeface="Segoe UI Symbol"/>
              </a:rPr>
              <a:t>task failing' </a:t>
            </a:r>
            <a:r>
              <a:rPr sz="1701" spc="-455" dirty="0">
                <a:latin typeface="Segoe UI Symbol"/>
                <a:cs typeface="Segoe UI Symbol"/>
              </a:rPr>
              <a:t> </a:t>
            </a:r>
            <a:r>
              <a:rPr sz="1701" dirty="0">
                <a:solidFill>
                  <a:srgbClr val="FF0000"/>
                </a:solidFill>
                <a:latin typeface="Segoe UI Symbol"/>
                <a:cs typeface="Segoe UI Symbol"/>
              </a:rPr>
              <a:t>rescue</a:t>
            </a:r>
            <a:r>
              <a:rPr sz="1701" dirty="0">
                <a:latin typeface="Segoe UI Symbol"/>
                <a:cs typeface="Segoe UI Symbol"/>
              </a:rPr>
              <a:t>:</a:t>
            </a:r>
            <a:endParaRPr sz="1701">
              <a:latin typeface="Segoe UI Symbol"/>
              <a:cs typeface="Segoe UI Symbol"/>
            </a:endParaRPr>
          </a:p>
          <a:p>
            <a:pPr marL="626996" lvl="1" indent="-145473">
              <a:lnSpc>
                <a:spcPts val="1701"/>
              </a:lnSpc>
              <a:buChar char="-"/>
              <a:tabLst>
                <a:tab pos="627631" algn="l"/>
              </a:tabLst>
            </a:pPr>
            <a:r>
              <a:rPr sz="1701" dirty="0">
                <a:latin typeface="Segoe UI Symbol"/>
                <a:cs typeface="Segoe UI Symbol"/>
              </a:rPr>
              <a:t>debug:</a:t>
            </a:r>
            <a:endParaRPr sz="1701">
              <a:latin typeface="Segoe UI Symbol"/>
              <a:cs typeface="Segoe UI Symbol"/>
            </a:endParaRPr>
          </a:p>
          <a:p>
            <a:pPr marL="716567">
              <a:lnSpc>
                <a:spcPts val="1836"/>
              </a:lnSpc>
            </a:pPr>
            <a:r>
              <a:rPr sz="1701" spc="-5" dirty="0">
                <a:latin typeface="Segoe UI Symbol"/>
                <a:cs typeface="Segoe UI Symbol"/>
              </a:rPr>
              <a:t>msg:</a:t>
            </a:r>
            <a:r>
              <a:rPr sz="1701" spc="-2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'I</a:t>
            </a:r>
            <a:r>
              <a:rPr sz="1701" spc="-2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caught</a:t>
            </a:r>
            <a:r>
              <a:rPr sz="1701" spc="-2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an</a:t>
            </a:r>
            <a:r>
              <a:rPr sz="1701" spc="-2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error'</a:t>
            </a:r>
            <a:endParaRPr sz="1701">
              <a:latin typeface="Segoe UI Symbol"/>
              <a:cs typeface="Segoe UI Symbol"/>
            </a:endParaRPr>
          </a:p>
          <a:p>
            <a:pPr marL="626996" lvl="1" indent="-145473">
              <a:lnSpc>
                <a:spcPts val="1836"/>
              </a:lnSpc>
              <a:buChar char="-"/>
              <a:tabLst>
                <a:tab pos="627631" algn="l"/>
              </a:tabLst>
            </a:pPr>
            <a:r>
              <a:rPr sz="1701" dirty="0">
                <a:latin typeface="Segoe UI Symbol"/>
                <a:cs typeface="Segoe UI Symbol"/>
              </a:rPr>
              <a:t>command:</a:t>
            </a:r>
            <a:r>
              <a:rPr sz="1701" spc="-6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/bin/false</a:t>
            </a:r>
            <a:endParaRPr sz="1701">
              <a:latin typeface="Segoe UI Symbol"/>
              <a:cs typeface="Segoe UI Symbol"/>
            </a:endParaRPr>
          </a:p>
          <a:p>
            <a:pPr marL="626996" lvl="1" indent="-145473">
              <a:lnSpc>
                <a:spcPts val="1836"/>
              </a:lnSpc>
              <a:buChar char="-"/>
              <a:tabLst>
                <a:tab pos="627631" algn="l"/>
              </a:tabLst>
            </a:pPr>
            <a:r>
              <a:rPr sz="1701" dirty="0">
                <a:latin typeface="Segoe UI Symbol"/>
                <a:cs typeface="Segoe UI Symbol"/>
              </a:rPr>
              <a:t>debug:</a:t>
            </a:r>
            <a:endParaRPr sz="1701">
              <a:latin typeface="Segoe UI Symbol"/>
              <a:cs typeface="Segoe UI Symbol"/>
            </a:endParaRPr>
          </a:p>
          <a:p>
            <a:pPr marL="364636" marR="2119207" indent="351931">
              <a:lnSpc>
                <a:spcPts val="1840"/>
              </a:lnSpc>
              <a:spcBef>
                <a:spcPts val="125"/>
              </a:spcBef>
            </a:pPr>
            <a:r>
              <a:rPr sz="1701" spc="-5" dirty="0">
                <a:latin typeface="Segoe UI Symbol"/>
                <a:cs typeface="Segoe UI Symbol"/>
              </a:rPr>
              <a:t>msg:</a:t>
            </a:r>
            <a:r>
              <a:rPr sz="1701" spc="-1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'I</a:t>
            </a:r>
            <a:r>
              <a:rPr sz="1701" spc="-20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also</a:t>
            </a:r>
            <a:r>
              <a:rPr sz="1701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never</a:t>
            </a:r>
            <a:r>
              <a:rPr sz="1701" spc="-2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execute</a:t>
            </a:r>
            <a:r>
              <a:rPr sz="1701" spc="-25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:-(' </a:t>
            </a:r>
            <a:r>
              <a:rPr sz="1701" spc="-450" dirty="0">
                <a:latin typeface="Segoe UI Symbol"/>
                <a:cs typeface="Segoe UI Symbol"/>
              </a:rPr>
              <a:t> </a:t>
            </a:r>
            <a:r>
              <a:rPr sz="1701" dirty="0">
                <a:solidFill>
                  <a:srgbClr val="FF0000"/>
                </a:solidFill>
                <a:latin typeface="Segoe UI Symbol"/>
                <a:cs typeface="Segoe UI Symbol"/>
              </a:rPr>
              <a:t>always</a:t>
            </a:r>
            <a:r>
              <a:rPr sz="1701" dirty="0">
                <a:latin typeface="Segoe UI Symbol"/>
                <a:cs typeface="Segoe UI Symbol"/>
              </a:rPr>
              <a:t>:</a:t>
            </a:r>
            <a:endParaRPr sz="1701">
              <a:latin typeface="Segoe UI Symbol"/>
              <a:cs typeface="Segoe UI Symbol"/>
            </a:endParaRPr>
          </a:p>
          <a:p>
            <a:pPr marL="626996" lvl="1" indent="-145473">
              <a:lnSpc>
                <a:spcPts val="1701"/>
              </a:lnSpc>
              <a:buChar char="-"/>
              <a:tabLst>
                <a:tab pos="627631" algn="l"/>
              </a:tabLst>
            </a:pPr>
            <a:r>
              <a:rPr sz="1701" dirty="0">
                <a:latin typeface="Segoe UI Symbol"/>
                <a:cs typeface="Segoe UI Symbol"/>
              </a:rPr>
              <a:t>debug:</a:t>
            </a:r>
            <a:endParaRPr sz="1701">
              <a:latin typeface="Segoe UI Symbol"/>
              <a:cs typeface="Segoe UI Symbol"/>
            </a:endParaRPr>
          </a:p>
          <a:p>
            <a:pPr marL="716567">
              <a:lnSpc>
                <a:spcPts val="1940"/>
              </a:lnSpc>
            </a:pPr>
            <a:r>
              <a:rPr sz="1701" spc="-5" dirty="0">
                <a:latin typeface="Segoe UI Symbol"/>
                <a:cs typeface="Segoe UI Symbol"/>
              </a:rPr>
              <a:t>msg:</a:t>
            </a:r>
            <a:r>
              <a:rPr sz="1701" spc="-1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"This</a:t>
            </a:r>
            <a:r>
              <a:rPr sz="1701" spc="-10" dirty="0">
                <a:latin typeface="Segoe UI Symbol"/>
                <a:cs typeface="Segoe UI Symbol"/>
              </a:rPr>
              <a:t> </a:t>
            </a:r>
            <a:r>
              <a:rPr sz="1701" dirty="0">
                <a:latin typeface="Segoe UI Symbol"/>
                <a:cs typeface="Segoe UI Symbol"/>
              </a:rPr>
              <a:t>always</a:t>
            </a:r>
            <a:r>
              <a:rPr sz="1701" spc="-25" dirty="0">
                <a:latin typeface="Segoe UI Symbol"/>
                <a:cs typeface="Segoe UI Symbol"/>
              </a:rPr>
              <a:t> </a:t>
            </a:r>
            <a:r>
              <a:rPr sz="1701" spc="-5" dirty="0">
                <a:latin typeface="Segoe UI Symbol"/>
                <a:cs typeface="Segoe UI Symbol"/>
              </a:rPr>
              <a:t>executes"</a:t>
            </a:r>
            <a:endParaRPr sz="1701">
              <a:latin typeface="Segoe UI Symbol"/>
              <a:cs typeface="Segoe UI Symbo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3872" y="2071223"/>
            <a:ext cx="6033129" cy="4413834"/>
          </a:xfrm>
          <a:custGeom>
            <a:avLst/>
            <a:gdLst/>
            <a:ahLst/>
            <a:cxnLst/>
            <a:rect l="l" t="t" r="r" b="b"/>
            <a:pathLst>
              <a:path w="6030595" h="4411980">
                <a:moveTo>
                  <a:pt x="0" y="4411980"/>
                </a:moveTo>
                <a:lnTo>
                  <a:pt x="6030468" y="4411980"/>
                </a:lnTo>
                <a:lnTo>
                  <a:pt x="6030468" y="0"/>
                </a:lnTo>
                <a:lnTo>
                  <a:pt x="0" y="0"/>
                </a:lnTo>
                <a:lnTo>
                  <a:pt x="0" y="441198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7122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726554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Ignorer</a:t>
            </a:r>
            <a:r>
              <a:rPr spc="5" dirty="0"/>
              <a:t> </a:t>
            </a:r>
            <a:r>
              <a:rPr spc="-5" dirty="0"/>
              <a:t>les</a:t>
            </a:r>
            <a:r>
              <a:rPr spc="-10" dirty="0"/>
              <a:t> </a:t>
            </a:r>
            <a:r>
              <a:rPr spc="-5" dirty="0"/>
              <a:t>tâches échouées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4150" y="2512988"/>
            <a:ext cx="8894371" cy="1919141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12705" marR="5082">
              <a:spcBef>
                <a:spcPts val="9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Une</a:t>
            </a:r>
            <a:r>
              <a:rPr sz="2501" spc="-5" dirty="0">
                <a:latin typeface="Segoe UI Symbol"/>
                <a:cs typeface="Segoe UI Symbol"/>
              </a:rPr>
              <a:t> tâche</a:t>
            </a:r>
            <a:r>
              <a:rPr sz="2501" spc="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qui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échoue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(failed)</a:t>
            </a:r>
            <a:r>
              <a:rPr sz="2501" spc="3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arrête</a:t>
            </a:r>
            <a:r>
              <a:rPr sz="2501" spc="4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la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lecture</a:t>
            </a:r>
            <a:r>
              <a:rPr sz="2501" spc="3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du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livre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</a:t>
            </a:r>
            <a:r>
              <a:rPr sz="2501" spc="20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jeu. </a:t>
            </a:r>
            <a:r>
              <a:rPr sz="2501" spc="-670" dirty="0">
                <a:latin typeface="Segoe UI Symbol"/>
                <a:cs typeface="Segoe UI Symbol"/>
              </a:rPr>
              <a:t> </a:t>
            </a:r>
            <a:r>
              <a:rPr sz="2501" dirty="0">
                <a:solidFill>
                  <a:srgbClr val="FF0000"/>
                </a:solidFill>
                <a:latin typeface="Segoe UI Symbol"/>
                <a:cs typeface="Segoe UI Symbol"/>
              </a:rPr>
              <a:t>ignore_errors</a:t>
            </a:r>
            <a:r>
              <a:rPr sz="2501" spc="-15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permet</a:t>
            </a:r>
            <a:r>
              <a:rPr sz="2501" spc="3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d'outrepasser</a:t>
            </a:r>
            <a:r>
              <a:rPr sz="2501" spc="5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ce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comportement:</a:t>
            </a:r>
            <a:endParaRPr sz="2501">
              <a:latin typeface="Segoe UI Symbol"/>
              <a:cs typeface="Segoe UI Symbol"/>
            </a:endParaRPr>
          </a:p>
          <a:p>
            <a:pPr marL="556483" marR="2912004" indent="-143567">
              <a:lnSpc>
                <a:spcPts val="3001"/>
              </a:lnSpc>
              <a:spcBef>
                <a:spcPts val="5"/>
              </a:spcBef>
            </a:pPr>
            <a:r>
              <a:rPr sz="2501" spc="-5" dirty="0">
                <a:latin typeface="Calibri"/>
                <a:cs typeface="Calibri"/>
              </a:rPr>
              <a:t>-</a:t>
            </a:r>
            <a:r>
              <a:rPr sz="2501" spc="-10" dirty="0">
                <a:latin typeface="Calibri"/>
                <a:cs typeface="Calibri"/>
              </a:rPr>
              <a:t> name:</a:t>
            </a:r>
            <a:r>
              <a:rPr sz="2501" spc="25" dirty="0">
                <a:latin typeface="Calibri"/>
                <a:cs typeface="Calibri"/>
              </a:rPr>
              <a:t> </a:t>
            </a:r>
            <a:r>
              <a:rPr sz="2501" spc="-5" dirty="0">
                <a:latin typeface="Calibri"/>
                <a:cs typeface="Calibri"/>
              </a:rPr>
              <a:t>this</a:t>
            </a:r>
            <a:r>
              <a:rPr sz="2501" dirty="0">
                <a:latin typeface="Calibri"/>
                <a:cs typeface="Calibri"/>
              </a:rPr>
              <a:t> </a:t>
            </a:r>
            <a:r>
              <a:rPr sz="2501" spc="-5" dirty="0">
                <a:latin typeface="Calibri"/>
                <a:cs typeface="Calibri"/>
              </a:rPr>
              <a:t>will</a:t>
            </a:r>
            <a:r>
              <a:rPr sz="2501" dirty="0">
                <a:latin typeface="Calibri"/>
                <a:cs typeface="Calibri"/>
              </a:rPr>
              <a:t> </a:t>
            </a:r>
            <a:r>
              <a:rPr sz="2501" spc="-10" dirty="0">
                <a:latin typeface="Calibri"/>
                <a:cs typeface="Calibri"/>
              </a:rPr>
              <a:t>not</a:t>
            </a:r>
            <a:r>
              <a:rPr sz="2501" spc="-5" dirty="0">
                <a:latin typeface="Calibri"/>
                <a:cs typeface="Calibri"/>
              </a:rPr>
              <a:t> </a:t>
            </a:r>
            <a:r>
              <a:rPr sz="2501" spc="-10" dirty="0">
                <a:latin typeface="Calibri"/>
                <a:cs typeface="Calibri"/>
              </a:rPr>
              <a:t>be</a:t>
            </a:r>
            <a:r>
              <a:rPr sz="2501" spc="5" dirty="0">
                <a:latin typeface="Calibri"/>
                <a:cs typeface="Calibri"/>
              </a:rPr>
              <a:t> </a:t>
            </a:r>
            <a:r>
              <a:rPr sz="2501" spc="-5" dirty="0">
                <a:latin typeface="Calibri"/>
                <a:cs typeface="Calibri"/>
              </a:rPr>
              <a:t>counted</a:t>
            </a:r>
            <a:r>
              <a:rPr sz="2501" spc="5" dirty="0">
                <a:latin typeface="Calibri"/>
                <a:cs typeface="Calibri"/>
              </a:rPr>
              <a:t> </a:t>
            </a:r>
            <a:r>
              <a:rPr sz="2501" spc="-5" dirty="0">
                <a:latin typeface="Calibri"/>
                <a:cs typeface="Calibri"/>
              </a:rPr>
              <a:t>as</a:t>
            </a:r>
            <a:r>
              <a:rPr sz="2501" dirty="0">
                <a:latin typeface="Calibri"/>
                <a:cs typeface="Calibri"/>
              </a:rPr>
              <a:t> </a:t>
            </a:r>
            <a:r>
              <a:rPr sz="2501" spc="-5" dirty="0">
                <a:latin typeface="Calibri"/>
                <a:cs typeface="Calibri"/>
              </a:rPr>
              <a:t>a </a:t>
            </a:r>
            <a:r>
              <a:rPr sz="2501" spc="-10" dirty="0">
                <a:latin typeface="Calibri"/>
                <a:cs typeface="Calibri"/>
              </a:rPr>
              <a:t>failure </a:t>
            </a:r>
            <a:r>
              <a:rPr sz="2501" spc="-550" dirty="0">
                <a:latin typeface="Calibri"/>
                <a:cs typeface="Calibri"/>
              </a:rPr>
              <a:t> </a:t>
            </a:r>
            <a:r>
              <a:rPr sz="2501" spc="-5" dirty="0">
                <a:latin typeface="Calibri"/>
                <a:cs typeface="Calibri"/>
              </a:rPr>
              <a:t>command:</a:t>
            </a:r>
            <a:r>
              <a:rPr sz="2501" spc="15" dirty="0">
                <a:latin typeface="Calibri"/>
                <a:cs typeface="Calibri"/>
              </a:rPr>
              <a:t> </a:t>
            </a:r>
            <a:r>
              <a:rPr sz="2501" spc="-10" dirty="0">
                <a:latin typeface="Calibri"/>
                <a:cs typeface="Calibri"/>
              </a:rPr>
              <a:t>/bin/false</a:t>
            </a:r>
            <a:endParaRPr sz="2501">
              <a:latin typeface="Calibri"/>
              <a:cs typeface="Calibri"/>
            </a:endParaRPr>
          </a:p>
          <a:p>
            <a:pPr marL="556483">
              <a:lnSpc>
                <a:spcPts val="2906"/>
              </a:lnSpc>
            </a:pPr>
            <a:r>
              <a:rPr sz="2501" b="1" spc="-5" dirty="0">
                <a:solidFill>
                  <a:srgbClr val="FF0000"/>
                </a:solidFill>
                <a:latin typeface="Calibri"/>
                <a:cs typeface="Calibri"/>
              </a:rPr>
              <a:t>ignore_errors:</a:t>
            </a:r>
            <a:r>
              <a:rPr sz="2501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501" b="1" spc="-5" dirty="0">
                <a:solidFill>
                  <a:srgbClr val="FF0000"/>
                </a:solidFill>
                <a:latin typeface="Calibri"/>
                <a:cs typeface="Calibri"/>
              </a:rPr>
              <a:t>yes</a:t>
            </a:r>
            <a:endParaRPr sz="2501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3199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995" y="1072279"/>
            <a:ext cx="3614668" cy="543788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12705">
              <a:spcBef>
                <a:spcPts val="95"/>
              </a:spcBef>
            </a:pPr>
            <a:r>
              <a:rPr sz="3401" spc="-5" dirty="0">
                <a:latin typeface="Segoe UI Symbol"/>
                <a:cs typeface="Segoe UI Symbol"/>
              </a:rPr>
              <a:t>Ce</a:t>
            </a:r>
            <a:r>
              <a:rPr sz="3401" spc="-20" dirty="0">
                <a:latin typeface="Segoe UI Symbol"/>
                <a:cs typeface="Segoe UI Symbol"/>
              </a:rPr>
              <a:t> </a:t>
            </a:r>
            <a:r>
              <a:rPr sz="3401" spc="-5" dirty="0">
                <a:latin typeface="Segoe UI Symbol"/>
                <a:cs typeface="Segoe UI Symbol"/>
              </a:rPr>
              <a:t>qu’on</a:t>
            </a:r>
            <a:r>
              <a:rPr sz="3401" spc="-15" dirty="0">
                <a:latin typeface="Segoe UI Symbol"/>
                <a:cs typeface="Segoe UI Symbol"/>
              </a:rPr>
              <a:t> </a:t>
            </a:r>
            <a:r>
              <a:rPr sz="3401" spc="-5" dirty="0">
                <a:latin typeface="Segoe UI Symbol"/>
                <a:cs typeface="Segoe UI Symbol"/>
              </a:rPr>
              <a:t>a</a:t>
            </a:r>
            <a:r>
              <a:rPr sz="3401" spc="-15" dirty="0">
                <a:latin typeface="Segoe UI Symbol"/>
                <a:cs typeface="Segoe UI Symbol"/>
              </a:rPr>
              <a:t> </a:t>
            </a:r>
            <a:r>
              <a:rPr sz="3401" spc="-5" dirty="0">
                <a:latin typeface="Segoe UI Symbol"/>
                <a:cs typeface="Segoe UI Symbol"/>
              </a:rPr>
              <a:t>couvert</a:t>
            </a:r>
            <a:endParaRPr sz="3401" dirty="0">
              <a:latin typeface="Segoe UI Symbol"/>
              <a:cs typeface="Segoe UI 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6580" y="1990037"/>
            <a:ext cx="3748709" cy="574916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5082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Boucles </a:t>
            </a:r>
            <a:r>
              <a:rPr sz="1801" dirty="0">
                <a:latin typeface="Segoe UI Symbol"/>
                <a:cs typeface="Segoe UI Symbol"/>
              </a:rPr>
              <a:t>et </a:t>
            </a:r>
            <a:r>
              <a:rPr sz="1801" spc="-5" dirty="0">
                <a:latin typeface="Segoe UI Symbol"/>
                <a:cs typeface="Segoe UI Symbol"/>
              </a:rPr>
              <a:t>structures conditionnelles.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Blocks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et gestion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erreurss.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3798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391" y="3036575"/>
            <a:ext cx="5064347" cy="829023"/>
          </a:xfrm>
          <a:prstGeom prst="rect">
            <a:avLst/>
          </a:prstGeom>
        </p:spPr>
        <p:txBody>
          <a:bodyPr vert="horz" wrap="square" lIns="0" tIns="1461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4"/>
              </a:spcBef>
            </a:pPr>
            <a:r>
              <a:rPr sz="5252" u="heavy" spc="5" dirty="0">
                <a:uFill>
                  <a:solidFill>
                    <a:srgbClr val="000000"/>
                  </a:solidFill>
                </a:uFill>
              </a:rPr>
              <a:t>Etiquetage</a:t>
            </a:r>
            <a:r>
              <a:rPr sz="5252" u="heavy" spc="-5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5252" u="heavy" dirty="0">
                <a:uFill>
                  <a:solidFill>
                    <a:srgbClr val="000000"/>
                  </a:solidFill>
                </a:uFill>
              </a:rPr>
              <a:t>:</a:t>
            </a:r>
            <a:r>
              <a:rPr sz="5252" u="heavy" spc="-3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5252" u="heavy" spc="5" dirty="0">
                <a:uFill>
                  <a:solidFill>
                    <a:srgbClr val="000000"/>
                  </a:solidFill>
                </a:uFill>
              </a:rPr>
              <a:t>Tags</a:t>
            </a:r>
            <a:endParaRPr sz="525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0034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172109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1988207"/>
            <a:ext cx="3341503" cy="1931846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indent="-343037">
              <a:spcBef>
                <a:spcPts val="9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Introduction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spcBef>
                <a:spcPts val="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Application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 tags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Exécution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tags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Tags</a:t>
            </a:r>
            <a:r>
              <a:rPr sz="2501" spc="-1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spéciaux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Réutilisation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tags</a:t>
            </a:r>
            <a:endParaRPr sz="25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88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382566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2178787"/>
            <a:ext cx="7684186" cy="4143210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299205" indent="-287135">
              <a:spcBef>
                <a:spcPts val="100"/>
              </a:spcBef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spc="-5" dirty="0">
                <a:latin typeface="Segoe UI Symbol"/>
                <a:cs typeface="Segoe UI Symbol"/>
              </a:rPr>
              <a:t>Si </a:t>
            </a:r>
            <a:r>
              <a:rPr sz="1801" dirty="0">
                <a:latin typeface="Segoe UI Symbol"/>
                <a:cs typeface="Segoe UI Symbol"/>
              </a:rPr>
              <a:t>vous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avez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un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grand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playbook,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il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peut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s'avérer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utile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ne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pouvoir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en</a:t>
            </a:r>
            <a:endParaRPr sz="1801">
              <a:latin typeface="Segoe UI Symbol"/>
              <a:cs typeface="Segoe UI Symbol"/>
            </a:endParaRPr>
          </a:p>
          <a:p>
            <a:pPr>
              <a:spcBef>
                <a:spcPts val="35"/>
              </a:spcBef>
              <a:buFont typeface="Arial MT"/>
              <a:buChar char="•"/>
            </a:pPr>
            <a:endParaRPr sz="1601">
              <a:latin typeface="Segoe UI Symbol"/>
              <a:cs typeface="Segoe UI Symbol"/>
            </a:endParaRPr>
          </a:p>
          <a:p>
            <a:pPr marL="299205"/>
            <a:r>
              <a:rPr sz="1801" spc="-5" dirty="0">
                <a:latin typeface="Segoe UI Symbol"/>
                <a:cs typeface="Segoe UI Symbol"/>
              </a:rPr>
              <a:t>exécuter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qu'une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partie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spécifique plutôt</a:t>
            </a:r>
            <a:r>
              <a:rPr sz="1801" dirty="0">
                <a:latin typeface="Segoe UI Symbol"/>
                <a:cs typeface="Segoe UI Symbol"/>
              </a:rPr>
              <a:t> que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de</a:t>
            </a:r>
            <a:r>
              <a:rPr sz="1801" spc="-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tout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lire.</a:t>
            </a:r>
            <a:endParaRPr sz="1801">
              <a:latin typeface="Segoe UI Symbol"/>
              <a:cs typeface="Segoe UI Symbol"/>
            </a:endParaRPr>
          </a:p>
          <a:p>
            <a:pPr>
              <a:spcBef>
                <a:spcPts val="30"/>
              </a:spcBef>
            </a:pPr>
            <a:endParaRPr sz="1601">
              <a:latin typeface="Segoe UI Symbol"/>
              <a:cs typeface="Segoe UI Symbol"/>
            </a:endParaRPr>
          </a:p>
          <a:p>
            <a:pPr marL="299205" indent="-287135">
              <a:spcBef>
                <a:spcPts val="5"/>
              </a:spcBef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spc="-5" dirty="0">
                <a:latin typeface="Segoe UI Symbol"/>
                <a:cs typeface="Segoe UI Symbol"/>
              </a:rPr>
              <a:t>Ansible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prend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en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charge</a:t>
            </a:r>
            <a:r>
              <a:rPr sz="1801" dirty="0">
                <a:latin typeface="Segoe UI Symbol"/>
                <a:cs typeface="Segoe UI Symbol"/>
              </a:rPr>
              <a:t> un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attribut</a:t>
            </a:r>
            <a:r>
              <a:rPr sz="1801" spc="20" dirty="0"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tags:</a:t>
            </a:r>
            <a:r>
              <a:rPr sz="1801" spc="-35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pour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cette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raison.</a:t>
            </a:r>
            <a:endParaRPr sz="1801">
              <a:latin typeface="Segoe UI Symbol"/>
              <a:cs typeface="Segoe UI Symbol"/>
            </a:endParaRPr>
          </a:p>
          <a:p>
            <a:pPr marL="299205" marR="468182" indent="-287135">
              <a:lnSpc>
                <a:spcPct val="200000"/>
              </a:lnSpc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dirty="0">
                <a:latin typeface="Segoe UI Symbol"/>
                <a:cs typeface="Segoe UI Symbol"/>
              </a:rPr>
              <a:t>Lorsque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vous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exécutez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un</a:t>
            </a:r>
            <a:r>
              <a:rPr sz="1801" spc="-5" dirty="0">
                <a:latin typeface="Segoe UI Symbol"/>
                <a:cs typeface="Segoe UI Symbol"/>
              </a:rPr>
              <a:t> playbook,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vous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pouvez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filtrer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les</a:t>
            </a:r>
            <a:r>
              <a:rPr sz="1801" spc="-5" dirty="0">
                <a:latin typeface="Segoe UI Symbol"/>
                <a:cs typeface="Segoe UI Symbol"/>
              </a:rPr>
              <a:t> tâches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en </a:t>
            </a:r>
            <a:r>
              <a:rPr sz="1801" spc="-47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fonction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5" dirty="0">
                <a:latin typeface="Segoe UI Symbol"/>
                <a:cs typeface="Segoe UI Symbol"/>
              </a:rPr>
              <a:t>"tags"</a:t>
            </a:r>
            <a:r>
              <a:rPr sz="1801" spc="-5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de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deux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manières:</a:t>
            </a:r>
            <a:endParaRPr sz="1801">
              <a:latin typeface="Segoe UI Symbol"/>
              <a:cs typeface="Segoe UI Symbol"/>
            </a:endParaRPr>
          </a:p>
          <a:p>
            <a:pPr>
              <a:spcBef>
                <a:spcPts val="30"/>
              </a:spcBef>
              <a:buFont typeface="Arial MT"/>
              <a:buChar char="•"/>
            </a:pPr>
            <a:endParaRPr sz="1601">
              <a:latin typeface="Segoe UI Symbol"/>
              <a:cs typeface="Segoe UI Symbol"/>
            </a:endParaRPr>
          </a:p>
          <a:p>
            <a:pPr marL="756588" lvl="1" indent="-287135">
              <a:buFont typeface="Arial MT"/>
              <a:buChar char="•"/>
              <a:tabLst>
                <a:tab pos="756588" algn="l"/>
                <a:tab pos="757223" algn="l"/>
              </a:tabLst>
            </a:pPr>
            <a:r>
              <a:rPr sz="1801" spc="-5" dirty="0">
                <a:latin typeface="Calibri"/>
                <a:cs typeface="Calibri"/>
              </a:rPr>
              <a:t>Sur</a:t>
            </a:r>
            <a:r>
              <a:rPr sz="1801" spc="-10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la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ligne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de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commande,</a:t>
            </a:r>
            <a:r>
              <a:rPr sz="1801" dirty="0">
                <a:latin typeface="Calibri"/>
                <a:cs typeface="Calibri"/>
              </a:rPr>
              <a:t> avec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les</a:t>
            </a:r>
            <a:r>
              <a:rPr sz="1801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options</a:t>
            </a:r>
            <a:r>
              <a:rPr sz="1801" spc="40" dirty="0">
                <a:latin typeface="Calibri"/>
                <a:cs typeface="Calibri"/>
              </a:rPr>
              <a:t> </a:t>
            </a:r>
            <a:r>
              <a:rPr sz="1801" b="1" dirty="0">
                <a:solidFill>
                  <a:srgbClr val="C00000"/>
                </a:solidFill>
                <a:latin typeface="Calibri"/>
                <a:cs typeface="Calibri"/>
              </a:rPr>
              <a:t>--tags</a:t>
            </a:r>
            <a:r>
              <a:rPr sz="1801" b="1" spc="-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ou </a:t>
            </a:r>
            <a:r>
              <a:rPr sz="1801" b="1" dirty="0">
                <a:solidFill>
                  <a:srgbClr val="C00000"/>
                </a:solidFill>
                <a:latin typeface="Calibri"/>
                <a:cs typeface="Calibri"/>
              </a:rPr>
              <a:t>--skip-tags</a:t>
            </a:r>
            <a:endParaRPr sz="1801">
              <a:latin typeface="Calibri"/>
              <a:cs typeface="Calibri"/>
            </a:endParaRPr>
          </a:p>
          <a:p>
            <a:pPr lvl="1">
              <a:spcBef>
                <a:spcPts val="25"/>
              </a:spcBef>
              <a:buFont typeface="Arial MT"/>
              <a:buChar char="•"/>
            </a:pPr>
            <a:endParaRPr sz="1751">
              <a:latin typeface="Calibri"/>
              <a:cs typeface="Calibri"/>
            </a:endParaRPr>
          </a:p>
          <a:p>
            <a:pPr marL="756588" lvl="1" indent="-287135">
              <a:buFont typeface="Arial MT"/>
              <a:buChar char="•"/>
              <a:tabLst>
                <a:tab pos="756588" algn="l"/>
                <a:tab pos="757223" algn="l"/>
              </a:tabLst>
            </a:pPr>
            <a:r>
              <a:rPr sz="1801" spc="-5" dirty="0">
                <a:latin typeface="Calibri"/>
                <a:cs typeface="Calibri"/>
              </a:rPr>
              <a:t>Dans </a:t>
            </a:r>
            <a:r>
              <a:rPr sz="1801" dirty="0">
                <a:latin typeface="Calibri"/>
                <a:cs typeface="Calibri"/>
              </a:rPr>
              <a:t>les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paramètres de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configuration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Ansible,</a:t>
            </a:r>
            <a:r>
              <a:rPr sz="1801" dirty="0">
                <a:latin typeface="Calibri"/>
                <a:cs typeface="Calibri"/>
              </a:rPr>
              <a:t> avec</a:t>
            </a:r>
            <a:r>
              <a:rPr sz="1801" spc="-10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les </a:t>
            </a:r>
            <a:r>
              <a:rPr sz="1801" spc="-5" dirty="0">
                <a:latin typeface="Calibri"/>
                <a:cs typeface="Calibri"/>
              </a:rPr>
              <a:t>options</a:t>
            </a:r>
            <a:r>
              <a:rPr sz="1801" spc="50" dirty="0">
                <a:latin typeface="Calibri"/>
                <a:cs typeface="Calibri"/>
              </a:rPr>
              <a:t> </a:t>
            </a:r>
            <a:r>
              <a:rPr sz="1801" b="1" spc="-5" dirty="0">
                <a:solidFill>
                  <a:srgbClr val="C00000"/>
                </a:solidFill>
                <a:latin typeface="Calibri"/>
                <a:cs typeface="Calibri"/>
              </a:rPr>
              <a:t>TAGS_RUN</a:t>
            </a:r>
            <a:endParaRPr sz="1801">
              <a:latin typeface="Calibri"/>
              <a:cs typeface="Calibri"/>
            </a:endParaRPr>
          </a:p>
          <a:p>
            <a:pPr>
              <a:spcBef>
                <a:spcPts val="25"/>
              </a:spcBef>
            </a:pPr>
            <a:endParaRPr sz="1751">
              <a:latin typeface="Calibri"/>
              <a:cs typeface="Calibri"/>
            </a:endParaRPr>
          </a:p>
          <a:p>
            <a:pPr marL="756588"/>
            <a:r>
              <a:rPr sz="1801" dirty="0">
                <a:latin typeface="Calibri"/>
                <a:cs typeface="Calibri"/>
              </a:rPr>
              <a:t>et</a:t>
            </a:r>
            <a:r>
              <a:rPr sz="1801" spc="-30" dirty="0">
                <a:latin typeface="Calibri"/>
                <a:cs typeface="Calibri"/>
              </a:rPr>
              <a:t> </a:t>
            </a:r>
            <a:r>
              <a:rPr sz="1801" b="1" spc="-5" dirty="0">
                <a:solidFill>
                  <a:srgbClr val="C00000"/>
                </a:solidFill>
                <a:latin typeface="Calibri"/>
                <a:cs typeface="Calibri"/>
              </a:rPr>
              <a:t>TAGS_SKIP</a:t>
            </a:r>
            <a:endParaRPr sz="1801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0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Installation du </a:t>
            </a:r>
            <a:r>
              <a:rPr lang="fr-BE" dirty="0" err="1"/>
              <a:t>Lab</a:t>
            </a:r>
            <a:r>
              <a:rPr lang="fr-BE" dirty="0"/>
              <a:t> </a:t>
            </a:r>
            <a:r>
              <a:rPr lang="fr-BE" dirty="0" err="1"/>
              <a:t>Ansible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3369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597377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Application</a:t>
            </a:r>
            <a:r>
              <a:rPr spc="-5" dirty="0"/>
              <a:t> des</a:t>
            </a:r>
            <a:r>
              <a:rPr spc="-10" dirty="0"/>
              <a:t> </a:t>
            </a:r>
            <a:r>
              <a:rPr spc="-5" dirty="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510" y="2351757"/>
            <a:ext cx="8536080" cy="2875218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470088" marR="5082" indent="-458017">
              <a:spcBef>
                <a:spcPts val="105"/>
              </a:spcBef>
              <a:buFont typeface="Arial MT"/>
              <a:buChar char="•"/>
              <a:tabLst>
                <a:tab pos="470088" algn="l"/>
                <a:tab pos="470722" algn="l"/>
              </a:tabLst>
            </a:pPr>
            <a:r>
              <a:rPr sz="2801" dirty="0">
                <a:latin typeface="Segoe UI Symbol"/>
                <a:cs typeface="Segoe UI Symbol"/>
              </a:rPr>
              <a:t>Les </a:t>
            </a:r>
            <a:r>
              <a:rPr sz="2801" spc="-5" dirty="0">
                <a:latin typeface="Segoe UI Symbol"/>
                <a:cs typeface="Segoe UI Symbol"/>
              </a:rPr>
              <a:t>"tags" </a:t>
            </a:r>
            <a:r>
              <a:rPr sz="2801" dirty="0">
                <a:latin typeface="Segoe UI Symbol"/>
                <a:cs typeface="Segoe UI Symbol"/>
              </a:rPr>
              <a:t>peuvent être appliqués à de nombreuses </a:t>
            </a:r>
            <a:r>
              <a:rPr sz="2801" spc="-755" dirty="0">
                <a:latin typeface="Segoe UI Symbol"/>
                <a:cs typeface="Segoe UI Symbol"/>
              </a:rPr>
              <a:t> </a:t>
            </a:r>
            <a:r>
              <a:rPr sz="2801" spc="-5" dirty="0">
                <a:latin typeface="Segoe UI Symbol"/>
                <a:cs typeface="Segoe UI Symbol"/>
              </a:rPr>
              <a:t>structures</a:t>
            </a:r>
            <a:r>
              <a:rPr sz="2801" spc="5" dirty="0">
                <a:latin typeface="Segoe UI Symbol"/>
                <a:cs typeface="Segoe UI Symbol"/>
              </a:rPr>
              <a:t> </a:t>
            </a:r>
            <a:r>
              <a:rPr sz="2801" dirty="0">
                <a:latin typeface="Segoe UI Symbol"/>
                <a:cs typeface="Segoe UI Symbol"/>
              </a:rPr>
              <a:t>dans</a:t>
            </a:r>
            <a:r>
              <a:rPr sz="2801" spc="-10" dirty="0">
                <a:latin typeface="Segoe UI Symbol"/>
                <a:cs typeface="Segoe UI Symbol"/>
              </a:rPr>
              <a:t> </a:t>
            </a:r>
            <a:r>
              <a:rPr sz="2801" spc="-5" dirty="0">
                <a:latin typeface="Segoe UI Symbol"/>
                <a:cs typeface="Segoe UI Symbol"/>
              </a:rPr>
              <a:t>Ansible</a:t>
            </a:r>
            <a:r>
              <a:rPr sz="2801" spc="-10" dirty="0">
                <a:latin typeface="Segoe UI Symbol"/>
                <a:cs typeface="Segoe UI Symbol"/>
              </a:rPr>
              <a:t> </a:t>
            </a:r>
            <a:r>
              <a:rPr sz="2801" dirty="0">
                <a:latin typeface="Segoe UI Symbol"/>
                <a:cs typeface="Segoe UI Symbol"/>
              </a:rPr>
              <a:t>:</a:t>
            </a:r>
            <a:endParaRPr sz="2801">
              <a:latin typeface="Segoe UI Symbol"/>
              <a:cs typeface="Segoe UI Symbol"/>
            </a:endParaRPr>
          </a:p>
          <a:p>
            <a:pPr marL="927471" lvl="1" indent="-458017">
              <a:lnSpc>
                <a:spcPts val="3071"/>
              </a:lnSpc>
              <a:buFont typeface="Arial MT"/>
              <a:buChar char="•"/>
              <a:tabLst>
                <a:tab pos="927471" algn="l"/>
                <a:tab pos="928106" algn="l"/>
              </a:tabLst>
            </a:pPr>
            <a:r>
              <a:rPr sz="2601" spc="10" dirty="0">
                <a:latin typeface="Calibri"/>
                <a:cs typeface="Calibri"/>
              </a:rPr>
              <a:t>tasks:</a:t>
            </a:r>
            <a:endParaRPr sz="2601">
              <a:latin typeface="Calibri"/>
              <a:cs typeface="Calibri"/>
            </a:endParaRPr>
          </a:p>
          <a:p>
            <a:pPr marL="927471" lvl="1" indent="-458017">
              <a:spcBef>
                <a:spcPts val="40"/>
              </a:spcBef>
              <a:buFont typeface="Arial MT"/>
              <a:buChar char="•"/>
              <a:tabLst>
                <a:tab pos="927471" algn="l"/>
                <a:tab pos="928106" algn="l"/>
              </a:tabLst>
            </a:pPr>
            <a:r>
              <a:rPr sz="2601" spc="5" dirty="0">
                <a:latin typeface="Calibri"/>
                <a:cs typeface="Calibri"/>
              </a:rPr>
              <a:t>roles:</a:t>
            </a:r>
            <a:endParaRPr sz="2601">
              <a:latin typeface="Calibri"/>
              <a:cs typeface="Calibri"/>
            </a:endParaRPr>
          </a:p>
          <a:p>
            <a:pPr marL="927471" lvl="1" indent="-458017">
              <a:spcBef>
                <a:spcPts val="35"/>
              </a:spcBef>
              <a:buFont typeface="Arial MT"/>
              <a:buChar char="•"/>
              <a:tabLst>
                <a:tab pos="927471" algn="l"/>
                <a:tab pos="928106" algn="l"/>
              </a:tabLst>
            </a:pPr>
            <a:r>
              <a:rPr sz="2601" spc="5" dirty="0">
                <a:latin typeface="Calibri"/>
                <a:cs typeface="Calibri"/>
              </a:rPr>
              <a:t>blocks:</a:t>
            </a:r>
            <a:endParaRPr sz="2601">
              <a:latin typeface="Calibri"/>
              <a:cs typeface="Calibri"/>
            </a:endParaRPr>
          </a:p>
          <a:p>
            <a:pPr marL="927471" lvl="1" indent="-458017">
              <a:spcBef>
                <a:spcPts val="35"/>
              </a:spcBef>
              <a:buFont typeface="Arial MT"/>
              <a:buChar char="•"/>
              <a:tabLst>
                <a:tab pos="927471" algn="l"/>
                <a:tab pos="928106" algn="l"/>
              </a:tabLst>
            </a:pPr>
            <a:r>
              <a:rPr sz="2601" spc="5" dirty="0">
                <a:latin typeface="Calibri"/>
                <a:cs typeface="Calibri"/>
              </a:rPr>
              <a:t>import_roles:</a:t>
            </a:r>
            <a:endParaRPr sz="2601">
              <a:latin typeface="Calibri"/>
              <a:cs typeface="Calibri"/>
            </a:endParaRPr>
          </a:p>
          <a:p>
            <a:pPr marL="927471" lvl="1" indent="-458017">
              <a:spcBef>
                <a:spcPts val="40"/>
              </a:spcBef>
              <a:buFont typeface="Arial MT"/>
              <a:buChar char="•"/>
              <a:tabLst>
                <a:tab pos="927471" algn="l"/>
                <a:tab pos="928106" algn="l"/>
              </a:tabLst>
            </a:pPr>
            <a:r>
              <a:rPr sz="2601" spc="5" dirty="0">
                <a:latin typeface="Calibri"/>
                <a:cs typeface="Calibri"/>
              </a:rPr>
              <a:t>import_tasks:</a:t>
            </a:r>
            <a:endParaRPr sz="2601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5519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980" y="969093"/>
            <a:ext cx="505481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Application</a:t>
            </a:r>
            <a:r>
              <a:rPr spc="-5" dirty="0"/>
              <a:t> des</a:t>
            </a:r>
            <a:r>
              <a:rPr spc="-10" dirty="0"/>
              <a:t> </a:t>
            </a:r>
            <a:r>
              <a:rPr spc="-5" dirty="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1046" y="1955605"/>
            <a:ext cx="3502225" cy="360832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12705">
              <a:spcBef>
                <a:spcPts val="95"/>
              </a:spcBef>
            </a:pPr>
            <a:r>
              <a:rPr sz="2201" spc="45" dirty="0">
                <a:latin typeface="Calibri"/>
                <a:cs typeface="Calibri"/>
              </a:rPr>
              <a:t>Exemple</a:t>
            </a:r>
            <a:r>
              <a:rPr sz="2201" spc="145" dirty="0">
                <a:latin typeface="Calibri"/>
                <a:cs typeface="Calibri"/>
              </a:rPr>
              <a:t> </a:t>
            </a:r>
            <a:r>
              <a:rPr sz="2201" dirty="0">
                <a:latin typeface="Calibri"/>
                <a:cs typeface="Calibri"/>
              </a:rPr>
              <a:t>d’utilisation</a:t>
            </a:r>
            <a:r>
              <a:rPr sz="2201" spc="80" dirty="0">
                <a:latin typeface="Calibri"/>
                <a:cs typeface="Calibri"/>
              </a:rPr>
              <a:t> </a:t>
            </a:r>
            <a:r>
              <a:rPr sz="2201" spc="10" dirty="0">
                <a:latin typeface="Calibri"/>
                <a:cs typeface="Calibri"/>
              </a:rPr>
              <a:t>d’un</a:t>
            </a:r>
            <a:r>
              <a:rPr sz="2201" spc="-10" dirty="0">
                <a:latin typeface="Calibri"/>
                <a:cs typeface="Calibri"/>
              </a:rPr>
              <a:t> </a:t>
            </a:r>
            <a:r>
              <a:rPr sz="2201" spc="25" dirty="0">
                <a:latin typeface="Calibri"/>
                <a:cs typeface="Calibri"/>
              </a:rPr>
              <a:t>tag</a:t>
            </a:r>
            <a:endParaRPr sz="2201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4567" y="2579692"/>
            <a:ext cx="6573106" cy="2929215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 marL="477075">
              <a:lnSpc>
                <a:spcPts val="1416"/>
              </a:lnSpc>
            </a:pPr>
            <a:r>
              <a:rPr sz="1200" spc="5" dirty="0">
                <a:latin typeface="Consolas"/>
                <a:cs typeface="Consolas"/>
              </a:rPr>
              <a:t>tasks:</a:t>
            </a:r>
            <a:endParaRPr sz="1200" dirty="0">
              <a:latin typeface="Consolas"/>
              <a:cs typeface="Consolas"/>
            </a:endParaRPr>
          </a:p>
          <a:p>
            <a:pPr>
              <a:spcBef>
                <a:spcPts val="10"/>
              </a:spcBef>
            </a:pPr>
            <a:endParaRPr sz="1251" dirty="0">
              <a:latin typeface="Consolas"/>
              <a:cs typeface="Consolas"/>
            </a:endParaRPr>
          </a:p>
          <a:p>
            <a:pPr marL="989089" marR="4415015" indent="-989726">
              <a:lnSpc>
                <a:spcPts val="1426"/>
              </a:lnSpc>
              <a:buChar char="-"/>
              <a:tabLst>
                <a:tab pos="989726" algn="l"/>
              </a:tabLst>
            </a:pPr>
            <a:r>
              <a:rPr sz="1200" spc="5" dirty="0">
                <a:latin typeface="Consolas"/>
                <a:cs typeface="Consolas"/>
              </a:rPr>
              <a:t>yum:</a:t>
            </a:r>
            <a:endParaRPr sz="1200" dirty="0">
              <a:latin typeface="Consolas"/>
              <a:cs typeface="Consolas"/>
            </a:endParaRPr>
          </a:p>
          <a:p>
            <a:pPr marL="1159974" marR="4126610" algn="ctr">
              <a:lnSpc>
                <a:spcPts val="1401"/>
              </a:lnSpc>
              <a:spcBef>
                <a:spcPts val="65"/>
              </a:spcBef>
            </a:pPr>
            <a:r>
              <a:rPr sz="1200" spc="5" dirty="0">
                <a:latin typeface="Consolas"/>
                <a:cs typeface="Consolas"/>
              </a:rPr>
              <a:t>name={{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item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}}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state=instal</a:t>
            </a:r>
            <a:r>
              <a:rPr sz="1200" spc="-5" dirty="0">
                <a:latin typeface="Consolas"/>
                <a:cs typeface="Consolas"/>
              </a:rPr>
              <a:t>le</a:t>
            </a:r>
            <a:r>
              <a:rPr sz="1200" spc="10" dirty="0">
                <a:latin typeface="Consolas"/>
                <a:cs typeface="Consolas"/>
              </a:rPr>
              <a:t>d</a:t>
            </a:r>
            <a:endParaRPr sz="1200" dirty="0">
              <a:latin typeface="Consolas"/>
              <a:cs typeface="Consolas"/>
            </a:endParaRPr>
          </a:p>
          <a:p>
            <a:pPr marR="3646358" algn="ctr">
              <a:lnSpc>
                <a:spcPts val="1341"/>
              </a:lnSpc>
            </a:pPr>
            <a:r>
              <a:rPr sz="1200" spc="5" dirty="0">
                <a:latin typeface="Consolas"/>
                <a:cs typeface="Consolas"/>
              </a:rPr>
              <a:t>with_items:</a:t>
            </a:r>
            <a:endParaRPr sz="1200" dirty="0">
              <a:latin typeface="Consolas"/>
              <a:cs typeface="Consolas"/>
            </a:endParaRPr>
          </a:p>
          <a:p>
            <a:pPr marL="1330857" marR="3645086" lvl="1" indent="-1331492">
              <a:lnSpc>
                <a:spcPts val="1421"/>
              </a:lnSpc>
              <a:buChar char="-"/>
              <a:tabLst>
                <a:tab pos="1331492" algn="l"/>
              </a:tabLst>
            </a:pPr>
            <a:r>
              <a:rPr sz="1200" spc="10" dirty="0">
                <a:latin typeface="Consolas"/>
                <a:cs typeface="Consolas"/>
              </a:rPr>
              <a:t>httpd</a:t>
            </a:r>
            <a:endParaRPr sz="1200" dirty="0">
              <a:latin typeface="Consolas"/>
              <a:cs typeface="Consolas"/>
            </a:endParaRPr>
          </a:p>
          <a:p>
            <a:pPr marL="990996" marR="4460754" lvl="1" indent="170248">
              <a:lnSpc>
                <a:spcPts val="1401"/>
              </a:lnSpc>
              <a:spcBef>
                <a:spcPts val="140"/>
              </a:spcBef>
              <a:buChar char="-"/>
              <a:tabLst>
                <a:tab pos="1332763" algn="l"/>
              </a:tabLst>
            </a:pPr>
            <a:r>
              <a:rPr sz="1200" spc="10" dirty="0">
                <a:latin typeface="Consolas"/>
                <a:cs typeface="Consolas"/>
              </a:rPr>
              <a:t>memcached  </a:t>
            </a:r>
            <a:r>
              <a:rPr sz="1200" spc="5" dirty="0">
                <a:latin typeface="Consolas"/>
                <a:cs typeface="Consolas"/>
              </a:rPr>
              <a:t>tags:</a:t>
            </a:r>
            <a:endParaRPr sz="1200" dirty="0">
              <a:latin typeface="Consolas"/>
              <a:cs typeface="Consolas"/>
            </a:endParaRPr>
          </a:p>
          <a:p>
            <a:pPr marL="1247004">
              <a:lnSpc>
                <a:spcPts val="1356"/>
              </a:lnSpc>
            </a:pPr>
            <a:r>
              <a:rPr sz="1200" spc="10" dirty="0">
                <a:latin typeface="Consolas"/>
                <a:cs typeface="Consolas"/>
              </a:rPr>
              <a:t>-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packages</a:t>
            </a:r>
            <a:endParaRPr sz="1200" dirty="0">
              <a:latin typeface="Consolas"/>
              <a:cs typeface="Consolas"/>
            </a:endParaRPr>
          </a:p>
          <a:p>
            <a:pPr>
              <a:spcBef>
                <a:spcPts val="20"/>
              </a:spcBef>
            </a:pPr>
            <a:endParaRPr sz="1251" dirty="0">
              <a:latin typeface="Consolas"/>
              <a:cs typeface="Consolas"/>
            </a:endParaRPr>
          </a:p>
          <a:p>
            <a:pPr marL="989089" indent="-171519">
              <a:lnSpc>
                <a:spcPts val="1426"/>
              </a:lnSpc>
              <a:spcBef>
                <a:spcPts val="5"/>
              </a:spcBef>
              <a:buChar char="-"/>
              <a:tabLst>
                <a:tab pos="989726" algn="l"/>
              </a:tabLst>
            </a:pPr>
            <a:r>
              <a:rPr sz="1200" spc="5" dirty="0">
                <a:latin typeface="Consolas"/>
                <a:cs typeface="Consolas"/>
              </a:rPr>
              <a:t>template:</a:t>
            </a:r>
            <a:endParaRPr sz="1200" dirty="0">
              <a:latin typeface="Consolas"/>
              <a:cs typeface="Consolas"/>
            </a:endParaRPr>
          </a:p>
          <a:p>
            <a:pPr marL="1159974" marR="3699719">
              <a:lnSpc>
                <a:spcPts val="1401"/>
              </a:lnSpc>
              <a:spcBef>
                <a:spcPts val="60"/>
              </a:spcBef>
            </a:pPr>
            <a:r>
              <a:rPr sz="1200" spc="5" dirty="0">
                <a:latin typeface="Consolas"/>
                <a:cs typeface="Consolas"/>
              </a:rPr>
              <a:t>src=templates/src.j2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dest=/etc/foo.conf</a:t>
            </a:r>
            <a:endParaRPr sz="1200" dirty="0">
              <a:latin typeface="Consolas"/>
              <a:cs typeface="Consolas"/>
            </a:endParaRPr>
          </a:p>
          <a:p>
            <a:pPr marL="989089">
              <a:lnSpc>
                <a:spcPts val="1341"/>
              </a:lnSpc>
            </a:pPr>
            <a:r>
              <a:rPr sz="1200" spc="5" dirty="0">
                <a:latin typeface="Consolas"/>
                <a:cs typeface="Consolas"/>
              </a:rPr>
              <a:t>tags:</a:t>
            </a:r>
            <a:endParaRPr sz="1200" dirty="0">
              <a:latin typeface="Consolas"/>
              <a:cs typeface="Consolas"/>
            </a:endParaRPr>
          </a:p>
          <a:p>
            <a:pPr marL="1417887" lvl="1" indent="-171519">
              <a:lnSpc>
                <a:spcPts val="1421"/>
              </a:lnSpc>
              <a:buChar char="-"/>
              <a:tabLst>
                <a:tab pos="1418522" algn="l"/>
              </a:tabLst>
            </a:pPr>
            <a:r>
              <a:rPr sz="1200" spc="5" dirty="0">
                <a:latin typeface="Consolas"/>
                <a:cs typeface="Consolas"/>
              </a:rPr>
              <a:t>configuration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237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3981" y="867832"/>
            <a:ext cx="6752990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  <a:tabLst>
                <a:tab pos="2292632" algn="l"/>
                <a:tab pos="3203586" algn="l"/>
              </a:tabLst>
            </a:pPr>
            <a:r>
              <a:rPr spc="250" dirty="0"/>
              <a:t>E</a:t>
            </a:r>
            <a:r>
              <a:rPr spc="254" dirty="0"/>
              <a:t>x</a:t>
            </a:r>
            <a:r>
              <a:rPr spc="250" dirty="0"/>
              <a:t>é</a:t>
            </a:r>
            <a:r>
              <a:rPr spc="254" dirty="0"/>
              <a:t>c</a:t>
            </a:r>
            <a:r>
              <a:rPr spc="250" dirty="0"/>
              <a:t>u</a:t>
            </a:r>
            <a:r>
              <a:rPr spc="254" dirty="0"/>
              <a:t>tio</a:t>
            </a:r>
            <a:r>
              <a:rPr spc="-5" dirty="0"/>
              <a:t>n</a:t>
            </a:r>
            <a:r>
              <a:rPr dirty="0"/>
              <a:t>	</a:t>
            </a:r>
            <a:r>
              <a:rPr spc="254" dirty="0"/>
              <a:t>d</a:t>
            </a:r>
            <a:r>
              <a:rPr spc="250" dirty="0"/>
              <a:t>e</a:t>
            </a:r>
            <a:r>
              <a:rPr spc="-5" dirty="0"/>
              <a:t>s</a:t>
            </a:r>
            <a:r>
              <a:rPr dirty="0"/>
              <a:t>	</a:t>
            </a:r>
            <a:r>
              <a:rPr spc="254" dirty="0"/>
              <a:t>t</a:t>
            </a:r>
            <a:r>
              <a:rPr spc="250" dirty="0"/>
              <a:t>a</a:t>
            </a:r>
            <a:r>
              <a:rPr spc="254" dirty="0"/>
              <a:t>g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8094" y="2529124"/>
            <a:ext cx="2029677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55" dirty="0">
                <a:latin typeface="Calibri"/>
                <a:cs typeface="Calibri"/>
              </a:rPr>
              <a:t>Exécuter</a:t>
            </a:r>
            <a:r>
              <a:rPr sz="1551" spc="85" dirty="0">
                <a:latin typeface="Calibri"/>
                <a:cs typeface="Calibri"/>
              </a:rPr>
              <a:t> </a:t>
            </a:r>
            <a:r>
              <a:rPr sz="1551" spc="65" dirty="0">
                <a:latin typeface="Calibri"/>
                <a:cs typeface="Calibri"/>
              </a:rPr>
              <a:t>avec</a:t>
            </a:r>
            <a:r>
              <a:rPr sz="1551" spc="155" dirty="0">
                <a:latin typeface="Calibri"/>
                <a:cs typeface="Calibri"/>
              </a:rPr>
              <a:t> </a:t>
            </a:r>
            <a:r>
              <a:rPr sz="1551" spc="75" dirty="0">
                <a:latin typeface="Calibri"/>
                <a:cs typeface="Calibri"/>
              </a:rPr>
              <a:t>des</a:t>
            </a:r>
            <a:r>
              <a:rPr sz="1551" spc="35" dirty="0">
                <a:latin typeface="Calibri"/>
                <a:cs typeface="Calibri"/>
              </a:rPr>
              <a:t> </a:t>
            </a:r>
            <a:r>
              <a:rPr sz="1551" spc="55" dirty="0">
                <a:latin typeface="Calibri"/>
                <a:cs typeface="Calibri"/>
              </a:rPr>
              <a:t>tags</a:t>
            </a:r>
            <a:endParaRPr sz="1551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14567" y="3075199"/>
            <a:ext cx="7550146" cy="1639599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77075">
              <a:spcBef>
                <a:spcPts val="690"/>
              </a:spcBef>
            </a:pPr>
            <a:r>
              <a:rPr sz="1200" spc="5" dirty="0">
                <a:latin typeface="Consolas"/>
                <a:cs typeface="Consolas"/>
              </a:rPr>
              <a:t>ansible-playbook</a:t>
            </a:r>
            <a:r>
              <a:rPr sz="120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example.yml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--tags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“configuration”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 marL="477075">
              <a:spcBef>
                <a:spcPts val="1045"/>
              </a:spcBef>
            </a:pPr>
            <a:r>
              <a:rPr sz="1200" spc="5" dirty="0">
                <a:latin typeface="Consolas"/>
                <a:cs typeface="Consolas"/>
              </a:rPr>
              <a:t>ansible-playbook example.yml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--skip-tags</a:t>
            </a:r>
            <a:r>
              <a:rPr sz="1200" spc="-60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"notification"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 marL="477075">
              <a:spcBef>
                <a:spcPts val="1045"/>
              </a:spcBef>
            </a:pPr>
            <a:r>
              <a:rPr sz="1200" spc="5" dirty="0">
                <a:latin typeface="Consolas"/>
                <a:cs typeface="Consolas"/>
              </a:rPr>
              <a:t>Ansible-playbook</a:t>
            </a:r>
            <a:r>
              <a:rPr sz="1200" spc="10" dirty="0">
                <a:latin typeface="Consolas"/>
                <a:cs typeface="Consolas"/>
              </a:rPr>
              <a:t> example.yml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–tags </a:t>
            </a:r>
            <a:r>
              <a:rPr sz="1200" spc="5" dirty="0">
                <a:latin typeface="Consolas"/>
                <a:cs typeface="Consolas"/>
              </a:rPr>
              <a:t>“configuration,notification”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1727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6229" y="911157"/>
            <a:ext cx="4950057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  <a:tabLst>
                <a:tab pos="1175855" algn="l"/>
              </a:tabLst>
            </a:pPr>
            <a:r>
              <a:rPr spc="190" dirty="0"/>
              <a:t>Tags	</a:t>
            </a:r>
            <a:r>
              <a:rPr spc="220" dirty="0"/>
              <a:t>spéciaux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8822" y="5112119"/>
            <a:ext cx="6996829" cy="1283874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77075" marR="2589295">
              <a:lnSpc>
                <a:spcPct val="200900"/>
              </a:lnSpc>
              <a:spcBef>
                <a:spcPts val="5"/>
              </a:spcBef>
            </a:pPr>
            <a:r>
              <a:rPr sz="1200" spc="5" dirty="0">
                <a:latin typeface="Consolas"/>
                <a:cs typeface="Consolas"/>
              </a:rPr>
              <a:t>ansible-playbook example.yml </a:t>
            </a:r>
            <a:r>
              <a:rPr sz="1200" spc="10" dirty="0">
                <a:latin typeface="Consolas"/>
                <a:cs typeface="Consolas"/>
              </a:rPr>
              <a:t>--tags “tagged” 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ansible-playbook example.yml </a:t>
            </a:r>
            <a:r>
              <a:rPr sz="1200" spc="10" dirty="0">
                <a:latin typeface="Consolas"/>
                <a:cs typeface="Consolas"/>
              </a:rPr>
              <a:t>--tags “untagged”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ansible-playbook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example.yml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--tags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“all”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298" y="2026628"/>
            <a:ext cx="9399408" cy="2648427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413549" marR="5082" indent="-401481">
              <a:lnSpc>
                <a:spcPct val="100400"/>
              </a:lnSpc>
              <a:spcBef>
                <a:spcPts val="95"/>
              </a:spcBef>
              <a:buFont typeface="Arial MT"/>
              <a:buChar char="•"/>
              <a:tabLst>
                <a:tab pos="413549" algn="l"/>
                <a:tab pos="414186" algn="l"/>
              </a:tabLst>
            </a:pPr>
            <a:r>
              <a:rPr sz="2451" b="1" spc="5" dirty="0">
                <a:solidFill>
                  <a:srgbClr val="C00000"/>
                </a:solidFill>
                <a:latin typeface="Arial"/>
                <a:cs typeface="Arial"/>
              </a:rPr>
              <a:t>"always" </a:t>
            </a:r>
            <a:r>
              <a:rPr sz="2451" dirty="0">
                <a:latin typeface="Arial MT"/>
                <a:cs typeface="Arial MT"/>
              </a:rPr>
              <a:t>: toujours exécuté tant qu'il n'est explicitement </a:t>
            </a:r>
            <a:r>
              <a:rPr sz="2451" spc="5" dirty="0">
                <a:latin typeface="Arial MT"/>
                <a:cs typeface="Arial MT"/>
              </a:rPr>
              <a:t>évité </a:t>
            </a:r>
            <a:r>
              <a:rPr sz="2451" dirty="0">
                <a:latin typeface="Arial MT"/>
                <a:cs typeface="Arial MT"/>
              </a:rPr>
              <a:t>( </a:t>
            </a:r>
            <a:r>
              <a:rPr sz="2451" dirty="0">
                <a:latin typeface="Calibri"/>
                <a:cs typeface="Calibri"/>
              </a:rPr>
              <a:t>-- </a:t>
            </a:r>
            <a:r>
              <a:rPr sz="2451" spc="-54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skip-tags</a:t>
            </a:r>
            <a:r>
              <a:rPr sz="2451" spc="-50" dirty="0">
                <a:latin typeface="Calibri"/>
                <a:cs typeface="Calibri"/>
              </a:rPr>
              <a:t> </a:t>
            </a:r>
            <a:r>
              <a:rPr sz="2451" spc="-15" dirty="0">
                <a:latin typeface="Calibri"/>
                <a:cs typeface="Calibri"/>
              </a:rPr>
              <a:t>always</a:t>
            </a:r>
            <a:r>
              <a:rPr sz="2451" spc="-25" dirty="0">
                <a:latin typeface="Calibri"/>
                <a:cs typeface="Calibri"/>
              </a:rPr>
              <a:t> </a:t>
            </a:r>
            <a:r>
              <a:rPr sz="2451" dirty="0">
                <a:latin typeface="Arial MT"/>
                <a:cs typeface="Arial MT"/>
              </a:rPr>
              <a:t>)</a:t>
            </a:r>
            <a:endParaRPr sz="2451">
              <a:latin typeface="Arial MT"/>
              <a:cs typeface="Arial MT"/>
            </a:endParaRPr>
          </a:p>
          <a:p>
            <a:pPr marL="413549" marR="74325" indent="-401481">
              <a:lnSpc>
                <a:spcPts val="2881"/>
              </a:lnSpc>
              <a:spcBef>
                <a:spcPts val="225"/>
              </a:spcBef>
              <a:buFont typeface="Arial MT"/>
              <a:buChar char="•"/>
              <a:tabLst>
                <a:tab pos="413549" algn="l"/>
                <a:tab pos="414186" algn="l"/>
              </a:tabLst>
            </a:pPr>
            <a:r>
              <a:rPr sz="2451" b="1" dirty="0">
                <a:solidFill>
                  <a:srgbClr val="C00000"/>
                </a:solidFill>
                <a:latin typeface="Arial"/>
                <a:cs typeface="Arial"/>
              </a:rPr>
              <a:t>"never" </a:t>
            </a:r>
            <a:r>
              <a:rPr sz="2451" dirty="0">
                <a:latin typeface="Arial MT"/>
                <a:cs typeface="Arial MT"/>
              </a:rPr>
              <a:t>: jamais exécuté tant qu'il </a:t>
            </a:r>
            <a:r>
              <a:rPr sz="2451" spc="5" dirty="0">
                <a:latin typeface="Arial MT"/>
                <a:cs typeface="Arial MT"/>
              </a:rPr>
              <a:t>n'est </a:t>
            </a:r>
            <a:r>
              <a:rPr sz="2451" dirty="0">
                <a:latin typeface="Arial MT"/>
                <a:cs typeface="Arial MT"/>
              </a:rPr>
              <a:t>explicitement </a:t>
            </a:r>
            <a:r>
              <a:rPr sz="2451" spc="5" dirty="0">
                <a:latin typeface="Arial MT"/>
                <a:cs typeface="Arial MT"/>
              </a:rPr>
              <a:t>mentionné </a:t>
            </a:r>
            <a:r>
              <a:rPr sz="2451" spc="-670" dirty="0">
                <a:latin typeface="Arial MT"/>
                <a:cs typeface="Arial MT"/>
              </a:rPr>
              <a:t> </a:t>
            </a:r>
            <a:r>
              <a:rPr sz="2451" dirty="0">
                <a:latin typeface="Arial MT"/>
                <a:cs typeface="Arial MT"/>
              </a:rPr>
              <a:t>(</a:t>
            </a:r>
            <a:r>
              <a:rPr sz="2451" spc="-5" dirty="0">
                <a:latin typeface="Arial MT"/>
                <a:cs typeface="Arial MT"/>
              </a:rPr>
              <a:t> </a:t>
            </a:r>
            <a:r>
              <a:rPr sz="2451" dirty="0">
                <a:latin typeface="Calibri"/>
                <a:cs typeface="Calibri"/>
              </a:rPr>
              <a:t>--tags</a:t>
            </a:r>
            <a:r>
              <a:rPr sz="2451" spc="-40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never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dirty="0">
                <a:latin typeface="Arial MT"/>
                <a:cs typeface="Arial MT"/>
              </a:rPr>
              <a:t>)</a:t>
            </a:r>
            <a:endParaRPr sz="2451">
              <a:latin typeface="Arial MT"/>
              <a:cs typeface="Arial MT"/>
            </a:endParaRPr>
          </a:p>
          <a:p>
            <a:pPr marL="413549" indent="-401481">
              <a:lnSpc>
                <a:spcPts val="2926"/>
              </a:lnSpc>
              <a:buFont typeface="Arial MT"/>
              <a:buChar char="•"/>
              <a:tabLst>
                <a:tab pos="413549" algn="l"/>
                <a:tab pos="414186" algn="l"/>
              </a:tabLst>
            </a:pPr>
            <a:r>
              <a:rPr sz="2451" b="1" dirty="0">
                <a:solidFill>
                  <a:srgbClr val="C00000"/>
                </a:solidFill>
                <a:latin typeface="Arial"/>
                <a:cs typeface="Arial"/>
              </a:rPr>
              <a:t>"tagged"</a:t>
            </a:r>
            <a:r>
              <a:rPr sz="2451" b="1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51" dirty="0">
                <a:latin typeface="Arial MT"/>
                <a:cs typeface="Arial MT"/>
              </a:rPr>
              <a:t>:</a:t>
            </a:r>
            <a:r>
              <a:rPr sz="2451" spc="5" dirty="0">
                <a:latin typeface="Arial MT"/>
                <a:cs typeface="Arial MT"/>
              </a:rPr>
              <a:t> </a:t>
            </a:r>
            <a:r>
              <a:rPr sz="2451" dirty="0">
                <a:latin typeface="Arial MT"/>
                <a:cs typeface="Arial MT"/>
              </a:rPr>
              <a:t>exécute </a:t>
            </a:r>
            <a:r>
              <a:rPr sz="2451" spc="5" dirty="0">
                <a:latin typeface="Arial MT"/>
                <a:cs typeface="Arial MT"/>
              </a:rPr>
              <a:t>uniquement</a:t>
            </a:r>
            <a:r>
              <a:rPr sz="2451" spc="-25" dirty="0">
                <a:latin typeface="Arial MT"/>
                <a:cs typeface="Arial MT"/>
              </a:rPr>
              <a:t> </a:t>
            </a:r>
            <a:r>
              <a:rPr sz="2451" dirty="0">
                <a:latin typeface="Arial MT"/>
                <a:cs typeface="Arial MT"/>
              </a:rPr>
              <a:t>les tâches</a:t>
            </a:r>
            <a:r>
              <a:rPr sz="2451" spc="-10" dirty="0">
                <a:latin typeface="Arial MT"/>
                <a:cs typeface="Arial MT"/>
              </a:rPr>
              <a:t> </a:t>
            </a:r>
            <a:r>
              <a:rPr sz="2451" dirty="0">
                <a:latin typeface="Arial MT"/>
                <a:cs typeface="Arial MT"/>
              </a:rPr>
              <a:t>balisées</a:t>
            </a:r>
            <a:endParaRPr sz="2451">
              <a:latin typeface="Arial MT"/>
              <a:cs typeface="Arial MT"/>
            </a:endParaRPr>
          </a:p>
          <a:p>
            <a:pPr marL="413549" indent="-401481">
              <a:lnSpc>
                <a:spcPts val="2911"/>
              </a:lnSpc>
              <a:spcBef>
                <a:spcPts val="10"/>
              </a:spcBef>
              <a:buFont typeface="Arial MT"/>
              <a:buChar char="•"/>
              <a:tabLst>
                <a:tab pos="413549" algn="l"/>
                <a:tab pos="414186" algn="l"/>
              </a:tabLst>
            </a:pPr>
            <a:r>
              <a:rPr sz="2451" b="1" dirty="0">
                <a:solidFill>
                  <a:srgbClr val="C00000"/>
                </a:solidFill>
                <a:latin typeface="Arial"/>
                <a:cs typeface="Arial"/>
              </a:rPr>
              <a:t>"untagged"</a:t>
            </a:r>
            <a:r>
              <a:rPr sz="2451" b="1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51" dirty="0">
                <a:latin typeface="Arial MT"/>
                <a:cs typeface="Arial MT"/>
              </a:rPr>
              <a:t>:</a:t>
            </a:r>
            <a:r>
              <a:rPr sz="2451" spc="-5" dirty="0">
                <a:latin typeface="Arial MT"/>
                <a:cs typeface="Arial MT"/>
              </a:rPr>
              <a:t> </a:t>
            </a:r>
            <a:r>
              <a:rPr sz="2451" dirty="0">
                <a:latin typeface="Arial MT"/>
                <a:cs typeface="Arial MT"/>
              </a:rPr>
              <a:t>exécute</a:t>
            </a:r>
            <a:r>
              <a:rPr sz="2451" spc="-10" dirty="0">
                <a:latin typeface="Arial MT"/>
                <a:cs typeface="Arial MT"/>
              </a:rPr>
              <a:t> </a:t>
            </a:r>
            <a:r>
              <a:rPr sz="2451" spc="5" dirty="0">
                <a:latin typeface="Arial MT"/>
                <a:cs typeface="Arial MT"/>
              </a:rPr>
              <a:t>uniquement</a:t>
            </a:r>
            <a:r>
              <a:rPr sz="2451" spc="-40" dirty="0">
                <a:latin typeface="Arial MT"/>
                <a:cs typeface="Arial MT"/>
              </a:rPr>
              <a:t> </a:t>
            </a:r>
            <a:r>
              <a:rPr sz="2451" spc="5" dirty="0">
                <a:latin typeface="Arial MT"/>
                <a:cs typeface="Arial MT"/>
              </a:rPr>
              <a:t>les</a:t>
            </a:r>
            <a:r>
              <a:rPr sz="2451" spc="-5" dirty="0">
                <a:latin typeface="Arial MT"/>
                <a:cs typeface="Arial MT"/>
              </a:rPr>
              <a:t> </a:t>
            </a:r>
            <a:r>
              <a:rPr sz="2451" spc="5" dirty="0">
                <a:latin typeface="Arial MT"/>
                <a:cs typeface="Arial MT"/>
              </a:rPr>
              <a:t>tâches</a:t>
            </a:r>
            <a:r>
              <a:rPr sz="2451" spc="-25" dirty="0">
                <a:latin typeface="Arial MT"/>
                <a:cs typeface="Arial MT"/>
              </a:rPr>
              <a:t> </a:t>
            </a:r>
            <a:r>
              <a:rPr sz="2451" spc="5" dirty="0">
                <a:latin typeface="Arial MT"/>
                <a:cs typeface="Arial MT"/>
              </a:rPr>
              <a:t>non</a:t>
            </a:r>
            <a:r>
              <a:rPr sz="2451" spc="-25" dirty="0">
                <a:latin typeface="Arial MT"/>
                <a:cs typeface="Arial MT"/>
              </a:rPr>
              <a:t> </a:t>
            </a:r>
            <a:r>
              <a:rPr sz="2451" spc="5" dirty="0">
                <a:latin typeface="Arial MT"/>
                <a:cs typeface="Arial MT"/>
              </a:rPr>
              <a:t>balisées.</a:t>
            </a:r>
            <a:endParaRPr sz="2451">
              <a:latin typeface="Arial MT"/>
              <a:cs typeface="Arial MT"/>
            </a:endParaRPr>
          </a:p>
          <a:p>
            <a:pPr marL="413549" indent="-401481">
              <a:lnSpc>
                <a:spcPts val="2911"/>
              </a:lnSpc>
              <a:buFont typeface="Arial MT"/>
              <a:buChar char="•"/>
              <a:tabLst>
                <a:tab pos="413549" algn="l"/>
                <a:tab pos="414186" algn="l"/>
              </a:tabLst>
            </a:pPr>
            <a:r>
              <a:rPr sz="2451" b="1" dirty="0">
                <a:solidFill>
                  <a:srgbClr val="C00000"/>
                </a:solidFill>
                <a:latin typeface="Arial"/>
                <a:cs typeface="Arial"/>
              </a:rPr>
              <a:t>"all"</a:t>
            </a:r>
            <a:r>
              <a:rPr sz="2451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51" dirty="0">
                <a:latin typeface="Arial MT"/>
                <a:cs typeface="Arial MT"/>
              </a:rPr>
              <a:t>:</a:t>
            </a:r>
            <a:r>
              <a:rPr sz="2451" spc="15" dirty="0">
                <a:latin typeface="Arial MT"/>
                <a:cs typeface="Arial MT"/>
              </a:rPr>
              <a:t> </a:t>
            </a:r>
            <a:r>
              <a:rPr sz="2451" dirty="0">
                <a:latin typeface="Arial MT"/>
                <a:cs typeface="Arial MT"/>
              </a:rPr>
              <a:t>exécute</a:t>
            </a:r>
            <a:r>
              <a:rPr sz="2451" spc="5" dirty="0">
                <a:latin typeface="Arial MT"/>
                <a:cs typeface="Arial MT"/>
              </a:rPr>
              <a:t> </a:t>
            </a:r>
            <a:r>
              <a:rPr sz="2451" dirty="0">
                <a:latin typeface="Arial MT"/>
                <a:cs typeface="Arial MT"/>
              </a:rPr>
              <a:t>toutes</a:t>
            </a:r>
            <a:r>
              <a:rPr sz="2451" spc="-20" dirty="0">
                <a:latin typeface="Arial MT"/>
                <a:cs typeface="Arial MT"/>
              </a:rPr>
              <a:t> </a:t>
            </a:r>
            <a:r>
              <a:rPr sz="2451" dirty="0">
                <a:latin typeface="Arial MT"/>
                <a:cs typeface="Arial MT"/>
              </a:rPr>
              <a:t>les</a:t>
            </a:r>
            <a:r>
              <a:rPr sz="2451" spc="5" dirty="0">
                <a:latin typeface="Arial MT"/>
                <a:cs typeface="Arial MT"/>
              </a:rPr>
              <a:t> </a:t>
            </a:r>
            <a:r>
              <a:rPr sz="2451" dirty="0">
                <a:latin typeface="Arial MT"/>
                <a:cs typeface="Arial MT"/>
              </a:rPr>
              <a:t>tâches</a:t>
            </a:r>
            <a:r>
              <a:rPr sz="2451" spc="-20" dirty="0">
                <a:latin typeface="Arial MT"/>
                <a:cs typeface="Arial MT"/>
              </a:rPr>
              <a:t> </a:t>
            </a:r>
            <a:r>
              <a:rPr sz="2451" dirty="0">
                <a:latin typeface="Arial MT"/>
                <a:cs typeface="Arial MT"/>
              </a:rPr>
              <a:t>balisées</a:t>
            </a:r>
            <a:r>
              <a:rPr sz="2451" spc="5" dirty="0">
                <a:latin typeface="Arial MT"/>
                <a:cs typeface="Arial MT"/>
              </a:rPr>
              <a:t> ou</a:t>
            </a:r>
            <a:r>
              <a:rPr sz="2451" spc="-30" dirty="0">
                <a:latin typeface="Arial MT"/>
                <a:cs typeface="Arial MT"/>
              </a:rPr>
              <a:t> </a:t>
            </a:r>
            <a:r>
              <a:rPr sz="2451" spc="5" dirty="0">
                <a:latin typeface="Arial MT"/>
                <a:cs typeface="Arial MT"/>
              </a:rPr>
              <a:t>non</a:t>
            </a:r>
            <a:endParaRPr sz="2451">
              <a:latin typeface="Arial MT"/>
              <a:cs typeface="Arial M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8410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642371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Réutilisation</a:t>
            </a:r>
            <a:r>
              <a:rPr spc="-30" dirty="0"/>
              <a:t> </a:t>
            </a:r>
            <a:r>
              <a:rPr spc="-5" dirty="0"/>
              <a:t>des</a:t>
            </a:r>
            <a:r>
              <a:rPr spc="-25" dirty="0"/>
              <a:t> </a:t>
            </a:r>
            <a:r>
              <a:rPr spc="-5" dirty="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79" y="2283149"/>
            <a:ext cx="7166444" cy="2358746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299205" indent="-287135">
              <a:spcBef>
                <a:spcPts val="100"/>
              </a:spcBef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spc="-5" dirty="0">
                <a:latin typeface="Segoe UI Symbol"/>
                <a:cs typeface="Segoe UI Symbol"/>
              </a:rPr>
              <a:t>Il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est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possible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d’appliquer</a:t>
            </a:r>
            <a:r>
              <a:rPr sz="1801" spc="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même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"tag"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à</a:t>
            </a:r>
            <a:r>
              <a:rPr sz="1801" spc="-5" dirty="0">
                <a:latin typeface="Segoe UI Symbol"/>
                <a:cs typeface="Segoe UI Symbol"/>
              </a:rPr>
              <a:t> plusieurs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tâches.</a:t>
            </a:r>
            <a:endParaRPr sz="1801">
              <a:latin typeface="Segoe UI Symbol"/>
              <a:cs typeface="Segoe UI Symbol"/>
            </a:endParaRPr>
          </a:p>
          <a:p>
            <a:pPr marL="299205" marR="5082" indent="-287135">
              <a:lnSpc>
                <a:spcPct val="250000"/>
              </a:lnSpc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dirty="0">
                <a:latin typeface="Segoe UI Symbol"/>
                <a:cs typeface="Segoe UI Symbol"/>
              </a:rPr>
              <a:t>Lors de </a:t>
            </a:r>
            <a:r>
              <a:rPr sz="1801" spc="-5" dirty="0">
                <a:latin typeface="Segoe UI Symbol"/>
                <a:cs typeface="Segoe UI Symbol"/>
              </a:rPr>
              <a:t>l'exécution d'une playbook </a:t>
            </a:r>
            <a:r>
              <a:rPr sz="1801" dirty="0">
                <a:latin typeface="Segoe UI Symbol"/>
                <a:cs typeface="Segoe UI Symbol"/>
              </a:rPr>
              <a:t>à </a:t>
            </a:r>
            <a:r>
              <a:rPr sz="1801" spc="-5" dirty="0">
                <a:latin typeface="Segoe UI Symbol"/>
                <a:cs typeface="Segoe UI Symbol"/>
              </a:rPr>
              <a:t>l'aide </a:t>
            </a:r>
            <a:r>
              <a:rPr sz="1801" dirty="0">
                <a:latin typeface="Segoe UI Symbol"/>
                <a:cs typeface="Segoe UI Symbol"/>
              </a:rPr>
              <a:t>de </a:t>
            </a:r>
            <a:r>
              <a:rPr sz="1801" spc="-5" dirty="0">
                <a:latin typeface="Segoe UI Symbol"/>
                <a:cs typeface="Segoe UI Symbol"/>
              </a:rPr>
              <a:t>l'option de ligne </a:t>
            </a:r>
            <a:r>
              <a:rPr sz="1801" dirty="0">
                <a:latin typeface="Segoe UI Symbol"/>
                <a:cs typeface="Segoe UI Symbol"/>
              </a:rPr>
              <a:t>de 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commande --tags </a:t>
            </a:r>
            <a:r>
              <a:rPr sz="1801" dirty="0">
                <a:latin typeface="Segoe UI Symbol"/>
                <a:cs typeface="Segoe UI Symbol"/>
              </a:rPr>
              <a:t>, toutes </a:t>
            </a:r>
            <a:r>
              <a:rPr sz="1801" spc="-10" dirty="0">
                <a:latin typeface="Segoe UI Symbol"/>
                <a:cs typeface="Segoe UI Symbol"/>
              </a:rPr>
              <a:t>les </a:t>
            </a:r>
            <a:r>
              <a:rPr sz="1801" spc="-5" dirty="0">
                <a:latin typeface="Segoe UI Symbol"/>
                <a:cs typeface="Segoe UI Symbol"/>
              </a:rPr>
              <a:t>tâches portant </a:t>
            </a:r>
            <a:r>
              <a:rPr sz="1801" dirty="0">
                <a:latin typeface="Segoe UI Symbol"/>
                <a:cs typeface="Segoe UI Symbol"/>
              </a:rPr>
              <a:t>ce nom </a:t>
            </a:r>
            <a:r>
              <a:rPr sz="1801" spc="-5" dirty="0">
                <a:latin typeface="Segoe UI Symbol"/>
                <a:cs typeface="Segoe UI Symbol"/>
              </a:rPr>
              <a:t>de </a:t>
            </a:r>
            <a:r>
              <a:rPr sz="1801" spc="5" dirty="0">
                <a:latin typeface="Segoe UI Symbol"/>
                <a:cs typeface="Segoe UI Symbol"/>
              </a:rPr>
              <a:t>"tag" </a:t>
            </a:r>
            <a:r>
              <a:rPr sz="1801" spc="-5" dirty="0">
                <a:latin typeface="Segoe UI Symbol"/>
                <a:cs typeface="Segoe UI Symbol"/>
              </a:rPr>
              <a:t>seront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exécutées.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1316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995" y="1072279"/>
            <a:ext cx="4069519" cy="543788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12705">
              <a:spcBef>
                <a:spcPts val="95"/>
              </a:spcBef>
            </a:pPr>
            <a:r>
              <a:rPr sz="3401" spc="-5" dirty="0">
                <a:latin typeface="Segoe UI Symbol"/>
                <a:cs typeface="Segoe UI Symbol"/>
              </a:rPr>
              <a:t>Réutilisation</a:t>
            </a:r>
            <a:r>
              <a:rPr sz="3401" spc="-30" dirty="0">
                <a:latin typeface="Segoe UI Symbol"/>
                <a:cs typeface="Segoe UI Symbol"/>
              </a:rPr>
              <a:t> </a:t>
            </a:r>
            <a:r>
              <a:rPr sz="3401" spc="-5" dirty="0">
                <a:latin typeface="Segoe UI Symbol"/>
                <a:cs typeface="Segoe UI Symbol"/>
              </a:rPr>
              <a:t>des</a:t>
            </a:r>
            <a:r>
              <a:rPr sz="3401" spc="-25" dirty="0">
                <a:latin typeface="Segoe UI Symbol"/>
                <a:cs typeface="Segoe UI Symbol"/>
              </a:rPr>
              <a:t> </a:t>
            </a:r>
            <a:r>
              <a:rPr sz="3401" spc="-5" dirty="0">
                <a:latin typeface="Segoe UI Symbol"/>
                <a:cs typeface="Segoe UI Symbol"/>
              </a:rPr>
              <a:t>tags</a:t>
            </a:r>
            <a:endParaRPr sz="3401">
              <a:latin typeface="Segoe UI Symbol"/>
              <a:cs typeface="Segoe UI 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510" y="2019004"/>
            <a:ext cx="5674838" cy="299846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Cet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exemple balise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plusieurs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tâches avec</a:t>
            </a:r>
            <a:r>
              <a:rPr sz="1801" dirty="0">
                <a:latin typeface="Segoe UI Symbol"/>
                <a:cs typeface="Segoe UI Symbol"/>
              </a:rPr>
              <a:t> un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"tag"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"ntp"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:</a:t>
            </a:r>
            <a:endParaRPr sz="1801">
              <a:latin typeface="Segoe UI Symbol"/>
              <a:cs typeface="Segoe UI Symbo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1948" y="2529366"/>
            <a:ext cx="3480633" cy="393808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04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543674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Ce</a:t>
            </a:r>
            <a:r>
              <a:rPr spc="-20" dirty="0"/>
              <a:t> </a:t>
            </a:r>
            <a:r>
              <a:rPr spc="-5" dirty="0"/>
              <a:t>qu’on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5" dirty="0"/>
              <a:t>couvert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79" y="1990037"/>
            <a:ext cx="5831749" cy="574916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Etiquetage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blocs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et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tâches.</a:t>
            </a:r>
            <a:endParaRPr sz="1801">
              <a:latin typeface="Segoe UI Symbol"/>
              <a:cs typeface="Segoe UI Symbol"/>
            </a:endParaRPr>
          </a:p>
          <a:p>
            <a:pPr marL="12705"/>
            <a:r>
              <a:rPr sz="1801" spc="-5" dirty="0">
                <a:latin typeface="Segoe UI Symbol"/>
                <a:cs typeface="Segoe UI Symbol"/>
              </a:rPr>
              <a:t>Exécution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du</a:t>
            </a:r>
            <a:r>
              <a:rPr sz="1801" spc="-5" dirty="0">
                <a:latin typeface="Segoe UI Symbol"/>
                <a:cs typeface="Segoe UI Symbol"/>
              </a:rPr>
              <a:t> playbook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parties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selon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les tags indiqués.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4857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1973" y="3036575"/>
            <a:ext cx="2581724" cy="829023"/>
          </a:xfrm>
          <a:prstGeom prst="rect">
            <a:avLst/>
          </a:prstGeom>
        </p:spPr>
        <p:txBody>
          <a:bodyPr vert="horz" wrap="square" lIns="0" tIns="1461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4"/>
              </a:spcBef>
            </a:pPr>
            <a:r>
              <a:rPr sz="5252" u="heavy" spc="5" dirty="0">
                <a:uFill>
                  <a:solidFill>
                    <a:srgbClr val="000000"/>
                  </a:solidFill>
                </a:uFill>
              </a:rPr>
              <a:t>Les</a:t>
            </a:r>
            <a:r>
              <a:rPr sz="5252" u="heavy" spc="-7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5252" u="heavy" spc="5" dirty="0">
                <a:uFill>
                  <a:solidFill>
                    <a:srgbClr val="000000"/>
                  </a:solidFill>
                </a:uFill>
              </a:rPr>
              <a:t>rôles</a:t>
            </a:r>
            <a:endParaRPr sz="5252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0306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246131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79" y="1988207"/>
            <a:ext cx="5641169" cy="1931846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indent="-343037">
              <a:spcBef>
                <a:spcPts val="9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Include</a:t>
            </a:r>
            <a:r>
              <a:rPr sz="2501" spc="-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/</a:t>
            </a:r>
            <a:r>
              <a:rPr sz="2501" spc="-2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Import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spcBef>
                <a:spcPts val="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Différence</a:t>
            </a:r>
            <a:r>
              <a:rPr sz="2501" spc="3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entre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import_*</a:t>
            </a:r>
            <a:r>
              <a:rPr sz="2501" spc="4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et</a:t>
            </a:r>
            <a:r>
              <a:rPr sz="2501" spc="3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include_*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Gestion </a:t>
            </a:r>
            <a:r>
              <a:rPr sz="2501" spc="-5" dirty="0">
                <a:latin typeface="Segoe UI Symbol"/>
                <a:cs typeface="Segoe UI Symbol"/>
              </a:rPr>
              <a:t>des rôles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Include_role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Ansible</a:t>
            </a:r>
            <a:r>
              <a:rPr sz="2501" spc="-1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Galaxy</a:t>
            </a:r>
            <a:endParaRPr sz="25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3529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510" y="744133"/>
            <a:ext cx="4203890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Include</a:t>
            </a:r>
            <a:r>
              <a:rPr dirty="0"/>
              <a:t> </a:t>
            </a:r>
            <a:r>
              <a:rPr spc="-5" dirty="0"/>
              <a:t>/</a:t>
            </a:r>
            <a:r>
              <a:rPr spc="-25" dirty="0"/>
              <a:t> </a:t>
            </a:r>
            <a:r>
              <a:rPr spc="-10" dirty="0"/>
              <a:t>Import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2989" y="2082786"/>
            <a:ext cx="9827578" cy="3715676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indent="-343037">
              <a:spcBef>
                <a:spcPts val="9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201" spc="-5" dirty="0">
                <a:latin typeface="Segoe UI Symbol"/>
                <a:cs typeface="Segoe UI Symbol"/>
              </a:rPr>
              <a:t>Il</a:t>
            </a:r>
            <a:r>
              <a:rPr sz="2201" spc="305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est</a:t>
            </a:r>
            <a:r>
              <a:rPr sz="2201" spc="31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possible</a:t>
            </a:r>
            <a:r>
              <a:rPr sz="2201" spc="32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d'</a:t>
            </a:r>
            <a:r>
              <a:rPr sz="2201" spc="31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"inclure"</a:t>
            </a:r>
            <a:r>
              <a:rPr sz="2201" spc="33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dans</a:t>
            </a:r>
            <a:r>
              <a:rPr sz="2201" spc="330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un</a:t>
            </a:r>
            <a:r>
              <a:rPr sz="2201" spc="33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playbook</a:t>
            </a:r>
            <a:r>
              <a:rPr sz="2201" spc="31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des</a:t>
            </a:r>
            <a:r>
              <a:rPr sz="2201" spc="32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fichiers</a:t>
            </a:r>
            <a:r>
              <a:rPr sz="2201" spc="325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qui</a:t>
            </a:r>
            <a:r>
              <a:rPr sz="2201" spc="31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comprennent</a:t>
            </a:r>
            <a:endParaRPr sz="2201">
              <a:latin typeface="Segoe UI Symbol"/>
              <a:cs typeface="Segoe UI Symbol"/>
            </a:endParaRPr>
          </a:p>
          <a:p>
            <a:pPr>
              <a:spcBef>
                <a:spcPts val="45"/>
              </a:spcBef>
              <a:buFont typeface="Arial MT"/>
              <a:buChar char="•"/>
            </a:pPr>
            <a:endParaRPr sz="1951">
              <a:latin typeface="Segoe UI Symbol"/>
              <a:cs typeface="Segoe UI Symbol"/>
            </a:endParaRPr>
          </a:p>
          <a:p>
            <a:pPr marL="355742"/>
            <a:r>
              <a:rPr sz="2201" dirty="0">
                <a:latin typeface="Segoe UI Symbol"/>
                <a:cs typeface="Segoe UI Symbol"/>
              </a:rPr>
              <a:t>une </a:t>
            </a:r>
            <a:r>
              <a:rPr sz="2201" spc="-10" dirty="0">
                <a:latin typeface="Segoe UI Symbol"/>
                <a:cs typeface="Segoe UI Symbol"/>
              </a:rPr>
              <a:t>liste</a:t>
            </a:r>
            <a:r>
              <a:rPr sz="2201" spc="3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de</a:t>
            </a:r>
            <a:r>
              <a:rPr sz="2201" dirty="0">
                <a:latin typeface="Segoe UI Symbol"/>
                <a:cs typeface="Segoe UI Symbol"/>
              </a:rPr>
              <a:t> </a:t>
            </a:r>
            <a:r>
              <a:rPr sz="2201" spc="-10" dirty="0">
                <a:latin typeface="Segoe UI Symbol"/>
                <a:cs typeface="Segoe UI Symbol"/>
              </a:rPr>
              <a:t>jeux</a:t>
            </a:r>
            <a:r>
              <a:rPr sz="2201" spc="2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ou</a:t>
            </a:r>
            <a:r>
              <a:rPr sz="2201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de</a:t>
            </a:r>
            <a:r>
              <a:rPr sz="2201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tâches</a:t>
            </a:r>
            <a:r>
              <a:rPr sz="2201" spc="2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avec</a:t>
            </a:r>
            <a:r>
              <a:rPr sz="2201" dirty="0">
                <a:latin typeface="Segoe UI Symbol"/>
                <a:cs typeface="Segoe UI Symbol"/>
              </a:rPr>
              <a:t> un</a:t>
            </a:r>
            <a:r>
              <a:rPr sz="2201" spc="1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module</a:t>
            </a:r>
            <a:r>
              <a:rPr sz="2201" spc="15" dirty="0">
                <a:latin typeface="Segoe UI Symbol"/>
                <a:cs typeface="Segoe UI Symbol"/>
              </a:rPr>
              <a:t> </a:t>
            </a:r>
            <a:r>
              <a:rPr sz="2201" spc="5" dirty="0">
                <a:latin typeface="Segoe UI Symbol"/>
                <a:cs typeface="Segoe UI Symbol"/>
              </a:rPr>
              <a:t>include*</a:t>
            </a:r>
            <a:r>
              <a:rPr sz="2201" spc="-4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.</a:t>
            </a:r>
            <a:endParaRPr sz="2201">
              <a:latin typeface="Segoe UI Symbol"/>
              <a:cs typeface="Segoe UI Symbol"/>
            </a:endParaRPr>
          </a:p>
          <a:p>
            <a:pPr marL="355742" marR="5082" indent="-343037">
              <a:lnSpc>
                <a:spcPct val="200000"/>
              </a:lnSpc>
              <a:spcBef>
                <a:spcPts val="5"/>
              </a:spcBef>
              <a:buFont typeface="Arial MT"/>
              <a:buChar char="•"/>
              <a:tabLst>
                <a:tab pos="355107" algn="l"/>
                <a:tab pos="355742" algn="l"/>
                <a:tab pos="1764100" algn="l"/>
                <a:tab pos="2784318" algn="l"/>
                <a:tab pos="5405376" algn="l"/>
                <a:tab pos="7785672" algn="l"/>
                <a:tab pos="8702345" algn="l"/>
              </a:tabLst>
            </a:pPr>
            <a:r>
              <a:rPr sz="2201" spc="-5" dirty="0">
                <a:latin typeface="Segoe UI Symbol"/>
                <a:cs typeface="Segoe UI Symbol"/>
              </a:rPr>
              <a:t>le</a:t>
            </a:r>
            <a:r>
              <a:rPr sz="2201" spc="39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module	include	</a:t>
            </a:r>
            <a:r>
              <a:rPr sz="2201" dirty="0">
                <a:latin typeface="Segoe UI Symbol"/>
                <a:cs typeface="Segoe UI Symbol"/>
              </a:rPr>
              <a:t>est</a:t>
            </a:r>
            <a:r>
              <a:rPr sz="2201" spc="409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déprécié</a:t>
            </a:r>
            <a:r>
              <a:rPr sz="2201" spc="40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depuis	</a:t>
            </a:r>
            <a:r>
              <a:rPr sz="2201" dirty="0">
                <a:latin typeface="Segoe UI Symbol"/>
                <a:cs typeface="Segoe UI Symbol"/>
              </a:rPr>
              <a:t>la</a:t>
            </a:r>
            <a:r>
              <a:rPr sz="2201" spc="40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version</a:t>
            </a:r>
            <a:r>
              <a:rPr sz="2201" spc="409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Ansible	2.4</a:t>
            </a:r>
            <a:r>
              <a:rPr sz="2201" spc="39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au	profit</a:t>
            </a:r>
            <a:r>
              <a:rPr sz="2201" spc="31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de </a:t>
            </a:r>
            <a:r>
              <a:rPr sz="2201" spc="-585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include_tasks.</a:t>
            </a:r>
            <a:endParaRPr sz="2201">
              <a:latin typeface="Segoe UI Symbol"/>
              <a:cs typeface="Segoe UI Symbol"/>
            </a:endParaRPr>
          </a:p>
          <a:p>
            <a:pPr marL="355742" marR="5082" indent="-343037">
              <a:lnSpc>
                <a:spcPct val="200000"/>
              </a:lnSpc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201" spc="-5" dirty="0">
                <a:latin typeface="Segoe UI Symbol"/>
                <a:cs typeface="Segoe UI Symbol"/>
              </a:rPr>
              <a:t>Il</a:t>
            </a:r>
            <a:r>
              <a:rPr sz="2201" spc="31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y</a:t>
            </a:r>
            <a:r>
              <a:rPr sz="2201" spc="34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a</a:t>
            </a:r>
            <a:r>
              <a:rPr sz="2201" spc="335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aussi</a:t>
            </a:r>
            <a:r>
              <a:rPr sz="2201" spc="34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le</a:t>
            </a:r>
            <a:r>
              <a:rPr sz="2201" spc="325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module</a:t>
            </a:r>
            <a:r>
              <a:rPr sz="2201" spc="330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import_tasks</a:t>
            </a:r>
            <a:r>
              <a:rPr sz="2201" spc="35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dont</a:t>
            </a:r>
            <a:r>
              <a:rPr sz="2201" spc="34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le</a:t>
            </a:r>
            <a:r>
              <a:rPr sz="2201" spc="33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fonctionnement</a:t>
            </a:r>
            <a:r>
              <a:rPr sz="2201" spc="355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est</a:t>
            </a:r>
            <a:r>
              <a:rPr sz="2201" spc="34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similaire</a:t>
            </a:r>
            <a:r>
              <a:rPr sz="2201" spc="35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à </a:t>
            </a:r>
            <a:r>
              <a:rPr sz="2201" spc="-590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include_tasks</a:t>
            </a:r>
            <a:endParaRPr sz="22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6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Avantages d’</a:t>
            </a:r>
            <a:r>
              <a:rPr lang="fr-BE" dirty="0" err="1"/>
              <a:t>Ansible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6028" y="1863672"/>
            <a:ext cx="9711558" cy="3905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Pourquoi </a:t>
            </a:r>
            <a:r>
              <a:rPr lang="fr-FR" dirty="0" err="1"/>
              <a:t>Ansible</a:t>
            </a:r>
            <a:r>
              <a:rPr lang="fr-FR" dirty="0"/>
              <a:t> est il populaire?</a:t>
            </a:r>
          </a:p>
          <a:p>
            <a:pPr>
              <a:lnSpc>
                <a:spcPct val="150000"/>
              </a:lnSpc>
            </a:pPr>
            <a:r>
              <a:rPr lang="fr-FR" b="1" dirty="0"/>
              <a:t>➔Efficace: </a:t>
            </a:r>
            <a:r>
              <a:rPr lang="fr-FR" dirty="0"/>
              <a:t>sans agent, installation minimale, état désiré (aucun changement non nécessaire), architecture basée sur la technologie de diffusion personnalisée, ciblage facile basé sur des faits</a:t>
            </a:r>
          </a:p>
          <a:p>
            <a:pPr>
              <a:lnSpc>
                <a:spcPct val="150000"/>
              </a:lnSpc>
            </a:pPr>
            <a:r>
              <a:rPr lang="fr-FR" b="1" dirty="0"/>
              <a:t>➔Rapide: </a:t>
            </a:r>
            <a:r>
              <a:rPr lang="fr-FR" dirty="0"/>
              <a:t>Facile à apprendre/à se rappeler, langage déclaratif simple</a:t>
            </a:r>
          </a:p>
          <a:p>
            <a:pPr>
              <a:lnSpc>
                <a:spcPct val="150000"/>
              </a:lnSpc>
            </a:pPr>
            <a:r>
              <a:rPr lang="fr-FR" b="1" dirty="0"/>
              <a:t>➔Évolutif: </a:t>
            </a:r>
            <a:r>
              <a:rPr lang="fr-FR" dirty="0"/>
              <a:t>Peut gérer des milliers de </a:t>
            </a:r>
            <a:r>
              <a:rPr lang="fr-FR" dirty="0" err="1"/>
              <a:t>noeuds</a:t>
            </a:r>
            <a:r>
              <a:rPr lang="fr-FR" dirty="0"/>
              <a:t>, architecture modulaire extensible</a:t>
            </a:r>
          </a:p>
          <a:p>
            <a:pPr>
              <a:lnSpc>
                <a:spcPct val="150000"/>
              </a:lnSpc>
            </a:pPr>
            <a:r>
              <a:rPr lang="fr-FR" b="1" dirty="0"/>
              <a:t>➔</a:t>
            </a:r>
            <a:r>
              <a:rPr lang="fr-FR" b="1" dirty="0" err="1"/>
              <a:t>Securitaire</a:t>
            </a:r>
            <a:r>
              <a:rPr lang="fr-FR" b="1" dirty="0"/>
              <a:t>:</a:t>
            </a:r>
            <a:r>
              <a:rPr lang="fr-FR" dirty="0"/>
              <a:t> Transport au travers SSH</a:t>
            </a:r>
          </a:p>
          <a:p>
            <a:pPr>
              <a:lnSpc>
                <a:spcPct val="150000"/>
              </a:lnSpc>
            </a:pPr>
            <a:r>
              <a:rPr lang="fr-FR" b="1" dirty="0"/>
              <a:t>➔Vaste communauté:</a:t>
            </a:r>
            <a:r>
              <a:rPr lang="fr-FR" dirty="0"/>
              <a:t> des milliers de rôles sur </a:t>
            </a:r>
            <a:r>
              <a:rPr lang="fr-FR" dirty="0" err="1"/>
              <a:t>Ansible</a:t>
            </a:r>
            <a:r>
              <a:rPr lang="fr-FR" dirty="0"/>
              <a:t> </a:t>
            </a:r>
            <a:r>
              <a:rPr lang="fr-FR" dirty="0" err="1"/>
              <a:t>Galaxy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8887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510" y="744133"/>
            <a:ext cx="437806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Include</a:t>
            </a:r>
            <a:r>
              <a:rPr dirty="0"/>
              <a:t> </a:t>
            </a:r>
            <a:r>
              <a:rPr spc="-5" dirty="0"/>
              <a:t>/</a:t>
            </a:r>
            <a:r>
              <a:rPr spc="-25" dirty="0"/>
              <a:t> </a:t>
            </a:r>
            <a:r>
              <a:rPr spc="-10" dirty="0"/>
              <a:t>Import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4326" y="2038469"/>
            <a:ext cx="10324991" cy="3882115"/>
            <a:chOff x="222503" y="2037613"/>
            <a:chExt cx="10320655" cy="38804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503" y="2037613"/>
              <a:ext cx="5226760" cy="38800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3539" y="2372771"/>
              <a:ext cx="5079441" cy="3209640"/>
            </a:xfrm>
            <a:prstGeom prst="rect">
              <a:avLst/>
            </a:prstGeom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1848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508" y="744133"/>
            <a:ext cx="9675777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Différence</a:t>
            </a:r>
            <a:r>
              <a:rPr spc="20" dirty="0"/>
              <a:t> </a:t>
            </a:r>
            <a:r>
              <a:rPr spc="-5" dirty="0"/>
              <a:t>entre</a:t>
            </a:r>
            <a:r>
              <a:rPr spc="15" dirty="0"/>
              <a:t> </a:t>
            </a:r>
            <a:r>
              <a:rPr dirty="0"/>
              <a:t>import_* </a:t>
            </a:r>
            <a:r>
              <a:rPr spc="-5" dirty="0"/>
              <a:t>et</a:t>
            </a:r>
            <a:r>
              <a:rPr spc="10" dirty="0"/>
              <a:t> </a:t>
            </a:r>
            <a:r>
              <a:rPr spc="-5" dirty="0"/>
              <a:t>include_*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766" y="1896144"/>
            <a:ext cx="9828848" cy="5057359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indent="-343037">
              <a:spcBef>
                <a:spcPts val="95"/>
              </a:spcBef>
              <a:buFont typeface="Arial MT"/>
              <a:buChar char="•"/>
              <a:tabLst>
                <a:tab pos="355107" algn="l"/>
                <a:tab pos="355742" algn="l"/>
                <a:tab pos="1309894" algn="l"/>
                <a:tab pos="1770453" algn="l"/>
                <a:tab pos="3327459" algn="l"/>
                <a:tab pos="4517926" algn="l"/>
                <a:tab pos="5178591" algn="l"/>
                <a:tab pos="7160583" algn="l"/>
                <a:tab pos="8333262" algn="l"/>
              </a:tabLst>
            </a:pPr>
            <a:r>
              <a:rPr sz="2201" spc="-5" dirty="0">
                <a:latin typeface="Segoe UI Symbol"/>
                <a:cs typeface="Segoe UI Symbol"/>
              </a:rPr>
              <a:t>Toutes	les	</a:t>
            </a:r>
            <a:r>
              <a:rPr sz="2201" dirty="0">
                <a:latin typeface="Segoe UI Symbol"/>
                <a:cs typeface="Segoe UI Symbol"/>
              </a:rPr>
              <a:t>instructions	import_*	</a:t>
            </a:r>
            <a:r>
              <a:rPr sz="2201" spc="-10" dirty="0">
                <a:latin typeface="Segoe UI Symbol"/>
                <a:cs typeface="Segoe UI Symbol"/>
              </a:rPr>
              <a:t>sont	</a:t>
            </a:r>
            <a:r>
              <a:rPr sz="2201" dirty="0">
                <a:latin typeface="Segoe UI Symbol"/>
                <a:cs typeface="Segoe UI Symbol"/>
              </a:rPr>
              <a:t>pré-traitées</a:t>
            </a:r>
            <a:r>
              <a:rPr sz="2201" spc="39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au	moment	de</a:t>
            </a:r>
            <a:r>
              <a:rPr sz="2201" spc="32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l'analyse</a:t>
            </a:r>
            <a:endParaRPr sz="2201">
              <a:latin typeface="Segoe UI Symbol"/>
              <a:cs typeface="Segoe UI Symbol"/>
            </a:endParaRPr>
          </a:p>
          <a:p>
            <a:pPr marL="355742" marR="5082">
              <a:lnSpc>
                <a:spcPct val="200000"/>
              </a:lnSpc>
              <a:tabLst>
                <a:tab pos="922388" algn="l"/>
                <a:tab pos="2380297" algn="l"/>
                <a:tab pos="3347153" algn="l"/>
                <a:tab pos="3818512" algn="l"/>
                <a:tab pos="5386954" algn="l"/>
                <a:tab pos="6653015" algn="l"/>
                <a:tab pos="7325113" algn="l"/>
                <a:tab pos="8374553" algn="l"/>
                <a:tab pos="8813514" algn="l"/>
                <a:tab pos="9295672" algn="l"/>
                <a:tab pos="9673648" algn="l"/>
              </a:tabLst>
            </a:pPr>
            <a:r>
              <a:rPr sz="2201" spc="-5" dirty="0">
                <a:latin typeface="Segoe UI Symbol"/>
                <a:cs typeface="Segoe UI Symbol"/>
              </a:rPr>
              <a:t>des	play</a:t>
            </a:r>
            <a:r>
              <a:rPr sz="2201" dirty="0">
                <a:latin typeface="Segoe UI Symbol"/>
                <a:cs typeface="Segoe UI Symbol"/>
              </a:rPr>
              <a:t>bo</a:t>
            </a:r>
            <a:r>
              <a:rPr sz="2201" spc="-5" dirty="0">
                <a:latin typeface="Segoe UI Symbol"/>
                <a:cs typeface="Segoe UI Symbol"/>
              </a:rPr>
              <a:t>ok</a:t>
            </a:r>
            <a:r>
              <a:rPr sz="2201" dirty="0">
                <a:latin typeface="Segoe UI Symbol"/>
                <a:cs typeface="Segoe UI Symbol"/>
              </a:rPr>
              <a:t>s</a:t>
            </a:r>
            <a:r>
              <a:rPr sz="2201" spc="-5" dirty="0">
                <a:latin typeface="Segoe UI Symbol"/>
                <a:cs typeface="Segoe UI Symbol"/>
              </a:rPr>
              <a:t>.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Toutes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10" dirty="0">
                <a:latin typeface="Segoe UI Symbol"/>
                <a:cs typeface="Segoe UI Symbol"/>
              </a:rPr>
              <a:t>le</a:t>
            </a:r>
            <a:r>
              <a:rPr sz="2201" spc="-5" dirty="0">
                <a:latin typeface="Segoe UI Symbol"/>
                <a:cs typeface="Segoe UI Symbol"/>
              </a:rPr>
              <a:t>s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10" dirty="0">
                <a:latin typeface="Segoe UI Symbol"/>
                <a:cs typeface="Segoe UI Symbol"/>
              </a:rPr>
              <a:t>in</a:t>
            </a:r>
            <a:r>
              <a:rPr sz="2201" spc="10" dirty="0">
                <a:latin typeface="Segoe UI Symbol"/>
                <a:cs typeface="Segoe UI Symbol"/>
              </a:rPr>
              <a:t>s</a:t>
            </a:r>
            <a:r>
              <a:rPr sz="2201" spc="-5" dirty="0">
                <a:latin typeface="Segoe UI Symbol"/>
                <a:cs typeface="Segoe UI Symbol"/>
              </a:rPr>
              <a:t>tr</a:t>
            </a:r>
            <a:r>
              <a:rPr sz="2201" dirty="0">
                <a:latin typeface="Segoe UI Symbol"/>
                <a:cs typeface="Segoe UI Symbol"/>
              </a:rPr>
              <a:t>u</a:t>
            </a:r>
            <a:r>
              <a:rPr sz="2201" spc="-5" dirty="0">
                <a:latin typeface="Segoe UI Symbol"/>
                <a:cs typeface="Segoe UI Symbol"/>
              </a:rPr>
              <a:t>c</a:t>
            </a:r>
            <a:r>
              <a:rPr sz="2201" spc="10" dirty="0">
                <a:latin typeface="Segoe UI Symbol"/>
                <a:cs typeface="Segoe UI Symbol"/>
              </a:rPr>
              <a:t>t</a:t>
            </a:r>
            <a:r>
              <a:rPr sz="2201" spc="-10" dirty="0">
                <a:latin typeface="Segoe UI Symbol"/>
                <a:cs typeface="Segoe UI Symbol"/>
              </a:rPr>
              <a:t>ion</a:t>
            </a:r>
            <a:r>
              <a:rPr sz="2201" spc="-5" dirty="0">
                <a:latin typeface="Segoe UI Symbol"/>
                <a:cs typeface="Segoe UI Symbol"/>
              </a:rPr>
              <a:t>s</a:t>
            </a:r>
            <a:r>
              <a:rPr sz="2201" dirty="0">
                <a:latin typeface="Segoe UI Symbol"/>
                <a:cs typeface="Segoe UI Symbol"/>
              </a:rPr>
              <a:t>	i</a:t>
            </a:r>
            <a:r>
              <a:rPr sz="2201" spc="-5" dirty="0">
                <a:latin typeface="Segoe UI Symbol"/>
                <a:cs typeface="Segoe UI Symbol"/>
              </a:rPr>
              <a:t>n</a:t>
            </a:r>
            <a:r>
              <a:rPr sz="2201" spc="10" dirty="0">
                <a:latin typeface="Segoe UI Symbol"/>
                <a:cs typeface="Segoe UI Symbol"/>
              </a:rPr>
              <a:t>c</a:t>
            </a:r>
            <a:r>
              <a:rPr sz="2201" spc="-10" dirty="0">
                <a:latin typeface="Segoe UI Symbol"/>
                <a:cs typeface="Segoe UI Symbol"/>
              </a:rPr>
              <a:t>lud</a:t>
            </a:r>
            <a:r>
              <a:rPr sz="2201" spc="10" dirty="0">
                <a:latin typeface="Segoe UI Symbol"/>
                <a:cs typeface="Segoe UI Symbol"/>
              </a:rPr>
              <a:t>e</a:t>
            </a:r>
            <a:r>
              <a:rPr sz="2201" spc="-5" dirty="0">
                <a:latin typeface="Segoe UI Symbol"/>
                <a:cs typeface="Segoe UI Symbol"/>
              </a:rPr>
              <a:t>_*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10" dirty="0">
                <a:latin typeface="Segoe UI Symbol"/>
                <a:cs typeface="Segoe UI Symbol"/>
              </a:rPr>
              <a:t>so</a:t>
            </a:r>
            <a:r>
              <a:rPr sz="2201" spc="-5" dirty="0">
                <a:latin typeface="Segoe UI Symbol"/>
                <a:cs typeface="Segoe UI Symbol"/>
              </a:rPr>
              <a:t>nt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t</a:t>
            </a:r>
            <a:r>
              <a:rPr sz="2201" spc="5" dirty="0">
                <a:latin typeface="Segoe UI Symbol"/>
                <a:cs typeface="Segoe UI Symbol"/>
              </a:rPr>
              <a:t>r</a:t>
            </a:r>
            <a:r>
              <a:rPr sz="2201" spc="-5" dirty="0">
                <a:latin typeface="Segoe UI Symbol"/>
                <a:cs typeface="Segoe UI Symbol"/>
              </a:rPr>
              <a:t>ai</a:t>
            </a:r>
            <a:r>
              <a:rPr sz="2201" dirty="0">
                <a:latin typeface="Segoe UI Symbol"/>
                <a:cs typeface="Segoe UI Symbol"/>
              </a:rPr>
              <a:t>t</a:t>
            </a:r>
            <a:r>
              <a:rPr sz="2201" spc="-5" dirty="0">
                <a:latin typeface="Segoe UI Symbol"/>
                <a:cs typeface="Segoe UI Symbol"/>
              </a:rPr>
              <a:t>ées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10" dirty="0">
                <a:latin typeface="Segoe UI Symbol"/>
                <a:cs typeface="Segoe UI Symbol"/>
              </a:rPr>
              <a:t>a</a:t>
            </a:r>
            <a:r>
              <a:rPr sz="2201" spc="-5" dirty="0">
                <a:latin typeface="Segoe UI Symbol"/>
                <a:cs typeface="Segoe UI Symbol"/>
              </a:rPr>
              <a:t>u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fur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et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à  mesure</a:t>
            </a:r>
            <a:r>
              <a:rPr sz="2201" dirty="0">
                <a:latin typeface="Segoe UI Symbol"/>
                <a:cs typeface="Segoe UI Symbol"/>
              </a:rPr>
              <a:t> </a:t>
            </a:r>
            <a:r>
              <a:rPr sz="2201" spc="-10" dirty="0">
                <a:latin typeface="Segoe UI Symbol"/>
                <a:cs typeface="Segoe UI Symbol"/>
              </a:rPr>
              <a:t>lors</a:t>
            </a:r>
            <a:r>
              <a:rPr sz="2201" spc="1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de</a:t>
            </a:r>
            <a:r>
              <a:rPr sz="2201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l'exécution</a:t>
            </a:r>
            <a:r>
              <a:rPr sz="2201" spc="3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du</a:t>
            </a:r>
            <a:r>
              <a:rPr sz="2201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playbook.</a:t>
            </a:r>
            <a:endParaRPr sz="2201">
              <a:latin typeface="Segoe UI Symbol"/>
              <a:cs typeface="Segoe UI Symbol"/>
            </a:endParaRPr>
          </a:p>
          <a:p>
            <a:pPr>
              <a:spcBef>
                <a:spcPts val="45"/>
              </a:spcBef>
            </a:pPr>
            <a:endParaRPr sz="1951">
              <a:latin typeface="Segoe UI Symbol"/>
              <a:cs typeface="Segoe UI Symbol"/>
            </a:endParaRPr>
          </a:p>
          <a:p>
            <a:pPr marL="355742" indent="-343037">
              <a:spcBef>
                <a:spcPts val="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201" dirty="0">
                <a:latin typeface="Segoe UI Symbol"/>
                <a:cs typeface="Segoe UI Symbol"/>
              </a:rPr>
              <a:t>l'importation</a:t>
            </a:r>
            <a:r>
              <a:rPr sz="2201" spc="-1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est</a:t>
            </a:r>
            <a:r>
              <a:rPr sz="2201" spc="10" dirty="0">
                <a:latin typeface="Segoe UI Symbol"/>
                <a:cs typeface="Segoe UI Symbol"/>
              </a:rPr>
              <a:t> </a:t>
            </a:r>
            <a:r>
              <a:rPr sz="2201" spc="-10" dirty="0">
                <a:latin typeface="Segoe UI Symbol"/>
                <a:cs typeface="Segoe UI Symbol"/>
              </a:rPr>
              <a:t>statique,</a:t>
            </a:r>
            <a:r>
              <a:rPr sz="2201" spc="50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l'inclusion</a:t>
            </a:r>
            <a:r>
              <a:rPr sz="2201" spc="-3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est</a:t>
            </a:r>
            <a:r>
              <a:rPr sz="2201" spc="5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dynamique.</a:t>
            </a:r>
            <a:endParaRPr sz="2201">
              <a:latin typeface="Segoe UI Symbol"/>
              <a:cs typeface="Segoe UI Symbol"/>
            </a:endParaRPr>
          </a:p>
          <a:p>
            <a:pPr>
              <a:spcBef>
                <a:spcPts val="45"/>
              </a:spcBef>
              <a:buFont typeface="Arial MT"/>
              <a:buChar char="•"/>
            </a:pPr>
            <a:endParaRPr sz="195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201" dirty="0">
                <a:latin typeface="Segoe UI Symbol"/>
                <a:cs typeface="Segoe UI Symbol"/>
              </a:rPr>
              <a:t>En</a:t>
            </a:r>
            <a:r>
              <a:rPr sz="2201" spc="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pratique,</a:t>
            </a:r>
            <a:r>
              <a:rPr sz="2201" spc="25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import</a:t>
            </a:r>
            <a:r>
              <a:rPr sz="2201" spc="-25" dirty="0">
                <a:latin typeface="Segoe UI Symbol"/>
                <a:cs typeface="Segoe UI Symbol"/>
              </a:rPr>
              <a:t> </a:t>
            </a:r>
            <a:r>
              <a:rPr sz="2201" dirty="0">
                <a:latin typeface="Segoe UI Symbol"/>
                <a:cs typeface="Segoe UI Symbol"/>
              </a:rPr>
              <a:t>est</a:t>
            </a:r>
            <a:r>
              <a:rPr sz="2201" spc="1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utilisée</a:t>
            </a:r>
            <a:r>
              <a:rPr sz="2201" spc="4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avec</a:t>
            </a:r>
            <a:r>
              <a:rPr sz="2201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des</a:t>
            </a:r>
            <a:r>
              <a:rPr sz="2201" spc="1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"unités"</a:t>
            </a:r>
            <a:r>
              <a:rPr sz="2201" spc="2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logiques.</a:t>
            </a:r>
            <a:endParaRPr sz="2201">
              <a:latin typeface="Segoe UI Symbol"/>
              <a:cs typeface="Segoe UI Symbol"/>
            </a:endParaRPr>
          </a:p>
          <a:p>
            <a:pPr>
              <a:spcBef>
                <a:spcPts val="50"/>
              </a:spcBef>
              <a:buFont typeface="Arial MT"/>
              <a:buChar char="•"/>
            </a:pPr>
            <a:endParaRPr sz="1951">
              <a:latin typeface="Segoe UI Symbol"/>
              <a:cs typeface="Segoe UI Symbol"/>
            </a:endParaRPr>
          </a:p>
          <a:p>
            <a:pPr marL="813125" lvl="1" indent="-343037">
              <a:buFont typeface="Arial MT"/>
              <a:buChar char="•"/>
              <a:tabLst>
                <a:tab pos="812490" algn="l"/>
                <a:tab pos="813125" algn="l"/>
              </a:tabLst>
            </a:pPr>
            <a:r>
              <a:rPr sz="2201" spc="-5" dirty="0">
                <a:latin typeface="Calibri"/>
                <a:cs typeface="Calibri"/>
              </a:rPr>
              <a:t>Par</a:t>
            </a:r>
            <a:r>
              <a:rPr sz="2201" spc="-20" dirty="0">
                <a:latin typeface="Calibri"/>
                <a:cs typeface="Calibri"/>
              </a:rPr>
              <a:t> </a:t>
            </a:r>
            <a:r>
              <a:rPr sz="2201" spc="-5" dirty="0">
                <a:latin typeface="Calibri"/>
                <a:cs typeface="Calibri"/>
              </a:rPr>
              <a:t>exemple,</a:t>
            </a:r>
            <a:r>
              <a:rPr sz="2201" spc="40" dirty="0">
                <a:latin typeface="Calibri"/>
                <a:cs typeface="Calibri"/>
              </a:rPr>
              <a:t> </a:t>
            </a:r>
            <a:r>
              <a:rPr sz="2201" spc="-5" dirty="0">
                <a:latin typeface="Calibri"/>
                <a:cs typeface="Calibri"/>
              </a:rPr>
              <a:t>une</a:t>
            </a:r>
            <a:r>
              <a:rPr sz="2201" dirty="0">
                <a:latin typeface="Calibri"/>
                <a:cs typeface="Calibri"/>
              </a:rPr>
              <a:t> </a:t>
            </a:r>
            <a:r>
              <a:rPr sz="2201" spc="-5" dirty="0">
                <a:latin typeface="Calibri"/>
                <a:cs typeface="Calibri"/>
              </a:rPr>
              <a:t>longue</a:t>
            </a:r>
            <a:r>
              <a:rPr sz="2201" dirty="0">
                <a:latin typeface="Calibri"/>
                <a:cs typeface="Calibri"/>
              </a:rPr>
              <a:t> </a:t>
            </a:r>
            <a:r>
              <a:rPr sz="2201" spc="-5" dirty="0">
                <a:latin typeface="Calibri"/>
                <a:cs typeface="Calibri"/>
              </a:rPr>
              <a:t>liste de</a:t>
            </a:r>
            <a:r>
              <a:rPr sz="2201" spc="5" dirty="0">
                <a:latin typeface="Calibri"/>
                <a:cs typeface="Calibri"/>
              </a:rPr>
              <a:t> </a:t>
            </a:r>
            <a:r>
              <a:rPr sz="2201" spc="-5" dirty="0">
                <a:latin typeface="Calibri"/>
                <a:cs typeface="Calibri"/>
              </a:rPr>
              <a:t>tâches</a:t>
            </a:r>
            <a:r>
              <a:rPr sz="2201" spc="5" dirty="0">
                <a:latin typeface="Calibri"/>
                <a:cs typeface="Calibri"/>
              </a:rPr>
              <a:t> </a:t>
            </a:r>
            <a:r>
              <a:rPr sz="2201" spc="-5" dirty="0">
                <a:latin typeface="Calibri"/>
                <a:cs typeface="Calibri"/>
              </a:rPr>
              <a:t>dans</a:t>
            </a:r>
            <a:r>
              <a:rPr sz="2201" spc="5" dirty="0">
                <a:latin typeface="Calibri"/>
                <a:cs typeface="Calibri"/>
              </a:rPr>
              <a:t> </a:t>
            </a:r>
            <a:r>
              <a:rPr sz="2201" spc="-5" dirty="0">
                <a:latin typeface="Calibri"/>
                <a:cs typeface="Calibri"/>
              </a:rPr>
              <a:t>des</a:t>
            </a:r>
            <a:r>
              <a:rPr sz="2201" spc="10" dirty="0">
                <a:latin typeface="Calibri"/>
                <a:cs typeface="Calibri"/>
              </a:rPr>
              <a:t> </a:t>
            </a:r>
            <a:r>
              <a:rPr sz="2201" spc="-5" dirty="0">
                <a:latin typeface="Calibri"/>
                <a:cs typeface="Calibri"/>
              </a:rPr>
              <a:t>fichiers</a:t>
            </a:r>
            <a:r>
              <a:rPr sz="2201" dirty="0">
                <a:latin typeface="Calibri"/>
                <a:cs typeface="Calibri"/>
              </a:rPr>
              <a:t> </a:t>
            </a:r>
            <a:r>
              <a:rPr sz="2201" spc="-5" dirty="0">
                <a:latin typeface="Calibri"/>
                <a:cs typeface="Calibri"/>
              </a:rPr>
              <a:t>de</a:t>
            </a:r>
            <a:r>
              <a:rPr sz="2201" dirty="0">
                <a:latin typeface="Calibri"/>
                <a:cs typeface="Calibri"/>
              </a:rPr>
              <a:t> </a:t>
            </a:r>
            <a:r>
              <a:rPr sz="2201" spc="-5" dirty="0">
                <a:latin typeface="Calibri"/>
                <a:cs typeface="Calibri"/>
              </a:rPr>
              <a:t>sous-tâches.</a:t>
            </a:r>
            <a:endParaRPr sz="2201">
              <a:latin typeface="Calibri"/>
              <a:cs typeface="Calibri"/>
            </a:endParaRPr>
          </a:p>
          <a:p>
            <a:pPr marL="355742" marR="5082" indent="-343037">
              <a:lnSpc>
                <a:spcPct val="200000"/>
              </a:lnSpc>
              <a:buFont typeface="Arial MT"/>
              <a:buChar char="•"/>
              <a:tabLst>
                <a:tab pos="355107" algn="l"/>
                <a:tab pos="355742" algn="l"/>
                <a:tab pos="848064" algn="l"/>
                <a:tab pos="1741866" algn="l"/>
                <a:tab pos="2809093" algn="l"/>
                <a:tab pos="3561869" algn="l"/>
                <a:tab pos="4472188" algn="l"/>
                <a:tab pos="5814480" algn="l"/>
                <a:tab pos="6428770" algn="l"/>
                <a:tab pos="6910928" algn="l"/>
                <a:tab pos="7828235" algn="l"/>
                <a:tab pos="8240515" algn="l"/>
                <a:tab pos="9385243" algn="l"/>
              </a:tabLst>
            </a:pPr>
            <a:r>
              <a:rPr sz="2201" spc="-10" dirty="0">
                <a:latin typeface="Segoe UI Symbol"/>
                <a:cs typeface="Segoe UI Symbol"/>
              </a:rPr>
              <a:t>o</a:t>
            </a:r>
            <a:r>
              <a:rPr sz="2201" spc="-5" dirty="0">
                <a:latin typeface="Segoe UI Symbol"/>
                <a:cs typeface="Segoe UI Symbol"/>
              </a:rPr>
              <a:t>n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u</a:t>
            </a:r>
            <a:r>
              <a:rPr sz="2201" spc="10" dirty="0">
                <a:latin typeface="Segoe UI Symbol"/>
                <a:cs typeface="Segoe UI Symbol"/>
              </a:rPr>
              <a:t>t</a:t>
            </a:r>
            <a:r>
              <a:rPr sz="2201" dirty="0">
                <a:latin typeface="Segoe UI Symbol"/>
                <a:cs typeface="Segoe UI Symbol"/>
              </a:rPr>
              <a:t>i</a:t>
            </a:r>
            <a:r>
              <a:rPr sz="2201" spc="-10" dirty="0">
                <a:latin typeface="Segoe UI Symbol"/>
                <a:cs typeface="Segoe UI Symbol"/>
              </a:rPr>
              <a:t>l</a:t>
            </a:r>
            <a:r>
              <a:rPr sz="2201" spc="-15" dirty="0">
                <a:latin typeface="Segoe UI Symbol"/>
                <a:cs typeface="Segoe UI Symbol"/>
              </a:rPr>
              <a:t>i</a:t>
            </a:r>
            <a:r>
              <a:rPr sz="2201" spc="-10" dirty="0">
                <a:latin typeface="Segoe UI Symbol"/>
                <a:cs typeface="Segoe UI Symbol"/>
              </a:rPr>
              <a:t>s</a:t>
            </a:r>
            <a:r>
              <a:rPr sz="2201" spc="-5" dirty="0">
                <a:latin typeface="Segoe UI Symbol"/>
                <a:cs typeface="Segoe UI Symbol"/>
              </a:rPr>
              <a:t>e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10" dirty="0">
                <a:latin typeface="Segoe UI Symbol"/>
                <a:cs typeface="Segoe UI Symbol"/>
              </a:rPr>
              <a:t>i</a:t>
            </a:r>
            <a:r>
              <a:rPr sz="2201" spc="-5" dirty="0">
                <a:latin typeface="Segoe UI Symbol"/>
                <a:cs typeface="Segoe UI Symbol"/>
              </a:rPr>
              <a:t>n</a:t>
            </a:r>
            <a:r>
              <a:rPr sz="2201" dirty="0">
                <a:latin typeface="Segoe UI Symbol"/>
                <a:cs typeface="Segoe UI Symbol"/>
              </a:rPr>
              <a:t>c</a:t>
            </a:r>
            <a:r>
              <a:rPr sz="2201" spc="-10" dirty="0">
                <a:latin typeface="Segoe UI Symbol"/>
                <a:cs typeface="Segoe UI Symbol"/>
              </a:rPr>
              <a:t>l</a:t>
            </a:r>
            <a:r>
              <a:rPr sz="2201" spc="5" dirty="0">
                <a:latin typeface="Segoe UI Symbol"/>
                <a:cs typeface="Segoe UI Symbol"/>
              </a:rPr>
              <a:t>u</a:t>
            </a:r>
            <a:r>
              <a:rPr sz="2201" spc="-5" dirty="0">
                <a:latin typeface="Segoe UI Symbol"/>
                <a:cs typeface="Segoe UI Symbol"/>
              </a:rPr>
              <a:t>de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pour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t</a:t>
            </a:r>
            <a:r>
              <a:rPr sz="2201" dirty="0">
                <a:latin typeface="Segoe UI Symbol"/>
                <a:cs typeface="Segoe UI Symbol"/>
              </a:rPr>
              <a:t>r</a:t>
            </a:r>
            <a:r>
              <a:rPr sz="2201" spc="-5" dirty="0">
                <a:latin typeface="Segoe UI Symbol"/>
                <a:cs typeface="Segoe UI Symbol"/>
              </a:rPr>
              <a:t>aiter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5" dirty="0">
                <a:latin typeface="Segoe UI Symbol"/>
                <a:cs typeface="Segoe UI Symbol"/>
              </a:rPr>
              <a:t>d</a:t>
            </a:r>
            <a:r>
              <a:rPr sz="2201" spc="-10" dirty="0">
                <a:latin typeface="Segoe UI Symbol"/>
                <a:cs typeface="Segoe UI Symbol"/>
              </a:rPr>
              <a:t>iffé</a:t>
            </a:r>
            <a:r>
              <a:rPr sz="2201" dirty="0">
                <a:latin typeface="Segoe UI Symbol"/>
                <a:cs typeface="Segoe UI Symbol"/>
              </a:rPr>
              <a:t>r</a:t>
            </a:r>
            <a:r>
              <a:rPr sz="2201" spc="-5" dirty="0">
                <a:latin typeface="Segoe UI Symbol"/>
                <a:cs typeface="Segoe UI Symbol"/>
              </a:rPr>
              <a:t>e</a:t>
            </a:r>
            <a:r>
              <a:rPr sz="2201" dirty="0">
                <a:latin typeface="Segoe UI Symbol"/>
                <a:cs typeface="Segoe UI Symbol"/>
              </a:rPr>
              <a:t>n</a:t>
            </a:r>
            <a:r>
              <a:rPr sz="2201" spc="-5" dirty="0">
                <a:latin typeface="Segoe UI Symbol"/>
                <a:cs typeface="Segoe UI Symbol"/>
              </a:rPr>
              <a:t>ts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f</a:t>
            </a:r>
            <a:r>
              <a:rPr sz="2201" spc="-15" dirty="0">
                <a:latin typeface="Segoe UI Symbol"/>
                <a:cs typeface="Segoe UI Symbol"/>
              </a:rPr>
              <a:t>l</a:t>
            </a:r>
            <a:r>
              <a:rPr sz="2201" spc="10" dirty="0">
                <a:latin typeface="Segoe UI Symbol"/>
                <a:cs typeface="Segoe UI Symbol"/>
              </a:rPr>
              <a:t>u</a:t>
            </a:r>
            <a:r>
              <a:rPr sz="2201" spc="-5" dirty="0">
                <a:latin typeface="Segoe UI Symbol"/>
                <a:cs typeface="Segoe UI Symbol"/>
              </a:rPr>
              <a:t>x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de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trav</a:t>
            </a:r>
            <a:r>
              <a:rPr sz="2201" spc="5" dirty="0">
                <a:latin typeface="Segoe UI Symbol"/>
                <a:cs typeface="Segoe UI Symbol"/>
              </a:rPr>
              <a:t>a</a:t>
            </a:r>
            <a:r>
              <a:rPr sz="2201" spc="-10" dirty="0">
                <a:latin typeface="Segoe UI Symbol"/>
                <a:cs typeface="Segoe UI Symbol"/>
              </a:rPr>
              <a:t>i</a:t>
            </a:r>
            <a:r>
              <a:rPr sz="2201" spc="-5" dirty="0">
                <a:latin typeface="Segoe UI Symbol"/>
                <a:cs typeface="Segoe UI Symbol"/>
              </a:rPr>
              <a:t>l</a:t>
            </a:r>
            <a:r>
              <a:rPr sz="2201" dirty="0">
                <a:latin typeface="Segoe UI Symbol"/>
                <a:cs typeface="Segoe UI Symbol"/>
              </a:rPr>
              <a:t>	e</a:t>
            </a:r>
            <a:r>
              <a:rPr sz="2201" spc="-5" dirty="0">
                <a:latin typeface="Segoe UI Symbol"/>
                <a:cs typeface="Segoe UI Symbol"/>
              </a:rPr>
              <a:t>t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p</a:t>
            </a:r>
            <a:r>
              <a:rPr sz="2201" dirty="0">
                <a:latin typeface="Segoe UI Symbol"/>
                <a:cs typeface="Segoe UI Symbol"/>
              </a:rPr>
              <a:t>r</a:t>
            </a:r>
            <a:r>
              <a:rPr sz="2201" spc="-5" dirty="0">
                <a:latin typeface="Segoe UI Symbol"/>
                <a:cs typeface="Segoe UI Symbol"/>
              </a:rPr>
              <a:t>e</a:t>
            </a:r>
            <a:r>
              <a:rPr sz="2201" dirty="0">
                <a:latin typeface="Segoe UI Symbol"/>
                <a:cs typeface="Segoe UI Symbol"/>
              </a:rPr>
              <a:t>n</a:t>
            </a:r>
            <a:r>
              <a:rPr sz="2201" spc="-5" dirty="0">
                <a:latin typeface="Segoe UI Symbol"/>
                <a:cs typeface="Segoe UI Symbol"/>
              </a:rPr>
              <a:t>dre</a:t>
            </a:r>
            <a:r>
              <a:rPr sz="2201" dirty="0">
                <a:latin typeface="Segoe UI Symbol"/>
                <a:cs typeface="Segoe UI Symbol"/>
              </a:rPr>
              <a:t>	</a:t>
            </a:r>
            <a:r>
              <a:rPr sz="2201" spc="-5" dirty="0">
                <a:latin typeface="Segoe UI Symbol"/>
                <a:cs typeface="Segoe UI Symbol"/>
              </a:rPr>
              <a:t>des  décisions</a:t>
            </a:r>
            <a:r>
              <a:rPr sz="2201" spc="3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en</a:t>
            </a:r>
            <a:r>
              <a:rPr sz="2201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fonction</a:t>
            </a:r>
            <a:r>
              <a:rPr sz="2201" spc="2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de</a:t>
            </a:r>
            <a:r>
              <a:rPr sz="2201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"gathered</a:t>
            </a:r>
            <a:r>
              <a:rPr sz="2201" spc="1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facts"</a:t>
            </a:r>
            <a:r>
              <a:rPr sz="2201" spc="15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de</a:t>
            </a:r>
            <a:r>
              <a:rPr sz="2201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manière</a:t>
            </a:r>
            <a:r>
              <a:rPr sz="2201" spc="20" dirty="0">
                <a:latin typeface="Segoe UI Symbol"/>
                <a:cs typeface="Segoe UI Symbol"/>
              </a:rPr>
              <a:t> </a:t>
            </a:r>
            <a:r>
              <a:rPr sz="2201" spc="-5" dirty="0">
                <a:latin typeface="Segoe UI Symbol"/>
                <a:cs typeface="Segoe UI Symbol"/>
              </a:rPr>
              <a:t>dynamique.</a:t>
            </a:r>
            <a:endParaRPr sz="22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4950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550931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Gestion</a:t>
            </a:r>
            <a:r>
              <a:rPr spc="-20" dirty="0"/>
              <a:t> </a:t>
            </a:r>
            <a:r>
              <a:rPr spc="-5" dirty="0"/>
              <a:t>des</a:t>
            </a:r>
            <a:r>
              <a:rPr spc="-15" dirty="0"/>
              <a:t> </a:t>
            </a:r>
            <a:r>
              <a:rPr spc="-5" dirty="0"/>
              <a:t>rôles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1191" y="2119631"/>
            <a:ext cx="10145846" cy="4197843"/>
          </a:xfrm>
          <a:prstGeom prst="rect">
            <a:avLst/>
          </a:prstGeom>
        </p:spPr>
        <p:txBody>
          <a:bodyPr vert="horz" wrap="square" lIns="0" tIns="189945" rIns="0" bIns="0" rtlCol="0">
            <a:spAutoFit/>
          </a:bodyPr>
          <a:lstStyle/>
          <a:p>
            <a:pPr marL="291582" indent="-279512">
              <a:spcBef>
                <a:spcPts val="1496"/>
              </a:spcBef>
              <a:buSzPct val="62222"/>
              <a:buChar char="●"/>
              <a:tabLst>
                <a:tab pos="291582" algn="l"/>
                <a:tab pos="292217" algn="l"/>
              </a:tabLst>
            </a:pPr>
            <a:r>
              <a:rPr sz="2251" spc="15" dirty="0">
                <a:latin typeface="Arial MT"/>
                <a:cs typeface="Arial MT"/>
              </a:rPr>
              <a:t>Un</a:t>
            </a:r>
            <a:r>
              <a:rPr sz="2251" spc="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playbook</a:t>
            </a:r>
            <a:r>
              <a:rPr sz="2251" spc="-20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est</a:t>
            </a:r>
            <a:r>
              <a:rPr sz="2251" spc="1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un</a:t>
            </a:r>
            <a:r>
              <a:rPr sz="2251" spc="-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unique</a:t>
            </a:r>
            <a:r>
              <a:rPr sz="2251" spc="-1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fichier qui permet</a:t>
            </a:r>
            <a:r>
              <a:rPr sz="2251" spc="-1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à</a:t>
            </a:r>
            <a:r>
              <a:rPr sz="2251" spc="-120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Ansible </a:t>
            </a:r>
            <a:r>
              <a:rPr sz="2251" spc="5" dirty="0">
                <a:latin typeface="Arial MT"/>
                <a:cs typeface="Arial MT"/>
              </a:rPr>
              <a:t>d’installer</a:t>
            </a:r>
            <a:r>
              <a:rPr sz="2251" spc="25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vos</a:t>
            </a:r>
            <a:r>
              <a:rPr sz="2251" spc="-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hosts.</a:t>
            </a:r>
            <a:endParaRPr sz="2251">
              <a:latin typeface="Arial MT"/>
              <a:cs typeface="Arial MT"/>
            </a:endParaRPr>
          </a:p>
          <a:p>
            <a:pPr marL="291582" indent="-279512">
              <a:spcBef>
                <a:spcPts val="1406"/>
              </a:spcBef>
              <a:buSzPct val="62222"/>
              <a:buChar char="●"/>
              <a:tabLst>
                <a:tab pos="291582" algn="l"/>
                <a:tab pos="292217" algn="l"/>
              </a:tabLst>
            </a:pPr>
            <a:r>
              <a:rPr sz="2251" spc="15" dirty="0">
                <a:latin typeface="Arial MT"/>
                <a:cs typeface="Arial MT"/>
              </a:rPr>
              <a:t>Un</a:t>
            </a:r>
            <a:r>
              <a:rPr sz="2251" spc="5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Rôle</a:t>
            </a:r>
            <a:r>
              <a:rPr sz="2251" spc="2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pour</a:t>
            </a:r>
            <a:r>
              <a:rPr sz="2251" spc="-10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être</a:t>
            </a:r>
            <a:r>
              <a:rPr sz="2251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vu</a:t>
            </a:r>
            <a:r>
              <a:rPr sz="2251" spc="1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comme</a:t>
            </a:r>
            <a:r>
              <a:rPr sz="2251" spc="1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un</a:t>
            </a:r>
            <a:r>
              <a:rPr sz="2251" spc="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fichier playbook</a:t>
            </a:r>
            <a:r>
              <a:rPr sz="2251" spc="-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divisé</a:t>
            </a:r>
            <a:r>
              <a:rPr sz="2251" spc="5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en</a:t>
            </a:r>
            <a:r>
              <a:rPr sz="2251" spc="10" dirty="0">
                <a:latin typeface="Arial MT"/>
                <a:cs typeface="Arial MT"/>
              </a:rPr>
              <a:t> plusieurs</a:t>
            </a:r>
            <a:r>
              <a:rPr sz="2251" spc="-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fichiers:</a:t>
            </a:r>
            <a:endParaRPr sz="2251">
              <a:latin typeface="Arial MT"/>
              <a:cs typeface="Arial MT"/>
            </a:endParaRPr>
          </a:p>
          <a:p>
            <a:pPr marL="692427" lvl="1" indent="-279512">
              <a:spcBef>
                <a:spcPts val="1406"/>
              </a:spcBef>
              <a:buSzPct val="62222"/>
              <a:buChar char="●"/>
              <a:tabLst>
                <a:tab pos="692427" algn="l"/>
                <a:tab pos="693062" algn="l"/>
              </a:tabLst>
            </a:pPr>
            <a:r>
              <a:rPr sz="2251" spc="15" dirty="0">
                <a:latin typeface="Arial MT"/>
                <a:cs typeface="Arial MT"/>
              </a:rPr>
              <a:t>un</a:t>
            </a:r>
            <a:r>
              <a:rPr sz="2251" spc="1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pour</a:t>
            </a:r>
            <a:r>
              <a:rPr sz="2251" spc="-10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les </a:t>
            </a:r>
            <a:r>
              <a:rPr sz="2251" spc="15" dirty="0">
                <a:latin typeface="Arial MT"/>
                <a:cs typeface="Arial MT"/>
              </a:rPr>
              <a:t>tasksun</a:t>
            </a:r>
            <a:r>
              <a:rPr sz="2251" spc="-20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autre</a:t>
            </a:r>
            <a:r>
              <a:rPr sz="2251" spc="-1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pour</a:t>
            </a:r>
            <a:r>
              <a:rPr sz="2251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les</a:t>
            </a:r>
            <a:r>
              <a:rPr sz="2251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variables,</a:t>
            </a:r>
            <a:r>
              <a:rPr sz="2251" spc="5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un</a:t>
            </a:r>
            <a:r>
              <a:rPr sz="2251" spc="10" dirty="0">
                <a:latin typeface="Arial MT"/>
                <a:cs typeface="Arial MT"/>
              </a:rPr>
              <a:t> autre</a:t>
            </a:r>
            <a:r>
              <a:rPr sz="2251" spc="-1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pour</a:t>
            </a:r>
            <a:r>
              <a:rPr sz="2251" spc="-1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les </a:t>
            </a:r>
            <a:r>
              <a:rPr sz="2251" spc="15" dirty="0">
                <a:latin typeface="Arial MT"/>
                <a:cs typeface="Arial MT"/>
              </a:rPr>
              <a:t>handlers</a:t>
            </a:r>
            <a:r>
              <a:rPr sz="2251" spc="-2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et</a:t>
            </a:r>
            <a:endParaRPr sz="2251">
              <a:latin typeface="Arial MT"/>
              <a:cs typeface="Arial MT"/>
            </a:endParaRPr>
          </a:p>
          <a:p>
            <a:pPr marL="692427">
              <a:spcBef>
                <a:spcPts val="1406"/>
              </a:spcBef>
            </a:pPr>
            <a:r>
              <a:rPr sz="2251" spc="10" dirty="0">
                <a:latin typeface="Arial MT"/>
                <a:cs typeface="Arial MT"/>
              </a:rPr>
              <a:t>ainsi</a:t>
            </a:r>
            <a:r>
              <a:rPr sz="2251" spc="-2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de</a:t>
            </a:r>
            <a:r>
              <a:rPr sz="2251" spc="-30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suite.</a:t>
            </a:r>
            <a:endParaRPr sz="2251">
              <a:latin typeface="Arial MT"/>
              <a:cs typeface="Arial MT"/>
            </a:endParaRPr>
          </a:p>
          <a:p>
            <a:pPr marL="291582" indent="-279512">
              <a:spcBef>
                <a:spcPts val="1406"/>
              </a:spcBef>
              <a:buSzPct val="62222"/>
              <a:buChar char="●"/>
              <a:tabLst>
                <a:tab pos="291582" algn="l"/>
                <a:tab pos="292217" algn="l"/>
              </a:tabLst>
            </a:pPr>
            <a:r>
              <a:rPr sz="2251" spc="15" dirty="0">
                <a:latin typeface="Arial MT"/>
                <a:cs typeface="Arial MT"/>
              </a:rPr>
              <a:t>Les</a:t>
            </a:r>
            <a:r>
              <a:rPr sz="2251" spc="-1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rôles </a:t>
            </a:r>
            <a:r>
              <a:rPr sz="2251" spc="15" dirty="0">
                <a:latin typeface="Arial MT"/>
                <a:cs typeface="Arial MT"/>
              </a:rPr>
              <a:t>ajoutent</a:t>
            </a:r>
            <a:r>
              <a:rPr sz="2251" spc="-2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de</a:t>
            </a:r>
            <a:r>
              <a:rPr sz="2251" spc="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la modularité</a:t>
            </a:r>
            <a:r>
              <a:rPr sz="2251" spc="-5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dans</a:t>
            </a:r>
            <a:r>
              <a:rPr sz="2251" spc="-1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vos</a:t>
            </a:r>
            <a:r>
              <a:rPr sz="2251" spc="10" dirty="0">
                <a:latin typeface="Arial MT"/>
                <a:cs typeface="Arial MT"/>
              </a:rPr>
              <a:t> playbooks,</a:t>
            </a:r>
            <a:r>
              <a:rPr sz="2251" spc="-15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vous</a:t>
            </a:r>
            <a:r>
              <a:rPr sz="2251" spc="-1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pouvez</a:t>
            </a:r>
            <a:r>
              <a:rPr sz="2251" spc="-30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les</a:t>
            </a:r>
            <a:endParaRPr sz="2251">
              <a:latin typeface="Arial MT"/>
              <a:cs typeface="Arial MT"/>
            </a:endParaRPr>
          </a:p>
          <a:p>
            <a:pPr marL="291582">
              <a:spcBef>
                <a:spcPts val="1406"/>
              </a:spcBef>
            </a:pPr>
            <a:r>
              <a:rPr sz="2251" spc="10" dirty="0">
                <a:latin typeface="Arial MT"/>
                <a:cs typeface="Arial MT"/>
              </a:rPr>
              <a:t>réutiliser</a:t>
            </a:r>
            <a:r>
              <a:rPr sz="2251" spc="15" dirty="0">
                <a:latin typeface="Arial MT"/>
                <a:cs typeface="Arial MT"/>
              </a:rPr>
              <a:t> en</a:t>
            </a:r>
            <a:r>
              <a:rPr sz="2251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faisant</a:t>
            </a:r>
            <a:r>
              <a:rPr sz="2251" spc="5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des</a:t>
            </a:r>
            <a:r>
              <a:rPr sz="2251" spc="-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includes</a:t>
            </a:r>
            <a:r>
              <a:rPr sz="2251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de</a:t>
            </a:r>
            <a:r>
              <a:rPr sz="2251" spc="10" dirty="0">
                <a:latin typeface="Arial MT"/>
                <a:cs typeface="Arial MT"/>
              </a:rPr>
              <a:t> rôles </a:t>
            </a:r>
            <a:r>
              <a:rPr sz="2251" spc="15" dirty="0">
                <a:latin typeface="Arial MT"/>
                <a:cs typeface="Arial MT"/>
              </a:rPr>
              <a:t>dans</a:t>
            </a:r>
            <a:r>
              <a:rPr sz="2251" spc="-1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vos</a:t>
            </a:r>
            <a:r>
              <a:rPr sz="2251" spc="10" dirty="0">
                <a:latin typeface="Arial MT"/>
                <a:cs typeface="Arial MT"/>
              </a:rPr>
              <a:t> playbooks.</a:t>
            </a:r>
            <a:endParaRPr sz="2251">
              <a:latin typeface="Arial MT"/>
              <a:cs typeface="Arial MT"/>
            </a:endParaRPr>
          </a:p>
          <a:p>
            <a:pPr marL="291582" marR="116886" indent="-279512">
              <a:lnSpc>
                <a:spcPct val="152000"/>
              </a:lnSpc>
              <a:buSzPct val="62222"/>
              <a:buChar char="●"/>
              <a:tabLst>
                <a:tab pos="291582" algn="l"/>
                <a:tab pos="292217" algn="l"/>
              </a:tabLst>
            </a:pPr>
            <a:r>
              <a:rPr sz="2251" spc="10" dirty="0">
                <a:latin typeface="Arial MT"/>
                <a:cs typeface="Arial MT"/>
              </a:rPr>
              <a:t>Ansible galaxy</a:t>
            </a:r>
            <a:r>
              <a:rPr sz="2251" spc="-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est </a:t>
            </a:r>
            <a:r>
              <a:rPr sz="2251" spc="15" dirty="0">
                <a:latin typeface="Arial MT"/>
                <a:cs typeface="Arial MT"/>
              </a:rPr>
              <a:t>un</a:t>
            </a:r>
            <a:r>
              <a:rPr sz="2251" spc="10" dirty="0">
                <a:latin typeface="Arial MT"/>
                <a:cs typeface="Arial MT"/>
              </a:rPr>
              <a:t> </a:t>
            </a:r>
            <a:r>
              <a:rPr sz="2251" spc="-5" dirty="0">
                <a:latin typeface="Arial MT"/>
                <a:cs typeface="Arial MT"/>
              </a:rPr>
              <a:t>repository,</a:t>
            </a:r>
            <a:r>
              <a:rPr sz="2251" spc="5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dans</a:t>
            </a:r>
            <a:r>
              <a:rPr sz="2251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le cloud,</a:t>
            </a:r>
            <a:r>
              <a:rPr sz="2251" spc="-5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de</a:t>
            </a:r>
            <a:r>
              <a:rPr sz="2251" spc="10" dirty="0">
                <a:latin typeface="Arial MT"/>
                <a:cs typeface="Arial MT"/>
              </a:rPr>
              <a:t> rôles déjà</a:t>
            </a:r>
            <a:r>
              <a:rPr sz="2251" spc="1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définis</a:t>
            </a:r>
            <a:r>
              <a:rPr sz="2251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par</a:t>
            </a:r>
            <a:r>
              <a:rPr sz="2251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une </a:t>
            </a:r>
            <a:r>
              <a:rPr sz="2251" spc="-610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communauté</a:t>
            </a:r>
            <a:r>
              <a:rPr sz="2251" spc="-25" dirty="0">
                <a:latin typeface="Arial MT"/>
                <a:cs typeface="Arial MT"/>
              </a:rPr>
              <a:t> </a:t>
            </a:r>
            <a:r>
              <a:rPr sz="2251" spc="15" dirty="0">
                <a:latin typeface="Arial MT"/>
                <a:cs typeface="Arial MT"/>
              </a:rPr>
              <a:t>de</a:t>
            </a:r>
            <a:r>
              <a:rPr sz="2251" spc="5" dirty="0">
                <a:latin typeface="Arial MT"/>
                <a:cs typeface="Arial MT"/>
              </a:rPr>
              <a:t> </a:t>
            </a:r>
            <a:r>
              <a:rPr sz="2251" spc="10" dirty="0">
                <a:latin typeface="Arial MT"/>
                <a:cs typeface="Arial MT"/>
              </a:rPr>
              <a:t>développeurs.</a:t>
            </a:r>
            <a:endParaRPr sz="2251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032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998" y="961140"/>
            <a:ext cx="473600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Gestion</a:t>
            </a:r>
            <a:r>
              <a:rPr spc="-20" dirty="0"/>
              <a:t> </a:t>
            </a:r>
            <a:r>
              <a:rPr spc="-5" dirty="0"/>
              <a:t>des</a:t>
            </a:r>
            <a:r>
              <a:rPr spc="-20" dirty="0"/>
              <a:t> </a:t>
            </a:r>
            <a:r>
              <a:rPr spc="-5" dirty="0"/>
              <a:t>rôles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037" y="2062460"/>
            <a:ext cx="2653509" cy="3921501"/>
          </a:xfrm>
          <a:prstGeom prst="rect">
            <a:avLst/>
          </a:prstGeom>
        </p:spPr>
        <p:txBody>
          <a:bodyPr vert="horz" wrap="square" lIns="0" tIns="34304" rIns="0" bIns="0" rtlCol="0">
            <a:spAutoFit/>
          </a:bodyPr>
          <a:lstStyle/>
          <a:p>
            <a:pPr marL="12705">
              <a:spcBef>
                <a:spcPts val="270"/>
              </a:spcBef>
            </a:pPr>
            <a:r>
              <a:rPr sz="1551" spc="30" dirty="0">
                <a:solidFill>
                  <a:srgbClr val="974707"/>
                </a:solidFill>
                <a:latin typeface="Calibri"/>
                <a:cs typeface="Calibri"/>
              </a:rPr>
              <a:t>Structure</a:t>
            </a:r>
            <a:r>
              <a:rPr sz="1551" spc="3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551" spc="55" dirty="0">
                <a:solidFill>
                  <a:srgbClr val="974707"/>
                </a:solidFill>
                <a:latin typeface="Calibri"/>
                <a:cs typeface="Calibri"/>
              </a:rPr>
              <a:t>du</a:t>
            </a:r>
            <a:r>
              <a:rPr sz="1551" spc="17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551" spc="25" dirty="0">
                <a:solidFill>
                  <a:srgbClr val="974707"/>
                </a:solidFill>
                <a:latin typeface="Calibri"/>
                <a:cs typeface="Calibri"/>
              </a:rPr>
              <a:t>répertoire</a:t>
            </a:r>
            <a:endParaRPr sz="1551">
              <a:latin typeface="Calibri"/>
              <a:cs typeface="Calibri"/>
            </a:endParaRPr>
          </a:p>
          <a:p>
            <a:pPr marL="12705">
              <a:spcBef>
                <a:spcPts val="260"/>
              </a:spcBef>
            </a:pPr>
            <a:r>
              <a:rPr sz="2601" b="1" spc="-30" dirty="0">
                <a:solidFill>
                  <a:srgbClr val="974707"/>
                </a:solidFill>
                <a:latin typeface="Malgun Gothic"/>
                <a:cs typeface="Malgun Gothic"/>
              </a:rPr>
              <a:t>rôles</a:t>
            </a:r>
            <a:endParaRPr sz="2601">
              <a:latin typeface="Malgun Gothic"/>
              <a:cs typeface="Malgun Gothic"/>
            </a:endParaRPr>
          </a:p>
          <a:p>
            <a:pPr marL="12705">
              <a:spcBef>
                <a:spcPts val="25"/>
              </a:spcBef>
            </a:pPr>
            <a:r>
              <a:rPr sz="2601" b="1" spc="15" dirty="0">
                <a:solidFill>
                  <a:srgbClr val="974707"/>
                </a:solidFill>
                <a:latin typeface="Arial"/>
                <a:cs typeface="Arial"/>
              </a:rPr>
              <a:t>└──</a:t>
            </a:r>
            <a:r>
              <a:rPr sz="2601" b="1" spc="-100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601" b="1" spc="-65" dirty="0">
                <a:solidFill>
                  <a:srgbClr val="974707"/>
                </a:solidFill>
                <a:latin typeface="Malgun Gothic"/>
                <a:cs typeface="Malgun Gothic"/>
              </a:rPr>
              <a:t>myapp</a:t>
            </a:r>
            <a:endParaRPr sz="2601">
              <a:latin typeface="Malgun Gothic"/>
              <a:cs typeface="Malgun Gothic"/>
            </a:endParaRPr>
          </a:p>
          <a:p>
            <a:pPr marL="353836">
              <a:spcBef>
                <a:spcPts val="40"/>
              </a:spcBef>
            </a:pPr>
            <a:r>
              <a:rPr sz="2601" b="1" spc="15" dirty="0">
                <a:solidFill>
                  <a:srgbClr val="974707"/>
                </a:solidFill>
                <a:latin typeface="Arial"/>
                <a:cs typeface="Arial"/>
              </a:rPr>
              <a:t>├──</a:t>
            </a:r>
            <a:r>
              <a:rPr sz="2601" b="1" spc="-114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601" b="1" spc="-45" dirty="0">
                <a:solidFill>
                  <a:srgbClr val="974707"/>
                </a:solidFill>
                <a:latin typeface="Malgun Gothic"/>
                <a:cs typeface="Malgun Gothic"/>
              </a:rPr>
              <a:t>defaults</a:t>
            </a:r>
            <a:endParaRPr sz="2601">
              <a:latin typeface="Malgun Gothic"/>
              <a:cs typeface="Malgun Gothic"/>
            </a:endParaRPr>
          </a:p>
          <a:p>
            <a:pPr marL="353836">
              <a:spcBef>
                <a:spcPts val="35"/>
              </a:spcBef>
            </a:pPr>
            <a:r>
              <a:rPr sz="2601" b="1" spc="15" dirty="0">
                <a:solidFill>
                  <a:srgbClr val="974707"/>
                </a:solidFill>
                <a:latin typeface="Arial"/>
                <a:cs typeface="Arial"/>
              </a:rPr>
              <a:t>├──</a:t>
            </a:r>
            <a:r>
              <a:rPr sz="2601" b="1" spc="-100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601" b="1" spc="-25" dirty="0">
                <a:solidFill>
                  <a:srgbClr val="974707"/>
                </a:solidFill>
                <a:latin typeface="Malgun Gothic"/>
                <a:cs typeface="Malgun Gothic"/>
              </a:rPr>
              <a:t>files</a:t>
            </a:r>
            <a:endParaRPr sz="2601">
              <a:latin typeface="Malgun Gothic"/>
              <a:cs typeface="Malgun Gothic"/>
            </a:endParaRPr>
          </a:p>
          <a:p>
            <a:pPr marL="353836">
              <a:spcBef>
                <a:spcPts val="35"/>
              </a:spcBef>
            </a:pPr>
            <a:r>
              <a:rPr sz="2601" b="1" spc="15" dirty="0">
                <a:solidFill>
                  <a:srgbClr val="974707"/>
                </a:solidFill>
                <a:latin typeface="Arial"/>
                <a:cs typeface="Arial"/>
              </a:rPr>
              <a:t>├──</a:t>
            </a:r>
            <a:r>
              <a:rPr sz="2601" b="1" spc="-125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601" b="1" spc="-30" dirty="0">
                <a:solidFill>
                  <a:srgbClr val="974707"/>
                </a:solidFill>
                <a:latin typeface="Malgun Gothic"/>
                <a:cs typeface="Malgun Gothic"/>
              </a:rPr>
              <a:t>handlers</a:t>
            </a:r>
            <a:endParaRPr sz="2601">
              <a:latin typeface="Malgun Gothic"/>
              <a:cs typeface="Malgun Gothic"/>
            </a:endParaRPr>
          </a:p>
          <a:p>
            <a:pPr marL="353836">
              <a:spcBef>
                <a:spcPts val="40"/>
              </a:spcBef>
            </a:pPr>
            <a:r>
              <a:rPr sz="2601" b="1" spc="15" dirty="0">
                <a:solidFill>
                  <a:srgbClr val="974707"/>
                </a:solidFill>
                <a:latin typeface="Arial"/>
                <a:cs typeface="Arial"/>
              </a:rPr>
              <a:t>├──</a:t>
            </a:r>
            <a:r>
              <a:rPr sz="2601" b="1" spc="-160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601" b="1" spc="-50" dirty="0">
                <a:solidFill>
                  <a:srgbClr val="974707"/>
                </a:solidFill>
                <a:latin typeface="Malgun Gothic"/>
                <a:cs typeface="Malgun Gothic"/>
              </a:rPr>
              <a:t>meta</a:t>
            </a:r>
            <a:endParaRPr sz="2601">
              <a:latin typeface="Malgun Gothic"/>
              <a:cs typeface="Malgun Gothic"/>
            </a:endParaRPr>
          </a:p>
          <a:p>
            <a:pPr marL="353836">
              <a:spcBef>
                <a:spcPts val="35"/>
              </a:spcBef>
            </a:pPr>
            <a:r>
              <a:rPr sz="2601" b="1" spc="15" dirty="0">
                <a:solidFill>
                  <a:srgbClr val="974707"/>
                </a:solidFill>
                <a:latin typeface="Arial"/>
                <a:cs typeface="Arial"/>
              </a:rPr>
              <a:t>├──</a:t>
            </a:r>
            <a:r>
              <a:rPr sz="2601" b="1" spc="-150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601" b="1" spc="-10" dirty="0">
                <a:solidFill>
                  <a:srgbClr val="974707"/>
                </a:solidFill>
                <a:latin typeface="Malgun Gothic"/>
                <a:cs typeface="Malgun Gothic"/>
              </a:rPr>
              <a:t>tasks</a:t>
            </a:r>
            <a:endParaRPr sz="2601">
              <a:latin typeface="Malgun Gothic"/>
              <a:cs typeface="Malgun Gothic"/>
            </a:endParaRPr>
          </a:p>
          <a:p>
            <a:pPr marL="353836">
              <a:spcBef>
                <a:spcPts val="35"/>
              </a:spcBef>
            </a:pPr>
            <a:r>
              <a:rPr sz="2601" b="1" spc="15" dirty="0">
                <a:solidFill>
                  <a:srgbClr val="974707"/>
                </a:solidFill>
                <a:latin typeface="Arial"/>
                <a:cs typeface="Arial"/>
              </a:rPr>
              <a:t>├──</a:t>
            </a:r>
            <a:r>
              <a:rPr sz="2601" b="1" spc="-180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601" b="1" spc="-50" dirty="0">
                <a:solidFill>
                  <a:srgbClr val="974707"/>
                </a:solidFill>
                <a:latin typeface="Malgun Gothic"/>
                <a:cs typeface="Malgun Gothic"/>
              </a:rPr>
              <a:t>templates</a:t>
            </a:r>
            <a:endParaRPr sz="2601">
              <a:latin typeface="Malgun Gothic"/>
              <a:cs typeface="Malgun Gothic"/>
            </a:endParaRPr>
          </a:p>
          <a:p>
            <a:pPr marL="353836">
              <a:spcBef>
                <a:spcPts val="40"/>
              </a:spcBef>
            </a:pPr>
            <a:r>
              <a:rPr sz="2601" b="1" spc="15" dirty="0">
                <a:solidFill>
                  <a:srgbClr val="974707"/>
                </a:solidFill>
                <a:latin typeface="Arial"/>
                <a:cs typeface="Arial"/>
              </a:rPr>
              <a:t>└──</a:t>
            </a:r>
            <a:r>
              <a:rPr sz="2601" b="1" spc="-105" dirty="0">
                <a:solidFill>
                  <a:srgbClr val="974707"/>
                </a:solidFill>
                <a:latin typeface="Arial"/>
                <a:cs typeface="Arial"/>
              </a:rPr>
              <a:t> </a:t>
            </a:r>
            <a:r>
              <a:rPr sz="2601" b="1" spc="-25" dirty="0">
                <a:solidFill>
                  <a:srgbClr val="974707"/>
                </a:solidFill>
                <a:latin typeface="Malgun Gothic"/>
                <a:cs typeface="Malgun Gothic"/>
              </a:rPr>
              <a:t>vars</a:t>
            </a:r>
            <a:endParaRPr sz="2601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44426" y="3237268"/>
            <a:ext cx="4676199" cy="256076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2705">
              <a:spcBef>
                <a:spcPts val="135"/>
              </a:spcBef>
            </a:pPr>
            <a:r>
              <a:rPr sz="1551" spc="40" dirty="0">
                <a:solidFill>
                  <a:srgbClr val="974707"/>
                </a:solidFill>
                <a:latin typeface="Calibri"/>
                <a:cs typeface="Calibri"/>
              </a:rPr>
              <a:t>Pour</a:t>
            </a:r>
            <a:r>
              <a:rPr sz="1551" spc="7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551" spc="45" dirty="0">
                <a:solidFill>
                  <a:srgbClr val="974707"/>
                </a:solidFill>
                <a:latin typeface="Calibri"/>
                <a:cs typeface="Calibri"/>
              </a:rPr>
              <a:t>créer</a:t>
            </a:r>
            <a:r>
              <a:rPr sz="1551" spc="90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551" spc="30" dirty="0">
                <a:solidFill>
                  <a:srgbClr val="974707"/>
                </a:solidFill>
                <a:latin typeface="Calibri"/>
                <a:cs typeface="Calibri"/>
              </a:rPr>
              <a:t>automatiquement</a:t>
            </a:r>
            <a:r>
              <a:rPr sz="1551" spc="8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551" spc="50" dirty="0">
                <a:solidFill>
                  <a:srgbClr val="974707"/>
                </a:solidFill>
                <a:latin typeface="Calibri"/>
                <a:cs typeface="Calibri"/>
              </a:rPr>
              <a:t>une</a:t>
            </a:r>
            <a:r>
              <a:rPr sz="1551" spc="114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551" spc="25" dirty="0">
                <a:solidFill>
                  <a:srgbClr val="974707"/>
                </a:solidFill>
                <a:latin typeface="Calibri"/>
                <a:cs typeface="Calibri"/>
              </a:rPr>
              <a:t>structure</a:t>
            </a:r>
            <a:r>
              <a:rPr sz="1551" spc="15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551" spc="55" dirty="0">
                <a:solidFill>
                  <a:srgbClr val="974707"/>
                </a:solidFill>
                <a:latin typeface="Calibri"/>
                <a:cs typeface="Calibri"/>
              </a:rPr>
              <a:t>de</a:t>
            </a:r>
            <a:r>
              <a:rPr sz="1551" spc="229" dirty="0">
                <a:solidFill>
                  <a:srgbClr val="974707"/>
                </a:solidFill>
                <a:latin typeface="Calibri"/>
                <a:cs typeface="Calibri"/>
              </a:rPr>
              <a:t> </a:t>
            </a:r>
            <a:r>
              <a:rPr sz="1551" spc="35" dirty="0">
                <a:solidFill>
                  <a:srgbClr val="974707"/>
                </a:solidFill>
                <a:latin typeface="Calibri"/>
                <a:cs typeface="Calibri"/>
              </a:rPr>
              <a:t>fichiers</a:t>
            </a:r>
            <a:endParaRPr sz="1551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6634" y="3779583"/>
            <a:ext cx="5562396" cy="230929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 marL="478346">
              <a:lnSpc>
                <a:spcPts val="1811"/>
              </a:lnSpc>
            </a:pPr>
            <a:r>
              <a:rPr sz="1551" spc="5" dirty="0">
                <a:latin typeface="Consolas"/>
                <a:cs typeface="Consolas"/>
              </a:rPr>
              <a:t>ansible-galaxy</a:t>
            </a:r>
            <a:r>
              <a:rPr sz="1551" spc="-35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init</a:t>
            </a:r>
            <a:r>
              <a:rPr sz="1551" spc="-40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&lt;role_name&gt;</a:t>
            </a:r>
            <a:endParaRPr sz="1551">
              <a:latin typeface="Consolas"/>
              <a:cs typeface="Consola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8512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Sous répertoires des rôles </a:t>
            </a:r>
            <a:r>
              <a:rPr lang="fr-BE" dirty="0" err="1"/>
              <a:t>ansible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 b="1" dirty="0"/>
              <a:t>Defaults</a:t>
            </a:r>
            <a:r>
              <a:rPr lang="fr-BE" dirty="0"/>
              <a:t>: le fichier </a:t>
            </a:r>
            <a:r>
              <a:rPr lang="fr-BE" sz="3100" b="1" dirty="0" err="1"/>
              <a:t>main.yml</a:t>
            </a:r>
            <a:r>
              <a:rPr lang="fr-BE" dirty="0"/>
              <a:t> de ce répertoire contient les valeurs par </a:t>
            </a:r>
            <a:r>
              <a:rPr lang="fr-BE" dirty="0" err="1"/>
              <a:t>défaults</a:t>
            </a:r>
            <a:r>
              <a:rPr lang="fr-BE" dirty="0"/>
              <a:t> des variables du </a:t>
            </a:r>
            <a:r>
              <a:rPr lang="fr-BE" dirty="0" err="1"/>
              <a:t>role</a:t>
            </a:r>
            <a:endParaRPr lang="fr-BE" dirty="0"/>
          </a:p>
          <a:p>
            <a:r>
              <a:rPr lang="fr-BE" b="1" dirty="0"/>
              <a:t>Files</a:t>
            </a:r>
            <a:r>
              <a:rPr lang="fr-BE" dirty="0"/>
              <a:t>: ce répertoire contient des fichiers statiques auxquels les taches du </a:t>
            </a:r>
            <a:r>
              <a:rPr lang="fr-BE" dirty="0" err="1"/>
              <a:t>role</a:t>
            </a:r>
            <a:r>
              <a:rPr lang="fr-BE" dirty="0"/>
              <a:t> font référence</a:t>
            </a:r>
          </a:p>
          <a:p>
            <a:r>
              <a:rPr lang="fr-BE" b="1" dirty="0" err="1"/>
              <a:t>Handlers</a:t>
            </a:r>
            <a:r>
              <a:rPr lang="fr-BE" dirty="0"/>
              <a:t>: le fichier </a:t>
            </a:r>
            <a:r>
              <a:rPr lang="fr-BE" sz="3100" b="1" dirty="0" err="1"/>
              <a:t>main.yml</a:t>
            </a:r>
            <a:r>
              <a:rPr lang="fr-BE" dirty="0"/>
              <a:t> de ce </a:t>
            </a:r>
            <a:r>
              <a:rPr lang="fr-BE" dirty="0" err="1"/>
              <a:t>rep</a:t>
            </a:r>
            <a:r>
              <a:rPr lang="fr-BE" dirty="0"/>
              <a:t> contient les définitions du gestionnaire de </a:t>
            </a:r>
            <a:r>
              <a:rPr lang="fr-BE" dirty="0" err="1"/>
              <a:t>role</a:t>
            </a:r>
            <a:endParaRPr lang="fr-BE" dirty="0"/>
          </a:p>
          <a:p>
            <a:r>
              <a:rPr lang="fr-BE" sz="3100" b="1" dirty="0"/>
              <a:t>Meta</a:t>
            </a:r>
            <a:r>
              <a:rPr lang="fr-BE" dirty="0"/>
              <a:t>: le fichier </a:t>
            </a:r>
            <a:r>
              <a:rPr lang="fr-BE" sz="3100" b="1" dirty="0" err="1"/>
              <a:t>main.yml</a:t>
            </a:r>
            <a:r>
              <a:rPr lang="fr-BE" dirty="0"/>
              <a:t> de ce </a:t>
            </a:r>
            <a:r>
              <a:rPr lang="fr-BE" dirty="0" err="1"/>
              <a:t>rép</a:t>
            </a:r>
            <a:r>
              <a:rPr lang="fr-BE" dirty="0"/>
              <a:t> contient des info sur le </a:t>
            </a:r>
            <a:r>
              <a:rPr lang="fr-BE" dirty="0" err="1"/>
              <a:t>role</a:t>
            </a:r>
            <a:r>
              <a:rPr lang="fr-BE" dirty="0"/>
              <a:t> (auteur, </a:t>
            </a:r>
            <a:r>
              <a:rPr lang="fr-BE" dirty="0" err="1"/>
              <a:t>liscence</a:t>
            </a:r>
            <a:r>
              <a:rPr lang="fr-BE" dirty="0"/>
              <a:t>, plateformes, dépendances …)</a:t>
            </a:r>
          </a:p>
          <a:p>
            <a:r>
              <a:rPr lang="fr-BE" sz="3100" b="1" dirty="0" err="1"/>
              <a:t>Tasks</a:t>
            </a:r>
            <a:r>
              <a:rPr lang="fr-BE" dirty="0"/>
              <a:t>: le fichier </a:t>
            </a:r>
            <a:r>
              <a:rPr lang="fr-BE" sz="3100" b="1" dirty="0" err="1"/>
              <a:t>main.yml</a:t>
            </a:r>
            <a:r>
              <a:rPr lang="fr-BE" dirty="0"/>
              <a:t> de ce </a:t>
            </a:r>
            <a:r>
              <a:rPr lang="fr-BE" dirty="0" err="1"/>
              <a:t>rep</a:t>
            </a:r>
            <a:r>
              <a:rPr lang="fr-BE" dirty="0"/>
              <a:t> contient les définitions des taches du </a:t>
            </a:r>
            <a:r>
              <a:rPr lang="fr-BE" dirty="0" err="1"/>
              <a:t>role</a:t>
            </a:r>
            <a:endParaRPr lang="fr-BE" dirty="0"/>
          </a:p>
          <a:p>
            <a:r>
              <a:rPr lang="fr-BE" sz="3100" b="1" dirty="0" err="1"/>
              <a:t>Templates</a:t>
            </a:r>
            <a:r>
              <a:rPr lang="fr-BE" dirty="0"/>
              <a:t>: ce </a:t>
            </a:r>
            <a:r>
              <a:rPr lang="fr-BE" dirty="0" err="1"/>
              <a:t>rep</a:t>
            </a:r>
            <a:r>
              <a:rPr lang="fr-BE" dirty="0"/>
              <a:t> </a:t>
            </a:r>
            <a:r>
              <a:rPr lang="fr-BE" dirty="0" err="1"/>
              <a:t>contien</a:t>
            </a:r>
            <a:r>
              <a:rPr lang="fr-BE" dirty="0"/>
              <a:t> des modèles jinja2 </a:t>
            </a:r>
            <a:r>
              <a:rPr lang="fr-BE" dirty="0" err="1"/>
              <a:t>auquels</a:t>
            </a:r>
            <a:r>
              <a:rPr lang="fr-BE" dirty="0"/>
              <a:t> les taches du </a:t>
            </a:r>
            <a:r>
              <a:rPr lang="fr-BE" dirty="0" err="1"/>
              <a:t>role</a:t>
            </a:r>
            <a:r>
              <a:rPr lang="fr-BE" dirty="0"/>
              <a:t> font référence</a:t>
            </a:r>
          </a:p>
          <a:p>
            <a:r>
              <a:rPr lang="fr-BE" sz="3100" b="1" dirty="0"/>
              <a:t>Tests</a:t>
            </a:r>
            <a:r>
              <a:rPr lang="fr-BE" dirty="0"/>
              <a:t>: ce </a:t>
            </a:r>
            <a:r>
              <a:rPr lang="fr-BE" dirty="0" err="1"/>
              <a:t>rep</a:t>
            </a:r>
            <a:r>
              <a:rPr lang="fr-BE" dirty="0"/>
              <a:t> peut contenir un inventaire et un </a:t>
            </a:r>
            <a:r>
              <a:rPr lang="fr-BE" dirty="0" err="1"/>
              <a:t>playbook</a:t>
            </a:r>
            <a:r>
              <a:rPr lang="fr-BE" dirty="0"/>
              <a:t> </a:t>
            </a:r>
            <a:r>
              <a:rPr lang="fr-BE" dirty="0" err="1"/>
              <a:t>test.yml</a:t>
            </a:r>
            <a:r>
              <a:rPr lang="fr-BE" dirty="0"/>
              <a:t> qui peuvent être utilisés pour tester le </a:t>
            </a:r>
            <a:r>
              <a:rPr lang="fr-BE" dirty="0" err="1"/>
              <a:t>role</a:t>
            </a:r>
            <a:endParaRPr lang="fr-BE" dirty="0"/>
          </a:p>
          <a:p>
            <a:r>
              <a:rPr lang="fr-BE" sz="3100" b="1" dirty="0"/>
              <a:t>Vars</a:t>
            </a:r>
            <a:r>
              <a:rPr lang="fr-BE" dirty="0"/>
              <a:t>: le fichier </a:t>
            </a:r>
            <a:r>
              <a:rPr lang="fr-BE" sz="3100" b="1" dirty="0" err="1"/>
              <a:t>main.yml</a:t>
            </a:r>
            <a:r>
              <a:rPr lang="fr-BE" dirty="0"/>
              <a:t> de ce </a:t>
            </a:r>
            <a:r>
              <a:rPr lang="fr-BE" dirty="0" err="1"/>
              <a:t>rep</a:t>
            </a:r>
            <a:r>
              <a:rPr lang="fr-BE" dirty="0"/>
              <a:t> définit les valeur des variables du </a:t>
            </a:r>
            <a:r>
              <a:rPr lang="fr-BE" dirty="0" err="1"/>
              <a:t>role</a:t>
            </a:r>
            <a:r>
              <a:rPr lang="fr-BE" dirty="0"/>
              <a:t>. Ces variables sont </a:t>
            </a:r>
            <a:r>
              <a:rPr lang="fr-BE" dirty="0" err="1"/>
              <a:t>souvents</a:t>
            </a:r>
            <a:r>
              <a:rPr lang="fr-BE" dirty="0"/>
              <a:t> utilisées à des fins internes au sein du </a:t>
            </a:r>
            <a:r>
              <a:rPr lang="fr-BE" dirty="0" err="1"/>
              <a:t>role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4037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532063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Gestion</a:t>
            </a:r>
            <a:r>
              <a:rPr spc="-20" dirty="0"/>
              <a:t> </a:t>
            </a:r>
            <a:r>
              <a:rPr spc="-5" dirty="0"/>
              <a:t>des</a:t>
            </a:r>
            <a:r>
              <a:rPr spc="-15" dirty="0"/>
              <a:t> </a:t>
            </a:r>
            <a:r>
              <a:rPr spc="-5" dirty="0"/>
              <a:t>rôles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7995" y="2340450"/>
            <a:ext cx="5115168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38115">
              <a:spcBef>
                <a:spcPts val="130"/>
              </a:spcBef>
            </a:pPr>
            <a:r>
              <a:rPr sz="1551" spc="15" dirty="0">
                <a:latin typeface="Calibri"/>
                <a:cs typeface="Calibri"/>
              </a:rPr>
              <a:t>Notre</a:t>
            </a:r>
            <a:r>
              <a:rPr sz="1551" spc="-10" dirty="0">
                <a:latin typeface="Calibri"/>
                <a:cs typeface="Calibri"/>
              </a:rPr>
              <a:t> </a:t>
            </a:r>
            <a:r>
              <a:rPr sz="1551" spc="10" dirty="0">
                <a:latin typeface="Calibri"/>
                <a:cs typeface="Calibri"/>
              </a:rPr>
              <a:t>rôle</a:t>
            </a:r>
            <a:r>
              <a:rPr sz="1551" spc="-10" dirty="0">
                <a:latin typeface="Calibri"/>
                <a:cs typeface="Calibri"/>
              </a:rPr>
              <a:t> </a:t>
            </a:r>
            <a:r>
              <a:rPr sz="1551" spc="15" dirty="0">
                <a:latin typeface="Calibri"/>
                <a:cs typeface="Calibri"/>
              </a:rPr>
              <a:t>est</a:t>
            </a:r>
            <a:r>
              <a:rPr sz="1551" spc="-25" dirty="0">
                <a:latin typeface="Calibri"/>
                <a:cs typeface="Calibri"/>
              </a:rPr>
              <a:t> </a:t>
            </a:r>
            <a:r>
              <a:rPr sz="1551" spc="10" dirty="0">
                <a:latin typeface="Calibri"/>
                <a:cs typeface="Calibri"/>
              </a:rPr>
              <a:t>bien</a:t>
            </a:r>
            <a:r>
              <a:rPr sz="1551" spc="-20" dirty="0">
                <a:latin typeface="Calibri"/>
                <a:cs typeface="Calibri"/>
              </a:rPr>
              <a:t> </a:t>
            </a:r>
            <a:r>
              <a:rPr sz="1551" spc="10" dirty="0">
                <a:latin typeface="Calibri"/>
                <a:cs typeface="Calibri"/>
              </a:rPr>
              <a:t>créé</a:t>
            </a:r>
            <a:r>
              <a:rPr sz="2326" spc="15" baseline="8960" dirty="0">
                <a:latin typeface="Calibri"/>
                <a:cs typeface="Calibri"/>
              </a:rPr>
              <a:t>́</a:t>
            </a:r>
            <a:r>
              <a:rPr sz="2326" spc="-37" baseline="8960" dirty="0">
                <a:latin typeface="Calibri"/>
                <a:cs typeface="Calibri"/>
              </a:rPr>
              <a:t> </a:t>
            </a:r>
            <a:r>
              <a:rPr sz="1551" spc="10" dirty="0">
                <a:latin typeface="Calibri"/>
                <a:cs typeface="Calibri"/>
              </a:rPr>
              <a:t>et</a:t>
            </a:r>
            <a:r>
              <a:rPr sz="1551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il</a:t>
            </a:r>
            <a:r>
              <a:rPr sz="1551" spc="20" dirty="0">
                <a:latin typeface="Calibri"/>
                <a:cs typeface="Calibri"/>
              </a:rPr>
              <a:t> </a:t>
            </a:r>
            <a:r>
              <a:rPr sz="1551" spc="10" dirty="0">
                <a:latin typeface="Calibri"/>
                <a:cs typeface="Calibri"/>
              </a:rPr>
              <a:t>contient</a:t>
            </a:r>
            <a:r>
              <a:rPr sz="1551" spc="-15" dirty="0">
                <a:latin typeface="Calibri"/>
                <a:cs typeface="Calibri"/>
              </a:rPr>
              <a:t> </a:t>
            </a:r>
            <a:r>
              <a:rPr sz="1551" spc="10" dirty="0">
                <a:latin typeface="Calibri"/>
                <a:cs typeface="Calibri"/>
              </a:rPr>
              <a:t>les</a:t>
            </a:r>
            <a:r>
              <a:rPr sz="1551" spc="5" dirty="0">
                <a:latin typeface="Calibri"/>
                <a:cs typeface="Calibri"/>
              </a:rPr>
              <a:t> </a:t>
            </a:r>
            <a:r>
              <a:rPr sz="1551" spc="10" dirty="0">
                <a:latin typeface="Calibri"/>
                <a:cs typeface="Calibri"/>
              </a:rPr>
              <a:t>répertoires</a:t>
            </a:r>
            <a:r>
              <a:rPr sz="1551" spc="-20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suivants</a:t>
            </a:r>
            <a:r>
              <a:rPr sz="1551" spc="-10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:</a:t>
            </a:r>
            <a:endParaRPr sz="1551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2031" y="2772716"/>
            <a:ext cx="7171186" cy="25580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4321" y="5467487"/>
            <a:ext cx="9076692" cy="761050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262995" marR="5082" indent="-250925">
              <a:lnSpc>
                <a:spcPct val="101899"/>
              </a:lnSpc>
              <a:spcBef>
                <a:spcPts val="95"/>
              </a:spcBef>
              <a:buFont typeface="Arial MT"/>
              <a:buChar char="•"/>
              <a:tabLst>
                <a:tab pos="262360" algn="l"/>
                <a:tab pos="263630" algn="l"/>
              </a:tabLst>
            </a:pPr>
            <a:r>
              <a:rPr sz="1551" spc="-5" dirty="0">
                <a:latin typeface="Calibri"/>
                <a:cs typeface="Calibri"/>
              </a:rPr>
              <a:t>Grâce </a:t>
            </a:r>
            <a:r>
              <a:rPr sz="1551" spc="15" dirty="0">
                <a:latin typeface="Calibri"/>
                <a:cs typeface="Calibri"/>
              </a:rPr>
              <a:t>à </a:t>
            </a:r>
            <a:r>
              <a:rPr sz="1551" spc="-10" dirty="0">
                <a:latin typeface="Calibri"/>
                <a:cs typeface="Calibri"/>
              </a:rPr>
              <a:t>cette </a:t>
            </a:r>
            <a:r>
              <a:rPr sz="1551" spc="5" dirty="0">
                <a:latin typeface="Calibri"/>
                <a:cs typeface="Calibri"/>
              </a:rPr>
              <a:t>arborescence il </a:t>
            </a:r>
            <a:r>
              <a:rPr sz="1551" spc="10" dirty="0">
                <a:latin typeface="Calibri"/>
                <a:cs typeface="Calibri"/>
              </a:rPr>
              <a:t>ne </a:t>
            </a:r>
            <a:r>
              <a:rPr sz="1551" spc="-5" dirty="0">
                <a:latin typeface="Calibri"/>
                <a:cs typeface="Calibri"/>
              </a:rPr>
              <a:t>sera </a:t>
            </a:r>
            <a:r>
              <a:rPr sz="1551" spc="10" dirty="0">
                <a:latin typeface="Calibri"/>
                <a:cs typeface="Calibri"/>
              </a:rPr>
              <a:t>pas </a:t>
            </a:r>
            <a:r>
              <a:rPr sz="1551" spc="5" dirty="0">
                <a:latin typeface="Calibri"/>
                <a:cs typeface="Calibri"/>
              </a:rPr>
              <a:t>nécessaire </a:t>
            </a:r>
            <a:r>
              <a:rPr sz="1551" spc="10" dirty="0">
                <a:latin typeface="Calibri"/>
                <a:cs typeface="Calibri"/>
              </a:rPr>
              <a:t>de </a:t>
            </a:r>
            <a:r>
              <a:rPr sz="1551" spc="5" dirty="0">
                <a:latin typeface="Calibri"/>
                <a:cs typeface="Calibri"/>
              </a:rPr>
              <a:t>préciser </a:t>
            </a:r>
            <a:r>
              <a:rPr sz="1551" spc="10" dirty="0">
                <a:latin typeface="Calibri"/>
                <a:cs typeface="Calibri"/>
              </a:rPr>
              <a:t>les </a:t>
            </a:r>
            <a:r>
              <a:rPr sz="1551" spc="-5" dirty="0">
                <a:latin typeface="Calibri"/>
                <a:cs typeface="Calibri"/>
              </a:rPr>
              <a:t>directives </a:t>
            </a:r>
            <a:r>
              <a:rPr sz="1551" spc="-10" dirty="0">
                <a:latin typeface="Calibri"/>
                <a:cs typeface="Calibri"/>
              </a:rPr>
              <a:t>vars,</a:t>
            </a:r>
            <a:r>
              <a:rPr sz="1551" spc="-5" dirty="0">
                <a:latin typeface="Calibri"/>
                <a:cs typeface="Calibri"/>
              </a:rPr>
              <a:t> tasks </a:t>
            </a:r>
            <a:r>
              <a:rPr sz="1551" spc="15" dirty="0">
                <a:latin typeface="Calibri"/>
                <a:cs typeface="Calibri"/>
              </a:rPr>
              <a:t>ou </a:t>
            </a:r>
            <a:r>
              <a:rPr sz="1551" spc="-5" dirty="0">
                <a:latin typeface="Calibri"/>
                <a:cs typeface="Calibri"/>
              </a:rPr>
              <a:t>handlers </a:t>
            </a:r>
            <a:r>
              <a:rPr sz="1551" spc="10" dirty="0">
                <a:latin typeface="Calibri"/>
                <a:cs typeface="Calibri"/>
              </a:rPr>
              <a:t>dans les </a:t>
            </a:r>
            <a:r>
              <a:rPr sz="1551" spc="-340" dirty="0">
                <a:latin typeface="Calibri"/>
                <a:cs typeface="Calibri"/>
              </a:rPr>
              <a:t> </a:t>
            </a:r>
            <a:r>
              <a:rPr sz="1551" spc="-5" dirty="0">
                <a:latin typeface="Calibri"/>
                <a:cs typeface="Calibri"/>
              </a:rPr>
              <a:t>fichiers</a:t>
            </a:r>
            <a:r>
              <a:rPr sz="1551" dirty="0">
                <a:latin typeface="Calibri"/>
                <a:cs typeface="Calibri"/>
              </a:rPr>
              <a:t> </a:t>
            </a:r>
            <a:r>
              <a:rPr sz="1551" spc="-10" dirty="0">
                <a:latin typeface="Calibri"/>
                <a:cs typeface="Calibri"/>
              </a:rPr>
              <a:t>vars/main.yml,</a:t>
            </a:r>
            <a:r>
              <a:rPr sz="1551" spc="-30" dirty="0">
                <a:latin typeface="Calibri"/>
                <a:cs typeface="Calibri"/>
              </a:rPr>
              <a:t> </a:t>
            </a:r>
            <a:r>
              <a:rPr sz="1551" spc="-10" dirty="0">
                <a:latin typeface="Calibri"/>
                <a:cs typeface="Calibri"/>
              </a:rPr>
              <a:t>tasks/main.yml</a:t>
            </a:r>
            <a:r>
              <a:rPr sz="1551" spc="-60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et</a:t>
            </a:r>
            <a:r>
              <a:rPr sz="1551" spc="-5" dirty="0">
                <a:latin typeface="Calibri"/>
                <a:cs typeface="Calibri"/>
              </a:rPr>
              <a:t> </a:t>
            </a:r>
            <a:r>
              <a:rPr sz="1551" spc="-10" dirty="0">
                <a:latin typeface="Calibri"/>
                <a:cs typeface="Calibri"/>
              </a:rPr>
              <a:t>handlers.yml</a:t>
            </a:r>
            <a:endParaRPr sz="1551">
              <a:latin typeface="Calibri"/>
              <a:cs typeface="Calibri"/>
            </a:endParaRPr>
          </a:p>
          <a:p>
            <a:pPr marL="262995" indent="-250925">
              <a:spcBef>
                <a:spcPts val="135"/>
              </a:spcBef>
              <a:buFont typeface="Arial MT"/>
              <a:buChar char="•"/>
              <a:tabLst>
                <a:tab pos="262360" algn="l"/>
                <a:tab pos="263630" algn="l"/>
              </a:tabLst>
            </a:pPr>
            <a:r>
              <a:rPr sz="1551" spc="-10" dirty="0">
                <a:latin typeface="Calibri"/>
                <a:cs typeface="Calibri"/>
              </a:rPr>
              <a:t>cette</a:t>
            </a:r>
            <a:r>
              <a:rPr sz="1551" spc="-40" dirty="0">
                <a:latin typeface="Calibri"/>
                <a:cs typeface="Calibri"/>
              </a:rPr>
              <a:t> </a:t>
            </a:r>
            <a:r>
              <a:rPr sz="1551" spc="-5" dirty="0">
                <a:latin typeface="Calibri"/>
                <a:cs typeface="Calibri"/>
              </a:rPr>
              <a:t>information</a:t>
            </a:r>
            <a:r>
              <a:rPr sz="1551" spc="25" dirty="0">
                <a:latin typeface="Calibri"/>
                <a:cs typeface="Calibri"/>
              </a:rPr>
              <a:t> </a:t>
            </a:r>
            <a:r>
              <a:rPr sz="1551" spc="-5" dirty="0">
                <a:latin typeface="Calibri"/>
                <a:cs typeface="Calibri"/>
              </a:rPr>
              <a:t>sera</a:t>
            </a:r>
            <a:r>
              <a:rPr sz="1551" spc="-25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obtenue</a:t>
            </a:r>
            <a:r>
              <a:rPr sz="1551" spc="-35" dirty="0">
                <a:latin typeface="Calibri"/>
                <a:cs typeface="Calibri"/>
              </a:rPr>
              <a:t> </a:t>
            </a:r>
            <a:r>
              <a:rPr sz="1551" spc="15" dirty="0">
                <a:latin typeface="Calibri"/>
                <a:cs typeface="Calibri"/>
              </a:rPr>
              <a:t>à </a:t>
            </a:r>
            <a:r>
              <a:rPr sz="1551" spc="5" dirty="0">
                <a:latin typeface="Calibri"/>
                <a:cs typeface="Calibri"/>
              </a:rPr>
              <a:t>partir</a:t>
            </a:r>
            <a:r>
              <a:rPr sz="1551" spc="-10" dirty="0">
                <a:latin typeface="Calibri"/>
                <a:cs typeface="Calibri"/>
              </a:rPr>
              <a:t> </a:t>
            </a:r>
            <a:r>
              <a:rPr sz="1551" spc="15" dirty="0">
                <a:latin typeface="Calibri"/>
                <a:cs typeface="Calibri"/>
              </a:rPr>
              <a:t>du</a:t>
            </a:r>
            <a:r>
              <a:rPr sz="1551" spc="-5" dirty="0">
                <a:latin typeface="Calibri"/>
                <a:cs typeface="Calibri"/>
              </a:rPr>
              <a:t> </a:t>
            </a:r>
            <a:r>
              <a:rPr sz="1551" spc="15" dirty="0">
                <a:latin typeface="Calibri"/>
                <a:cs typeface="Calibri"/>
              </a:rPr>
              <a:t>nom</a:t>
            </a:r>
            <a:r>
              <a:rPr sz="1551" spc="5" dirty="0">
                <a:latin typeface="Calibri"/>
                <a:cs typeface="Calibri"/>
              </a:rPr>
              <a:t> </a:t>
            </a:r>
            <a:r>
              <a:rPr sz="1551" spc="15" dirty="0">
                <a:latin typeface="Calibri"/>
                <a:cs typeface="Calibri"/>
              </a:rPr>
              <a:t>du</a:t>
            </a:r>
            <a:r>
              <a:rPr sz="1551" spc="95" dirty="0">
                <a:latin typeface="Calibri"/>
                <a:cs typeface="Calibri"/>
              </a:rPr>
              <a:t> </a:t>
            </a:r>
            <a:r>
              <a:rPr sz="1551" spc="-5" dirty="0">
                <a:latin typeface="Calibri"/>
                <a:cs typeface="Calibri"/>
              </a:rPr>
              <a:t>répertoire</a:t>
            </a:r>
            <a:r>
              <a:rPr sz="1551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du</a:t>
            </a:r>
            <a:r>
              <a:rPr sz="1551" spc="-5" dirty="0">
                <a:latin typeface="Calibri"/>
                <a:cs typeface="Calibri"/>
              </a:rPr>
              <a:t> rôle.</a:t>
            </a:r>
            <a:endParaRPr sz="1551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078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4" y="964901"/>
            <a:ext cx="449331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Gestion</a:t>
            </a:r>
            <a:r>
              <a:rPr spc="-20" dirty="0"/>
              <a:t> </a:t>
            </a:r>
            <a:r>
              <a:rPr spc="-5" dirty="0"/>
              <a:t>des</a:t>
            </a:r>
            <a:r>
              <a:rPr spc="-15" dirty="0"/>
              <a:t> </a:t>
            </a:r>
            <a:r>
              <a:rPr spc="-5" dirty="0"/>
              <a:t>rôles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6706" y="2356586"/>
            <a:ext cx="8883571" cy="4184502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spc="-15" dirty="0">
                <a:latin typeface="Calibri"/>
                <a:cs typeface="Calibri"/>
              </a:rPr>
              <a:t>Par</a:t>
            </a:r>
            <a:r>
              <a:rPr sz="1801" spc="-30" dirty="0">
                <a:latin typeface="Calibri"/>
                <a:cs typeface="Calibri"/>
              </a:rPr>
              <a:t> </a:t>
            </a:r>
            <a:r>
              <a:rPr sz="1801" spc="-15" dirty="0">
                <a:latin typeface="Calibri"/>
                <a:cs typeface="Calibri"/>
              </a:rPr>
              <a:t>exemple</a:t>
            </a:r>
            <a:r>
              <a:rPr sz="1801" spc="-20" dirty="0">
                <a:latin typeface="Calibri"/>
                <a:cs typeface="Calibri"/>
              </a:rPr>
              <a:t> </a:t>
            </a:r>
            <a:r>
              <a:rPr sz="1801" spc="-10" dirty="0">
                <a:latin typeface="Calibri"/>
                <a:cs typeface="Calibri"/>
              </a:rPr>
              <a:t>un</a:t>
            </a:r>
            <a:r>
              <a:rPr sz="1801" spc="-20" dirty="0">
                <a:latin typeface="Calibri"/>
                <a:cs typeface="Calibri"/>
              </a:rPr>
              <a:t> </a:t>
            </a:r>
            <a:r>
              <a:rPr sz="1801" spc="-15" dirty="0">
                <a:latin typeface="Calibri"/>
                <a:cs typeface="Calibri"/>
              </a:rPr>
              <a:t>fichier </a:t>
            </a:r>
            <a:r>
              <a:rPr sz="1801" i="1" spc="-15" dirty="0">
                <a:latin typeface="Calibri"/>
                <a:cs typeface="Calibri"/>
              </a:rPr>
              <a:t>tasks/main.yml</a:t>
            </a:r>
            <a:r>
              <a:rPr sz="1801" i="1" spc="30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ne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contiendra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qu’une</a:t>
            </a:r>
            <a:r>
              <a:rPr sz="1801" spc="3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liste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de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tâches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:</a:t>
            </a:r>
          </a:p>
          <a:p>
            <a:pPr>
              <a:spcBef>
                <a:spcPts val="25"/>
              </a:spcBef>
            </a:pPr>
            <a:endParaRPr sz="1751" dirty="0">
              <a:latin typeface="Calibri"/>
              <a:cs typeface="Calibri"/>
            </a:endParaRPr>
          </a:p>
          <a:p>
            <a:pPr marL="12705" marR="5082"/>
            <a:r>
              <a:rPr sz="1801" spc="-5" dirty="0">
                <a:latin typeface="Calibri"/>
                <a:cs typeface="Calibri"/>
              </a:rPr>
              <a:t>De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la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même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façon,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les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modules</a:t>
            </a:r>
            <a:r>
              <a:rPr sz="1801" spc="25" dirty="0">
                <a:latin typeface="Calibri"/>
                <a:cs typeface="Calibri"/>
              </a:rPr>
              <a:t> </a:t>
            </a:r>
            <a:r>
              <a:rPr sz="1801" i="1" spc="-15" dirty="0">
                <a:latin typeface="Calibri"/>
                <a:cs typeface="Calibri"/>
              </a:rPr>
              <a:t>copy</a:t>
            </a:r>
            <a:r>
              <a:rPr sz="1801" i="1" spc="-5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et</a:t>
            </a:r>
            <a:r>
              <a:rPr sz="1801" spc="-10" dirty="0">
                <a:latin typeface="Calibri"/>
                <a:cs typeface="Calibri"/>
              </a:rPr>
              <a:t> </a:t>
            </a:r>
            <a:r>
              <a:rPr sz="1801" i="1" spc="-15" dirty="0">
                <a:latin typeface="Calibri"/>
                <a:cs typeface="Calibri"/>
              </a:rPr>
              <a:t>template</a:t>
            </a:r>
            <a:r>
              <a:rPr sz="1801" i="1" spc="15" dirty="0">
                <a:latin typeface="Calibri"/>
                <a:cs typeface="Calibri"/>
              </a:rPr>
              <a:t> </a:t>
            </a:r>
            <a:r>
              <a:rPr sz="1801" spc="-15" dirty="0">
                <a:latin typeface="Calibri"/>
                <a:cs typeface="Calibri"/>
              </a:rPr>
              <a:t>iront</a:t>
            </a:r>
            <a:r>
              <a:rPr sz="1801" spc="-25" dirty="0">
                <a:latin typeface="Calibri"/>
                <a:cs typeface="Calibri"/>
              </a:rPr>
              <a:t> </a:t>
            </a:r>
            <a:r>
              <a:rPr sz="1801" spc="-15" dirty="0">
                <a:latin typeface="Calibri"/>
                <a:cs typeface="Calibri"/>
              </a:rPr>
              <a:t>chercher </a:t>
            </a:r>
            <a:r>
              <a:rPr sz="1801" spc="-10" dirty="0">
                <a:latin typeface="Calibri"/>
                <a:cs typeface="Calibri"/>
              </a:rPr>
              <a:t>les</a:t>
            </a:r>
            <a:r>
              <a:rPr sz="1801" spc="-20" dirty="0">
                <a:latin typeface="Calibri"/>
                <a:cs typeface="Calibri"/>
              </a:rPr>
              <a:t> </a:t>
            </a:r>
            <a:r>
              <a:rPr sz="1801" spc="-15" dirty="0">
                <a:latin typeface="Calibri"/>
                <a:cs typeface="Calibri"/>
              </a:rPr>
              <a:t>fichiers</a:t>
            </a:r>
            <a:r>
              <a:rPr sz="1801" spc="-5" dirty="0">
                <a:latin typeface="Calibri"/>
                <a:cs typeface="Calibri"/>
              </a:rPr>
              <a:t> </a:t>
            </a:r>
            <a:r>
              <a:rPr sz="1801" spc="-15" dirty="0">
                <a:latin typeface="Calibri"/>
                <a:cs typeface="Calibri"/>
              </a:rPr>
              <a:t>sources</a:t>
            </a:r>
            <a:r>
              <a:rPr sz="1801" spc="375" dirty="0">
                <a:latin typeface="Calibri"/>
                <a:cs typeface="Calibri"/>
              </a:rPr>
              <a:t> </a:t>
            </a:r>
            <a:r>
              <a:rPr sz="1801" spc="-15" dirty="0">
                <a:latin typeface="Calibri"/>
                <a:cs typeface="Calibri"/>
              </a:rPr>
              <a:t>directement </a:t>
            </a:r>
            <a:r>
              <a:rPr sz="1801" spc="-39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dans</a:t>
            </a:r>
            <a:r>
              <a:rPr sz="1801" spc="-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les</a:t>
            </a:r>
            <a:r>
              <a:rPr sz="1801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répertoires</a:t>
            </a:r>
            <a:r>
              <a:rPr sz="1801" spc="-30" dirty="0">
                <a:latin typeface="Calibri"/>
                <a:cs typeface="Calibri"/>
              </a:rPr>
              <a:t> </a:t>
            </a:r>
            <a:r>
              <a:rPr sz="1801" i="1" spc="-5" dirty="0">
                <a:latin typeface="Calibri"/>
                <a:cs typeface="Calibri"/>
              </a:rPr>
              <a:t>files</a:t>
            </a:r>
            <a:r>
              <a:rPr sz="1801" i="1" spc="10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et</a:t>
            </a:r>
            <a:r>
              <a:rPr sz="1801" spc="-15" dirty="0">
                <a:latin typeface="Calibri"/>
                <a:cs typeface="Calibri"/>
              </a:rPr>
              <a:t> </a:t>
            </a:r>
            <a:r>
              <a:rPr sz="1801" i="1" spc="-15" dirty="0">
                <a:latin typeface="Calibri"/>
                <a:cs typeface="Calibri"/>
              </a:rPr>
              <a:t>templates</a:t>
            </a:r>
            <a:r>
              <a:rPr sz="1801" spc="-15" dirty="0">
                <a:latin typeface="Calibri"/>
                <a:cs typeface="Calibri"/>
              </a:rPr>
              <a:t>,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spc="-10" dirty="0">
                <a:latin typeface="Calibri"/>
                <a:cs typeface="Calibri"/>
              </a:rPr>
              <a:t>sans</a:t>
            </a:r>
            <a:r>
              <a:rPr sz="1801" spc="-5" dirty="0">
                <a:latin typeface="Calibri"/>
                <a:cs typeface="Calibri"/>
              </a:rPr>
              <a:t> </a:t>
            </a:r>
            <a:r>
              <a:rPr sz="1801" spc="-15" dirty="0">
                <a:latin typeface="Calibri"/>
                <a:cs typeface="Calibri"/>
              </a:rPr>
              <a:t>besoin</a:t>
            </a:r>
            <a:r>
              <a:rPr sz="1801" dirty="0">
                <a:latin typeface="Calibri"/>
                <a:cs typeface="Calibri"/>
              </a:rPr>
              <a:t> </a:t>
            </a:r>
            <a:r>
              <a:rPr sz="1801" spc="-10" dirty="0">
                <a:latin typeface="Calibri"/>
                <a:cs typeface="Calibri"/>
              </a:rPr>
              <a:t>de les </a:t>
            </a:r>
            <a:r>
              <a:rPr sz="1801" spc="-15" dirty="0">
                <a:latin typeface="Calibri"/>
                <a:cs typeface="Calibri"/>
              </a:rPr>
              <a:t>préciser</a:t>
            </a:r>
            <a:r>
              <a:rPr sz="1801" spc="30" dirty="0">
                <a:latin typeface="Calibri"/>
                <a:cs typeface="Calibri"/>
              </a:rPr>
              <a:t> </a:t>
            </a:r>
            <a:r>
              <a:rPr sz="1801" spc="-10" dirty="0">
                <a:latin typeface="Calibri"/>
                <a:cs typeface="Calibri"/>
              </a:rPr>
              <a:t>dans le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10" dirty="0">
                <a:latin typeface="Calibri"/>
                <a:cs typeface="Calibri"/>
              </a:rPr>
              <a:t>path.</a:t>
            </a:r>
            <a:endParaRPr sz="180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1" dirty="0">
              <a:latin typeface="Calibri"/>
              <a:cs typeface="Calibri"/>
            </a:endParaRPr>
          </a:p>
          <a:p>
            <a:pPr>
              <a:spcBef>
                <a:spcPts val="45"/>
              </a:spcBef>
            </a:pPr>
            <a:endParaRPr sz="1701" dirty="0">
              <a:latin typeface="Calibri"/>
              <a:cs typeface="Calibri"/>
            </a:endParaRPr>
          </a:p>
          <a:p>
            <a:pPr marL="205822"/>
            <a:r>
              <a:rPr sz="180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Exemple</a:t>
            </a:r>
            <a:r>
              <a:rPr sz="180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: </a:t>
            </a:r>
            <a:r>
              <a:rPr sz="1801" spc="-5" dirty="0">
                <a:latin typeface="Calibri"/>
                <a:cs typeface="Calibri"/>
              </a:rPr>
              <a:t>un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fichier</a:t>
            </a:r>
            <a:r>
              <a:rPr sz="1801" spc="-15" dirty="0">
                <a:latin typeface="Calibri"/>
                <a:cs typeface="Calibri"/>
              </a:rPr>
              <a:t> </a:t>
            </a:r>
            <a:r>
              <a:rPr sz="1801" i="1" spc="-5" dirty="0">
                <a:solidFill>
                  <a:srgbClr val="FF0000"/>
                </a:solidFill>
                <a:latin typeface="Calibri"/>
                <a:cs typeface="Calibri"/>
              </a:rPr>
              <a:t>tasks/main.yml</a:t>
            </a:r>
            <a:r>
              <a:rPr sz="1801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ne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contiendra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qu’une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spc="-10" dirty="0">
                <a:latin typeface="Calibri"/>
                <a:cs typeface="Calibri"/>
              </a:rPr>
              <a:t>liste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de </a:t>
            </a:r>
            <a:r>
              <a:rPr sz="1801" spc="-5" dirty="0">
                <a:latin typeface="Calibri"/>
                <a:cs typeface="Calibri"/>
              </a:rPr>
              <a:t>tâches</a:t>
            </a:r>
            <a:endParaRPr sz="1801" dirty="0">
              <a:latin typeface="Calibri"/>
              <a:cs typeface="Calibri"/>
            </a:endParaRPr>
          </a:p>
          <a:p>
            <a:pPr marL="476441" marR="6529141" indent="-186765">
              <a:spcBef>
                <a:spcPts val="1361"/>
              </a:spcBef>
              <a:buChar char="-"/>
              <a:tabLst>
                <a:tab pos="409739" algn="l"/>
              </a:tabLst>
            </a:pPr>
            <a:r>
              <a:rPr sz="1801" dirty="0">
                <a:latin typeface="Times New Roman"/>
                <a:cs typeface="Times New Roman"/>
              </a:rPr>
              <a:t>name:</a:t>
            </a:r>
            <a:r>
              <a:rPr sz="1801" spc="-70" dirty="0">
                <a:latin typeface="Times New Roman"/>
                <a:cs typeface="Times New Roman"/>
              </a:rPr>
              <a:t> </a:t>
            </a:r>
            <a:r>
              <a:rPr sz="1801" dirty="0">
                <a:latin typeface="Times New Roman"/>
                <a:cs typeface="Times New Roman"/>
              </a:rPr>
              <a:t>Install</a:t>
            </a:r>
            <a:r>
              <a:rPr sz="1801" spc="-80" dirty="0">
                <a:latin typeface="Times New Roman"/>
                <a:cs typeface="Times New Roman"/>
              </a:rPr>
              <a:t> </a:t>
            </a:r>
            <a:r>
              <a:rPr sz="1801" spc="-5" dirty="0">
                <a:latin typeface="Times New Roman"/>
                <a:cs typeface="Times New Roman"/>
              </a:rPr>
              <a:t>Apache </a:t>
            </a:r>
            <a:r>
              <a:rPr sz="1801" spc="-434" dirty="0">
                <a:latin typeface="Times New Roman"/>
                <a:cs typeface="Times New Roman"/>
              </a:rPr>
              <a:t> </a:t>
            </a:r>
            <a:r>
              <a:rPr sz="1801" dirty="0">
                <a:latin typeface="Times New Roman"/>
                <a:cs typeface="Times New Roman"/>
              </a:rPr>
              <a:t>apt:</a:t>
            </a:r>
          </a:p>
          <a:p>
            <a:pPr marL="587610" marR="6913469"/>
            <a:r>
              <a:rPr sz="1801" dirty="0">
                <a:latin typeface="Times New Roman"/>
                <a:cs typeface="Times New Roman"/>
              </a:rPr>
              <a:t>name=apac</a:t>
            </a:r>
            <a:r>
              <a:rPr sz="1801" spc="-10" dirty="0">
                <a:latin typeface="Times New Roman"/>
                <a:cs typeface="Times New Roman"/>
              </a:rPr>
              <a:t>h</a:t>
            </a:r>
            <a:r>
              <a:rPr sz="1801" spc="5" dirty="0">
                <a:latin typeface="Times New Roman"/>
                <a:cs typeface="Times New Roman"/>
              </a:rPr>
              <a:t>e</a:t>
            </a:r>
            <a:r>
              <a:rPr sz="1801" dirty="0">
                <a:latin typeface="Times New Roman"/>
                <a:cs typeface="Times New Roman"/>
              </a:rPr>
              <a:t>2  </a:t>
            </a:r>
            <a:r>
              <a:rPr sz="1801" spc="-5" dirty="0">
                <a:latin typeface="Times New Roman"/>
                <a:cs typeface="Times New Roman"/>
              </a:rPr>
              <a:t>state=present</a:t>
            </a:r>
            <a:endParaRPr sz="1801" dirty="0">
              <a:latin typeface="Times New Roman"/>
              <a:cs typeface="Times New Roman"/>
            </a:endParaRPr>
          </a:p>
          <a:p>
            <a:pPr marL="410373" indent="-111805">
              <a:lnSpc>
                <a:spcPts val="1776"/>
              </a:lnSpc>
              <a:buChar char="-"/>
              <a:tabLst>
                <a:tab pos="411009" algn="l"/>
              </a:tabLst>
            </a:pPr>
            <a:r>
              <a:rPr sz="1801" spc="-5" dirty="0">
                <a:latin typeface="Times New Roman"/>
                <a:cs typeface="Times New Roman"/>
              </a:rPr>
              <a:t>name:</a:t>
            </a:r>
            <a:r>
              <a:rPr sz="1801" spc="-30" dirty="0">
                <a:latin typeface="Times New Roman"/>
                <a:cs typeface="Times New Roman"/>
              </a:rPr>
              <a:t> </a:t>
            </a:r>
            <a:r>
              <a:rPr sz="1801" dirty="0">
                <a:latin typeface="Times New Roman"/>
                <a:cs typeface="Times New Roman"/>
              </a:rPr>
              <a:t>Ensure</a:t>
            </a:r>
            <a:r>
              <a:rPr sz="1801" spc="-40" dirty="0">
                <a:latin typeface="Times New Roman"/>
                <a:cs typeface="Times New Roman"/>
              </a:rPr>
              <a:t> </a:t>
            </a:r>
            <a:r>
              <a:rPr sz="1801" spc="-5" dirty="0">
                <a:latin typeface="Times New Roman"/>
                <a:cs typeface="Times New Roman"/>
              </a:rPr>
              <a:t>service</a:t>
            </a:r>
            <a:r>
              <a:rPr sz="1801" spc="-40" dirty="0">
                <a:latin typeface="Times New Roman"/>
                <a:cs typeface="Times New Roman"/>
              </a:rPr>
              <a:t> </a:t>
            </a:r>
            <a:r>
              <a:rPr sz="1801" dirty="0">
                <a:latin typeface="Times New Roman"/>
                <a:cs typeface="Times New Roman"/>
              </a:rPr>
              <a:t>is</a:t>
            </a:r>
            <a:r>
              <a:rPr sz="1801" spc="-30" dirty="0">
                <a:latin typeface="Times New Roman"/>
                <a:cs typeface="Times New Roman"/>
              </a:rPr>
              <a:t> </a:t>
            </a:r>
            <a:r>
              <a:rPr sz="1801" dirty="0">
                <a:latin typeface="Times New Roman"/>
                <a:cs typeface="Times New Roman"/>
              </a:rPr>
              <a:t>registered</a:t>
            </a:r>
            <a:r>
              <a:rPr sz="1801" spc="-35" dirty="0">
                <a:latin typeface="Times New Roman"/>
                <a:cs typeface="Times New Roman"/>
              </a:rPr>
              <a:t> </a:t>
            </a:r>
            <a:r>
              <a:rPr sz="1801" dirty="0">
                <a:latin typeface="Times New Roman"/>
                <a:cs typeface="Times New Roman"/>
              </a:rPr>
              <a:t>and</a:t>
            </a:r>
            <a:r>
              <a:rPr sz="1801" spc="-25" dirty="0">
                <a:latin typeface="Times New Roman"/>
                <a:cs typeface="Times New Roman"/>
              </a:rPr>
              <a:t> </a:t>
            </a:r>
            <a:r>
              <a:rPr sz="1801" dirty="0">
                <a:latin typeface="Times New Roman"/>
                <a:cs typeface="Times New Roman"/>
              </a:rPr>
              <a:t>running</a:t>
            </a:r>
            <a:r>
              <a:rPr sz="1801" spc="-45" dirty="0">
                <a:latin typeface="Times New Roman"/>
                <a:cs typeface="Times New Roman"/>
              </a:rPr>
              <a:t> </a:t>
            </a:r>
            <a:r>
              <a:rPr sz="1801" spc="-5" dirty="0">
                <a:latin typeface="Times New Roman"/>
                <a:cs typeface="Times New Roman"/>
              </a:rPr>
              <a:t>service:</a:t>
            </a:r>
            <a:endParaRPr sz="1801" dirty="0">
              <a:latin typeface="Times New Roman"/>
              <a:cs typeface="Times New Roman"/>
            </a:endParaRPr>
          </a:p>
          <a:p>
            <a:pPr marL="413549" marR="7088799">
              <a:lnSpc>
                <a:spcPct val="88100"/>
              </a:lnSpc>
              <a:spcBef>
                <a:spcPts val="125"/>
              </a:spcBef>
            </a:pPr>
            <a:r>
              <a:rPr sz="1801" dirty="0">
                <a:latin typeface="Times New Roman"/>
                <a:cs typeface="Times New Roman"/>
              </a:rPr>
              <a:t>name=</a:t>
            </a:r>
            <a:r>
              <a:rPr sz="1801" spc="-10" dirty="0">
                <a:latin typeface="Times New Roman"/>
                <a:cs typeface="Times New Roman"/>
              </a:rPr>
              <a:t>a</a:t>
            </a:r>
            <a:r>
              <a:rPr sz="1801" dirty="0">
                <a:latin typeface="Times New Roman"/>
                <a:cs typeface="Times New Roman"/>
              </a:rPr>
              <a:t>p</a:t>
            </a:r>
            <a:r>
              <a:rPr sz="1801" spc="-10" dirty="0">
                <a:latin typeface="Times New Roman"/>
                <a:cs typeface="Times New Roman"/>
              </a:rPr>
              <a:t>a</a:t>
            </a:r>
            <a:r>
              <a:rPr sz="1801" dirty="0">
                <a:latin typeface="Times New Roman"/>
                <a:cs typeface="Times New Roman"/>
              </a:rPr>
              <a:t>c</a:t>
            </a:r>
            <a:r>
              <a:rPr sz="1801" spc="-10" dirty="0">
                <a:latin typeface="Times New Roman"/>
                <a:cs typeface="Times New Roman"/>
              </a:rPr>
              <a:t>h</a:t>
            </a:r>
            <a:r>
              <a:rPr sz="1801" spc="5" dirty="0">
                <a:latin typeface="Times New Roman"/>
                <a:cs typeface="Times New Roman"/>
              </a:rPr>
              <a:t>e</a:t>
            </a:r>
            <a:r>
              <a:rPr sz="1801" dirty="0">
                <a:latin typeface="Times New Roman"/>
                <a:cs typeface="Times New Roman"/>
              </a:rPr>
              <a:t>2  </a:t>
            </a:r>
            <a:r>
              <a:rPr sz="1801" spc="30" dirty="0">
                <a:latin typeface="Times New Roman"/>
                <a:cs typeface="Times New Roman"/>
              </a:rPr>
              <a:t>enabled=true </a:t>
            </a:r>
            <a:r>
              <a:rPr sz="1801" spc="35" dirty="0">
                <a:latin typeface="Times New Roman"/>
                <a:cs typeface="Times New Roman"/>
              </a:rPr>
              <a:t> </a:t>
            </a:r>
            <a:r>
              <a:rPr sz="1801" spc="-5" dirty="0">
                <a:latin typeface="Times New Roman"/>
                <a:cs typeface="Times New Roman"/>
              </a:rPr>
              <a:t>state=started</a:t>
            </a:r>
            <a:endParaRPr sz="1801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1360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998" y="995063"/>
            <a:ext cx="525851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Gestion</a:t>
            </a:r>
            <a:r>
              <a:rPr spc="-20" dirty="0"/>
              <a:t> </a:t>
            </a:r>
            <a:r>
              <a:rPr spc="-5" dirty="0"/>
              <a:t>des</a:t>
            </a:r>
            <a:r>
              <a:rPr spc="-20" dirty="0"/>
              <a:t> </a:t>
            </a:r>
            <a:r>
              <a:rPr spc="-5" dirty="0"/>
              <a:t>rôles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13968" y="2701154"/>
            <a:ext cx="1995373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65" dirty="0">
                <a:latin typeface="Calibri"/>
                <a:cs typeface="Calibri"/>
              </a:rPr>
              <a:t>Exemples</a:t>
            </a:r>
            <a:r>
              <a:rPr sz="1551" spc="155" dirty="0">
                <a:latin typeface="Calibri"/>
                <a:cs typeface="Calibri"/>
              </a:rPr>
              <a:t> </a:t>
            </a:r>
            <a:r>
              <a:rPr sz="1551" spc="50" dirty="0">
                <a:latin typeface="Calibri"/>
                <a:cs typeface="Calibri"/>
              </a:rPr>
              <a:t>de</a:t>
            </a:r>
            <a:r>
              <a:rPr sz="1551" spc="65" dirty="0">
                <a:latin typeface="Calibri"/>
                <a:cs typeface="Calibri"/>
              </a:rPr>
              <a:t> </a:t>
            </a:r>
            <a:r>
              <a:rPr sz="1551" spc="60" dirty="0">
                <a:latin typeface="Calibri"/>
                <a:cs typeface="Calibri"/>
              </a:rPr>
              <a:t>playbook</a:t>
            </a:r>
            <a:endParaRPr sz="1551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3946" y="3027935"/>
            <a:ext cx="7390059" cy="149923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6353" rIns="0" bIns="0" rtlCol="0">
            <a:spAutoFit/>
          </a:bodyPr>
          <a:lstStyle/>
          <a:p>
            <a:pPr>
              <a:spcBef>
                <a:spcPts val="50"/>
              </a:spcBef>
            </a:pPr>
            <a:endParaRPr sz="1801">
              <a:latin typeface="Times New Roman"/>
              <a:cs typeface="Times New Roman"/>
            </a:endParaRPr>
          </a:p>
          <a:p>
            <a:pPr marL="477075">
              <a:lnSpc>
                <a:spcPts val="1851"/>
              </a:lnSpc>
            </a:pPr>
            <a:r>
              <a:rPr sz="1551" spc="5" dirty="0">
                <a:latin typeface="Consolas"/>
                <a:cs typeface="Consolas"/>
              </a:rPr>
              <a:t>---</a:t>
            </a:r>
            <a:endParaRPr sz="1551">
              <a:latin typeface="Consolas"/>
              <a:cs typeface="Consolas"/>
            </a:endParaRPr>
          </a:p>
          <a:p>
            <a:pPr marL="696238" marR="4838094" indent="-221067">
              <a:lnSpc>
                <a:spcPts val="1921"/>
              </a:lnSpc>
              <a:buChar char="-"/>
              <a:tabLst>
                <a:tab pos="696874" algn="l"/>
              </a:tabLst>
            </a:pPr>
            <a:r>
              <a:rPr sz="1551" spc="5" dirty="0">
                <a:latin typeface="Consolas"/>
                <a:cs typeface="Consolas"/>
              </a:rPr>
              <a:t>hosts:</a:t>
            </a:r>
            <a:r>
              <a:rPr sz="1551" spc="-160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webservers </a:t>
            </a:r>
            <a:r>
              <a:rPr sz="1551" spc="-835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roles:</a:t>
            </a:r>
            <a:endParaRPr sz="1551">
              <a:latin typeface="Consolas"/>
              <a:cs typeface="Consolas"/>
            </a:endParaRPr>
          </a:p>
          <a:p>
            <a:pPr marL="1247004" lvl="1" indent="-221704">
              <a:spcBef>
                <a:spcPts val="35"/>
              </a:spcBef>
              <a:buChar char="-"/>
              <a:tabLst>
                <a:tab pos="1247639" algn="l"/>
              </a:tabLst>
            </a:pPr>
            <a:r>
              <a:rPr sz="1551" spc="5" dirty="0">
                <a:latin typeface="Consolas"/>
                <a:cs typeface="Consolas"/>
              </a:rPr>
              <a:t>common</a:t>
            </a:r>
            <a:endParaRPr sz="1551">
              <a:latin typeface="Consolas"/>
              <a:cs typeface="Consolas"/>
            </a:endParaRPr>
          </a:p>
          <a:p>
            <a:pPr marL="1247004" lvl="1" indent="-221704">
              <a:spcBef>
                <a:spcPts val="35"/>
              </a:spcBef>
              <a:buChar char="-"/>
              <a:tabLst>
                <a:tab pos="1247639" algn="l"/>
              </a:tabLst>
            </a:pPr>
            <a:r>
              <a:rPr sz="1551" spc="5" dirty="0">
                <a:latin typeface="Consolas"/>
                <a:cs typeface="Consolas"/>
              </a:rPr>
              <a:t>webservers</a:t>
            </a:r>
            <a:endParaRPr sz="1551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5968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1125" y="943480"/>
            <a:ext cx="505321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Gestion</a:t>
            </a:r>
            <a:r>
              <a:rPr spc="-20" dirty="0"/>
              <a:t> </a:t>
            </a:r>
            <a:r>
              <a:rPr spc="-5" dirty="0"/>
              <a:t>des</a:t>
            </a:r>
            <a:r>
              <a:rPr spc="-20" dirty="0"/>
              <a:t> </a:t>
            </a:r>
            <a:r>
              <a:rPr spc="-5" dirty="0"/>
              <a:t>rôles</a:t>
            </a:r>
          </a:p>
        </p:txBody>
      </p:sp>
      <p:sp>
        <p:nvSpPr>
          <p:cNvPr id="3" name="object 3"/>
          <p:cNvSpPr/>
          <p:nvPr/>
        </p:nvSpPr>
        <p:spPr>
          <a:xfrm>
            <a:off x="1673946" y="3037461"/>
            <a:ext cx="7390059" cy="2114803"/>
          </a:xfrm>
          <a:custGeom>
            <a:avLst/>
            <a:gdLst/>
            <a:ahLst/>
            <a:cxnLst/>
            <a:rect l="l" t="t" r="r" b="b"/>
            <a:pathLst>
              <a:path w="7386955" h="2113915">
                <a:moveTo>
                  <a:pt x="7386700" y="0"/>
                </a:moveTo>
                <a:lnTo>
                  <a:pt x="0" y="0"/>
                </a:lnTo>
                <a:lnTo>
                  <a:pt x="0" y="2113534"/>
                </a:lnTo>
                <a:lnTo>
                  <a:pt x="7386700" y="2113534"/>
                </a:lnTo>
                <a:lnTo>
                  <a:pt x="7386700" y="0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 txBox="1"/>
          <p:nvPr/>
        </p:nvSpPr>
        <p:spPr>
          <a:xfrm>
            <a:off x="2011018" y="2684637"/>
            <a:ext cx="2217081" cy="1385517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65" dirty="0">
                <a:latin typeface="Calibri"/>
                <a:cs typeface="Calibri"/>
              </a:rPr>
              <a:t>Exemples</a:t>
            </a:r>
            <a:r>
              <a:rPr sz="1551" spc="160" dirty="0">
                <a:latin typeface="Calibri"/>
                <a:cs typeface="Calibri"/>
              </a:rPr>
              <a:t> </a:t>
            </a:r>
            <a:r>
              <a:rPr sz="1551" spc="55" dirty="0">
                <a:latin typeface="Calibri"/>
                <a:cs typeface="Calibri"/>
              </a:rPr>
              <a:t>de</a:t>
            </a:r>
            <a:r>
              <a:rPr sz="1551" spc="70" dirty="0">
                <a:latin typeface="Calibri"/>
                <a:cs typeface="Calibri"/>
              </a:rPr>
              <a:t> </a:t>
            </a:r>
            <a:r>
              <a:rPr sz="1551" spc="60" dirty="0">
                <a:latin typeface="Calibri"/>
                <a:cs typeface="Calibri"/>
              </a:rPr>
              <a:t>playbook</a:t>
            </a:r>
            <a:endParaRPr sz="155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1" dirty="0">
              <a:latin typeface="Calibri"/>
              <a:cs typeface="Calibri"/>
            </a:endParaRPr>
          </a:p>
          <a:p>
            <a:pPr marL="139756">
              <a:lnSpc>
                <a:spcPts val="1856"/>
              </a:lnSpc>
              <a:spcBef>
                <a:spcPts val="1230"/>
              </a:spcBef>
            </a:pPr>
            <a:r>
              <a:rPr sz="1551" spc="10" dirty="0">
                <a:latin typeface="Consolas"/>
                <a:cs typeface="Consolas"/>
              </a:rPr>
              <a:t>---</a:t>
            </a:r>
            <a:endParaRPr sz="1551" dirty="0">
              <a:latin typeface="Consolas"/>
              <a:cs typeface="Consolas"/>
            </a:endParaRPr>
          </a:p>
          <a:p>
            <a:pPr marL="359554" marR="5082" indent="-221067">
              <a:lnSpc>
                <a:spcPts val="1911"/>
              </a:lnSpc>
              <a:spcBef>
                <a:spcPts val="20"/>
              </a:spcBef>
            </a:pPr>
            <a:r>
              <a:rPr sz="1551" spc="15" dirty="0">
                <a:latin typeface="Consolas"/>
                <a:cs typeface="Consolas"/>
              </a:rPr>
              <a:t>-</a:t>
            </a:r>
            <a:r>
              <a:rPr sz="1551" spc="-40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hosts:</a:t>
            </a:r>
            <a:r>
              <a:rPr sz="1551" spc="-125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webservers </a:t>
            </a:r>
            <a:r>
              <a:rPr sz="1551" spc="-840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roles:</a:t>
            </a:r>
            <a:endParaRPr sz="1551" dirty="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68028" y="4141899"/>
          <a:ext cx="5204104" cy="692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4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012">
                <a:tc>
                  <a:txBody>
                    <a:bodyPr/>
                    <a:lstStyle/>
                    <a:p>
                      <a:pPr marL="127000">
                        <a:lnSpc>
                          <a:spcPts val="1505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600" spc="-9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common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31">
                <a:tc>
                  <a:txBody>
                    <a:bodyPr/>
                    <a:lstStyle/>
                    <a:p>
                      <a:pPr marL="127000">
                        <a:lnSpc>
                          <a:spcPts val="1680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6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6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role:</a:t>
                      </a:r>
                      <a:r>
                        <a:rPr sz="1600" spc="-1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myapp,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80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dir:</a:t>
                      </a:r>
                      <a:r>
                        <a:rPr sz="1600" spc="-1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'/opt/a',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680"/>
                        </a:lnSpc>
                      </a:pPr>
                      <a:r>
                        <a:rPr sz="1600" spc="-15" dirty="0">
                          <a:latin typeface="Consolas"/>
                          <a:cs typeface="Consolas"/>
                        </a:rPr>
                        <a:t>port:</a:t>
                      </a:r>
                      <a:r>
                        <a:rPr sz="16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5000</a:t>
                      </a:r>
                      <a:r>
                        <a:rPr sz="1600" spc="-1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}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97">
                <a:tc>
                  <a:txBody>
                    <a:bodyPr/>
                    <a:lstStyle/>
                    <a:p>
                      <a:pPr marL="127000">
                        <a:lnSpc>
                          <a:spcPts val="1650"/>
                        </a:lnSpc>
                      </a:pPr>
                      <a:r>
                        <a:rPr sz="1600" spc="-5" dirty="0">
                          <a:latin typeface="Consolas"/>
                          <a:cs typeface="Consolas"/>
                        </a:rPr>
                        <a:t>-</a:t>
                      </a:r>
                      <a:r>
                        <a:rPr sz="16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{</a:t>
                      </a:r>
                      <a:r>
                        <a:rPr sz="16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role:</a:t>
                      </a:r>
                      <a:r>
                        <a:rPr sz="1600" spc="-1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myapp,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650"/>
                        </a:lnSpc>
                      </a:pPr>
                      <a:r>
                        <a:rPr sz="1600" spc="-10" dirty="0">
                          <a:latin typeface="Consolas"/>
                          <a:cs typeface="Consolas"/>
                        </a:rPr>
                        <a:t>dir:</a:t>
                      </a:r>
                      <a:r>
                        <a:rPr sz="1600" spc="-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5" dirty="0">
                          <a:latin typeface="Consolas"/>
                          <a:cs typeface="Consolas"/>
                        </a:rPr>
                        <a:t>'/opt/b',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ts val="1650"/>
                        </a:lnSpc>
                      </a:pPr>
                      <a:r>
                        <a:rPr sz="1600" spc="-15" dirty="0">
                          <a:latin typeface="Consolas"/>
                          <a:cs typeface="Consolas"/>
                        </a:rPr>
                        <a:t>port:</a:t>
                      </a:r>
                      <a:r>
                        <a:rPr sz="16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10" dirty="0">
                          <a:latin typeface="Consolas"/>
                          <a:cs typeface="Consolas"/>
                        </a:rPr>
                        <a:t>5001</a:t>
                      </a:r>
                      <a:r>
                        <a:rPr sz="1600" spc="-1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600" spc="-5" dirty="0">
                          <a:latin typeface="Consolas"/>
                          <a:cs typeface="Consolas"/>
                        </a:rPr>
                        <a:t>}</a:t>
                      </a:r>
                      <a:endParaRPr sz="1600" dirty="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solidFill>
                      <a:srgbClr val="DCDC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5008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998" y="632498"/>
            <a:ext cx="3295763" cy="1505531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Gestion</a:t>
            </a:r>
            <a:r>
              <a:rPr spc="-20" dirty="0"/>
              <a:t> </a:t>
            </a:r>
            <a:r>
              <a:rPr spc="-5" dirty="0"/>
              <a:t>des</a:t>
            </a:r>
            <a:r>
              <a:rPr spc="-20" dirty="0"/>
              <a:t> </a:t>
            </a:r>
            <a:r>
              <a:rPr spc="-5" dirty="0"/>
              <a:t>rôles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9481" y="2591126"/>
            <a:ext cx="1997914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65" dirty="0">
                <a:latin typeface="Calibri"/>
                <a:cs typeface="Calibri"/>
              </a:rPr>
              <a:t>Exemples</a:t>
            </a:r>
            <a:r>
              <a:rPr sz="1551" spc="165" dirty="0">
                <a:latin typeface="Calibri"/>
                <a:cs typeface="Calibri"/>
              </a:rPr>
              <a:t> </a:t>
            </a:r>
            <a:r>
              <a:rPr sz="1551" spc="50" dirty="0">
                <a:latin typeface="Calibri"/>
                <a:cs typeface="Calibri"/>
              </a:rPr>
              <a:t>de</a:t>
            </a:r>
            <a:r>
              <a:rPr sz="1551" spc="75" dirty="0">
                <a:latin typeface="Calibri"/>
                <a:cs typeface="Calibri"/>
              </a:rPr>
              <a:t> </a:t>
            </a:r>
            <a:r>
              <a:rPr sz="1551" spc="60" dirty="0">
                <a:latin typeface="Calibri"/>
                <a:cs typeface="Calibri"/>
              </a:rPr>
              <a:t>playbook</a:t>
            </a:r>
            <a:endParaRPr sz="1551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3946" y="3027936"/>
            <a:ext cx="7390059" cy="1572285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1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351">
              <a:latin typeface="Times New Roman"/>
              <a:cs typeface="Times New Roman"/>
            </a:endParaRPr>
          </a:p>
          <a:p>
            <a:pPr marL="477075">
              <a:lnSpc>
                <a:spcPts val="1851"/>
              </a:lnSpc>
            </a:pPr>
            <a:r>
              <a:rPr sz="1551" spc="5" dirty="0">
                <a:latin typeface="Consolas"/>
                <a:cs typeface="Consolas"/>
              </a:rPr>
              <a:t>---</a:t>
            </a:r>
            <a:endParaRPr sz="1551">
              <a:latin typeface="Consolas"/>
              <a:cs typeface="Consolas"/>
            </a:endParaRPr>
          </a:p>
          <a:p>
            <a:pPr marL="696238" marR="4841271" indent="-221067">
              <a:lnSpc>
                <a:spcPts val="1921"/>
              </a:lnSpc>
              <a:spcBef>
                <a:spcPts val="5"/>
              </a:spcBef>
            </a:pPr>
            <a:r>
              <a:rPr sz="1551" spc="15" dirty="0">
                <a:latin typeface="Consolas"/>
                <a:cs typeface="Consolas"/>
              </a:rPr>
              <a:t>-</a:t>
            </a:r>
            <a:r>
              <a:rPr sz="1551" spc="-40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hosts:</a:t>
            </a:r>
            <a:r>
              <a:rPr sz="1551" spc="-125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webservers </a:t>
            </a:r>
            <a:r>
              <a:rPr sz="1551" spc="-840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roles:</a:t>
            </a:r>
            <a:endParaRPr sz="1551">
              <a:latin typeface="Consolas"/>
              <a:cs typeface="Consolas"/>
            </a:endParaRPr>
          </a:p>
          <a:p>
            <a:pPr marL="916035">
              <a:spcBef>
                <a:spcPts val="30"/>
              </a:spcBef>
            </a:pPr>
            <a:r>
              <a:rPr sz="1551" spc="15" dirty="0">
                <a:latin typeface="Consolas"/>
                <a:cs typeface="Consolas"/>
              </a:rPr>
              <a:t>-</a:t>
            </a:r>
            <a:r>
              <a:rPr sz="1551" spc="-5" dirty="0">
                <a:latin typeface="Consolas"/>
                <a:cs typeface="Consolas"/>
              </a:rPr>
              <a:t> </a:t>
            </a:r>
            <a:r>
              <a:rPr sz="1551" spc="15" dirty="0">
                <a:latin typeface="Consolas"/>
                <a:cs typeface="Consolas"/>
              </a:rPr>
              <a:t>{</a:t>
            </a:r>
            <a:r>
              <a:rPr sz="1551" spc="-5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role:</a:t>
            </a:r>
            <a:r>
              <a:rPr sz="1551" spc="-15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foo,</a:t>
            </a:r>
            <a:r>
              <a:rPr sz="1551" spc="-15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when:</a:t>
            </a:r>
            <a:r>
              <a:rPr sz="1551" spc="-15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"ansible_os_family</a:t>
            </a:r>
            <a:r>
              <a:rPr sz="1551" spc="-15" dirty="0">
                <a:latin typeface="Consolas"/>
                <a:cs typeface="Consolas"/>
              </a:rPr>
              <a:t> </a:t>
            </a:r>
            <a:r>
              <a:rPr sz="1551" spc="10" dirty="0">
                <a:latin typeface="Consolas"/>
                <a:cs typeface="Consolas"/>
              </a:rPr>
              <a:t>==</a:t>
            </a:r>
            <a:r>
              <a:rPr sz="1551" spc="-15" dirty="0">
                <a:latin typeface="Consolas"/>
                <a:cs typeface="Consolas"/>
              </a:rPr>
              <a:t> </a:t>
            </a:r>
            <a:r>
              <a:rPr sz="1551" spc="5" dirty="0">
                <a:latin typeface="Consolas"/>
                <a:cs typeface="Consolas"/>
              </a:rPr>
              <a:t>'RedHat'"</a:t>
            </a:r>
            <a:r>
              <a:rPr sz="1551" spc="-30" dirty="0">
                <a:latin typeface="Consolas"/>
                <a:cs typeface="Consolas"/>
              </a:rPr>
              <a:t> </a:t>
            </a:r>
            <a:r>
              <a:rPr sz="1551" spc="15" dirty="0">
                <a:latin typeface="Consolas"/>
                <a:cs typeface="Consolas"/>
              </a:rPr>
              <a:t>}</a:t>
            </a:r>
            <a:endParaRPr sz="1551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77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16</a:t>
            </a:fld>
            <a:endParaRPr lang="en-US"/>
          </a:p>
        </p:txBody>
      </p:sp>
      <p:sp>
        <p:nvSpPr>
          <p:cNvPr id="5" name="object 2"/>
          <p:cNvSpPr/>
          <p:nvPr/>
        </p:nvSpPr>
        <p:spPr>
          <a:xfrm>
            <a:off x="345983" y="2161940"/>
            <a:ext cx="1625012" cy="4119705"/>
          </a:xfrm>
          <a:custGeom>
            <a:avLst/>
            <a:gdLst/>
            <a:ahLst/>
            <a:cxnLst/>
            <a:rect l="l" t="t" r="r" b="b"/>
            <a:pathLst>
              <a:path w="1624330" h="4117975">
                <a:moveTo>
                  <a:pt x="1624330" y="0"/>
                </a:moveTo>
                <a:lnTo>
                  <a:pt x="0" y="0"/>
                </a:lnTo>
                <a:lnTo>
                  <a:pt x="0" y="4117721"/>
                </a:lnTo>
                <a:lnTo>
                  <a:pt x="1624330" y="4117721"/>
                </a:lnTo>
                <a:lnTo>
                  <a:pt x="1624330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6" name="object 3"/>
          <p:cNvSpPr/>
          <p:nvPr/>
        </p:nvSpPr>
        <p:spPr>
          <a:xfrm>
            <a:off x="2045958" y="2161940"/>
            <a:ext cx="1623742" cy="4119705"/>
          </a:xfrm>
          <a:custGeom>
            <a:avLst/>
            <a:gdLst/>
            <a:ahLst/>
            <a:cxnLst/>
            <a:rect l="l" t="t" r="r" b="b"/>
            <a:pathLst>
              <a:path w="1623060" h="4117975">
                <a:moveTo>
                  <a:pt x="1622806" y="0"/>
                </a:moveTo>
                <a:lnTo>
                  <a:pt x="0" y="0"/>
                </a:lnTo>
                <a:lnTo>
                  <a:pt x="0" y="4117721"/>
                </a:lnTo>
                <a:lnTo>
                  <a:pt x="1622806" y="4117721"/>
                </a:lnTo>
                <a:lnTo>
                  <a:pt x="1622806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7" name="object 4"/>
          <p:cNvSpPr/>
          <p:nvPr/>
        </p:nvSpPr>
        <p:spPr>
          <a:xfrm>
            <a:off x="3741357" y="2161940"/>
            <a:ext cx="1625012" cy="4119705"/>
          </a:xfrm>
          <a:custGeom>
            <a:avLst/>
            <a:gdLst/>
            <a:ahLst/>
            <a:cxnLst/>
            <a:rect l="l" t="t" r="r" b="b"/>
            <a:pathLst>
              <a:path w="1624329" h="4117975">
                <a:moveTo>
                  <a:pt x="1624329" y="0"/>
                </a:moveTo>
                <a:lnTo>
                  <a:pt x="0" y="0"/>
                </a:lnTo>
                <a:lnTo>
                  <a:pt x="0" y="4117721"/>
                </a:lnTo>
                <a:lnTo>
                  <a:pt x="1624329" y="4117721"/>
                </a:lnTo>
                <a:lnTo>
                  <a:pt x="1624329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8" name="object 5"/>
          <p:cNvSpPr/>
          <p:nvPr/>
        </p:nvSpPr>
        <p:spPr>
          <a:xfrm>
            <a:off x="5439807" y="2161940"/>
            <a:ext cx="1625012" cy="4119705"/>
          </a:xfrm>
          <a:custGeom>
            <a:avLst/>
            <a:gdLst/>
            <a:ahLst/>
            <a:cxnLst/>
            <a:rect l="l" t="t" r="r" b="b"/>
            <a:pathLst>
              <a:path w="1624329" h="4117975">
                <a:moveTo>
                  <a:pt x="1624330" y="0"/>
                </a:moveTo>
                <a:lnTo>
                  <a:pt x="0" y="0"/>
                </a:lnTo>
                <a:lnTo>
                  <a:pt x="0" y="4117721"/>
                </a:lnTo>
                <a:lnTo>
                  <a:pt x="1624330" y="4117721"/>
                </a:lnTo>
                <a:lnTo>
                  <a:pt x="1624330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9" name="object 6"/>
          <p:cNvSpPr/>
          <p:nvPr/>
        </p:nvSpPr>
        <p:spPr>
          <a:xfrm>
            <a:off x="7147404" y="2161940"/>
            <a:ext cx="1625012" cy="4119705"/>
          </a:xfrm>
          <a:custGeom>
            <a:avLst/>
            <a:gdLst/>
            <a:ahLst/>
            <a:cxnLst/>
            <a:rect l="l" t="t" r="r" b="b"/>
            <a:pathLst>
              <a:path w="1624329" h="4117975">
                <a:moveTo>
                  <a:pt x="1624329" y="0"/>
                </a:moveTo>
                <a:lnTo>
                  <a:pt x="0" y="0"/>
                </a:lnTo>
                <a:lnTo>
                  <a:pt x="0" y="4117721"/>
                </a:lnTo>
                <a:lnTo>
                  <a:pt x="1624329" y="4117721"/>
                </a:lnTo>
                <a:lnTo>
                  <a:pt x="1624329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10" name="object 7"/>
          <p:cNvSpPr/>
          <p:nvPr/>
        </p:nvSpPr>
        <p:spPr>
          <a:xfrm>
            <a:off x="8841279" y="2161940"/>
            <a:ext cx="1625012" cy="4119705"/>
          </a:xfrm>
          <a:custGeom>
            <a:avLst/>
            <a:gdLst/>
            <a:ahLst/>
            <a:cxnLst/>
            <a:rect l="l" t="t" r="r" b="b"/>
            <a:pathLst>
              <a:path w="1624329" h="4117975">
                <a:moveTo>
                  <a:pt x="1624329" y="0"/>
                </a:moveTo>
                <a:lnTo>
                  <a:pt x="0" y="0"/>
                </a:lnTo>
                <a:lnTo>
                  <a:pt x="0" y="4117721"/>
                </a:lnTo>
                <a:lnTo>
                  <a:pt x="1624329" y="4117721"/>
                </a:lnTo>
                <a:lnTo>
                  <a:pt x="1624329" y="0"/>
                </a:lnTo>
                <a:close/>
              </a:path>
            </a:pathLst>
          </a:custGeom>
          <a:solidFill>
            <a:srgbClr val="DDD9C3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11" name="object 8"/>
          <p:cNvSpPr txBox="1"/>
          <p:nvPr/>
        </p:nvSpPr>
        <p:spPr>
          <a:xfrm>
            <a:off x="541849" y="2356332"/>
            <a:ext cx="534895" cy="229133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401" b="1" dirty="0">
                <a:solidFill>
                  <a:srgbClr val="ED0000"/>
                </a:solidFill>
                <a:latin typeface="Arial"/>
                <a:cs typeface="Arial"/>
              </a:rPr>
              <a:t>C</a:t>
            </a:r>
            <a:r>
              <a:rPr sz="1401" b="1" spc="15" dirty="0">
                <a:solidFill>
                  <a:srgbClr val="ED0000"/>
                </a:solidFill>
                <a:latin typeface="Arial"/>
                <a:cs typeface="Arial"/>
              </a:rPr>
              <a:t>l</a:t>
            </a:r>
            <a:r>
              <a:rPr sz="1401" b="1" dirty="0">
                <a:solidFill>
                  <a:srgbClr val="ED0000"/>
                </a:solidFill>
                <a:latin typeface="Arial"/>
                <a:cs typeface="Arial"/>
              </a:rPr>
              <a:t>oud</a:t>
            </a:r>
            <a:endParaRPr sz="1401">
              <a:latin typeface="Arial"/>
              <a:cs typeface="Arial"/>
            </a:endParaRPr>
          </a:p>
        </p:txBody>
      </p:sp>
      <p:sp>
        <p:nvSpPr>
          <p:cNvPr id="12" name="object 9"/>
          <p:cNvSpPr txBox="1"/>
          <p:nvPr/>
        </p:nvSpPr>
        <p:spPr>
          <a:xfrm>
            <a:off x="2090554" y="2356839"/>
            <a:ext cx="1341048" cy="215663"/>
          </a:xfrm>
          <a:prstGeom prst="rect">
            <a:avLst/>
          </a:prstGeom>
        </p:spPr>
        <p:txBody>
          <a:bodyPr vert="horz" wrap="square" lIns="0" tIns="15246" rIns="0" bIns="0" rtlCol="0">
            <a:spAutoFit/>
          </a:bodyPr>
          <a:lstStyle/>
          <a:p>
            <a:pPr marL="12705">
              <a:spcBef>
                <a:spcPts val="120"/>
              </a:spcBef>
            </a:pPr>
            <a:r>
              <a:rPr sz="1301" b="1" spc="60" dirty="0">
                <a:solidFill>
                  <a:srgbClr val="ED0000"/>
                </a:solidFill>
                <a:latin typeface="Arial"/>
                <a:cs typeface="Arial"/>
              </a:rPr>
              <a:t>V</a:t>
            </a:r>
            <a:r>
              <a:rPr sz="1301" b="1" spc="90" dirty="0">
                <a:solidFill>
                  <a:srgbClr val="ED0000"/>
                </a:solidFill>
                <a:latin typeface="Arial"/>
                <a:cs typeface="Arial"/>
              </a:rPr>
              <a:t>ir</a:t>
            </a:r>
            <a:r>
              <a:rPr sz="1301" b="1" spc="5" dirty="0">
                <a:solidFill>
                  <a:srgbClr val="ED0000"/>
                </a:solidFill>
                <a:latin typeface="Arial"/>
                <a:cs typeface="Arial"/>
              </a:rPr>
              <a:t>t</a:t>
            </a:r>
            <a:r>
              <a:rPr sz="1301" b="1" spc="-90" dirty="0">
                <a:solidFill>
                  <a:srgbClr val="ED0000"/>
                </a:solidFill>
                <a:latin typeface="Arial"/>
                <a:cs typeface="Arial"/>
              </a:rPr>
              <a:t> </a:t>
            </a:r>
            <a:r>
              <a:rPr sz="1301" b="1" spc="10" dirty="0">
                <a:solidFill>
                  <a:srgbClr val="ED0000"/>
                </a:solidFill>
                <a:latin typeface="Arial"/>
                <a:cs typeface="Arial"/>
              </a:rPr>
              <a:t>&amp;</a:t>
            </a:r>
            <a:r>
              <a:rPr sz="1301" b="1" spc="-80" dirty="0">
                <a:solidFill>
                  <a:srgbClr val="ED0000"/>
                </a:solidFill>
                <a:latin typeface="Arial"/>
                <a:cs typeface="Arial"/>
              </a:rPr>
              <a:t> </a:t>
            </a:r>
            <a:r>
              <a:rPr sz="1301" b="1" spc="35" dirty="0">
                <a:solidFill>
                  <a:srgbClr val="ED0000"/>
                </a:solidFill>
                <a:latin typeface="Arial"/>
                <a:cs typeface="Arial"/>
              </a:rPr>
              <a:t>C</a:t>
            </a:r>
            <a:r>
              <a:rPr sz="1301" b="1" spc="40" dirty="0">
                <a:solidFill>
                  <a:srgbClr val="ED0000"/>
                </a:solidFill>
                <a:latin typeface="Arial"/>
                <a:cs typeface="Arial"/>
              </a:rPr>
              <a:t>ontai</a:t>
            </a:r>
            <a:r>
              <a:rPr sz="1301" b="1" spc="25" dirty="0">
                <a:solidFill>
                  <a:srgbClr val="ED0000"/>
                </a:solidFill>
                <a:latin typeface="Arial"/>
                <a:cs typeface="Arial"/>
              </a:rPr>
              <a:t>n</a:t>
            </a:r>
            <a:r>
              <a:rPr sz="1301" b="1" spc="40" dirty="0">
                <a:solidFill>
                  <a:srgbClr val="ED0000"/>
                </a:solidFill>
                <a:latin typeface="Arial"/>
                <a:cs typeface="Arial"/>
              </a:rPr>
              <a:t>e</a:t>
            </a:r>
            <a:r>
              <a:rPr sz="1301" b="1" spc="5" dirty="0">
                <a:solidFill>
                  <a:srgbClr val="ED0000"/>
                </a:solidFill>
                <a:latin typeface="Arial"/>
                <a:cs typeface="Arial"/>
              </a:rPr>
              <a:t>r</a:t>
            </a:r>
            <a:endParaRPr sz="1301" dirty="0">
              <a:latin typeface="Arial"/>
              <a:cs typeface="Arial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3833852" y="2356332"/>
            <a:ext cx="818859" cy="229133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401" b="1" spc="5" dirty="0">
                <a:solidFill>
                  <a:srgbClr val="ED0000"/>
                </a:solidFill>
                <a:latin typeface="Arial"/>
                <a:cs typeface="Arial"/>
              </a:rPr>
              <a:t>W</a:t>
            </a:r>
            <a:r>
              <a:rPr sz="1401" b="1" spc="25" dirty="0">
                <a:solidFill>
                  <a:srgbClr val="ED0000"/>
                </a:solidFill>
                <a:latin typeface="Arial"/>
                <a:cs typeface="Arial"/>
              </a:rPr>
              <a:t>i</a:t>
            </a:r>
            <a:r>
              <a:rPr sz="1401" b="1" spc="15" dirty="0">
                <a:solidFill>
                  <a:srgbClr val="ED0000"/>
                </a:solidFill>
                <a:latin typeface="Arial"/>
                <a:cs typeface="Arial"/>
              </a:rPr>
              <a:t>n</a:t>
            </a:r>
            <a:r>
              <a:rPr sz="1401" b="1" spc="20" dirty="0">
                <a:solidFill>
                  <a:srgbClr val="ED0000"/>
                </a:solidFill>
                <a:latin typeface="Arial"/>
                <a:cs typeface="Arial"/>
              </a:rPr>
              <a:t>d</a:t>
            </a:r>
            <a:r>
              <a:rPr sz="1401" b="1" spc="5" dirty="0">
                <a:solidFill>
                  <a:srgbClr val="ED0000"/>
                </a:solidFill>
                <a:latin typeface="Arial"/>
                <a:cs typeface="Arial"/>
              </a:rPr>
              <a:t>o</a:t>
            </a:r>
            <a:r>
              <a:rPr sz="1401" b="1" spc="-5" dirty="0">
                <a:solidFill>
                  <a:srgbClr val="ED0000"/>
                </a:solidFill>
                <a:latin typeface="Arial"/>
                <a:cs typeface="Arial"/>
              </a:rPr>
              <a:t>ws</a:t>
            </a:r>
            <a:endParaRPr sz="1401">
              <a:latin typeface="Arial"/>
              <a:cs typeface="Arial"/>
            </a:endParaRPr>
          </a:p>
        </p:txBody>
      </p:sp>
      <p:sp>
        <p:nvSpPr>
          <p:cNvPr id="14" name="object 11"/>
          <p:cNvSpPr txBox="1"/>
          <p:nvPr/>
        </p:nvSpPr>
        <p:spPr>
          <a:xfrm>
            <a:off x="5529508" y="2356332"/>
            <a:ext cx="782013" cy="229133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401" b="1" spc="75" dirty="0">
                <a:solidFill>
                  <a:srgbClr val="ED0000"/>
                </a:solidFill>
                <a:latin typeface="Arial"/>
                <a:cs typeface="Arial"/>
              </a:rPr>
              <a:t>N</a:t>
            </a:r>
            <a:r>
              <a:rPr sz="1401" b="1" spc="35" dirty="0">
                <a:solidFill>
                  <a:srgbClr val="ED0000"/>
                </a:solidFill>
                <a:latin typeface="Arial"/>
                <a:cs typeface="Arial"/>
              </a:rPr>
              <a:t>e</a:t>
            </a:r>
            <a:r>
              <a:rPr sz="1401" b="1" dirty="0">
                <a:solidFill>
                  <a:srgbClr val="ED0000"/>
                </a:solidFill>
                <a:latin typeface="Arial"/>
                <a:cs typeface="Arial"/>
              </a:rPr>
              <a:t>t</a:t>
            </a:r>
            <a:r>
              <a:rPr sz="1401" b="1" spc="-210" dirty="0">
                <a:solidFill>
                  <a:srgbClr val="ED0000"/>
                </a:solidFill>
                <a:latin typeface="Arial"/>
                <a:cs typeface="Arial"/>
              </a:rPr>
              <a:t> </a:t>
            </a:r>
            <a:r>
              <a:rPr sz="1401" b="1" spc="20" dirty="0">
                <a:solidFill>
                  <a:srgbClr val="ED0000"/>
                </a:solidFill>
                <a:latin typeface="Arial"/>
                <a:cs typeface="Arial"/>
              </a:rPr>
              <a:t>w</a:t>
            </a:r>
            <a:r>
              <a:rPr sz="1401" b="1" spc="40" dirty="0">
                <a:solidFill>
                  <a:srgbClr val="ED0000"/>
                </a:solidFill>
                <a:latin typeface="Arial"/>
                <a:cs typeface="Arial"/>
              </a:rPr>
              <a:t>o</a:t>
            </a:r>
            <a:r>
              <a:rPr sz="1401" b="1" spc="50" dirty="0">
                <a:solidFill>
                  <a:srgbClr val="ED0000"/>
                </a:solidFill>
                <a:latin typeface="Arial"/>
                <a:cs typeface="Arial"/>
              </a:rPr>
              <a:t>r</a:t>
            </a:r>
            <a:r>
              <a:rPr sz="1401" b="1" dirty="0">
                <a:solidFill>
                  <a:srgbClr val="ED0000"/>
                </a:solidFill>
                <a:latin typeface="Arial"/>
                <a:cs typeface="Arial"/>
              </a:rPr>
              <a:t>k</a:t>
            </a:r>
            <a:endParaRPr sz="1401">
              <a:latin typeface="Arial"/>
              <a:cs typeface="Arial"/>
            </a:endParaRPr>
          </a:p>
        </p:txBody>
      </p:sp>
      <p:sp>
        <p:nvSpPr>
          <p:cNvPr id="15" name="object 12"/>
          <p:cNvSpPr txBox="1"/>
          <p:nvPr/>
        </p:nvSpPr>
        <p:spPr>
          <a:xfrm>
            <a:off x="7221858" y="2356332"/>
            <a:ext cx="761050" cy="229133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401" b="1" spc="30" dirty="0">
                <a:solidFill>
                  <a:srgbClr val="ED0000"/>
                </a:solidFill>
                <a:latin typeface="Arial"/>
                <a:cs typeface="Arial"/>
              </a:rPr>
              <a:t>Sec</a:t>
            </a:r>
            <a:r>
              <a:rPr sz="1401" b="1" spc="25" dirty="0">
                <a:solidFill>
                  <a:srgbClr val="ED0000"/>
                </a:solidFill>
                <a:latin typeface="Arial"/>
                <a:cs typeface="Arial"/>
              </a:rPr>
              <a:t>u</a:t>
            </a:r>
            <a:r>
              <a:rPr sz="1401" b="1" spc="40" dirty="0">
                <a:solidFill>
                  <a:srgbClr val="ED0000"/>
                </a:solidFill>
                <a:latin typeface="Arial"/>
                <a:cs typeface="Arial"/>
              </a:rPr>
              <a:t>ri</a:t>
            </a:r>
            <a:r>
              <a:rPr sz="1401" b="1" spc="35" dirty="0">
                <a:solidFill>
                  <a:srgbClr val="ED0000"/>
                </a:solidFill>
                <a:latin typeface="Arial"/>
                <a:cs typeface="Arial"/>
              </a:rPr>
              <a:t>t</a:t>
            </a:r>
            <a:r>
              <a:rPr sz="1401" b="1" dirty="0">
                <a:solidFill>
                  <a:srgbClr val="ED0000"/>
                </a:solidFill>
                <a:latin typeface="Arial"/>
                <a:cs typeface="Arial"/>
              </a:rPr>
              <a:t>y</a:t>
            </a:r>
            <a:endParaRPr sz="1401">
              <a:latin typeface="Arial"/>
              <a:cs typeface="Arial"/>
            </a:endParaRPr>
          </a:p>
        </p:txBody>
      </p:sp>
      <p:sp>
        <p:nvSpPr>
          <p:cNvPr id="16" name="object 13"/>
          <p:cNvSpPr txBox="1"/>
          <p:nvPr/>
        </p:nvSpPr>
        <p:spPr>
          <a:xfrm>
            <a:off x="8931614" y="2356332"/>
            <a:ext cx="1001815" cy="229133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401" b="1" spc="40" dirty="0">
                <a:solidFill>
                  <a:srgbClr val="ED0000"/>
                </a:solidFill>
                <a:latin typeface="Arial"/>
                <a:cs typeface="Arial"/>
              </a:rPr>
              <a:t>Monitoring</a:t>
            </a:r>
            <a:endParaRPr sz="1401">
              <a:latin typeface="Arial"/>
              <a:cs typeface="Arial"/>
            </a:endParaRPr>
          </a:p>
        </p:txBody>
      </p:sp>
      <p:sp>
        <p:nvSpPr>
          <p:cNvPr id="17" name="object 14"/>
          <p:cNvSpPr txBox="1">
            <a:spLocks noGrp="1"/>
          </p:cNvSpPr>
          <p:nvPr>
            <p:ph type="title"/>
          </p:nvPr>
        </p:nvSpPr>
        <p:spPr>
          <a:xfrm>
            <a:off x="564109" y="1210691"/>
            <a:ext cx="4917600" cy="386242"/>
          </a:xfrm>
          <a:prstGeom prst="rect">
            <a:avLst/>
          </a:prstGeom>
        </p:spPr>
        <p:txBody>
          <a:bodyPr vert="horz" wrap="square" lIns="0" tIns="13976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0"/>
              </a:spcBef>
            </a:pPr>
            <a:r>
              <a:rPr sz="2351" spc="-10" dirty="0"/>
              <a:t>Ansible</a:t>
            </a:r>
            <a:r>
              <a:rPr sz="2351" spc="-60" dirty="0"/>
              <a:t> </a:t>
            </a:r>
            <a:r>
              <a:rPr sz="2351" spc="-10" dirty="0"/>
              <a:t>automatise</a:t>
            </a:r>
            <a:r>
              <a:rPr sz="2351" spc="-70" dirty="0"/>
              <a:t> </a:t>
            </a:r>
            <a:r>
              <a:rPr sz="2351" spc="-10" dirty="0"/>
              <a:t>toute</a:t>
            </a:r>
            <a:r>
              <a:rPr sz="2351" spc="-45" dirty="0"/>
              <a:t> </a:t>
            </a:r>
            <a:r>
              <a:rPr sz="2351" spc="-10" dirty="0"/>
              <a:t>technologie</a:t>
            </a:r>
            <a:endParaRPr sz="2351" dirty="0"/>
          </a:p>
        </p:txBody>
      </p:sp>
      <p:sp>
        <p:nvSpPr>
          <p:cNvPr id="18" name="object 15"/>
          <p:cNvSpPr txBox="1"/>
          <p:nvPr/>
        </p:nvSpPr>
        <p:spPr>
          <a:xfrm>
            <a:off x="2123206" y="2780790"/>
            <a:ext cx="912243" cy="1492877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12705" marR="247114">
              <a:lnSpc>
                <a:spcPct val="113199"/>
              </a:lnSpc>
              <a:spcBef>
                <a:spcPts val="90"/>
              </a:spcBef>
            </a:pP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Docker 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VM</a:t>
            </a:r>
            <a:r>
              <a:rPr sz="1401" spc="-20" dirty="0">
                <a:solidFill>
                  <a:srgbClr val="54585F"/>
                </a:solidFill>
                <a:latin typeface="Arial MT"/>
                <a:cs typeface="Arial MT"/>
              </a:rPr>
              <a:t>w</a:t>
            </a:r>
            <a:r>
              <a:rPr sz="1401" spc="-15" dirty="0">
                <a:solidFill>
                  <a:srgbClr val="54585F"/>
                </a:solidFill>
                <a:latin typeface="Arial MT"/>
                <a:cs typeface="Arial MT"/>
              </a:rPr>
              <a:t>a</a:t>
            </a:r>
            <a:r>
              <a:rPr sz="1401" spc="-50" dirty="0">
                <a:solidFill>
                  <a:srgbClr val="54585F"/>
                </a:solidFill>
                <a:latin typeface="Arial MT"/>
                <a:cs typeface="Arial MT"/>
              </a:rPr>
              <a:t>r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e  </a:t>
            </a:r>
            <a:r>
              <a:rPr sz="1401" spc="-45" dirty="0">
                <a:solidFill>
                  <a:srgbClr val="54585F"/>
                </a:solidFill>
                <a:latin typeface="Arial MT"/>
                <a:cs typeface="Arial MT"/>
              </a:rPr>
              <a:t>RHV</a:t>
            </a:r>
            <a:endParaRPr sz="1401" dirty="0">
              <a:latin typeface="Arial MT"/>
              <a:cs typeface="Arial MT"/>
            </a:endParaRPr>
          </a:p>
          <a:p>
            <a:pPr marL="12705" marR="5082">
              <a:lnSpc>
                <a:spcPct val="112900"/>
              </a:lnSpc>
              <a:spcBef>
                <a:spcPts val="15"/>
              </a:spcBef>
            </a:pP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Open</a:t>
            </a:r>
            <a:r>
              <a:rPr sz="1401" spc="-25" dirty="0">
                <a:solidFill>
                  <a:srgbClr val="54585F"/>
                </a:solidFill>
                <a:latin typeface="Arial MT"/>
                <a:cs typeface="Arial MT"/>
              </a:rPr>
              <a:t>S</a:t>
            </a:r>
            <a:r>
              <a:rPr sz="1401" spc="25" dirty="0">
                <a:solidFill>
                  <a:srgbClr val="54585F"/>
                </a:solidFill>
                <a:latin typeface="Arial MT"/>
                <a:cs typeface="Arial MT"/>
              </a:rPr>
              <a:t>t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a</a:t>
            </a:r>
            <a:r>
              <a:rPr sz="1401" spc="15" dirty="0">
                <a:solidFill>
                  <a:srgbClr val="54585F"/>
                </a:solidFill>
                <a:latin typeface="Arial MT"/>
                <a:cs typeface="Arial MT"/>
              </a:rPr>
              <a:t>c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k  </a:t>
            </a:r>
            <a:r>
              <a:rPr sz="1401" spc="25" dirty="0">
                <a:solidFill>
                  <a:srgbClr val="54585F"/>
                </a:solidFill>
                <a:latin typeface="Arial MT"/>
                <a:cs typeface="Arial MT"/>
              </a:rPr>
              <a:t>OpenShift</a:t>
            </a:r>
            <a:endParaRPr sz="1401" dirty="0">
              <a:latin typeface="Arial MT"/>
              <a:cs typeface="Arial MT"/>
            </a:endParaRPr>
          </a:p>
          <a:p>
            <a:pPr marL="12705">
              <a:spcBef>
                <a:spcPts val="360"/>
              </a:spcBef>
            </a:pPr>
            <a:r>
              <a:rPr sz="1401" b="1" spc="15" dirty="0">
                <a:solidFill>
                  <a:srgbClr val="54585F"/>
                </a:solidFill>
                <a:latin typeface="Arial"/>
                <a:cs typeface="Arial"/>
              </a:rPr>
              <a:t>+more</a:t>
            </a:r>
            <a:endParaRPr sz="1401" dirty="0">
              <a:latin typeface="Arial"/>
              <a:cs typeface="Arial"/>
            </a:endParaRPr>
          </a:p>
        </p:txBody>
      </p:sp>
      <p:sp>
        <p:nvSpPr>
          <p:cNvPr id="19" name="object 16"/>
          <p:cNvSpPr txBox="1"/>
          <p:nvPr/>
        </p:nvSpPr>
        <p:spPr>
          <a:xfrm>
            <a:off x="3833852" y="2825285"/>
            <a:ext cx="791542" cy="2658592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401" spc="-15" dirty="0">
                <a:solidFill>
                  <a:srgbClr val="54585F"/>
                </a:solidFill>
                <a:latin typeface="Arial MT"/>
                <a:cs typeface="Arial MT"/>
              </a:rPr>
              <a:t>ACLs</a:t>
            </a:r>
            <a:endParaRPr sz="1401" dirty="0">
              <a:latin typeface="Arial MT"/>
              <a:cs typeface="Arial MT"/>
            </a:endParaRPr>
          </a:p>
          <a:p>
            <a:pPr marL="12705">
              <a:spcBef>
                <a:spcPts val="80"/>
              </a:spcBef>
            </a:pPr>
            <a:r>
              <a:rPr sz="1401" spc="-25" dirty="0">
                <a:solidFill>
                  <a:srgbClr val="54585F"/>
                </a:solidFill>
                <a:latin typeface="Arial MT"/>
                <a:cs typeface="Arial MT"/>
              </a:rPr>
              <a:t>Files</a:t>
            </a:r>
            <a:endParaRPr sz="1401" dirty="0">
              <a:latin typeface="Arial MT"/>
              <a:cs typeface="Arial MT"/>
            </a:endParaRPr>
          </a:p>
          <a:p>
            <a:pPr marL="12705" marR="5082">
              <a:lnSpc>
                <a:spcPct val="112900"/>
              </a:lnSpc>
              <a:spcBef>
                <a:spcPts val="15"/>
              </a:spcBef>
            </a:pPr>
            <a:r>
              <a:rPr sz="1401" spc="-65" dirty="0">
                <a:solidFill>
                  <a:srgbClr val="54585F"/>
                </a:solidFill>
                <a:latin typeface="Arial MT"/>
                <a:cs typeface="Arial MT"/>
              </a:rPr>
              <a:t>P</a:t>
            </a:r>
            <a:r>
              <a:rPr sz="1401" spc="-25" dirty="0">
                <a:solidFill>
                  <a:srgbClr val="54585F"/>
                </a:solidFill>
                <a:latin typeface="Arial MT"/>
                <a:cs typeface="Arial MT"/>
              </a:rPr>
              <a:t>a</a:t>
            </a:r>
            <a:r>
              <a:rPr sz="1401" spc="-20" dirty="0">
                <a:solidFill>
                  <a:srgbClr val="54585F"/>
                </a:solidFill>
                <a:latin typeface="Arial MT"/>
                <a:cs typeface="Arial MT"/>
              </a:rPr>
              <a:t>c</a:t>
            </a:r>
            <a:r>
              <a:rPr sz="1401" spc="-30" dirty="0">
                <a:solidFill>
                  <a:srgbClr val="54585F"/>
                </a:solidFill>
                <a:latin typeface="Arial MT"/>
                <a:cs typeface="Arial MT"/>
              </a:rPr>
              <a:t>k</a:t>
            </a: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age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s  </a:t>
            </a:r>
            <a:r>
              <a:rPr sz="1401" spc="-45" dirty="0">
                <a:solidFill>
                  <a:srgbClr val="54585F"/>
                </a:solidFill>
                <a:latin typeface="Arial MT"/>
                <a:cs typeface="Arial MT"/>
              </a:rPr>
              <a:t>IIS</a:t>
            </a:r>
            <a:endParaRPr sz="1401" dirty="0">
              <a:latin typeface="Arial MT"/>
              <a:cs typeface="Arial MT"/>
            </a:endParaRPr>
          </a:p>
          <a:p>
            <a:pPr marL="12705" marR="59079">
              <a:lnSpc>
                <a:spcPct val="113300"/>
              </a:lnSpc>
              <a:spcBef>
                <a:spcPts val="5"/>
              </a:spcBef>
            </a:pPr>
            <a:r>
              <a:rPr sz="1401" spc="-150" dirty="0">
                <a:solidFill>
                  <a:srgbClr val="54585F"/>
                </a:solidFill>
                <a:latin typeface="Arial MT"/>
                <a:cs typeface="Arial MT"/>
              </a:rPr>
              <a:t>R</a:t>
            </a:r>
            <a:r>
              <a:rPr sz="1401" spc="35" dirty="0">
                <a:solidFill>
                  <a:srgbClr val="54585F"/>
                </a:solidFill>
                <a:latin typeface="Arial MT"/>
                <a:cs typeface="Arial MT"/>
              </a:rPr>
              <a:t>egedi</a:t>
            </a:r>
            <a:r>
              <a:rPr sz="1401" spc="40" dirty="0">
                <a:solidFill>
                  <a:srgbClr val="54585F"/>
                </a:solidFill>
                <a:latin typeface="Arial MT"/>
                <a:cs typeface="Arial MT"/>
              </a:rPr>
              <a:t>t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s  </a:t>
            </a:r>
            <a:r>
              <a:rPr sz="1401" spc="-35" dirty="0">
                <a:solidFill>
                  <a:srgbClr val="54585F"/>
                </a:solidFill>
                <a:latin typeface="Arial MT"/>
                <a:cs typeface="Arial MT"/>
              </a:rPr>
              <a:t>Shares </a:t>
            </a:r>
            <a:r>
              <a:rPr sz="1401" spc="-30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-10" dirty="0">
                <a:solidFill>
                  <a:srgbClr val="54585F"/>
                </a:solidFill>
                <a:latin typeface="Arial MT"/>
                <a:cs typeface="Arial MT"/>
              </a:rPr>
              <a:t>Services </a:t>
            </a:r>
            <a:r>
              <a:rPr sz="1401" spc="-375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Configs </a:t>
            </a:r>
            <a:r>
              <a:rPr sz="1401" spc="10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-20" dirty="0">
                <a:solidFill>
                  <a:srgbClr val="54585F"/>
                </a:solidFill>
                <a:latin typeface="Arial MT"/>
                <a:cs typeface="Arial MT"/>
              </a:rPr>
              <a:t>Users </a:t>
            </a:r>
            <a:r>
              <a:rPr sz="1401" spc="-15" dirty="0">
                <a:solidFill>
                  <a:srgbClr val="54585F"/>
                </a:solidFill>
                <a:latin typeface="Arial MT"/>
                <a:cs typeface="Arial MT"/>
              </a:rPr>
              <a:t> Domains</a:t>
            </a:r>
            <a:endParaRPr sz="1401" dirty="0">
              <a:latin typeface="Arial MT"/>
              <a:cs typeface="Arial MT"/>
            </a:endParaRPr>
          </a:p>
          <a:p>
            <a:pPr marL="12705">
              <a:spcBef>
                <a:spcPts val="360"/>
              </a:spcBef>
            </a:pPr>
            <a:r>
              <a:rPr sz="1401" b="1" spc="15" dirty="0">
                <a:solidFill>
                  <a:srgbClr val="54585F"/>
                </a:solidFill>
                <a:latin typeface="Arial"/>
                <a:cs typeface="Arial"/>
              </a:rPr>
              <a:t>+more</a:t>
            </a:r>
            <a:endParaRPr sz="1401" dirty="0">
              <a:latin typeface="Arial"/>
              <a:cs typeface="Arial"/>
            </a:endParaRPr>
          </a:p>
        </p:txBody>
      </p:sp>
      <p:sp>
        <p:nvSpPr>
          <p:cNvPr id="20" name="object 17"/>
          <p:cNvSpPr txBox="1"/>
          <p:nvPr/>
        </p:nvSpPr>
        <p:spPr>
          <a:xfrm>
            <a:off x="5557586" y="2825285"/>
            <a:ext cx="994828" cy="3382796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>
              <a:spcBef>
                <a:spcPts val="105"/>
              </a:spcBef>
            </a:pPr>
            <a:r>
              <a:rPr sz="1401" spc="-75" dirty="0">
                <a:solidFill>
                  <a:srgbClr val="54585F"/>
                </a:solidFill>
                <a:latin typeface="Arial MT"/>
                <a:cs typeface="Arial MT"/>
              </a:rPr>
              <a:t>A10</a:t>
            </a:r>
            <a:endParaRPr sz="1401" dirty="0">
              <a:latin typeface="Arial MT"/>
              <a:cs typeface="Arial MT"/>
            </a:endParaRPr>
          </a:p>
          <a:p>
            <a:pPr marL="12705">
              <a:spcBef>
                <a:spcPts val="80"/>
              </a:spcBef>
            </a:pP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Arista</a:t>
            </a:r>
            <a:endParaRPr sz="1401" dirty="0">
              <a:latin typeface="Arial MT"/>
              <a:cs typeface="Arial MT"/>
            </a:endParaRPr>
          </a:p>
          <a:p>
            <a:pPr marL="12705" marR="211539">
              <a:lnSpc>
                <a:spcPct val="113199"/>
              </a:lnSpc>
              <a:spcBef>
                <a:spcPts val="10"/>
              </a:spcBef>
            </a:pP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Aruba 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-15" dirty="0">
                <a:solidFill>
                  <a:srgbClr val="54585F"/>
                </a:solidFill>
                <a:latin typeface="Arial MT"/>
                <a:cs typeface="Arial MT"/>
              </a:rPr>
              <a:t>Cumulus </a:t>
            </a:r>
            <a:r>
              <a:rPr sz="1401" spc="-10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B</a:t>
            </a:r>
            <a:r>
              <a:rPr sz="1401" spc="10" dirty="0">
                <a:solidFill>
                  <a:srgbClr val="54585F"/>
                </a:solidFill>
                <a:latin typeface="Arial MT"/>
                <a:cs typeface="Arial MT"/>
              </a:rPr>
              <a:t>i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g</a:t>
            </a:r>
            <a:r>
              <a:rPr sz="1401" spc="15" dirty="0">
                <a:solidFill>
                  <a:srgbClr val="54585F"/>
                </a:solidFill>
                <a:latin typeface="Arial MT"/>
                <a:cs typeface="Arial MT"/>
              </a:rPr>
              <a:t>s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w</a:t>
            </a:r>
            <a:r>
              <a:rPr sz="1401" spc="15" dirty="0">
                <a:solidFill>
                  <a:srgbClr val="54585F"/>
                </a:solidFill>
                <a:latin typeface="Arial MT"/>
                <a:cs typeface="Arial MT"/>
              </a:rPr>
              <a:t>i</a:t>
            </a:r>
            <a:r>
              <a:rPr sz="1401" spc="-10" dirty="0">
                <a:solidFill>
                  <a:srgbClr val="54585F"/>
                </a:solidFill>
                <a:latin typeface="Arial MT"/>
                <a:cs typeface="Arial MT"/>
              </a:rPr>
              <a:t>t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ch  </a:t>
            </a:r>
            <a:r>
              <a:rPr sz="1401" spc="-10" dirty="0">
                <a:solidFill>
                  <a:srgbClr val="54585F"/>
                </a:solidFill>
                <a:latin typeface="Arial MT"/>
                <a:cs typeface="Arial MT"/>
              </a:rPr>
              <a:t>Cisco </a:t>
            </a: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 Dell 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 Extreme 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 F5</a:t>
            </a:r>
            <a:endParaRPr sz="1401" dirty="0">
              <a:latin typeface="Arial MT"/>
              <a:cs typeface="Arial MT"/>
            </a:endParaRPr>
          </a:p>
          <a:p>
            <a:pPr marL="12705" marR="5082">
              <a:lnSpc>
                <a:spcPct val="113100"/>
              </a:lnSpc>
              <a:spcBef>
                <a:spcPts val="10"/>
              </a:spcBef>
            </a:pP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Lenovo </a:t>
            </a:r>
            <a:r>
              <a:rPr sz="1401" spc="10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MikroTik 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15" dirty="0">
                <a:solidFill>
                  <a:srgbClr val="54585F"/>
                </a:solidFill>
                <a:latin typeface="Arial MT"/>
                <a:cs typeface="Arial MT"/>
              </a:rPr>
              <a:t>Juniper </a:t>
            </a:r>
            <a:r>
              <a:rPr sz="1401" spc="20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Open</a:t>
            </a:r>
            <a:r>
              <a:rPr sz="1401" spc="-25" dirty="0">
                <a:solidFill>
                  <a:srgbClr val="54585F"/>
                </a:solidFill>
                <a:latin typeface="Arial MT"/>
                <a:cs typeface="Arial MT"/>
              </a:rPr>
              <a:t>S</a:t>
            </a:r>
            <a:r>
              <a:rPr sz="1401" spc="30" dirty="0">
                <a:solidFill>
                  <a:srgbClr val="54585F"/>
                </a:solidFill>
                <a:latin typeface="Arial MT"/>
                <a:cs typeface="Arial MT"/>
              </a:rPr>
              <a:t>w</a:t>
            </a:r>
            <a:r>
              <a:rPr sz="1401" spc="35" dirty="0">
                <a:solidFill>
                  <a:srgbClr val="54585F"/>
                </a:solidFill>
                <a:latin typeface="Arial MT"/>
                <a:cs typeface="Arial MT"/>
              </a:rPr>
              <a:t>i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tch</a:t>
            </a:r>
            <a:endParaRPr sz="1401" dirty="0">
              <a:latin typeface="Arial MT"/>
              <a:cs typeface="Arial MT"/>
            </a:endParaRPr>
          </a:p>
          <a:p>
            <a:pPr marL="12705">
              <a:spcBef>
                <a:spcPts val="359"/>
              </a:spcBef>
            </a:pPr>
            <a:r>
              <a:rPr sz="1401" b="1" spc="15" dirty="0">
                <a:solidFill>
                  <a:srgbClr val="54585F"/>
                </a:solidFill>
                <a:latin typeface="Arial"/>
                <a:cs typeface="Arial"/>
              </a:rPr>
              <a:t>+more</a:t>
            </a:r>
            <a:endParaRPr sz="1401" dirty="0">
              <a:latin typeface="Arial"/>
              <a:cs typeface="Arial"/>
            </a:endParaRPr>
          </a:p>
        </p:txBody>
      </p:sp>
      <p:sp>
        <p:nvSpPr>
          <p:cNvPr id="21" name="object 18"/>
          <p:cNvSpPr txBox="1"/>
          <p:nvPr/>
        </p:nvSpPr>
        <p:spPr>
          <a:xfrm>
            <a:off x="7207247" y="2797816"/>
            <a:ext cx="916054" cy="2459118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12705" marR="5082">
              <a:lnSpc>
                <a:spcPct val="113300"/>
              </a:lnSpc>
              <a:spcBef>
                <a:spcPts val="90"/>
              </a:spcBef>
            </a:pPr>
            <a:r>
              <a:rPr sz="1401" spc="-10" dirty="0">
                <a:solidFill>
                  <a:srgbClr val="54585F"/>
                </a:solidFill>
                <a:latin typeface="Arial MT"/>
                <a:cs typeface="Arial MT"/>
              </a:rPr>
              <a:t>C</a:t>
            </a: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he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ck</a:t>
            </a: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po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i</a:t>
            </a:r>
            <a:r>
              <a:rPr sz="1401" spc="-25" dirty="0">
                <a:solidFill>
                  <a:srgbClr val="54585F"/>
                </a:solidFill>
                <a:latin typeface="Arial MT"/>
                <a:cs typeface="Arial MT"/>
              </a:rPr>
              <a:t>n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t  </a:t>
            </a:r>
            <a:r>
              <a:rPr sz="1401" spc="-10" dirty="0">
                <a:solidFill>
                  <a:srgbClr val="54585F"/>
                </a:solidFill>
                <a:latin typeface="Arial MT"/>
                <a:cs typeface="Arial MT"/>
              </a:rPr>
              <a:t>Cisco </a:t>
            </a: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 CyberArk 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F5</a:t>
            </a:r>
            <a:endParaRPr sz="1401">
              <a:latin typeface="Arial MT"/>
              <a:cs typeface="Arial MT"/>
            </a:endParaRPr>
          </a:p>
          <a:p>
            <a:pPr marL="12705">
              <a:spcBef>
                <a:spcPts val="219"/>
              </a:spcBef>
            </a:pP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Fortinet</a:t>
            </a:r>
            <a:endParaRPr sz="1401">
              <a:latin typeface="Arial MT"/>
              <a:cs typeface="Arial MT"/>
            </a:endParaRPr>
          </a:p>
          <a:p>
            <a:pPr marL="12705" marR="293487">
              <a:lnSpc>
                <a:spcPct val="112900"/>
              </a:lnSpc>
              <a:spcBef>
                <a:spcPts val="10"/>
              </a:spcBef>
            </a:pPr>
            <a:r>
              <a:rPr sz="1401" spc="25" dirty="0">
                <a:solidFill>
                  <a:srgbClr val="54585F"/>
                </a:solidFill>
                <a:latin typeface="Arial MT"/>
                <a:cs typeface="Arial MT"/>
              </a:rPr>
              <a:t>J</a:t>
            </a:r>
            <a:r>
              <a:rPr sz="1401" spc="20" dirty="0">
                <a:solidFill>
                  <a:srgbClr val="54585F"/>
                </a:solidFill>
                <a:latin typeface="Arial MT"/>
                <a:cs typeface="Arial MT"/>
              </a:rPr>
              <a:t>unip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e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r  IBM</a:t>
            </a:r>
            <a:endParaRPr sz="1401">
              <a:latin typeface="Arial MT"/>
              <a:cs typeface="Arial MT"/>
            </a:endParaRPr>
          </a:p>
          <a:p>
            <a:pPr marL="12705" marR="175330">
              <a:lnSpc>
                <a:spcPct val="112900"/>
              </a:lnSpc>
              <a:spcBef>
                <a:spcPts val="10"/>
              </a:spcBef>
            </a:pPr>
            <a:r>
              <a:rPr sz="1401" spc="-20" dirty="0">
                <a:solidFill>
                  <a:srgbClr val="54585F"/>
                </a:solidFill>
                <a:latin typeface="Arial MT"/>
                <a:cs typeface="Arial MT"/>
              </a:rPr>
              <a:t>Palo</a:t>
            </a:r>
            <a:r>
              <a:rPr sz="1401" spc="-70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25" dirty="0">
                <a:solidFill>
                  <a:srgbClr val="54585F"/>
                </a:solidFill>
                <a:latin typeface="Arial MT"/>
                <a:cs typeface="Arial MT"/>
              </a:rPr>
              <a:t>Alto </a:t>
            </a:r>
            <a:r>
              <a:rPr sz="1401" spc="-375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20" dirty="0">
                <a:solidFill>
                  <a:srgbClr val="54585F"/>
                </a:solidFill>
                <a:latin typeface="Arial MT"/>
                <a:cs typeface="Arial MT"/>
              </a:rPr>
              <a:t>Snort</a:t>
            </a:r>
            <a:endParaRPr sz="1401">
              <a:latin typeface="Arial MT"/>
              <a:cs typeface="Arial MT"/>
            </a:endParaRPr>
          </a:p>
          <a:p>
            <a:pPr marL="12705">
              <a:spcBef>
                <a:spcPts val="360"/>
              </a:spcBef>
            </a:pPr>
            <a:r>
              <a:rPr sz="1401" b="1" spc="15" dirty="0">
                <a:solidFill>
                  <a:srgbClr val="54585F"/>
                </a:solidFill>
                <a:latin typeface="Arial"/>
                <a:cs typeface="Arial"/>
              </a:rPr>
              <a:t>+more</a:t>
            </a:r>
            <a:endParaRPr sz="1401">
              <a:latin typeface="Arial"/>
              <a:cs typeface="Arial"/>
            </a:endParaRPr>
          </a:p>
        </p:txBody>
      </p:sp>
      <p:sp>
        <p:nvSpPr>
          <p:cNvPr id="22" name="object 19"/>
          <p:cNvSpPr txBox="1"/>
          <p:nvPr/>
        </p:nvSpPr>
        <p:spPr>
          <a:xfrm>
            <a:off x="8928565" y="2797816"/>
            <a:ext cx="1083765" cy="1492877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12705" marR="5082">
              <a:lnSpc>
                <a:spcPct val="113199"/>
              </a:lnSpc>
              <a:spcBef>
                <a:spcPts val="90"/>
              </a:spcBef>
            </a:pP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Dynatrace 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15" dirty="0">
                <a:solidFill>
                  <a:srgbClr val="54585F"/>
                </a:solidFill>
                <a:latin typeface="Arial MT"/>
                <a:cs typeface="Arial MT"/>
              </a:rPr>
              <a:t>Datadog </a:t>
            </a:r>
            <a:r>
              <a:rPr sz="1401" spc="20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35" dirty="0">
                <a:solidFill>
                  <a:srgbClr val="54585F"/>
                </a:solidFill>
                <a:latin typeface="Arial MT"/>
                <a:cs typeface="Arial MT"/>
              </a:rPr>
              <a:t>L</a:t>
            </a:r>
            <a:r>
              <a:rPr sz="1401" spc="30" dirty="0">
                <a:solidFill>
                  <a:srgbClr val="54585F"/>
                </a:solidFill>
                <a:latin typeface="Arial MT"/>
                <a:cs typeface="Arial MT"/>
              </a:rPr>
              <a:t>ogi</a:t>
            </a:r>
            <a:r>
              <a:rPr sz="1401" spc="25" dirty="0">
                <a:solidFill>
                  <a:srgbClr val="54585F"/>
                </a:solidFill>
                <a:latin typeface="Arial MT"/>
                <a:cs typeface="Arial MT"/>
              </a:rPr>
              <a:t>cM</a:t>
            </a:r>
            <a:r>
              <a:rPr sz="1401" spc="20" dirty="0">
                <a:solidFill>
                  <a:srgbClr val="54585F"/>
                </a:solidFill>
                <a:latin typeface="Arial MT"/>
                <a:cs typeface="Arial MT"/>
              </a:rPr>
              <a:t>on</a:t>
            </a:r>
            <a:r>
              <a:rPr sz="1401" spc="45" dirty="0">
                <a:solidFill>
                  <a:srgbClr val="54585F"/>
                </a:solidFill>
                <a:latin typeface="Arial MT"/>
                <a:cs typeface="Arial MT"/>
              </a:rPr>
              <a:t>i</a:t>
            </a:r>
            <a:r>
              <a:rPr sz="1401" spc="-10" dirty="0">
                <a:solidFill>
                  <a:srgbClr val="54585F"/>
                </a:solidFill>
                <a:latin typeface="Arial MT"/>
                <a:cs typeface="Arial MT"/>
              </a:rPr>
              <a:t>t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o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r  </a:t>
            </a:r>
            <a:r>
              <a:rPr sz="1401" spc="-10" dirty="0">
                <a:solidFill>
                  <a:srgbClr val="54585F"/>
                </a:solidFill>
                <a:latin typeface="Arial MT"/>
                <a:cs typeface="Arial MT"/>
              </a:rPr>
              <a:t>New </a:t>
            </a:r>
            <a:r>
              <a:rPr sz="1401" spc="-25" dirty="0">
                <a:solidFill>
                  <a:srgbClr val="54585F"/>
                </a:solidFill>
                <a:latin typeface="Arial MT"/>
                <a:cs typeface="Arial MT"/>
              </a:rPr>
              <a:t>Relic </a:t>
            </a:r>
            <a:r>
              <a:rPr sz="1401" spc="-20" dirty="0">
                <a:solidFill>
                  <a:srgbClr val="54585F"/>
                </a:solidFill>
                <a:latin typeface="Arial MT"/>
                <a:cs typeface="Arial MT"/>
              </a:rPr>
              <a:t> Sensu</a:t>
            </a:r>
            <a:endParaRPr sz="1401">
              <a:latin typeface="Arial MT"/>
              <a:cs typeface="Arial MT"/>
            </a:endParaRPr>
          </a:p>
          <a:p>
            <a:pPr marL="12705">
              <a:spcBef>
                <a:spcPts val="360"/>
              </a:spcBef>
            </a:pPr>
            <a:r>
              <a:rPr sz="1401" b="1" spc="15" dirty="0">
                <a:solidFill>
                  <a:srgbClr val="54585F"/>
                </a:solidFill>
                <a:latin typeface="Arial"/>
                <a:cs typeface="Arial"/>
              </a:rPr>
              <a:t>+more</a:t>
            </a:r>
            <a:endParaRPr sz="1401">
              <a:latin typeface="Arial"/>
              <a:cs typeface="Arial"/>
            </a:endParaRPr>
          </a:p>
        </p:txBody>
      </p:sp>
      <p:sp>
        <p:nvSpPr>
          <p:cNvPr id="23" name="object 20"/>
          <p:cNvSpPr txBox="1"/>
          <p:nvPr/>
        </p:nvSpPr>
        <p:spPr>
          <a:xfrm>
            <a:off x="8928565" y="4494742"/>
            <a:ext cx="679735" cy="1734914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12705" marR="5082">
              <a:lnSpc>
                <a:spcPct val="113300"/>
              </a:lnSpc>
              <a:spcBef>
                <a:spcPts val="90"/>
              </a:spcBef>
            </a:pPr>
            <a:r>
              <a:rPr sz="1401" b="1" spc="50" dirty="0">
                <a:solidFill>
                  <a:srgbClr val="ED0000"/>
                </a:solidFill>
                <a:latin typeface="Arial"/>
                <a:cs typeface="Arial"/>
              </a:rPr>
              <a:t>D</a:t>
            </a:r>
            <a:r>
              <a:rPr sz="1401" b="1" spc="20" dirty="0">
                <a:solidFill>
                  <a:srgbClr val="ED0000"/>
                </a:solidFill>
                <a:latin typeface="Arial"/>
                <a:cs typeface="Arial"/>
              </a:rPr>
              <a:t>e</a:t>
            </a:r>
            <a:r>
              <a:rPr sz="1401" b="1" spc="10" dirty="0">
                <a:solidFill>
                  <a:srgbClr val="ED0000"/>
                </a:solidFill>
                <a:latin typeface="Arial"/>
                <a:cs typeface="Arial"/>
              </a:rPr>
              <a:t>v</a:t>
            </a:r>
            <a:r>
              <a:rPr sz="1401" b="1" spc="-10" dirty="0">
                <a:solidFill>
                  <a:srgbClr val="ED0000"/>
                </a:solidFill>
                <a:latin typeface="Arial"/>
                <a:cs typeface="Arial"/>
              </a:rPr>
              <a:t>op</a:t>
            </a:r>
            <a:r>
              <a:rPr sz="1401" b="1" dirty="0">
                <a:solidFill>
                  <a:srgbClr val="ED0000"/>
                </a:solidFill>
                <a:latin typeface="Arial"/>
                <a:cs typeface="Arial"/>
              </a:rPr>
              <a:t>s  </a:t>
            </a:r>
            <a:r>
              <a:rPr sz="1401" spc="15" dirty="0">
                <a:solidFill>
                  <a:srgbClr val="54585F"/>
                </a:solidFill>
                <a:latin typeface="Arial MT"/>
                <a:cs typeface="Arial MT"/>
              </a:rPr>
              <a:t>Jira </a:t>
            </a:r>
            <a:r>
              <a:rPr sz="1401" spc="20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25" dirty="0">
                <a:solidFill>
                  <a:srgbClr val="54585F"/>
                </a:solidFill>
                <a:latin typeface="Arial MT"/>
                <a:cs typeface="Arial MT"/>
              </a:rPr>
              <a:t>GitHub </a:t>
            </a:r>
            <a:r>
              <a:rPr sz="1401" spc="30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Vagrant </a:t>
            </a:r>
            <a:r>
              <a:rPr sz="1401" spc="-375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-5" dirty="0">
                <a:solidFill>
                  <a:srgbClr val="54585F"/>
                </a:solidFill>
                <a:latin typeface="Arial MT"/>
                <a:cs typeface="Arial MT"/>
              </a:rPr>
              <a:t>Jenkins </a:t>
            </a:r>
            <a:r>
              <a:rPr sz="1401" spc="-375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-20" dirty="0">
                <a:solidFill>
                  <a:srgbClr val="54585F"/>
                </a:solidFill>
                <a:latin typeface="Arial MT"/>
                <a:cs typeface="Arial MT"/>
              </a:rPr>
              <a:t>Slack</a:t>
            </a:r>
            <a:endParaRPr sz="1401">
              <a:latin typeface="Arial MT"/>
              <a:cs typeface="Arial MT"/>
            </a:endParaRPr>
          </a:p>
          <a:p>
            <a:pPr marL="12705">
              <a:spcBef>
                <a:spcPts val="360"/>
              </a:spcBef>
            </a:pPr>
            <a:r>
              <a:rPr sz="1401" b="1" spc="15" dirty="0">
                <a:solidFill>
                  <a:srgbClr val="54585F"/>
                </a:solidFill>
                <a:latin typeface="Arial"/>
                <a:cs typeface="Arial"/>
              </a:rPr>
              <a:t>+more</a:t>
            </a:r>
            <a:endParaRPr sz="1401">
              <a:latin typeface="Arial"/>
              <a:cs typeface="Arial"/>
            </a:endParaRPr>
          </a:p>
        </p:txBody>
      </p:sp>
      <p:sp>
        <p:nvSpPr>
          <p:cNvPr id="24" name="object 21"/>
          <p:cNvSpPr txBox="1"/>
          <p:nvPr/>
        </p:nvSpPr>
        <p:spPr>
          <a:xfrm>
            <a:off x="2135658" y="4686944"/>
            <a:ext cx="1327072" cy="1224794"/>
          </a:xfrm>
          <a:prstGeom prst="rect">
            <a:avLst/>
          </a:prstGeom>
        </p:spPr>
        <p:txBody>
          <a:bodyPr vert="horz" wrap="square" lIns="0" tIns="35575" rIns="0" bIns="0" rtlCol="0">
            <a:spAutoFit/>
          </a:bodyPr>
          <a:lstStyle/>
          <a:p>
            <a:pPr marL="12705">
              <a:spcBef>
                <a:spcPts val="280"/>
              </a:spcBef>
            </a:pPr>
            <a:r>
              <a:rPr sz="1401" b="1" spc="35" dirty="0">
                <a:solidFill>
                  <a:srgbClr val="ED0000"/>
                </a:solidFill>
                <a:latin typeface="Arial"/>
                <a:cs typeface="Arial"/>
              </a:rPr>
              <a:t>Storage</a:t>
            </a:r>
            <a:endParaRPr sz="1401">
              <a:latin typeface="Arial"/>
              <a:cs typeface="Arial"/>
            </a:endParaRPr>
          </a:p>
          <a:p>
            <a:pPr marL="12705">
              <a:spcBef>
                <a:spcPts val="185"/>
              </a:spcBef>
            </a:pPr>
            <a:r>
              <a:rPr sz="1401" spc="15" dirty="0">
                <a:solidFill>
                  <a:srgbClr val="666666"/>
                </a:solidFill>
                <a:latin typeface="Arial MT"/>
                <a:cs typeface="Arial MT"/>
              </a:rPr>
              <a:t>Netapp</a:t>
            </a:r>
            <a:endParaRPr sz="1401">
              <a:latin typeface="Arial MT"/>
              <a:cs typeface="Arial MT"/>
            </a:endParaRPr>
          </a:p>
          <a:p>
            <a:pPr marL="12705">
              <a:spcBef>
                <a:spcPts val="85"/>
              </a:spcBef>
            </a:pPr>
            <a:r>
              <a:rPr sz="1401" spc="-45" dirty="0">
                <a:solidFill>
                  <a:srgbClr val="666666"/>
                </a:solidFill>
                <a:latin typeface="Arial MT"/>
                <a:cs typeface="Arial MT"/>
              </a:rPr>
              <a:t>R</a:t>
            </a:r>
            <a:r>
              <a:rPr sz="1401" spc="-40" dirty="0">
                <a:solidFill>
                  <a:srgbClr val="666666"/>
                </a:solidFill>
                <a:latin typeface="Arial MT"/>
                <a:cs typeface="Arial MT"/>
              </a:rPr>
              <a:t>e</a:t>
            </a:r>
            <a:r>
              <a:rPr sz="1401" dirty="0">
                <a:solidFill>
                  <a:srgbClr val="666666"/>
                </a:solidFill>
                <a:latin typeface="Arial MT"/>
                <a:cs typeface="Arial MT"/>
              </a:rPr>
              <a:t>d</a:t>
            </a:r>
            <a:r>
              <a:rPr sz="1401" spc="-80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01" spc="15" dirty="0">
                <a:solidFill>
                  <a:srgbClr val="666666"/>
                </a:solidFill>
                <a:latin typeface="Arial MT"/>
                <a:cs typeface="Arial MT"/>
              </a:rPr>
              <a:t>H</a:t>
            </a:r>
            <a:r>
              <a:rPr sz="1401" spc="20" dirty="0">
                <a:solidFill>
                  <a:srgbClr val="666666"/>
                </a:solidFill>
                <a:latin typeface="Arial MT"/>
                <a:cs typeface="Arial MT"/>
              </a:rPr>
              <a:t>a</a:t>
            </a:r>
            <a:r>
              <a:rPr sz="1401" dirty="0">
                <a:solidFill>
                  <a:srgbClr val="666666"/>
                </a:solidFill>
                <a:latin typeface="Arial MT"/>
                <a:cs typeface="Arial MT"/>
              </a:rPr>
              <a:t>t</a:t>
            </a:r>
            <a:r>
              <a:rPr sz="1401" spc="-155" dirty="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sz="1401" spc="5" dirty="0">
                <a:solidFill>
                  <a:srgbClr val="666666"/>
                </a:solidFill>
                <a:latin typeface="Arial MT"/>
                <a:cs typeface="Arial MT"/>
              </a:rPr>
              <a:t>S</a:t>
            </a:r>
            <a:r>
              <a:rPr sz="1401" spc="15" dirty="0">
                <a:solidFill>
                  <a:srgbClr val="666666"/>
                </a:solidFill>
                <a:latin typeface="Arial MT"/>
                <a:cs typeface="Arial MT"/>
              </a:rPr>
              <a:t>t</a:t>
            </a:r>
            <a:r>
              <a:rPr sz="1401" spc="5" dirty="0">
                <a:solidFill>
                  <a:srgbClr val="666666"/>
                </a:solidFill>
                <a:latin typeface="Arial MT"/>
                <a:cs typeface="Arial MT"/>
              </a:rPr>
              <a:t>o</a:t>
            </a:r>
            <a:r>
              <a:rPr sz="1401" spc="10" dirty="0">
                <a:solidFill>
                  <a:srgbClr val="666666"/>
                </a:solidFill>
                <a:latin typeface="Arial MT"/>
                <a:cs typeface="Arial MT"/>
              </a:rPr>
              <a:t>r</a:t>
            </a:r>
            <a:r>
              <a:rPr sz="1401" spc="5" dirty="0">
                <a:solidFill>
                  <a:srgbClr val="666666"/>
                </a:solidFill>
                <a:latin typeface="Arial MT"/>
                <a:cs typeface="Arial MT"/>
              </a:rPr>
              <a:t>a</a:t>
            </a:r>
            <a:r>
              <a:rPr sz="1401" spc="-5" dirty="0">
                <a:solidFill>
                  <a:srgbClr val="666666"/>
                </a:solidFill>
                <a:latin typeface="Arial MT"/>
                <a:cs typeface="Arial MT"/>
              </a:rPr>
              <a:t>ge</a:t>
            </a:r>
            <a:endParaRPr sz="1401">
              <a:latin typeface="Arial MT"/>
              <a:cs typeface="Arial MT"/>
            </a:endParaRPr>
          </a:p>
          <a:p>
            <a:pPr marL="12705">
              <a:spcBef>
                <a:spcPts val="225"/>
              </a:spcBef>
            </a:pPr>
            <a:r>
              <a:rPr sz="1401" spc="10" dirty="0">
                <a:solidFill>
                  <a:srgbClr val="666666"/>
                </a:solidFill>
                <a:latin typeface="Arial MT"/>
                <a:cs typeface="Arial MT"/>
              </a:rPr>
              <a:t>Infinidat</a:t>
            </a:r>
            <a:endParaRPr sz="1401">
              <a:latin typeface="Arial MT"/>
              <a:cs typeface="Arial MT"/>
            </a:endParaRPr>
          </a:p>
          <a:p>
            <a:pPr marL="12705">
              <a:spcBef>
                <a:spcPts val="360"/>
              </a:spcBef>
            </a:pPr>
            <a:r>
              <a:rPr sz="1401" b="1" spc="15" dirty="0">
                <a:solidFill>
                  <a:srgbClr val="666666"/>
                </a:solidFill>
                <a:latin typeface="Arial"/>
                <a:cs typeface="Arial"/>
              </a:rPr>
              <a:t>+more</a:t>
            </a:r>
            <a:endParaRPr sz="1401">
              <a:latin typeface="Arial"/>
              <a:cs typeface="Arial"/>
            </a:endParaRPr>
          </a:p>
        </p:txBody>
      </p:sp>
      <p:sp>
        <p:nvSpPr>
          <p:cNvPr id="25" name="object 22"/>
          <p:cNvSpPr txBox="1"/>
          <p:nvPr/>
        </p:nvSpPr>
        <p:spPr>
          <a:xfrm>
            <a:off x="583015" y="2800324"/>
            <a:ext cx="1091388" cy="1713315"/>
          </a:xfrm>
          <a:prstGeom prst="rect">
            <a:avLst/>
          </a:prstGeom>
        </p:spPr>
        <p:txBody>
          <a:bodyPr vert="horz" wrap="square" lIns="0" tIns="38116" rIns="0" bIns="0" rtlCol="0">
            <a:spAutoFit/>
          </a:bodyPr>
          <a:lstStyle/>
          <a:p>
            <a:pPr marL="12705">
              <a:spcBef>
                <a:spcPts val="300"/>
              </a:spcBef>
            </a:pPr>
            <a:r>
              <a:rPr sz="1401" spc="-50" dirty="0">
                <a:solidFill>
                  <a:srgbClr val="54585F"/>
                </a:solidFill>
                <a:latin typeface="Arial MT"/>
                <a:cs typeface="Arial MT"/>
              </a:rPr>
              <a:t>AWS</a:t>
            </a:r>
            <a:endParaRPr sz="1401">
              <a:latin typeface="Arial MT"/>
              <a:cs typeface="Arial MT"/>
            </a:endParaRPr>
          </a:p>
          <a:p>
            <a:pPr marL="12705">
              <a:spcBef>
                <a:spcPts val="204"/>
              </a:spcBef>
            </a:pPr>
            <a:r>
              <a:rPr sz="1401" spc="-20" dirty="0">
                <a:solidFill>
                  <a:srgbClr val="54585F"/>
                </a:solidFill>
                <a:latin typeface="Arial MT"/>
                <a:cs typeface="Arial MT"/>
              </a:rPr>
              <a:t>Azure</a:t>
            </a:r>
            <a:endParaRPr sz="1401">
              <a:latin typeface="Arial MT"/>
              <a:cs typeface="Arial MT"/>
            </a:endParaRPr>
          </a:p>
          <a:p>
            <a:pPr marL="12705">
              <a:spcBef>
                <a:spcPts val="85"/>
              </a:spcBef>
            </a:pPr>
            <a:r>
              <a:rPr sz="1401" spc="15" dirty="0">
                <a:solidFill>
                  <a:srgbClr val="54585F"/>
                </a:solidFill>
                <a:latin typeface="Arial MT"/>
                <a:cs typeface="Arial MT"/>
              </a:rPr>
              <a:t>D</a:t>
            </a:r>
            <a:r>
              <a:rPr sz="1401" spc="20" dirty="0">
                <a:solidFill>
                  <a:srgbClr val="54585F"/>
                </a:solidFill>
                <a:latin typeface="Arial MT"/>
                <a:cs typeface="Arial MT"/>
              </a:rPr>
              <a:t>igi</a:t>
            </a:r>
            <a:r>
              <a:rPr sz="1401" spc="25" dirty="0">
                <a:solidFill>
                  <a:srgbClr val="54585F"/>
                </a:solidFill>
                <a:latin typeface="Arial MT"/>
                <a:cs typeface="Arial MT"/>
              </a:rPr>
              <a:t>t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a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l</a:t>
            </a:r>
            <a:r>
              <a:rPr sz="1401" spc="-120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-15" dirty="0">
                <a:solidFill>
                  <a:srgbClr val="54585F"/>
                </a:solidFill>
                <a:latin typeface="Arial MT"/>
                <a:cs typeface="Arial MT"/>
              </a:rPr>
              <a:t>O</a:t>
            </a:r>
            <a:r>
              <a:rPr sz="1401" spc="-10" dirty="0">
                <a:solidFill>
                  <a:srgbClr val="54585F"/>
                </a:solidFill>
                <a:latin typeface="Arial MT"/>
                <a:cs typeface="Arial MT"/>
              </a:rPr>
              <a:t>c</a:t>
            </a:r>
            <a:r>
              <a:rPr sz="1401" spc="-15" dirty="0">
                <a:solidFill>
                  <a:srgbClr val="54585F"/>
                </a:solidFill>
                <a:latin typeface="Arial MT"/>
                <a:cs typeface="Arial MT"/>
              </a:rPr>
              <a:t>ea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n</a:t>
            </a:r>
            <a:endParaRPr sz="1401">
              <a:latin typeface="Arial MT"/>
              <a:cs typeface="Arial MT"/>
            </a:endParaRPr>
          </a:p>
          <a:p>
            <a:pPr marL="12705" marR="179777">
              <a:lnSpc>
                <a:spcPct val="113199"/>
              </a:lnSpc>
              <a:spcBef>
                <a:spcPts val="5"/>
              </a:spcBef>
            </a:pPr>
            <a:r>
              <a:rPr sz="1401" spc="15" dirty="0">
                <a:solidFill>
                  <a:srgbClr val="54585F"/>
                </a:solidFill>
                <a:latin typeface="Arial MT"/>
                <a:cs typeface="Arial MT"/>
              </a:rPr>
              <a:t>Google </a:t>
            </a:r>
            <a:r>
              <a:rPr sz="1401" spc="20" dirty="0">
                <a:solidFill>
                  <a:srgbClr val="54585F"/>
                </a:solidFill>
                <a:latin typeface="Arial MT"/>
                <a:cs typeface="Arial MT"/>
              </a:rPr>
              <a:t> </a:t>
            </a:r>
            <a:r>
              <a:rPr sz="1401" spc="10" dirty="0">
                <a:solidFill>
                  <a:srgbClr val="54585F"/>
                </a:solidFill>
                <a:latin typeface="Arial MT"/>
                <a:cs typeface="Arial MT"/>
              </a:rPr>
              <a:t>O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penS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t</a:t>
            </a:r>
            <a:r>
              <a:rPr sz="1401" spc="5" dirty="0">
                <a:solidFill>
                  <a:srgbClr val="54585F"/>
                </a:solidFill>
                <a:latin typeface="Arial MT"/>
                <a:cs typeface="Arial MT"/>
              </a:rPr>
              <a:t>a</a:t>
            </a:r>
            <a:r>
              <a:rPr sz="1401" dirty="0">
                <a:solidFill>
                  <a:srgbClr val="54585F"/>
                </a:solidFill>
                <a:latin typeface="Arial MT"/>
                <a:cs typeface="Arial MT"/>
              </a:rPr>
              <a:t>ck  </a:t>
            </a:r>
            <a:r>
              <a:rPr sz="1401" spc="-30" dirty="0">
                <a:solidFill>
                  <a:srgbClr val="54585F"/>
                </a:solidFill>
                <a:latin typeface="Arial MT"/>
                <a:cs typeface="Arial MT"/>
              </a:rPr>
              <a:t>Rackspace</a:t>
            </a:r>
            <a:endParaRPr sz="1401">
              <a:latin typeface="Arial MT"/>
              <a:cs typeface="Arial MT"/>
            </a:endParaRPr>
          </a:p>
          <a:p>
            <a:pPr marL="12705">
              <a:spcBef>
                <a:spcPts val="360"/>
              </a:spcBef>
            </a:pPr>
            <a:r>
              <a:rPr sz="1401" b="1" spc="15" dirty="0">
                <a:solidFill>
                  <a:srgbClr val="54585F"/>
                </a:solidFill>
                <a:latin typeface="Arial"/>
                <a:cs typeface="Arial"/>
              </a:rPr>
              <a:t>+more</a:t>
            </a:r>
            <a:endParaRPr sz="1401">
              <a:latin typeface="Arial"/>
              <a:cs typeface="Arial"/>
            </a:endParaRPr>
          </a:p>
        </p:txBody>
      </p:sp>
      <p:sp>
        <p:nvSpPr>
          <p:cNvPr id="26" name="object 23"/>
          <p:cNvSpPr txBox="1"/>
          <p:nvPr/>
        </p:nvSpPr>
        <p:spPr>
          <a:xfrm>
            <a:off x="515931" y="4645274"/>
            <a:ext cx="862692" cy="1489701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12705" marR="5082">
              <a:lnSpc>
                <a:spcPct val="118000"/>
              </a:lnSpc>
              <a:spcBef>
                <a:spcPts val="105"/>
              </a:spcBef>
            </a:pPr>
            <a:r>
              <a:rPr sz="1301" b="1" spc="65" dirty="0">
                <a:solidFill>
                  <a:srgbClr val="ED0000"/>
                </a:solidFill>
                <a:latin typeface="Arial"/>
                <a:cs typeface="Arial"/>
              </a:rPr>
              <a:t>O</a:t>
            </a:r>
            <a:r>
              <a:rPr sz="1301" b="1" spc="50" dirty="0">
                <a:solidFill>
                  <a:srgbClr val="ED0000"/>
                </a:solidFill>
                <a:latin typeface="Arial"/>
                <a:cs typeface="Arial"/>
              </a:rPr>
              <a:t>p</a:t>
            </a:r>
            <a:r>
              <a:rPr sz="1301" b="1" spc="75" dirty="0">
                <a:solidFill>
                  <a:srgbClr val="ED0000"/>
                </a:solidFill>
                <a:latin typeface="Arial"/>
                <a:cs typeface="Arial"/>
              </a:rPr>
              <a:t>e</a:t>
            </a:r>
            <a:r>
              <a:rPr sz="1301" b="1" spc="40" dirty="0">
                <a:solidFill>
                  <a:srgbClr val="ED0000"/>
                </a:solidFill>
                <a:latin typeface="Arial"/>
                <a:cs typeface="Arial"/>
              </a:rPr>
              <a:t>r</a:t>
            </a:r>
            <a:r>
              <a:rPr sz="1301" b="1" spc="5" dirty="0">
                <a:solidFill>
                  <a:srgbClr val="ED0000"/>
                </a:solidFill>
                <a:latin typeface="Arial"/>
                <a:cs typeface="Arial"/>
              </a:rPr>
              <a:t>a</a:t>
            </a:r>
            <a:r>
              <a:rPr sz="1301" b="1" spc="55" dirty="0">
                <a:solidFill>
                  <a:srgbClr val="ED0000"/>
                </a:solidFill>
                <a:latin typeface="Arial"/>
                <a:cs typeface="Arial"/>
              </a:rPr>
              <a:t>ti</a:t>
            </a:r>
            <a:r>
              <a:rPr sz="1301" b="1" spc="50" dirty="0">
                <a:solidFill>
                  <a:srgbClr val="ED0000"/>
                </a:solidFill>
                <a:latin typeface="Arial"/>
                <a:cs typeface="Arial"/>
              </a:rPr>
              <a:t>n</a:t>
            </a:r>
            <a:r>
              <a:rPr sz="1301" b="1" spc="5" dirty="0">
                <a:solidFill>
                  <a:srgbClr val="ED0000"/>
                </a:solidFill>
                <a:latin typeface="Arial"/>
                <a:cs typeface="Arial"/>
              </a:rPr>
              <a:t>g  </a:t>
            </a:r>
            <a:r>
              <a:rPr sz="1301" b="1" spc="10" dirty="0">
                <a:solidFill>
                  <a:srgbClr val="ED0000"/>
                </a:solidFill>
                <a:latin typeface="Arial"/>
                <a:cs typeface="Arial"/>
              </a:rPr>
              <a:t>Systems </a:t>
            </a:r>
            <a:r>
              <a:rPr sz="1301" b="1" spc="15" dirty="0">
                <a:solidFill>
                  <a:srgbClr val="ED0000"/>
                </a:solidFill>
                <a:latin typeface="Arial"/>
                <a:cs typeface="Arial"/>
              </a:rPr>
              <a:t> </a:t>
            </a:r>
            <a:r>
              <a:rPr sz="1401" spc="-20" dirty="0">
                <a:solidFill>
                  <a:srgbClr val="434343"/>
                </a:solidFill>
                <a:latin typeface="Arial MT"/>
                <a:cs typeface="Arial MT"/>
              </a:rPr>
              <a:t>RHEL</a:t>
            </a:r>
            <a:endParaRPr sz="1401">
              <a:latin typeface="Arial MT"/>
              <a:cs typeface="Arial MT"/>
            </a:endParaRPr>
          </a:p>
          <a:p>
            <a:pPr marL="12705" marR="134674">
              <a:lnSpc>
                <a:spcPct val="113599"/>
              </a:lnSpc>
              <a:spcBef>
                <a:spcPts val="15"/>
              </a:spcBef>
            </a:pPr>
            <a:r>
              <a:rPr sz="1401" spc="-5" dirty="0">
                <a:solidFill>
                  <a:srgbClr val="434343"/>
                </a:solidFill>
                <a:latin typeface="Arial MT"/>
                <a:cs typeface="Arial MT"/>
              </a:rPr>
              <a:t>Linux </a:t>
            </a:r>
            <a:r>
              <a:rPr sz="1401" dirty="0">
                <a:solidFill>
                  <a:srgbClr val="434343"/>
                </a:solidFill>
                <a:latin typeface="Arial MT"/>
                <a:cs typeface="Arial MT"/>
              </a:rPr>
              <a:t> </a:t>
            </a:r>
            <a:r>
              <a:rPr sz="1401" spc="-10" dirty="0">
                <a:solidFill>
                  <a:srgbClr val="434343"/>
                </a:solidFill>
                <a:latin typeface="Arial MT"/>
                <a:cs typeface="Arial MT"/>
              </a:rPr>
              <a:t>W</a:t>
            </a:r>
            <a:r>
              <a:rPr sz="1401" spc="-5" dirty="0">
                <a:solidFill>
                  <a:srgbClr val="434343"/>
                </a:solidFill>
                <a:latin typeface="Arial MT"/>
                <a:cs typeface="Arial MT"/>
              </a:rPr>
              <a:t>ind</a:t>
            </a:r>
            <a:r>
              <a:rPr sz="1401" spc="-15" dirty="0">
                <a:solidFill>
                  <a:srgbClr val="434343"/>
                </a:solidFill>
                <a:latin typeface="Arial MT"/>
                <a:cs typeface="Arial MT"/>
              </a:rPr>
              <a:t>o</a:t>
            </a:r>
            <a:r>
              <a:rPr sz="1401" spc="-55" dirty="0">
                <a:solidFill>
                  <a:srgbClr val="434343"/>
                </a:solidFill>
                <a:latin typeface="Arial MT"/>
                <a:cs typeface="Arial MT"/>
              </a:rPr>
              <a:t>ws</a:t>
            </a:r>
            <a:endParaRPr sz="1401">
              <a:latin typeface="Arial MT"/>
              <a:cs typeface="Arial MT"/>
            </a:endParaRPr>
          </a:p>
          <a:p>
            <a:pPr marL="12705">
              <a:spcBef>
                <a:spcPts val="360"/>
              </a:spcBef>
            </a:pPr>
            <a:r>
              <a:rPr sz="1401" b="1" spc="15" dirty="0">
                <a:solidFill>
                  <a:srgbClr val="434343"/>
                </a:solidFill>
                <a:latin typeface="Arial"/>
                <a:cs typeface="Arial"/>
              </a:rPr>
              <a:t>+more</a:t>
            </a:r>
            <a:endParaRPr sz="140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822169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0509" y="1046520"/>
            <a:ext cx="5042233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Gestion</a:t>
            </a:r>
            <a:r>
              <a:rPr spc="-35" dirty="0"/>
              <a:t> </a:t>
            </a:r>
            <a:r>
              <a:rPr spc="-5" dirty="0"/>
              <a:t>des</a:t>
            </a:r>
            <a:r>
              <a:rPr spc="-30" dirty="0"/>
              <a:t> </a:t>
            </a:r>
            <a:r>
              <a:rPr dirty="0"/>
              <a:t>rôles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6822" y="1989147"/>
            <a:ext cx="3413288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40" dirty="0">
                <a:latin typeface="Calibri"/>
                <a:cs typeface="Calibri"/>
              </a:rPr>
              <a:t>Pré</a:t>
            </a:r>
            <a:r>
              <a:rPr sz="1551" spc="130" dirty="0">
                <a:latin typeface="Calibri"/>
                <a:cs typeface="Calibri"/>
              </a:rPr>
              <a:t> </a:t>
            </a:r>
            <a:r>
              <a:rPr sz="1551" spc="20" dirty="0">
                <a:latin typeface="Calibri"/>
                <a:cs typeface="Calibri"/>
              </a:rPr>
              <a:t>et</a:t>
            </a:r>
            <a:r>
              <a:rPr sz="1551" spc="25" dirty="0">
                <a:latin typeface="Calibri"/>
                <a:cs typeface="Calibri"/>
              </a:rPr>
              <a:t> </a:t>
            </a:r>
            <a:r>
              <a:rPr sz="1551" spc="45" dirty="0">
                <a:latin typeface="Calibri"/>
                <a:cs typeface="Calibri"/>
              </a:rPr>
              <a:t>post</a:t>
            </a:r>
            <a:r>
              <a:rPr sz="1551" spc="75" dirty="0">
                <a:latin typeface="Calibri"/>
                <a:cs typeface="Calibri"/>
              </a:rPr>
              <a:t> </a:t>
            </a:r>
            <a:r>
              <a:rPr sz="1551" spc="10" dirty="0">
                <a:latin typeface="Calibri"/>
                <a:cs typeface="Calibri"/>
              </a:rPr>
              <a:t>-</a:t>
            </a:r>
            <a:r>
              <a:rPr sz="1551" spc="-15" dirty="0">
                <a:latin typeface="Calibri"/>
                <a:cs typeface="Calibri"/>
              </a:rPr>
              <a:t> </a:t>
            </a:r>
            <a:r>
              <a:rPr sz="1551" spc="60" dirty="0">
                <a:latin typeface="Calibri"/>
                <a:cs typeface="Calibri"/>
              </a:rPr>
              <a:t>exemple</a:t>
            </a:r>
            <a:r>
              <a:rPr sz="1551" spc="120" dirty="0">
                <a:latin typeface="Calibri"/>
                <a:cs typeface="Calibri"/>
              </a:rPr>
              <a:t> </a:t>
            </a:r>
            <a:r>
              <a:rPr sz="1551" spc="25" dirty="0">
                <a:latin typeface="Calibri"/>
                <a:cs typeface="Calibri"/>
              </a:rPr>
              <a:t>“rolling</a:t>
            </a:r>
            <a:r>
              <a:rPr sz="1551" spc="105" dirty="0">
                <a:latin typeface="Calibri"/>
                <a:cs typeface="Calibri"/>
              </a:rPr>
              <a:t> </a:t>
            </a:r>
            <a:r>
              <a:rPr sz="1551" spc="55" dirty="0">
                <a:latin typeface="Calibri"/>
                <a:cs typeface="Calibri"/>
              </a:rPr>
              <a:t>upgrade”</a:t>
            </a:r>
            <a:endParaRPr sz="1551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3946" y="2376914"/>
            <a:ext cx="7390059" cy="3612377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73056" rIns="0" bIns="0" rtlCol="0">
            <a:spAutoFit/>
          </a:bodyPr>
          <a:lstStyle/>
          <a:p>
            <a:pPr marL="477075">
              <a:spcBef>
                <a:spcPts val="575"/>
              </a:spcBef>
            </a:pPr>
            <a:r>
              <a:rPr sz="1200" spc="5" dirty="0">
                <a:latin typeface="Consolas"/>
                <a:cs typeface="Consolas"/>
              </a:rPr>
              <a:t>---</a:t>
            </a:r>
            <a:endParaRPr sz="1200">
              <a:latin typeface="Consolas"/>
              <a:cs typeface="Consolas"/>
            </a:endParaRPr>
          </a:p>
          <a:p>
            <a:pPr marL="647959" indent="-172789">
              <a:spcBef>
                <a:spcPts val="120"/>
              </a:spcBef>
              <a:buChar char="-"/>
              <a:tabLst>
                <a:tab pos="648594" algn="l"/>
                <a:tab pos="2258328" algn="l"/>
              </a:tabLst>
            </a:pPr>
            <a:r>
              <a:rPr sz="1200" spc="5" dirty="0">
                <a:latin typeface="Consolas"/>
                <a:cs typeface="Consolas"/>
              </a:rPr>
              <a:t>hosts: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webservers	serial: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1</a:t>
            </a:r>
            <a:endParaRPr sz="1200">
              <a:latin typeface="Consolas"/>
              <a:cs typeface="Consolas"/>
            </a:endParaRPr>
          </a:p>
          <a:p>
            <a:pPr>
              <a:spcBef>
                <a:spcPts val="20"/>
              </a:spcBef>
              <a:buFont typeface="Consolas"/>
              <a:buChar char="-"/>
            </a:pPr>
            <a:endParaRPr sz="1150">
              <a:latin typeface="Consolas"/>
              <a:cs typeface="Consolas"/>
            </a:endParaRPr>
          </a:p>
          <a:p>
            <a:pPr marL="647959">
              <a:spcBef>
                <a:spcPts val="5"/>
              </a:spcBef>
            </a:pPr>
            <a:r>
              <a:rPr sz="1200" spc="5" dirty="0">
                <a:latin typeface="Consolas"/>
                <a:cs typeface="Consolas"/>
              </a:rPr>
              <a:t>pre_tasks:</a:t>
            </a:r>
            <a:endParaRPr sz="1200">
              <a:latin typeface="Consolas"/>
              <a:cs typeface="Consolas"/>
            </a:endParaRPr>
          </a:p>
          <a:p>
            <a:pPr marL="989726" marR="2896123" indent="-170883">
              <a:lnSpc>
                <a:spcPts val="1401"/>
              </a:lnSpc>
              <a:spcBef>
                <a:spcPts val="200"/>
              </a:spcBef>
            </a:pPr>
            <a:r>
              <a:rPr sz="1200" spc="10" dirty="0">
                <a:latin typeface="Consolas"/>
                <a:cs typeface="Consolas"/>
              </a:rPr>
              <a:t>- </a:t>
            </a:r>
            <a:r>
              <a:rPr sz="1200" spc="5" dirty="0">
                <a:latin typeface="Consolas"/>
                <a:cs typeface="Consolas"/>
              </a:rPr>
              <a:t>command:lb_rm.sh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{{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inventory_hostname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}}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delegate_to: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lb</a:t>
            </a:r>
            <a:endParaRPr sz="1200">
              <a:latin typeface="Consolas"/>
              <a:cs typeface="Consolas"/>
            </a:endParaRPr>
          </a:p>
          <a:p>
            <a:pPr>
              <a:spcBef>
                <a:spcPts val="40"/>
              </a:spcBef>
            </a:pPr>
            <a:endParaRPr sz="1150">
              <a:latin typeface="Consolas"/>
              <a:cs typeface="Consolas"/>
            </a:endParaRPr>
          </a:p>
          <a:p>
            <a:pPr marL="989726" lvl="1" indent="-257913">
              <a:lnSpc>
                <a:spcPts val="1421"/>
              </a:lnSpc>
              <a:spcBef>
                <a:spcPts val="5"/>
              </a:spcBef>
              <a:buChar char="-"/>
              <a:tabLst>
                <a:tab pos="989089" algn="l"/>
                <a:tab pos="989726" algn="l"/>
              </a:tabLst>
            </a:pPr>
            <a:r>
              <a:rPr sz="1200" spc="5" dirty="0">
                <a:latin typeface="Consolas"/>
                <a:cs typeface="Consolas"/>
              </a:rPr>
              <a:t>command: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mon_rm.sh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{{ </a:t>
            </a:r>
            <a:r>
              <a:rPr sz="1200" spc="5" dirty="0">
                <a:latin typeface="Consolas"/>
                <a:cs typeface="Consolas"/>
              </a:rPr>
              <a:t>inventory_hostname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}}</a:t>
            </a:r>
            <a:endParaRPr sz="1200">
              <a:latin typeface="Consolas"/>
              <a:cs typeface="Consolas"/>
            </a:endParaRPr>
          </a:p>
          <a:p>
            <a:pPr marL="989726">
              <a:lnSpc>
                <a:spcPts val="1421"/>
              </a:lnSpc>
            </a:pPr>
            <a:r>
              <a:rPr sz="1200" spc="5" dirty="0">
                <a:latin typeface="Consolas"/>
                <a:cs typeface="Consolas"/>
              </a:rPr>
              <a:t>delegate_to: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nagios</a:t>
            </a:r>
            <a:endParaRPr sz="1200">
              <a:latin typeface="Consolas"/>
              <a:cs typeface="Consolas"/>
            </a:endParaRPr>
          </a:p>
          <a:p>
            <a:pPr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647959">
              <a:spcBef>
                <a:spcPts val="5"/>
              </a:spcBef>
            </a:pPr>
            <a:r>
              <a:rPr sz="1200" spc="5" dirty="0">
                <a:latin typeface="Consolas"/>
                <a:cs typeface="Consolas"/>
              </a:rPr>
              <a:t>roles:</a:t>
            </a:r>
            <a:endParaRPr sz="1200">
              <a:latin typeface="Consolas"/>
              <a:cs typeface="Consolas"/>
            </a:endParaRPr>
          </a:p>
          <a:p>
            <a:pPr marL="989726" lvl="2" indent="-172789">
              <a:spcBef>
                <a:spcPts val="60"/>
              </a:spcBef>
              <a:buChar char="-"/>
              <a:tabLst>
                <a:tab pos="989726" algn="l"/>
              </a:tabLst>
            </a:pPr>
            <a:r>
              <a:rPr sz="1200" spc="5" dirty="0">
                <a:latin typeface="Consolas"/>
                <a:cs typeface="Consolas"/>
              </a:rPr>
              <a:t>myapp</a:t>
            </a:r>
            <a:endParaRPr sz="1200">
              <a:latin typeface="Consolas"/>
              <a:cs typeface="Consolas"/>
            </a:endParaRPr>
          </a:p>
          <a:p>
            <a:pPr lvl="2">
              <a:spcBef>
                <a:spcPts val="10"/>
              </a:spcBef>
              <a:buFont typeface="Consolas"/>
              <a:buChar char="-"/>
            </a:pPr>
            <a:endParaRPr sz="1251">
              <a:latin typeface="Consolas"/>
              <a:cs typeface="Consolas"/>
            </a:endParaRPr>
          </a:p>
          <a:p>
            <a:pPr marL="647959"/>
            <a:r>
              <a:rPr sz="1200" spc="5" dirty="0">
                <a:latin typeface="Consolas"/>
                <a:cs typeface="Consolas"/>
              </a:rPr>
              <a:t>post_tasks:</a:t>
            </a:r>
            <a:endParaRPr sz="1200">
              <a:latin typeface="Consolas"/>
              <a:cs typeface="Consolas"/>
            </a:endParaRPr>
          </a:p>
          <a:p>
            <a:pPr marL="989726" marR="2640751" lvl="2" indent="-170883">
              <a:lnSpc>
                <a:spcPts val="1401"/>
              </a:lnSpc>
              <a:spcBef>
                <a:spcPts val="200"/>
              </a:spcBef>
              <a:buChar char="-"/>
              <a:tabLst>
                <a:tab pos="989726" algn="l"/>
              </a:tabLst>
            </a:pPr>
            <a:r>
              <a:rPr sz="1200" spc="5" dirty="0">
                <a:latin typeface="Consolas"/>
                <a:cs typeface="Consolas"/>
              </a:rPr>
              <a:t>command: mon_add.sh</a:t>
            </a:r>
            <a:r>
              <a:rPr sz="1200" spc="10" dirty="0">
                <a:latin typeface="Consolas"/>
                <a:cs typeface="Consolas"/>
              </a:rPr>
              <a:t> {{ </a:t>
            </a:r>
            <a:r>
              <a:rPr sz="1200" spc="5" dirty="0">
                <a:latin typeface="Consolas"/>
                <a:cs typeface="Consolas"/>
              </a:rPr>
              <a:t>inventory_hostname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}}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delegate_to: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nagios</a:t>
            </a:r>
            <a:endParaRPr sz="1200">
              <a:latin typeface="Consolas"/>
              <a:cs typeface="Consolas"/>
            </a:endParaRPr>
          </a:p>
          <a:p>
            <a:pPr>
              <a:spcBef>
                <a:spcPts val="10"/>
              </a:spcBef>
            </a:pPr>
            <a:endParaRPr sz="1251">
              <a:latin typeface="Consolas"/>
              <a:cs typeface="Consolas"/>
            </a:endParaRPr>
          </a:p>
          <a:p>
            <a:pPr marL="1074850" marR="2639480" indent="-170883">
              <a:lnSpc>
                <a:spcPts val="1401"/>
              </a:lnSpc>
            </a:pPr>
            <a:r>
              <a:rPr sz="1200" spc="10" dirty="0">
                <a:latin typeface="Consolas"/>
                <a:cs typeface="Consolas"/>
              </a:rPr>
              <a:t>- </a:t>
            </a:r>
            <a:r>
              <a:rPr sz="1200" spc="5" dirty="0">
                <a:latin typeface="Consolas"/>
                <a:cs typeface="Consolas"/>
              </a:rPr>
              <a:t>command: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lb_add.sh</a:t>
            </a:r>
            <a:r>
              <a:rPr sz="1200" spc="10" dirty="0">
                <a:latin typeface="Consolas"/>
                <a:cs typeface="Consolas"/>
              </a:rPr>
              <a:t> {{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inventory_hostname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}}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delegate_to: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lb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0782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389823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Include_role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9938" y="2791743"/>
            <a:ext cx="6321540" cy="574281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5082">
              <a:spcBef>
                <a:spcPts val="100"/>
              </a:spcBef>
            </a:pPr>
            <a:r>
              <a:rPr sz="1801" dirty="0">
                <a:latin typeface="Segoe UI Symbol"/>
                <a:cs typeface="Segoe UI Symbol"/>
              </a:rPr>
              <a:t>Le </a:t>
            </a:r>
            <a:r>
              <a:rPr sz="1801" spc="-5" dirty="0">
                <a:latin typeface="Segoe UI Symbol"/>
                <a:cs typeface="Segoe UI Symbol"/>
              </a:rPr>
              <a:t>module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include_role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permet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de</a:t>
            </a:r>
            <a:r>
              <a:rPr sz="1801" spc="-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charger</a:t>
            </a:r>
            <a:r>
              <a:rPr sz="1801" spc="-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un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rôle </a:t>
            </a:r>
            <a:r>
              <a:rPr sz="1801" spc="-5" dirty="0">
                <a:latin typeface="Segoe UI Symbol"/>
                <a:cs typeface="Segoe UI Symbol"/>
              </a:rPr>
              <a:t>comme</a:t>
            </a:r>
            <a:r>
              <a:rPr sz="1801" dirty="0">
                <a:latin typeface="Segoe UI Symbol"/>
                <a:cs typeface="Segoe UI Symbol"/>
              </a:rPr>
              <a:t> une </a:t>
            </a:r>
            <a:r>
              <a:rPr sz="1801" spc="-47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tâche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dynamique.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5567" y="3512771"/>
            <a:ext cx="5499505" cy="121610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06090" rIns="0" bIns="0" rtlCol="0">
            <a:spAutoFit/>
          </a:bodyPr>
          <a:lstStyle/>
          <a:p>
            <a:pPr marL="417997">
              <a:spcBef>
                <a:spcPts val="835"/>
              </a:spcBef>
            </a:pPr>
            <a:r>
              <a:rPr sz="1801" dirty="0">
                <a:latin typeface="Calibri"/>
                <a:cs typeface="Calibri"/>
              </a:rPr>
              <a:t>-</a:t>
            </a:r>
            <a:r>
              <a:rPr sz="1801" spc="-5" dirty="0">
                <a:latin typeface="Calibri"/>
                <a:cs typeface="Calibri"/>
              </a:rPr>
              <a:t> name: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Run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tasks/other.yaml</a:t>
            </a:r>
            <a:r>
              <a:rPr sz="1801" spc="-1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instead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of </a:t>
            </a:r>
            <a:r>
              <a:rPr sz="1801" dirty="0">
                <a:latin typeface="Calibri"/>
                <a:cs typeface="Calibri"/>
              </a:rPr>
              <a:t>'main’</a:t>
            </a:r>
            <a:endParaRPr sz="1801">
              <a:latin typeface="Calibri"/>
              <a:cs typeface="Calibri"/>
            </a:endParaRPr>
          </a:p>
          <a:p>
            <a:pPr marL="680357" marR="3152130" indent="-105452"/>
            <a:r>
              <a:rPr sz="1801" spc="-5" dirty="0">
                <a:latin typeface="Calibri"/>
                <a:cs typeface="Calibri"/>
              </a:rPr>
              <a:t>include_role: </a:t>
            </a:r>
            <a:r>
              <a:rPr sz="1801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name:</a:t>
            </a:r>
            <a:r>
              <a:rPr sz="1801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myrole </a:t>
            </a:r>
            <a:r>
              <a:rPr sz="1801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tasks_from:</a:t>
            </a:r>
            <a:r>
              <a:rPr sz="1801" spc="-6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other</a:t>
            </a:r>
            <a:endParaRPr sz="1801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268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7262" y="2026209"/>
            <a:ext cx="7191855" cy="4815322"/>
            <a:chOff x="1764792" y="2025358"/>
            <a:chExt cx="7188834" cy="4813300"/>
          </a:xfrm>
        </p:grpSpPr>
        <p:sp>
          <p:nvSpPr>
            <p:cNvPr id="3" name="object 3"/>
            <p:cNvSpPr/>
            <p:nvPr/>
          </p:nvSpPr>
          <p:spPr>
            <a:xfrm>
              <a:off x="1764792" y="2025358"/>
              <a:ext cx="7188834" cy="4813300"/>
            </a:xfrm>
            <a:custGeom>
              <a:avLst/>
              <a:gdLst/>
              <a:ahLst/>
              <a:cxnLst/>
              <a:rect l="l" t="t" r="r" b="b"/>
              <a:pathLst>
                <a:path w="7188834" h="4813300">
                  <a:moveTo>
                    <a:pt x="7188581" y="0"/>
                  </a:moveTo>
                  <a:lnTo>
                    <a:pt x="0" y="0"/>
                  </a:lnTo>
                  <a:lnTo>
                    <a:pt x="0" y="4812792"/>
                  </a:lnTo>
                  <a:lnTo>
                    <a:pt x="7188581" y="4812792"/>
                  </a:lnTo>
                  <a:lnTo>
                    <a:pt x="71885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3476" y="3454908"/>
              <a:ext cx="6867144" cy="155295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817262" y="2026209"/>
            <a:ext cx="7191855" cy="418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1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1801">
              <a:latin typeface="Times New Roman"/>
              <a:cs typeface="Times New Roman"/>
            </a:endParaRPr>
          </a:p>
          <a:p>
            <a:pPr marL="8894" algn="ctr"/>
            <a:r>
              <a:rPr sz="1551" b="1" u="heavy" dirty="0">
                <a:solidFill>
                  <a:srgbClr val="0000FF"/>
                </a:solidFill>
                <a:uFill>
                  <a:solidFill>
                    <a:srgbClr val="00FFFF"/>
                  </a:solidFill>
                </a:uFill>
                <a:latin typeface="Arial"/>
                <a:cs typeface="Arial"/>
                <a:hlinkClick r:id="rId3"/>
              </a:rPr>
              <a:t>http://galaxy.ansible.com</a:t>
            </a:r>
            <a:endParaRPr sz="1551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05473" y="1010640"/>
            <a:ext cx="434378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Ansible</a:t>
            </a:r>
            <a:r>
              <a:rPr spc="-70" dirty="0"/>
              <a:t> </a:t>
            </a:r>
            <a:r>
              <a:rPr spc="-10" dirty="0"/>
              <a:t>Galaxy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400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8030" y="901755"/>
            <a:ext cx="450185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ANSIBLE</a:t>
            </a:r>
            <a:r>
              <a:rPr spc="-25" dirty="0"/>
              <a:t> </a:t>
            </a:r>
            <a:r>
              <a:rPr spc="5" dirty="0"/>
              <a:t>GALAXY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4305" y="1943917"/>
            <a:ext cx="7761943" cy="429839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3130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6229" y="969398"/>
            <a:ext cx="5254857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165" dirty="0"/>
              <a:t>ANSIBLE</a:t>
            </a:r>
            <a:r>
              <a:rPr spc="190" dirty="0"/>
              <a:t> </a:t>
            </a:r>
            <a:r>
              <a:rPr spc="220" dirty="0"/>
              <a:t>GALAXY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3946" y="2376914"/>
            <a:ext cx="7390059" cy="2696871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477075">
              <a:lnSpc>
                <a:spcPts val="1426"/>
              </a:lnSpc>
              <a:spcBef>
                <a:spcPts val="919"/>
              </a:spcBef>
            </a:pPr>
            <a:r>
              <a:rPr sz="1200" spc="10" dirty="0">
                <a:latin typeface="Consolas"/>
                <a:cs typeface="Consolas"/>
              </a:rPr>
              <a:t># </a:t>
            </a:r>
            <a:r>
              <a:rPr sz="1200" spc="5" dirty="0">
                <a:latin typeface="Consolas"/>
                <a:cs typeface="Consolas"/>
              </a:rPr>
              <a:t>ansible-galaxy</a:t>
            </a:r>
            <a:r>
              <a:rPr sz="1200" spc="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search</a:t>
            </a:r>
            <a:r>
              <a:rPr sz="1200" spc="10" dirty="0">
                <a:latin typeface="Consolas"/>
                <a:cs typeface="Consolas"/>
              </a:rPr>
              <a:t> 'install </a:t>
            </a:r>
            <a:r>
              <a:rPr sz="1200" spc="5" dirty="0">
                <a:latin typeface="Consolas"/>
                <a:cs typeface="Consolas"/>
              </a:rPr>
              <a:t>git'</a:t>
            </a:r>
            <a:r>
              <a:rPr sz="1200" spc="10" dirty="0">
                <a:latin typeface="Consolas"/>
                <a:cs typeface="Consolas"/>
              </a:rPr>
              <a:t> --platforms </a:t>
            </a:r>
            <a:r>
              <a:rPr sz="1200" spc="5" dirty="0">
                <a:latin typeface="Consolas"/>
                <a:cs typeface="Consolas"/>
              </a:rPr>
              <a:t>el</a:t>
            </a:r>
            <a:endParaRPr sz="1200">
              <a:latin typeface="Consolas"/>
              <a:cs typeface="Consolas"/>
            </a:endParaRPr>
          </a:p>
          <a:p>
            <a:pPr marL="477075" marR="3752445">
              <a:lnSpc>
                <a:spcPts val="1401"/>
              </a:lnSpc>
              <a:spcBef>
                <a:spcPts val="65"/>
              </a:spcBef>
            </a:pPr>
            <a:r>
              <a:rPr sz="1200" spc="5" dirty="0">
                <a:latin typeface="Consolas"/>
                <a:cs typeface="Consolas"/>
              </a:rPr>
              <a:t>Found 176 roles matching your </a:t>
            </a:r>
            <a:r>
              <a:rPr sz="1200" spc="10" dirty="0">
                <a:latin typeface="Consolas"/>
                <a:cs typeface="Consolas"/>
              </a:rPr>
              <a:t>search: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Name...</a:t>
            </a:r>
            <a:endParaRPr sz="1200">
              <a:latin typeface="Consolas"/>
              <a:cs typeface="Consolas"/>
            </a:endParaRPr>
          </a:p>
          <a:p>
            <a:pPr marL="477075">
              <a:spcBef>
                <a:spcPts val="1005"/>
              </a:spcBef>
            </a:pPr>
            <a:r>
              <a:rPr sz="1200" spc="10" dirty="0">
                <a:latin typeface="Consolas"/>
                <a:cs typeface="Consolas"/>
              </a:rPr>
              <a:t># </a:t>
            </a:r>
            <a:r>
              <a:rPr sz="1200" spc="5" dirty="0">
                <a:latin typeface="Consolas"/>
                <a:cs typeface="Consolas"/>
              </a:rPr>
              <a:t>ansible-galaxy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install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davidkarban.git</a:t>
            </a:r>
            <a:r>
              <a:rPr sz="1200" spc="10" dirty="0">
                <a:latin typeface="Consolas"/>
                <a:cs typeface="Consolas"/>
              </a:rPr>
              <a:t> -p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roles</a:t>
            </a:r>
            <a:endParaRPr sz="1200">
              <a:latin typeface="Consolas"/>
              <a:cs typeface="Consolas"/>
            </a:endParaRPr>
          </a:p>
          <a:p>
            <a:pPr>
              <a:spcBef>
                <a:spcPts val="35"/>
              </a:spcBef>
            </a:pPr>
            <a:endParaRPr sz="1200">
              <a:latin typeface="Consolas"/>
              <a:cs typeface="Consolas"/>
            </a:endParaRPr>
          </a:p>
          <a:p>
            <a:pPr marL="477075"/>
            <a:r>
              <a:rPr sz="1200" spc="10" dirty="0">
                <a:latin typeface="Consolas"/>
                <a:cs typeface="Consolas"/>
              </a:rPr>
              <a:t>#</a:t>
            </a:r>
            <a:r>
              <a:rPr sz="1200" spc="5" dirty="0">
                <a:latin typeface="Consolas"/>
                <a:cs typeface="Consolas"/>
              </a:rPr>
              <a:t> ansible-galaxy list</a:t>
            </a:r>
            <a:r>
              <a:rPr sz="1200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-p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roles</a:t>
            </a:r>
            <a:endParaRPr sz="1200">
              <a:latin typeface="Consolas"/>
              <a:cs typeface="Consolas"/>
            </a:endParaRPr>
          </a:p>
          <a:p>
            <a:pPr>
              <a:spcBef>
                <a:spcPts val="45"/>
              </a:spcBef>
            </a:pPr>
            <a:endParaRPr sz="1551">
              <a:latin typeface="Consolas"/>
              <a:cs typeface="Consolas"/>
            </a:endParaRPr>
          </a:p>
          <a:p>
            <a:pPr marL="477075"/>
            <a:r>
              <a:rPr sz="1200" spc="10" dirty="0">
                <a:latin typeface="Consolas"/>
                <a:cs typeface="Consolas"/>
              </a:rPr>
              <a:t># </a:t>
            </a:r>
            <a:r>
              <a:rPr sz="1200" spc="5" dirty="0">
                <a:latin typeface="Consolas"/>
                <a:cs typeface="Consolas"/>
              </a:rPr>
              <a:t>ansible-galaxy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remove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-p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roles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655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398" y="895072"/>
            <a:ext cx="1778345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229" dirty="0"/>
              <a:t>L</a:t>
            </a:r>
            <a:r>
              <a:rPr spc="235" dirty="0"/>
              <a:t>A</a:t>
            </a:r>
            <a:r>
              <a:rPr spc="-5" dirty="0"/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6146" y="2352901"/>
            <a:ext cx="7174068" cy="3009259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35" dirty="0">
                <a:latin typeface="Calibri"/>
                <a:cs typeface="Calibri"/>
              </a:rPr>
              <a:t>Convertir</a:t>
            </a:r>
            <a:r>
              <a:rPr sz="1551" spc="90" dirty="0">
                <a:latin typeface="Calibri"/>
                <a:cs typeface="Calibri"/>
              </a:rPr>
              <a:t> </a:t>
            </a:r>
            <a:r>
              <a:rPr sz="1551" spc="30" dirty="0">
                <a:latin typeface="Calibri"/>
                <a:cs typeface="Calibri"/>
              </a:rPr>
              <a:t>le</a:t>
            </a:r>
            <a:r>
              <a:rPr sz="1551" spc="95" dirty="0">
                <a:latin typeface="Calibri"/>
                <a:cs typeface="Calibri"/>
              </a:rPr>
              <a:t> </a:t>
            </a:r>
            <a:r>
              <a:rPr sz="1551" spc="60" dirty="0">
                <a:latin typeface="Calibri"/>
                <a:cs typeface="Calibri"/>
              </a:rPr>
              <a:t>playbook</a:t>
            </a:r>
            <a:r>
              <a:rPr sz="1551" spc="120" dirty="0">
                <a:latin typeface="Calibri"/>
                <a:cs typeface="Calibri"/>
              </a:rPr>
              <a:t> </a:t>
            </a:r>
            <a:r>
              <a:rPr sz="1551" spc="45" dirty="0">
                <a:latin typeface="Calibri"/>
                <a:cs typeface="Calibri"/>
              </a:rPr>
              <a:t>du</a:t>
            </a:r>
            <a:r>
              <a:rPr sz="1551" spc="110" dirty="0">
                <a:latin typeface="Calibri"/>
                <a:cs typeface="Calibri"/>
              </a:rPr>
              <a:t> </a:t>
            </a:r>
            <a:r>
              <a:rPr sz="1551" spc="40" dirty="0">
                <a:latin typeface="Calibri"/>
                <a:cs typeface="Calibri"/>
              </a:rPr>
              <a:t>lab</a:t>
            </a:r>
            <a:r>
              <a:rPr sz="1551" spc="110" dirty="0">
                <a:latin typeface="Calibri"/>
                <a:cs typeface="Calibri"/>
              </a:rPr>
              <a:t> </a:t>
            </a:r>
            <a:r>
              <a:rPr sz="1551" spc="15" dirty="0">
                <a:latin typeface="Calibri"/>
                <a:cs typeface="Calibri"/>
              </a:rPr>
              <a:t>3</a:t>
            </a:r>
            <a:r>
              <a:rPr sz="1551" spc="165" dirty="0">
                <a:latin typeface="Calibri"/>
                <a:cs typeface="Calibri"/>
              </a:rPr>
              <a:t> </a:t>
            </a:r>
            <a:r>
              <a:rPr sz="1551" spc="50" dirty="0">
                <a:latin typeface="Calibri"/>
                <a:cs typeface="Calibri"/>
              </a:rPr>
              <a:t>en</a:t>
            </a:r>
            <a:r>
              <a:rPr sz="1551" spc="135" dirty="0">
                <a:latin typeface="Calibri"/>
                <a:cs typeface="Calibri"/>
              </a:rPr>
              <a:t> </a:t>
            </a:r>
            <a:r>
              <a:rPr sz="1551" spc="65" dirty="0">
                <a:latin typeface="Calibri"/>
                <a:cs typeface="Calibri"/>
              </a:rPr>
              <a:t>deux</a:t>
            </a:r>
            <a:r>
              <a:rPr sz="1551" spc="70" dirty="0">
                <a:latin typeface="Calibri"/>
                <a:cs typeface="Calibri"/>
              </a:rPr>
              <a:t> </a:t>
            </a:r>
            <a:r>
              <a:rPr sz="1551" spc="40" dirty="0">
                <a:latin typeface="Calibri"/>
                <a:cs typeface="Calibri"/>
              </a:rPr>
              <a:t>rôles</a:t>
            </a:r>
            <a:endParaRPr sz="1551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2201">
              <a:latin typeface="Calibri"/>
              <a:cs typeface="Calibri"/>
            </a:endParaRPr>
          </a:p>
          <a:p>
            <a:pPr marL="12705"/>
            <a:r>
              <a:rPr sz="1551" b="1" spc="-20" dirty="0">
                <a:latin typeface="Malgun Gothic"/>
                <a:cs typeface="Malgun Gothic"/>
              </a:rPr>
              <a:t>Objectifs</a:t>
            </a:r>
            <a:endParaRPr sz="1551">
              <a:latin typeface="Malgun Gothic"/>
              <a:cs typeface="Malgun Gothic"/>
            </a:endParaRPr>
          </a:p>
          <a:p>
            <a:pPr marL="148014">
              <a:spcBef>
                <a:spcPts val="760"/>
              </a:spcBef>
              <a:tabLst>
                <a:tab pos="411645" algn="l"/>
              </a:tabLst>
            </a:pPr>
            <a:r>
              <a:rPr sz="850" spc="-75" dirty="0">
                <a:latin typeface="Calibri"/>
                <a:cs typeface="Calibri"/>
              </a:rPr>
              <a:t>1</a:t>
            </a:r>
            <a:r>
              <a:rPr sz="850" spc="5" dirty="0">
                <a:latin typeface="Calibri"/>
                <a:cs typeface="Calibri"/>
              </a:rPr>
              <a:t>.</a:t>
            </a:r>
            <a:r>
              <a:rPr sz="850" dirty="0">
                <a:latin typeface="Calibri"/>
                <a:cs typeface="Calibri"/>
              </a:rPr>
              <a:t>	</a:t>
            </a:r>
            <a:r>
              <a:rPr sz="1551" spc="105" dirty="0">
                <a:latin typeface="Calibri"/>
                <a:cs typeface="Calibri"/>
              </a:rPr>
              <a:t>C</a:t>
            </a:r>
            <a:r>
              <a:rPr sz="1551" spc="80" dirty="0">
                <a:latin typeface="Calibri"/>
                <a:cs typeface="Calibri"/>
              </a:rPr>
              <a:t>r</a:t>
            </a:r>
            <a:r>
              <a:rPr sz="1551" spc="110" dirty="0">
                <a:latin typeface="Calibri"/>
                <a:cs typeface="Calibri"/>
              </a:rPr>
              <a:t>é</a:t>
            </a:r>
            <a:r>
              <a:rPr sz="1551" spc="100" dirty="0">
                <a:latin typeface="Calibri"/>
                <a:cs typeface="Calibri"/>
              </a:rPr>
              <a:t>e</a:t>
            </a:r>
            <a:r>
              <a:rPr sz="1551" spc="10" dirty="0">
                <a:latin typeface="Calibri"/>
                <a:cs typeface="Calibri"/>
              </a:rPr>
              <a:t>z</a:t>
            </a:r>
            <a:r>
              <a:rPr sz="1551" dirty="0">
                <a:latin typeface="Calibri"/>
                <a:cs typeface="Calibri"/>
              </a:rPr>
              <a:t> </a:t>
            </a:r>
            <a:r>
              <a:rPr sz="1551" spc="-135" dirty="0">
                <a:latin typeface="Calibri"/>
                <a:cs typeface="Calibri"/>
              </a:rPr>
              <a:t> </a:t>
            </a:r>
            <a:r>
              <a:rPr sz="1551" spc="80" dirty="0">
                <a:latin typeface="Calibri"/>
                <a:cs typeface="Calibri"/>
              </a:rPr>
              <a:t>d</a:t>
            </a:r>
            <a:r>
              <a:rPr sz="1551" spc="85" dirty="0">
                <a:latin typeface="Calibri"/>
                <a:cs typeface="Calibri"/>
              </a:rPr>
              <a:t>e</a:t>
            </a:r>
            <a:r>
              <a:rPr sz="1551" spc="80" dirty="0">
                <a:latin typeface="Calibri"/>
                <a:cs typeface="Calibri"/>
              </a:rPr>
              <a:t>u</a:t>
            </a:r>
            <a:r>
              <a:rPr sz="1551" spc="10" dirty="0">
                <a:latin typeface="Calibri"/>
                <a:cs typeface="Calibri"/>
              </a:rPr>
              <a:t>x</a:t>
            </a:r>
            <a:r>
              <a:rPr sz="1551" spc="165" dirty="0">
                <a:latin typeface="Calibri"/>
                <a:cs typeface="Calibri"/>
              </a:rPr>
              <a:t> </a:t>
            </a:r>
            <a:r>
              <a:rPr sz="1551" spc="30" dirty="0">
                <a:latin typeface="Calibri"/>
                <a:cs typeface="Calibri"/>
              </a:rPr>
              <a:t>r</a:t>
            </a:r>
            <a:r>
              <a:rPr sz="1551" spc="65" dirty="0">
                <a:latin typeface="Calibri"/>
                <a:cs typeface="Calibri"/>
              </a:rPr>
              <a:t>ô</a:t>
            </a:r>
            <a:r>
              <a:rPr sz="1551" spc="45" dirty="0">
                <a:latin typeface="Calibri"/>
                <a:cs typeface="Calibri"/>
              </a:rPr>
              <a:t>l</a:t>
            </a:r>
            <a:r>
              <a:rPr sz="1551" spc="60" dirty="0">
                <a:latin typeface="Calibri"/>
                <a:cs typeface="Calibri"/>
              </a:rPr>
              <a:t>e</a:t>
            </a:r>
            <a:r>
              <a:rPr sz="1551" spc="10" dirty="0">
                <a:latin typeface="Calibri"/>
                <a:cs typeface="Calibri"/>
              </a:rPr>
              <a:t>s</a:t>
            </a:r>
            <a:r>
              <a:rPr sz="1551" spc="100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:</a:t>
            </a:r>
            <a:r>
              <a:rPr sz="1551" spc="-114" dirty="0">
                <a:latin typeface="Calibri"/>
                <a:cs typeface="Calibri"/>
              </a:rPr>
              <a:t> </a:t>
            </a:r>
            <a:r>
              <a:rPr sz="1551" spc="45" dirty="0">
                <a:latin typeface="Calibri"/>
                <a:cs typeface="Calibri"/>
              </a:rPr>
              <a:t>c</a:t>
            </a:r>
            <a:r>
              <a:rPr sz="1551" spc="65" dirty="0">
                <a:latin typeface="Calibri"/>
                <a:cs typeface="Calibri"/>
              </a:rPr>
              <a:t>ommo</a:t>
            </a:r>
            <a:r>
              <a:rPr sz="1551" spc="15" dirty="0">
                <a:latin typeface="Calibri"/>
                <a:cs typeface="Calibri"/>
              </a:rPr>
              <a:t>n</a:t>
            </a:r>
            <a:r>
              <a:rPr sz="1551" spc="130" dirty="0">
                <a:latin typeface="Calibri"/>
                <a:cs typeface="Calibri"/>
              </a:rPr>
              <a:t> </a:t>
            </a:r>
            <a:r>
              <a:rPr sz="1551" spc="30" dirty="0">
                <a:latin typeface="Calibri"/>
                <a:cs typeface="Calibri"/>
              </a:rPr>
              <a:t>e</a:t>
            </a:r>
            <a:r>
              <a:rPr sz="1551" spc="150" dirty="0">
                <a:latin typeface="Calibri"/>
                <a:cs typeface="Calibri"/>
              </a:rPr>
              <a:t>t</a:t>
            </a:r>
            <a:r>
              <a:rPr sz="1551" spc="90" dirty="0">
                <a:latin typeface="Calibri"/>
                <a:cs typeface="Calibri"/>
              </a:rPr>
              <a:t>apach</a:t>
            </a:r>
            <a:r>
              <a:rPr sz="1551" spc="15" dirty="0">
                <a:latin typeface="Calibri"/>
                <a:cs typeface="Calibri"/>
              </a:rPr>
              <a:t>e</a:t>
            </a:r>
            <a:endParaRPr sz="1551">
              <a:latin typeface="Calibri"/>
              <a:cs typeface="Calibri"/>
            </a:endParaRPr>
          </a:p>
          <a:p>
            <a:pPr marL="621914">
              <a:spcBef>
                <a:spcPts val="819"/>
              </a:spcBef>
              <a:tabLst>
                <a:tab pos="923024" algn="l"/>
              </a:tabLst>
            </a:pPr>
            <a:r>
              <a:rPr sz="850" spc="30" dirty="0">
                <a:latin typeface="Calibri"/>
                <a:cs typeface="Calibri"/>
              </a:rPr>
              <a:t>a.	</a:t>
            </a:r>
            <a:r>
              <a:rPr sz="1401" spc="35" dirty="0">
                <a:latin typeface="Calibri"/>
                <a:cs typeface="Calibri"/>
              </a:rPr>
              <a:t>common:</a:t>
            </a:r>
            <a:r>
              <a:rPr sz="1401" spc="60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installe</a:t>
            </a:r>
            <a:r>
              <a:rPr sz="1401" spc="65" dirty="0">
                <a:latin typeface="Calibri"/>
                <a:cs typeface="Calibri"/>
              </a:rPr>
              <a:t> </a:t>
            </a:r>
            <a:r>
              <a:rPr sz="1401" spc="20" dirty="0">
                <a:latin typeface="Calibri"/>
                <a:cs typeface="Calibri"/>
              </a:rPr>
              <a:t>le</a:t>
            </a:r>
            <a:r>
              <a:rPr sz="1401" spc="85" dirty="0">
                <a:latin typeface="Calibri"/>
                <a:cs typeface="Calibri"/>
              </a:rPr>
              <a:t> </a:t>
            </a:r>
            <a:r>
              <a:rPr sz="1401" spc="30" dirty="0">
                <a:latin typeface="Calibri"/>
                <a:cs typeface="Calibri"/>
              </a:rPr>
              <a:t>paquet</a:t>
            </a:r>
            <a:r>
              <a:rPr sz="1401" spc="130" dirty="0">
                <a:latin typeface="Calibri"/>
                <a:cs typeface="Calibri"/>
              </a:rPr>
              <a:t> </a:t>
            </a:r>
            <a:r>
              <a:rPr sz="1401" spc="30" dirty="0">
                <a:latin typeface="Calibri"/>
                <a:cs typeface="Calibri"/>
              </a:rPr>
              <a:t>facter</a:t>
            </a:r>
            <a:r>
              <a:rPr sz="1401" spc="65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défini</a:t>
            </a:r>
            <a:r>
              <a:rPr sz="1401" spc="65" dirty="0">
                <a:latin typeface="Calibri"/>
                <a:cs typeface="Calibri"/>
              </a:rPr>
              <a:t> </a:t>
            </a:r>
            <a:r>
              <a:rPr sz="1401" spc="20" dirty="0">
                <a:latin typeface="Calibri"/>
                <a:cs typeface="Calibri"/>
              </a:rPr>
              <a:t>en</a:t>
            </a:r>
            <a:r>
              <a:rPr sz="1401" spc="85" dirty="0">
                <a:latin typeface="Calibri"/>
                <a:cs typeface="Calibri"/>
              </a:rPr>
              <a:t> </a:t>
            </a:r>
            <a:r>
              <a:rPr sz="1401" spc="25" dirty="0">
                <a:latin typeface="Calibri"/>
                <a:cs typeface="Calibri"/>
              </a:rPr>
              <a:t>tant</a:t>
            </a:r>
            <a:r>
              <a:rPr sz="1401" spc="90" dirty="0">
                <a:latin typeface="Calibri"/>
                <a:cs typeface="Calibri"/>
              </a:rPr>
              <a:t> </a:t>
            </a:r>
            <a:r>
              <a:rPr sz="1401" spc="25" dirty="0">
                <a:latin typeface="Calibri"/>
                <a:cs typeface="Calibri"/>
              </a:rPr>
              <a:t>que</a:t>
            </a:r>
            <a:r>
              <a:rPr sz="1401" spc="85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variable</a:t>
            </a:r>
            <a:endParaRPr sz="1401">
              <a:latin typeface="Calibri"/>
              <a:cs typeface="Calibri"/>
            </a:endParaRPr>
          </a:p>
          <a:p>
            <a:pPr marL="923024" marR="5082" indent="-301110">
              <a:spcBef>
                <a:spcPts val="805"/>
              </a:spcBef>
              <a:tabLst>
                <a:tab pos="923024" algn="l"/>
              </a:tabLst>
            </a:pPr>
            <a:r>
              <a:rPr sz="850" spc="30" dirty="0">
                <a:latin typeface="Calibri"/>
                <a:cs typeface="Calibri"/>
              </a:rPr>
              <a:t>b.	</a:t>
            </a:r>
            <a:r>
              <a:rPr sz="1401" spc="35" dirty="0">
                <a:latin typeface="Calibri"/>
                <a:cs typeface="Calibri"/>
              </a:rPr>
              <a:t>apache:</a:t>
            </a:r>
            <a:r>
              <a:rPr sz="1401" spc="70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installe</a:t>
            </a:r>
            <a:r>
              <a:rPr sz="1401" spc="65" dirty="0">
                <a:latin typeface="Calibri"/>
                <a:cs typeface="Calibri"/>
              </a:rPr>
              <a:t> </a:t>
            </a:r>
            <a:r>
              <a:rPr sz="1401" spc="20" dirty="0">
                <a:latin typeface="Calibri"/>
                <a:cs typeface="Calibri"/>
              </a:rPr>
              <a:t>le</a:t>
            </a:r>
            <a:r>
              <a:rPr sz="1401" spc="90" dirty="0">
                <a:latin typeface="Calibri"/>
                <a:cs typeface="Calibri"/>
              </a:rPr>
              <a:t> </a:t>
            </a:r>
            <a:r>
              <a:rPr sz="1401" spc="30" dirty="0">
                <a:latin typeface="Calibri"/>
                <a:cs typeface="Calibri"/>
              </a:rPr>
              <a:t>paquet</a:t>
            </a:r>
            <a:r>
              <a:rPr sz="1401" spc="125" dirty="0">
                <a:latin typeface="Calibri"/>
                <a:cs typeface="Calibri"/>
              </a:rPr>
              <a:t> </a:t>
            </a:r>
            <a:r>
              <a:rPr sz="1401" spc="30" dirty="0">
                <a:latin typeface="Calibri"/>
                <a:cs typeface="Calibri"/>
              </a:rPr>
              <a:t>httpd;</a:t>
            </a:r>
            <a:r>
              <a:rPr sz="1401" spc="100" dirty="0">
                <a:latin typeface="Calibri"/>
                <a:cs typeface="Calibri"/>
              </a:rPr>
              <a:t> </a:t>
            </a:r>
            <a:r>
              <a:rPr sz="1401" spc="30" dirty="0">
                <a:latin typeface="Calibri"/>
                <a:cs typeface="Calibri"/>
              </a:rPr>
              <a:t>copie</a:t>
            </a:r>
            <a:r>
              <a:rPr sz="1401" spc="75" dirty="0">
                <a:latin typeface="Calibri"/>
                <a:cs typeface="Calibri"/>
              </a:rPr>
              <a:t> </a:t>
            </a:r>
            <a:r>
              <a:rPr sz="1401" spc="20" dirty="0">
                <a:latin typeface="Calibri"/>
                <a:cs typeface="Calibri"/>
              </a:rPr>
              <a:t>le</a:t>
            </a:r>
            <a:r>
              <a:rPr sz="1401" spc="75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fichier</a:t>
            </a:r>
            <a:r>
              <a:rPr sz="1401" spc="85" dirty="0">
                <a:latin typeface="Calibri"/>
                <a:cs typeface="Calibri"/>
              </a:rPr>
              <a:t> </a:t>
            </a:r>
            <a:r>
              <a:rPr sz="1401" b="1" spc="35" dirty="0">
                <a:latin typeface="Calibri"/>
                <a:cs typeface="Calibri"/>
              </a:rPr>
              <a:t>index.</a:t>
            </a:r>
            <a:r>
              <a:rPr sz="1401" spc="35" dirty="0">
                <a:latin typeface="Calibri"/>
                <a:cs typeface="Calibri"/>
              </a:rPr>
              <a:t>html</a:t>
            </a:r>
            <a:r>
              <a:rPr sz="1401" spc="80" dirty="0">
                <a:latin typeface="Calibri"/>
                <a:cs typeface="Calibri"/>
              </a:rPr>
              <a:t> </a:t>
            </a:r>
            <a:r>
              <a:rPr sz="1401" spc="30" dirty="0">
                <a:latin typeface="Calibri"/>
                <a:cs typeface="Calibri"/>
              </a:rPr>
              <a:t>dans</a:t>
            </a:r>
            <a:r>
              <a:rPr sz="1401" spc="80" dirty="0">
                <a:latin typeface="Calibri"/>
                <a:cs typeface="Calibri"/>
              </a:rPr>
              <a:t> </a:t>
            </a:r>
            <a:r>
              <a:rPr sz="1401" spc="20" dirty="0">
                <a:latin typeface="Calibri"/>
                <a:cs typeface="Calibri"/>
              </a:rPr>
              <a:t>la</a:t>
            </a:r>
            <a:r>
              <a:rPr sz="1401" spc="80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machine </a:t>
            </a:r>
            <a:r>
              <a:rPr sz="1401" spc="40" dirty="0">
                <a:latin typeface="Calibri"/>
                <a:cs typeface="Calibri"/>
              </a:rPr>
              <a:t> </a:t>
            </a:r>
            <a:r>
              <a:rPr sz="1401" spc="30" dirty="0">
                <a:latin typeface="Calibri"/>
                <a:cs typeface="Calibri"/>
              </a:rPr>
              <a:t>distante</a:t>
            </a:r>
            <a:r>
              <a:rPr sz="1401" spc="95" dirty="0">
                <a:latin typeface="Calibri"/>
                <a:cs typeface="Calibri"/>
              </a:rPr>
              <a:t> </a:t>
            </a:r>
            <a:r>
              <a:rPr sz="1401" b="1" spc="35" dirty="0">
                <a:latin typeface="Calibri"/>
                <a:cs typeface="Calibri"/>
              </a:rPr>
              <a:t>/var/www/html.</a:t>
            </a:r>
            <a:r>
              <a:rPr sz="1401" b="1" spc="65" dirty="0">
                <a:latin typeface="Calibri"/>
                <a:cs typeface="Calibri"/>
              </a:rPr>
              <a:t> </a:t>
            </a:r>
            <a:r>
              <a:rPr sz="1401" spc="30" dirty="0">
                <a:latin typeface="Calibri"/>
                <a:cs typeface="Calibri"/>
              </a:rPr>
              <a:t>Enfin,</a:t>
            </a:r>
            <a:r>
              <a:rPr sz="1401" spc="80" dirty="0">
                <a:latin typeface="Calibri"/>
                <a:cs typeface="Calibri"/>
              </a:rPr>
              <a:t> </a:t>
            </a:r>
            <a:r>
              <a:rPr sz="1401" spc="20" dirty="0">
                <a:latin typeface="Calibri"/>
                <a:cs typeface="Calibri"/>
              </a:rPr>
              <a:t>il</a:t>
            </a:r>
            <a:r>
              <a:rPr sz="1401" spc="85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démarre</a:t>
            </a:r>
            <a:r>
              <a:rPr sz="1401" spc="80" dirty="0">
                <a:latin typeface="Calibri"/>
                <a:cs typeface="Calibri"/>
              </a:rPr>
              <a:t> </a:t>
            </a:r>
            <a:r>
              <a:rPr sz="1401" spc="20" dirty="0">
                <a:latin typeface="Calibri"/>
                <a:cs typeface="Calibri"/>
              </a:rPr>
              <a:t>le</a:t>
            </a:r>
            <a:r>
              <a:rPr sz="1401" spc="95" dirty="0">
                <a:latin typeface="Calibri"/>
                <a:cs typeface="Calibri"/>
              </a:rPr>
              <a:t> </a:t>
            </a:r>
            <a:r>
              <a:rPr sz="1401" spc="40" dirty="0">
                <a:latin typeface="Calibri"/>
                <a:cs typeface="Calibri"/>
              </a:rPr>
              <a:t>service</a:t>
            </a:r>
            <a:r>
              <a:rPr sz="1401" spc="70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correspondant</a:t>
            </a:r>
            <a:r>
              <a:rPr sz="1401" spc="60" dirty="0">
                <a:latin typeface="Calibri"/>
                <a:cs typeface="Calibri"/>
              </a:rPr>
              <a:t> </a:t>
            </a:r>
            <a:r>
              <a:rPr sz="1401" spc="20" dirty="0">
                <a:latin typeface="Calibri"/>
                <a:cs typeface="Calibri"/>
              </a:rPr>
              <a:t>si</a:t>
            </a:r>
            <a:r>
              <a:rPr sz="1401" spc="85" dirty="0">
                <a:latin typeface="Calibri"/>
                <a:cs typeface="Calibri"/>
              </a:rPr>
              <a:t> </a:t>
            </a:r>
            <a:r>
              <a:rPr sz="1401" spc="20" dirty="0">
                <a:latin typeface="Calibri"/>
                <a:cs typeface="Calibri"/>
              </a:rPr>
              <a:t>le</a:t>
            </a:r>
            <a:r>
              <a:rPr sz="1401" spc="95" dirty="0">
                <a:latin typeface="Calibri"/>
                <a:cs typeface="Calibri"/>
              </a:rPr>
              <a:t> </a:t>
            </a:r>
            <a:r>
              <a:rPr sz="1401" spc="30" dirty="0">
                <a:latin typeface="Calibri"/>
                <a:cs typeface="Calibri"/>
              </a:rPr>
              <a:t>paquet </a:t>
            </a:r>
            <a:r>
              <a:rPr sz="1401" spc="-300" dirty="0">
                <a:latin typeface="Calibri"/>
                <a:cs typeface="Calibri"/>
              </a:rPr>
              <a:t> </a:t>
            </a:r>
            <a:r>
              <a:rPr sz="1401" spc="25" dirty="0">
                <a:latin typeface="Calibri"/>
                <a:cs typeface="Calibri"/>
              </a:rPr>
              <a:t>est</a:t>
            </a:r>
            <a:r>
              <a:rPr sz="1401" spc="70" dirty="0">
                <a:latin typeface="Calibri"/>
                <a:cs typeface="Calibri"/>
              </a:rPr>
              <a:t> </a:t>
            </a:r>
            <a:r>
              <a:rPr sz="1401" spc="30" dirty="0">
                <a:latin typeface="Calibri"/>
                <a:cs typeface="Calibri"/>
              </a:rPr>
              <a:t>bien</a:t>
            </a:r>
            <a:r>
              <a:rPr sz="1401" spc="80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installé.</a:t>
            </a:r>
            <a:endParaRPr sz="1401">
              <a:latin typeface="Calibri"/>
              <a:cs typeface="Calibri"/>
            </a:endParaRPr>
          </a:p>
          <a:p>
            <a:pPr marL="120698">
              <a:spcBef>
                <a:spcPts val="330"/>
              </a:spcBef>
              <a:tabLst>
                <a:tab pos="411645" algn="l"/>
              </a:tabLst>
            </a:pPr>
            <a:r>
              <a:rPr sz="850" spc="20" dirty="0">
                <a:latin typeface="Calibri"/>
                <a:cs typeface="Calibri"/>
              </a:rPr>
              <a:t>2.	</a:t>
            </a:r>
            <a:r>
              <a:rPr sz="1551" spc="80" dirty="0">
                <a:latin typeface="Calibri"/>
                <a:cs typeface="Calibri"/>
              </a:rPr>
              <a:t>Créez</a:t>
            </a:r>
            <a:r>
              <a:rPr sz="1551" spc="210" dirty="0">
                <a:latin typeface="Calibri"/>
                <a:cs typeface="Calibri"/>
              </a:rPr>
              <a:t> </a:t>
            </a:r>
            <a:r>
              <a:rPr sz="1551" spc="30" dirty="0">
                <a:latin typeface="Calibri"/>
                <a:cs typeface="Calibri"/>
              </a:rPr>
              <a:t>un</a:t>
            </a:r>
            <a:r>
              <a:rPr sz="1551" spc="80" dirty="0">
                <a:latin typeface="Calibri"/>
                <a:cs typeface="Calibri"/>
              </a:rPr>
              <a:t> </a:t>
            </a:r>
            <a:r>
              <a:rPr sz="1551" spc="60" dirty="0">
                <a:latin typeface="Calibri"/>
                <a:cs typeface="Calibri"/>
              </a:rPr>
              <a:t>playbook</a:t>
            </a:r>
            <a:r>
              <a:rPr sz="1551" spc="120" dirty="0">
                <a:latin typeface="Calibri"/>
                <a:cs typeface="Calibri"/>
              </a:rPr>
              <a:t> </a:t>
            </a:r>
            <a:r>
              <a:rPr sz="1551" spc="35" dirty="0">
                <a:latin typeface="Calibri"/>
                <a:cs typeface="Calibri"/>
              </a:rPr>
              <a:t>pour</a:t>
            </a:r>
            <a:r>
              <a:rPr sz="1551" spc="65" dirty="0">
                <a:latin typeface="Calibri"/>
                <a:cs typeface="Calibri"/>
              </a:rPr>
              <a:t> </a:t>
            </a:r>
            <a:r>
              <a:rPr sz="1551" spc="50" dirty="0">
                <a:latin typeface="Calibri"/>
                <a:cs typeface="Calibri"/>
              </a:rPr>
              <a:t>appliquer</a:t>
            </a:r>
            <a:r>
              <a:rPr sz="1551" spc="55" dirty="0">
                <a:latin typeface="Calibri"/>
                <a:cs typeface="Calibri"/>
              </a:rPr>
              <a:t> </a:t>
            </a:r>
            <a:r>
              <a:rPr sz="1551" spc="85" dirty="0">
                <a:latin typeface="Calibri"/>
                <a:cs typeface="Calibri"/>
              </a:rPr>
              <a:t>ces</a:t>
            </a:r>
            <a:r>
              <a:rPr sz="1551" spc="110" dirty="0">
                <a:latin typeface="Calibri"/>
                <a:cs typeface="Calibri"/>
              </a:rPr>
              <a:t> </a:t>
            </a:r>
            <a:r>
              <a:rPr sz="1551" spc="35" dirty="0">
                <a:latin typeface="Calibri"/>
                <a:cs typeface="Calibri"/>
              </a:rPr>
              <a:t>rôles.</a:t>
            </a:r>
            <a:endParaRPr sz="1551">
              <a:latin typeface="Calibri"/>
              <a:cs typeface="Calibri"/>
            </a:endParaRPr>
          </a:p>
          <a:p>
            <a:pPr marL="527896">
              <a:spcBef>
                <a:spcPts val="320"/>
              </a:spcBef>
              <a:tabLst>
                <a:tab pos="923024" algn="l"/>
              </a:tabLst>
            </a:pPr>
            <a:r>
              <a:rPr sz="850" spc="30" dirty="0">
                <a:latin typeface="Calibri"/>
                <a:cs typeface="Calibri"/>
              </a:rPr>
              <a:t>a.	</a:t>
            </a:r>
            <a:r>
              <a:rPr sz="1401" spc="35" dirty="0">
                <a:latin typeface="Calibri"/>
                <a:cs typeface="Calibri"/>
              </a:rPr>
              <a:t>common: </a:t>
            </a:r>
            <a:r>
              <a:rPr sz="1401" spc="45" dirty="0">
                <a:latin typeface="Calibri"/>
                <a:cs typeface="Calibri"/>
              </a:rPr>
              <a:t> </a:t>
            </a:r>
            <a:r>
              <a:rPr sz="1401" spc="10" dirty="0">
                <a:latin typeface="Calibri"/>
                <a:cs typeface="Calibri"/>
              </a:rPr>
              <a:t>devrait</a:t>
            </a:r>
            <a:r>
              <a:rPr sz="1401" spc="85" dirty="0">
                <a:latin typeface="Calibri"/>
                <a:cs typeface="Calibri"/>
              </a:rPr>
              <a:t> </a:t>
            </a:r>
            <a:r>
              <a:rPr sz="1401" spc="5" dirty="0">
                <a:latin typeface="Calibri"/>
                <a:cs typeface="Calibri"/>
              </a:rPr>
              <a:t>être</a:t>
            </a:r>
            <a:r>
              <a:rPr sz="1401" spc="55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appliqué</a:t>
            </a:r>
            <a:r>
              <a:rPr sz="1401" spc="90" dirty="0">
                <a:latin typeface="Calibri"/>
                <a:cs typeface="Calibri"/>
              </a:rPr>
              <a:t> </a:t>
            </a:r>
            <a:r>
              <a:rPr sz="1401" dirty="0">
                <a:latin typeface="Calibri"/>
                <a:cs typeface="Calibri"/>
              </a:rPr>
              <a:t>à</a:t>
            </a:r>
            <a:r>
              <a:rPr sz="1401" spc="135" dirty="0">
                <a:latin typeface="Calibri"/>
                <a:cs typeface="Calibri"/>
              </a:rPr>
              <a:t> </a:t>
            </a:r>
            <a:r>
              <a:rPr sz="1401" spc="20" dirty="0">
                <a:latin typeface="Calibri"/>
                <a:cs typeface="Calibri"/>
              </a:rPr>
              <a:t>tous</a:t>
            </a:r>
            <a:r>
              <a:rPr sz="1401" spc="75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les</a:t>
            </a:r>
            <a:r>
              <a:rPr sz="1401" spc="105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serveurs</a:t>
            </a:r>
            <a:endParaRPr sz="1401">
              <a:latin typeface="Calibri"/>
              <a:cs typeface="Calibri"/>
            </a:endParaRPr>
          </a:p>
          <a:p>
            <a:pPr marL="523449">
              <a:spcBef>
                <a:spcPts val="204"/>
              </a:spcBef>
              <a:tabLst>
                <a:tab pos="923024" algn="l"/>
                <a:tab pos="4586534" algn="l"/>
              </a:tabLst>
            </a:pPr>
            <a:r>
              <a:rPr sz="850" spc="40" dirty="0">
                <a:latin typeface="Calibri"/>
                <a:cs typeface="Calibri"/>
              </a:rPr>
              <a:t>b.	</a:t>
            </a:r>
            <a:r>
              <a:rPr sz="1401" spc="55" dirty="0">
                <a:latin typeface="Calibri"/>
                <a:cs typeface="Calibri"/>
              </a:rPr>
              <a:t>apache:</a:t>
            </a:r>
            <a:r>
              <a:rPr sz="1401" spc="415" dirty="0">
                <a:latin typeface="Calibri"/>
                <a:cs typeface="Calibri"/>
              </a:rPr>
              <a:t> </a:t>
            </a:r>
            <a:r>
              <a:rPr sz="1401" spc="10" dirty="0">
                <a:latin typeface="Calibri"/>
                <a:cs typeface="Calibri"/>
              </a:rPr>
              <a:t>devrait</a:t>
            </a:r>
            <a:r>
              <a:rPr sz="1401" spc="110" dirty="0">
                <a:latin typeface="Calibri"/>
                <a:cs typeface="Calibri"/>
              </a:rPr>
              <a:t> </a:t>
            </a:r>
            <a:r>
              <a:rPr sz="1401" spc="5" dirty="0">
                <a:latin typeface="Calibri"/>
                <a:cs typeface="Calibri"/>
              </a:rPr>
              <a:t>être</a:t>
            </a:r>
            <a:r>
              <a:rPr sz="1401" spc="95" dirty="0">
                <a:latin typeface="Calibri"/>
                <a:cs typeface="Calibri"/>
              </a:rPr>
              <a:t> </a:t>
            </a:r>
            <a:r>
              <a:rPr sz="1401" spc="35" dirty="0">
                <a:latin typeface="Calibri"/>
                <a:cs typeface="Calibri"/>
              </a:rPr>
              <a:t>appliqué</a:t>
            </a:r>
            <a:r>
              <a:rPr sz="1401" spc="105" dirty="0">
                <a:latin typeface="Calibri"/>
                <a:cs typeface="Calibri"/>
              </a:rPr>
              <a:t> </a:t>
            </a:r>
            <a:r>
              <a:rPr sz="1401" dirty="0">
                <a:latin typeface="Calibri"/>
                <a:cs typeface="Calibri"/>
              </a:rPr>
              <a:t>à</a:t>
            </a:r>
            <a:r>
              <a:rPr sz="1401" spc="114" dirty="0">
                <a:latin typeface="Calibri"/>
                <a:cs typeface="Calibri"/>
              </a:rPr>
              <a:t> </a:t>
            </a:r>
            <a:r>
              <a:rPr sz="1401" spc="10" dirty="0">
                <a:latin typeface="Calibri"/>
                <a:cs typeface="Calibri"/>
              </a:rPr>
              <a:t>votre</a:t>
            </a:r>
            <a:r>
              <a:rPr sz="1401" spc="85" dirty="0">
                <a:latin typeface="Calibri"/>
                <a:cs typeface="Calibri"/>
              </a:rPr>
              <a:t> </a:t>
            </a:r>
            <a:r>
              <a:rPr sz="1401" spc="40" dirty="0">
                <a:latin typeface="Calibri"/>
                <a:cs typeface="Calibri"/>
              </a:rPr>
              <a:t>groupe	</a:t>
            </a:r>
            <a:r>
              <a:rPr sz="1401" spc="15" dirty="0">
                <a:latin typeface="Calibri"/>
                <a:cs typeface="Calibri"/>
              </a:rPr>
              <a:t>Web</a:t>
            </a:r>
            <a:endParaRPr sz="1401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7320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2470" y="948129"/>
            <a:ext cx="6367187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  <a:tabLst>
                <a:tab pos="980832" algn="l"/>
              </a:tabLst>
            </a:pPr>
            <a:r>
              <a:rPr spc="155" dirty="0"/>
              <a:t>LAB	</a:t>
            </a:r>
            <a:r>
              <a:rPr spc="-5" dirty="0"/>
              <a:t>-</a:t>
            </a:r>
            <a:r>
              <a:rPr spc="-50" dirty="0"/>
              <a:t> </a:t>
            </a:r>
            <a:r>
              <a:rPr spc="175" dirty="0"/>
              <a:t>SOLUTION</a:t>
            </a:r>
            <a:r>
              <a:rPr spc="120" dirty="0"/>
              <a:t> </a:t>
            </a:r>
            <a:r>
              <a:rPr spc="-135" dirty="0"/>
              <a:t>1/3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3495" y="2500410"/>
            <a:ext cx="4850262" cy="416734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8258" rIns="0" bIns="0" rtlCol="0">
            <a:spAutoFit/>
          </a:bodyPr>
          <a:lstStyle/>
          <a:p>
            <a:pPr marL="12705">
              <a:spcBef>
                <a:spcPts val="65"/>
              </a:spcBef>
            </a:pPr>
            <a:r>
              <a:rPr sz="850" spc="10" dirty="0">
                <a:latin typeface="Consolas"/>
                <a:cs typeface="Consolas"/>
              </a:rPr>
              <a:t>[centos@centos1</a:t>
            </a:r>
            <a:r>
              <a:rPr sz="850" spc="2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~]$</a:t>
            </a:r>
            <a:r>
              <a:rPr sz="850" spc="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cd</a:t>
            </a:r>
            <a:r>
              <a:rPr sz="850" spc="3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ansible</a:t>
            </a:r>
            <a:r>
              <a:rPr sz="850" spc="3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;</a:t>
            </a:r>
            <a:r>
              <a:rPr sz="850" spc="3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mkdir</a:t>
            </a:r>
            <a:r>
              <a:rPr sz="850" spc="2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roles</a:t>
            </a:r>
            <a:r>
              <a:rPr sz="850" spc="2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;</a:t>
            </a:r>
            <a:r>
              <a:rPr sz="850" spc="3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cd</a:t>
            </a:r>
            <a:r>
              <a:rPr sz="850" dirty="0">
                <a:latin typeface="Consolas"/>
                <a:cs typeface="Consolas"/>
              </a:rPr>
              <a:t> </a:t>
            </a:r>
            <a:r>
              <a:rPr sz="850" spc="5" dirty="0">
                <a:latin typeface="Consolas"/>
                <a:cs typeface="Consolas"/>
              </a:rPr>
              <a:t>roles</a:t>
            </a:r>
            <a:endParaRPr sz="850">
              <a:latin typeface="Consolas"/>
              <a:cs typeface="Consolas"/>
            </a:endParaRPr>
          </a:p>
          <a:p>
            <a:pPr marL="12705" marR="406563">
              <a:lnSpc>
                <a:spcPct val="102400"/>
              </a:lnSpc>
              <a:spcBef>
                <a:spcPts val="10"/>
              </a:spcBef>
            </a:pPr>
            <a:r>
              <a:rPr sz="850" spc="10" dirty="0">
                <a:latin typeface="Consolas"/>
                <a:cs typeface="Consolas"/>
              </a:rPr>
              <a:t>[centos@centos1</a:t>
            </a:r>
            <a:r>
              <a:rPr sz="850" spc="3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roles]$</a:t>
            </a:r>
            <a:r>
              <a:rPr sz="850" spc="3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ansible-galaxy</a:t>
            </a:r>
            <a:r>
              <a:rPr sz="850" spc="3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init</a:t>
            </a:r>
            <a:r>
              <a:rPr sz="850" spc="4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common</a:t>
            </a:r>
            <a:r>
              <a:rPr sz="850" spc="4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;</a:t>
            </a:r>
            <a:r>
              <a:rPr sz="850" spc="4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ansible-galaxy</a:t>
            </a:r>
            <a:r>
              <a:rPr sz="850" spc="30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init </a:t>
            </a:r>
            <a:r>
              <a:rPr sz="850" spc="-45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apache</a:t>
            </a:r>
            <a:endParaRPr sz="8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6857" y="3413669"/>
            <a:ext cx="4031403" cy="3117889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8894" rIns="0" bIns="0" rtlCol="0">
            <a:spAutoFit/>
          </a:bodyPr>
          <a:lstStyle/>
          <a:p>
            <a:pPr marL="12070">
              <a:spcBef>
                <a:spcPts val="70"/>
              </a:spcBef>
            </a:pPr>
            <a:r>
              <a:rPr sz="850" spc="10" dirty="0">
                <a:latin typeface="Consolas"/>
                <a:cs typeface="Consolas"/>
              </a:rPr>
              <a:t>[centos@centos1</a:t>
            </a:r>
            <a:r>
              <a:rPr sz="850" spc="2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roles]$</a:t>
            </a:r>
            <a:r>
              <a:rPr sz="850" spc="15" dirty="0">
                <a:latin typeface="Consolas"/>
                <a:cs typeface="Consolas"/>
              </a:rPr>
              <a:t> cd</a:t>
            </a:r>
            <a:r>
              <a:rPr sz="850" spc="10" dirty="0">
                <a:latin typeface="Consolas"/>
                <a:cs typeface="Consolas"/>
              </a:rPr>
              <a:t> apache</a:t>
            </a:r>
            <a:endParaRPr sz="850">
              <a:latin typeface="Consolas"/>
              <a:cs typeface="Consolas"/>
            </a:endParaRPr>
          </a:p>
          <a:p>
            <a:pPr marL="12070">
              <a:spcBef>
                <a:spcPts val="40"/>
              </a:spcBef>
            </a:pPr>
            <a:r>
              <a:rPr sz="850" spc="10" dirty="0">
                <a:latin typeface="Consolas"/>
                <a:cs typeface="Consolas"/>
              </a:rPr>
              <a:t>[centos@centos1</a:t>
            </a:r>
            <a:r>
              <a:rPr sz="850" spc="2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apache]$</a:t>
            </a:r>
            <a:r>
              <a:rPr sz="850" spc="3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vim </a:t>
            </a:r>
            <a:r>
              <a:rPr sz="850" spc="10" dirty="0">
                <a:solidFill>
                  <a:srgbClr val="FF0000"/>
                </a:solidFill>
                <a:latin typeface="Consolas"/>
                <a:cs typeface="Consolas"/>
              </a:rPr>
              <a:t>tasks</a:t>
            </a:r>
            <a:r>
              <a:rPr sz="850" spc="10" dirty="0">
                <a:latin typeface="Consolas"/>
                <a:cs typeface="Consolas"/>
              </a:rPr>
              <a:t>/main.yml</a:t>
            </a:r>
            <a:endParaRPr sz="850">
              <a:latin typeface="Consolas"/>
              <a:cs typeface="Consolas"/>
            </a:endParaRPr>
          </a:p>
          <a:p>
            <a:pPr marL="12070">
              <a:spcBef>
                <a:spcPts val="25"/>
              </a:spcBef>
            </a:pPr>
            <a:r>
              <a:rPr sz="850" spc="5" dirty="0">
                <a:latin typeface="Consolas"/>
                <a:cs typeface="Consolas"/>
              </a:rPr>
              <a:t>---</a:t>
            </a:r>
            <a:endParaRPr sz="850">
              <a:latin typeface="Consolas"/>
              <a:cs typeface="Consolas"/>
            </a:endParaRPr>
          </a:p>
          <a:p>
            <a:pPr marL="12070">
              <a:spcBef>
                <a:spcPts val="35"/>
              </a:spcBef>
            </a:pPr>
            <a:r>
              <a:rPr sz="850" spc="10" dirty="0">
                <a:latin typeface="Consolas"/>
                <a:cs typeface="Consolas"/>
              </a:rPr>
              <a:t># tasks</a:t>
            </a:r>
            <a:r>
              <a:rPr sz="850" spc="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file</a:t>
            </a:r>
            <a:r>
              <a:rPr sz="850" spc="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for</a:t>
            </a:r>
            <a:r>
              <a:rPr sz="850" spc="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apache</a:t>
            </a:r>
            <a:endParaRPr sz="850">
              <a:latin typeface="Consolas"/>
              <a:cs typeface="Consolas"/>
            </a:endParaRPr>
          </a:p>
          <a:p>
            <a:pPr marL="534249" marR="2262775" indent="-121969">
              <a:lnSpc>
                <a:spcPct val="102400"/>
              </a:lnSpc>
              <a:spcBef>
                <a:spcPts val="10"/>
              </a:spcBef>
              <a:buChar char="-"/>
              <a:tabLst>
                <a:tab pos="534249" algn="l"/>
              </a:tabLst>
            </a:pPr>
            <a:r>
              <a:rPr sz="850" spc="10" dirty="0">
                <a:latin typeface="Consolas"/>
                <a:cs typeface="Consolas"/>
              </a:rPr>
              <a:t>name: Install Apache </a:t>
            </a:r>
            <a:r>
              <a:rPr sz="850" spc="-455" dirty="0">
                <a:latin typeface="Consolas"/>
                <a:cs typeface="Consolas"/>
              </a:rPr>
              <a:t> </a:t>
            </a:r>
            <a:r>
              <a:rPr sz="850" spc="5" dirty="0">
                <a:latin typeface="Consolas"/>
                <a:cs typeface="Consolas"/>
              </a:rPr>
              <a:t>yum:</a:t>
            </a:r>
            <a:endParaRPr sz="850">
              <a:latin typeface="Consolas"/>
              <a:cs typeface="Consolas"/>
            </a:endParaRPr>
          </a:p>
          <a:p>
            <a:pPr marL="656217" marR="2569602">
              <a:lnSpc>
                <a:spcPct val="103499"/>
              </a:lnSpc>
            </a:pPr>
            <a:r>
              <a:rPr sz="850" spc="10" dirty="0">
                <a:latin typeface="Consolas"/>
                <a:cs typeface="Consolas"/>
              </a:rPr>
              <a:t>name=httpd </a:t>
            </a:r>
            <a:r>
              <a:rPr sz="850" spc="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s</a:t>
            </a:r>
            <a:r>
              <a:rPr sz="850" spc="5" dirty="0">
                <a:latin typeface="Consolas"/>
                <a:cs typeface="Consolas"/>
              </a:rPr>
              <a:t>t</a:t>
            </a:r>
            <a:r>
              <a:rPr sz="850" spc="15" dirty="0">
                <a:latin typeface="Consolas"/>
                <a:cs typeface="Consolas"/>
              </a:rPr>
              <a:t>a</a:t>
            </a:r>
            <a:r>
              <a:rPr sz="850" spc="10" dirty="0">
                <a:latin typeface="Consolas"/>
                <a:cs typeface="Consolas"/>
              </a:rPr>
              <a:t>t</a:t>
            </a:r>
            <a:r>
              <a:rPr sz="850" spc="5" dirty="0">
                <a:latin typeface="Consolas"/>
                <a:cs typeface="Consolas"/>
              </a:rPr>
              <a:t>e</a:t>
            </a:r>
            <a:r>
              <a:rPr sz="850" spc="15" dirty="0">
                <a:latin typeface="Consolas"/>
                <a:cs typeface="Consolas"/>
              </a:rPr>
              <a:t>=</a:t>
            </a:r>
            <a:r>
              <a:rPr sz="850" spc="10" dirty="0">
                <a:latin typeface="Consolas"/>
                <a:cs typeface="Consolas"/>
              </a:rPr>
              <a:t>p</a:t>
            </a:r>
            <a:r>
              <a:rPr sz="850" spc="5" dirty="0">
                <a:latin typeface="Consolas"/>
                <a:cs typeface="Consolas"/>
              </a:rPr>
              <a:t>r</a:t>
            </a:r>
            <a:r>
              <a:rPr sz="850" spc="10" dirty="0">
                <a:latin typeface="Consolas"/>
                <a:cs typeface="Consolas"/>
              </a:rPr>
              <a:t>e</a:t>
            </a:r>
            <a:r>
              <a:rPr sz="850" spc="15" dirty="0">
                <a:latin typeface="Consolas"/>
                <a:cs typeface="Consolas"/>
              </a:rPr>
              <a:t>s</a:t>
            </a:r>
            <a:r>
              <a:rPr sz="850" spc="10" dirty="0">
                <a:latin typeface="Consolas"/>
                <a:cs typeface="Consolas"/>
              </a:rPr>
              <a:t>e</a:t>
            </a:r>
            <a:r>
              <a:rPr sz="850" spc="5" dirty="0">
                <a:latin typeface="Consolas"/>
                <a:cs typeface="Consolas"/>
              </a:rPr>
              <a:t>n</a:t>
            </a:r>
            <a:r>
              <a:rPr sz="850" spc="10" dirty="0">
                <a:latin typeface="Consolas"/>
                <a:cs typeface="Consolas"/>
              </a:rPr>
              <a:t>t</a:t>
            </a:r>
            <a:endParaRPr sz="850">
              <a:latin typeface="Consolas"/>
              <a:cs typeface="Consolas"/>
            </a:endParaRPr>
          </a:p>
          <a:p>
            <a:pPr marL="534249">
              <a:spcBef>
                <a:spcPts val="40"/>
              </a:spcBef>
            </a:pPr>
            <a:r>
              <a:rPr sz="850" spc="10" dirty="0">
                <a:latin typeface="Consolas"/>
                <a:cs typeface="Consolas"/>
              </a:rPr>
              <a:t>notify:</a:t>
            </a:r>
            <a:r>
              <a:rPr sz="850" spc="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Start</a:t>
            </a:r>
            <a:r>
              <a:rPr sz="850" spc="-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Apache</a:t>
            </a:r>
            <a:endParaRPr sz="850">
              <a:latin typeface="Consolas"/>
              <a:cs typeface="Consolas"/>
            </a:endParaRPr>
          </a:p>
          <a:p>
            <a:pPr>
              <a:spcBef>
                <a:spcPts val="45"/>
              </a:spcBef>
            </a:pPr>
            <a:endParaRPr sz="850">
              <a:latin typeface="Consolas"/>
              <a:cs typeface="Consolas"/>
            </a:endParaRPr>
          </a:p>
          <a:p>
            <a:pPr marL="534249" marR="1648484" indent="-121969">
              <a:lnSpc>
                <a:spcPct val="103499"/>
              </a:lnSpc>
              <a:buChar char="-"/>
              <a:tabLst>
                <a:tab pos="534249" algn="l"/>
              </a:tabLst>
            </a:pPr>
            <a:r>
              <a:rPr sz="850" spc="10" dirty="0">
                <a:latin typeface="Consolas"/>
                <a:cs typeface="Consolas"/>
              </a:rPr>
              <a:t>name:</a:t>
            </a:r>
            <a:r>
              <a:rPr sz="850" spc="2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Copy Index.html</a:t>
            </a:r>
            <a:r>
              <a:rPr sz="850" spc="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template </a:t>
            </a:r>
            <a:r>
              <a:rPr sz="850" spc="-45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copy:</a:t>
            </a:r>
            <a:endParaRPr sz="850">
              <a:latin typeface="Consolas"/>
              <a:cs typeface="Consolas"/>
            </a:endParaRPr>
          </a:p>
          <a:p>
            <a:pPr marL="640971" marR="1601475" indent="15246">
              <a:lnSpc>
                <a:spcPts val="1060"/>
              </a:lnSpc>
              <a:spcBef>
                <a:spcPts val="30"/>
              </a:spcBef>
            </a:pPr>
            <a:r>
              <a:rPr sz="850" spc="10" dirty="0">
                <a:latin typeface="Consolas"/>
                <a:cs typeface="Consolas"/>
              </a:rPr>
              <a:t>src=index.html </a:t>
            </a:r>
            <a:r>
              <a:rPr sz="850" spc="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dest=/var/www/html/index.html</a:t>
            </a:r>
            <a:endParaRPr sz="850">
              <a:latin typeface="Consolas"/>
              <a:cs typeface="Consolas"/>
            </a:endParaRPr>
          </a:p>
          <a:p>
            <a:pPr>
              <a:spcBef>
                <a:spcPts val="50"/>
              </a:spcBef>
            </a:pPr>
            <a:endParaRPr sz="850">
              <a:latin typeface="Consolas"/>
              <a:cs typeface="Consolas"/>
            </a:endParaRPr>
          </a:p>
          <a:p>
            <a:pPr marL="12070"/>
            <a:r>
              <a:rPr sz="850" spc="10" dirty="0">
                <a:latin typeface="Consolas"/>
                <a:cs typeface="Consolas"/>
              </a:rPr>
              <a:t>[centos@centos1</a:t>
            </a:r>
            <a:r>
              <a:rPr sz="850" spc="4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apache]$</a:t>
            </a:r>
            <a:r>
              <a:rPr sz="850" spc="4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vim</a:t>
            </a:r>
            <a:r>
              <a:rPr sz="850" spc="65" dirty="0">
                <a:latin typeface="Consolas"/>
                <a:cs typeface="Consolas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Consolas"/>
                <a:cs typeface="Consolas"/>
              </a:rPr>
              <a:t>handlers</a:t>
            </a:r>
            <a:r>
              <a:rPr sz="850" spc="10" dirty="0">
                <a:latin typeface="Consolas"/>
                <a:cs typeface="Consolas"/>
              </a:rPr>
              <a:t>/main.yml</a:t>
            </a:r>
            <a:endParaRPr sz="850">
              <a:latin typeface="Consolas"/>
              <a:cs typeface="Consolas"/>
            </a:endParaRPr>
          </a:p>
          <a:p>
            <a:pPr marL="12070">
              <a:spcBef>
                <a:spcPts val="25"/>
              </a:spcBef>
            </a:pPr>
            <a:r>
              <a:rPr sz="850" spc="5" dirty="0">
                <a:latin typeface="Consolas"/>
                <a:cs typeface="Consolas"/>
              </a:rPr>
              <a:t>---</a:t>
            </a:r>
            <a:endParaRPr sz="850">
              <a:latin typeface="Consolas"/>
              <a:cs typeface="Consolas"/>
            </a:endParaRPr>
          </a:p>
          <a:p>
            <a:pPr marL="12070">
              <a:spcBef>
                <a:spcPts val="35"/>
              </a:spcBef>
            </a:pPr>
            <a:r>
              <a:rPr sz="850" spc="10" dirty="0">
                <a:latin typeface="Consolas"/>
                <a:cs typeface="Consolas"/>
              </a:rPr>
              <a:t>#</a:t>
            </a:r>
            <a:r>
              <a:rPr sz="850" spc="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handlers</a:t>
            </a:r>
            <a:r>
              <a:rPr sz="850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file</a:t>
            </a:r>
            <a:r>
              <a:rPr sz="850" spc="10" dirty="0">
                <a:latin typeface="Consolas"/>
                <a:cs typeface="Consolas"/>
              </a:rPr>
              <a:t> for</a:t>
            </a:r>
            <a:r>
              <a:rPr sz="850" spc="5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apache</a:t>
            </a:r>
            <a:endParaRPr sz="850">
              <a:latin typeface="Consolas"/>
              <a:cs typeface="Consolas"/>
            </a:endParaRPr>
          </a:p>
          <a:p>
            <a:pPr marL="534249" marR="2384744" indent="-121969">
              <a:lnSpc>
                <a:spcPct val="102400"/>
              </a:lnSpc>
              <a:spcBef>
                <a:spcPts val="15"/>
              </a:spcBef>
              <a:buChar char="-"/>
              <a:tabLst>
                <a:tab pos="534249" algn="l"/>
              </a:tabLst>
            </a:pPr>
            <a:r>
              <a:rPr sz="850" spc="10" dirty="0">
                <a:latin typeface="Consolas"/>
                <a:cs typeface="Consolas"/>
              </a:rPr>
              <a:t>name:</a:t>
            </a:r>
            <a:r>
              <a:rPr sz="850" spc="-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Start</a:t>
            </a:r>
            <a:r>
              <a:rPr sz="850" spc="-25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Apache </a:t>
            </a:r>
            <a:r>
              <a:rPr sz="850" spc="-45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service:</a:t>
            </a:r>
            <a:endParaRPr sz="850">
              <a:latin typeface="Consolas"/>
              <a:cs typeface="Consolas"/>
            </a:endParaRPr>
          </a:p>
          <a:p>
            <a:pPr marL="656217" marR="2445728">
              <a:lnSpc>
                <a:spcPct val="103499"/>
              </a:lnSpc>
            </a:pPr>
            <a:r>
              <a:rPr sz="850" spc="10" dirty="0">
                <a:latin typeface="Consolas"/>
                <a:cs typeface="Consolas"/>
              </a:rPr>
              <a:t>name=httpd </a:t>
            </a:r>
            <a:r>
              <a:rPr sz="850" spc="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s</a:t>
            </a:r>
            <a:r>
              <a:rPr sz="850" spc="5" dirty="0">
                <a:latin typeface="Consolas"/>
                <a:cs typeface="Consolas"/>
              </a:rPr>
              <a:t>t</a:t>
            </a:r>
            <a:r>
              <a:rPr sz="850" spc="15" dirty="0">
                <a:latin typeface="Consolas"/>
                <a:cs typeface="Consolas"/>
              </a:rPr>
              <a:t>a</a:t>
            </a:r>
            <a:r>
              <a:rPr sz="850" spc="10" dirty="0">
                <a:latin typeface="Consolas"/>
                <a:cs typeface="Consolas"/>
              </a:rPr>
              <a:t>t</a:t>
            </a:r>
            <a:r>
              <a:rPr sz="850" spc="5" dirty="0">
                <a:latin typeface="Consolas"/>
                <a:cs typeface="Consolas"/>
              </a:rPr>
              <a:t>e</a:t>
            </a:r>
            <a:r>
              <a:rPr sz="850" spc="15" dirty="0">
                <a:latin typeface="Consolas"/>
                <a:cs typeface="Consolas"/>
              </a:rPr>
              <a:t>=</a:t>
            </a:r>
            <a:r>
              <a:rPr sz="850" spc="10" dirty="0">
                <a:latin typeface="Consolas"/>
                <a:cs typeface="Consolas"/>
              </a:rPr>
              <a:t>r</a:t>
            </a:r>
            <a:r>
              <a:rPr sz="850" spc="5" dirty="0">
                <a:latin typeface="Consolas"/>
                <a:cs typeface="Consolas"/>
              </a:rPr>
              <a:t>e</a:t>
            </a:r>
            <a:r>
              <a:rPr sz="850" spc="10" dirty="0">
                <a:latin typeface="Consolas"/>
                <a:cs typeface="Consolas"/>
              </a:rPr>
              <a:t>s</a:t>
            </a:r>
            <a:r>
              <a:rPr sz="850" spc="15" dirty="0">
                <a:latin typeface="Consolas"/>
                <a:cs typeface="Consolas"/>
              </a:rPr>
              <a:t>t</a:t>
            </a:r>
            <a:r>
              <a:rPr sz="850" spc="10" dirty="0">
                <a:latin typeface="Consolas"/>
                <a:cs typeface="Consolas"/>
              </a:rPr>
              <a:t>a</a:t>
            </a:r>
            <a:r>
              <a:rPr sz="850" spc="5" dirty="0">
                <a:latin typeface="Consolas"/>
                <a:cs typeface="Consolas"/>
              </a:rPr>
              <a:t>r</a:t>
            </a:r>
            <a:r>
              <a:rPr sz="850" spc="15" dirty="0">
                <a:latin typeface="Consolas"/>
                <a:cs typeface="Consolas"/>
              </a:rPr>
              <a:t>t</a:t>
            </a:r>
            <a:r>
              <a:rPr sz="850" spc="10" dirty="0">
                <a:latin typeface="Consolas"/>
                <a:cs typeface="Consolas"/>
              </a:rPr>
              <a:t>ed  enabled=yes</a:t>
            </a:r>
            <a:endParaRPr sz="85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3875" y="2104130"/>
            <a:ext cx="5150743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45" dirty="0">
                <a:latin typeface="Calibri"/>
                <a:cs typeface="Calibri"/>
              </a:rPr>
              <a:t>Création</a:t>
            </a:r>
            <a:r>
              <a:rPr sz="1551" spc="105" dirty="0">
                <a:latin typeface="Calibri"/>
                <a:cs typeface="Calibri"/>
              </a:rPr>
              <a:t> </a:t>
            </a:r>
            <a:r>
              <a:rPr sz="1551" spc="75" dirty="0">
                <a:latin typeface="Calibri"/>
                <a:cs typeface="Calibri"/>
              </a:rPr>
              <a:t>des</a:t>
            </a:r>
            <a:r>
              <a:rPr sz="1551" spc="190" dirty="0">
                <a:latin typeface="Calibri"/>
                <a:cs typeface="Calibri"/>
              </a:rPr>
              <a:t> </a:t>
            </a:r>
            <a:r>
              <a:rPr sz="1551" spc="35" dirty="0">
                <a:latin typeface="Calibri"/>
                <a:cs typeface="Calibri"/>
              </a:rPr>
              <a:t>répertoires</a:t>
            </a:r>
            <a:r>
              <a:rPr sz="1551" spc="90" dirty="0">
                <a:latin typeface="Calibri"/>
                <a:cs typeface="Calibri"/>
              </a:rPr>
              <a:t> </a:t>
            </a:r>
            <a:r>
              <a:rPr sz="1551" spc="15" dirty="0">
                <a:latin typeface="Calibri"/>
                <a:cs typeface="Calibri"/>
              </a:rPr>
              <a:t>à</a:t>
            </a:r>
            <a:r>
              <a:rPr sz="1551" spc="140" dirty="0">
                <a:latin typeface="Calibri"/>
                <a:cs typeface="Calibri"/>
              </a:rPr>
              <a:t> </a:t>
            </a:r>
            <a:r>
              <a:rPr sz="1551" spc="15" dirty="0">
                <a:latin typeface="Calibri"/>
                <a:cs typeface="Calibri"/>
              </a:rPr>
              <a:t>l’aide</a:t>
            </a:r>
            <a:r>
              <a:rPr sz="1551" spc="95" dirty="0">
                <a:latin typeface="Calibri"/>
                <a:cs typeface="Calibri"/>
              </a:rPr>
              <a:t> </a:t>
            </a:r>
            <a:r>
              <a:rPr sz="1551" spc="50" dirty="0">
                <a:latin typeface="Calibri"/>
                <a:cs typeface="Calibri"/>
              </a:rPr>
              <a:t>de</a:t>
            </a:r>
            <a:r>
              <a:rPr sz="1551" spc="195" dirty="0">
                <a:latin typeface="Calibri"/>
                <a:cs typeface="Calibri"/>
              </a:rPr>
              <a:t> </a:t>
            </a:r>
            <a:r>
              <a:rPr sz="1551" spc="60" dirty="0">
                <a:latin typeface="Calibri"/>
                <a:cs typeface="Calibri"/>
              </a:rPr>
              <a:t>modèle</a:t>
            </a:r>
            <a:r>
              <a:rPr sz="1551" spc="120" dirty="0">
                <a:latin typeface="Calibri"/>
                <a:cs typeface="Calibri"/>
              </a:rPr>
              <a:t> </a:t>
            </a:r>
            <a:r>
              <a:rPr sz="1551" spc="55" dirty="0">
                <a:latin typeface="Calibri"/>
                <a:cs typeface="Calibri"/>
              </a:rPr>
              <a:t>Ansible</a:t>
            </a:r>
            <a:r>
              <a:rPr sz="1551" spc="70" dirty="0">
                <a:latin typeface="Calibri"/>
                <a:cs typeface="Calibri"/>
              </a:rPr>
              <a:t> </a:t>
            </a:r>
            <a:r>
              <a:rPr sz="1551" spc="65" dirty="0">
                <a:latin typeface="Calibri"/>
                <a:cs typeface="Calibri"/>
              </a:rPr>
              <a:t>Galaxy</a:t>
            </a:r>
            <a:endParaRPr sz="1551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87440" y="2921592"/>
            <a:ext cx="1102188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60" dirty="0">
                <a:latin typeface="Calibri"/>
                <a:cs typeface="Calibri"/>
              </a:rPr>
              <a:t>Rôle</a:t>
            </a:r>
            <a:r>
              <a:rPr sz="1551" spc="-5" dirty="0">
                <a:latin typeface="Calibri"/>
                <a:cs typeface="Calibri"/>
              </a:rPr>
              <a:t> </a:t>
            </a:r>
            <a:r>
              <a:rPr sz="1551" spc="75" dirty="0">
                <a:latin typeface="Calibri"/>
                <a:cs typeface="Calibri"/>
              </a:rPr>
              <a:t>apache</a:t>
            </a:r>
            <a:endParaRPr sz="1551">
              <a:latin typeface="Calibri"/>
              <a:cs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8269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997" y="963046"/>
            <a:ext cx="872743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  <a:tabLst>
                <a:tab pos="980832" algn="l"/>
                <a:tab pos="1332763" algn="l"/>
                <a:tab pos="3769597" algn="l"/>
              </a:tabLst>
            </a:pPr>
            <a:r>
              <a:rPr spc="229" dirty="0"/>
              <a:t>L</a:t>
            </a:r>
            <a:r>
              <a:rPr spc="235" dirty="0"/>
              <a:t>A</a:t>
            </a:r>
            <a:r>
              <a:rPr spc="-5" dirty="0"/>
              <a:t>B</a:t>
            </a:r>
            <a:r>
              <a:rPr dirty="0"/>
              <a:t>	</a:t>
            </a:r>
            <a:r>
              <a:rPr spc="-5" dirty="0"/>
              <a:t>-</a:t>
            </a:r>
            <a:r>
              <a:rPr dirty="0"/>
              <a:t>	</a:t>
            </a:r>
            <a:r>
              <a:rPr spc="225" dirty="0"/>
              <a:t>SO</a:t>
            </a:r>
            <a:r>
              <a:rPr spc="229" dirty="0"/>
              <a:t>L</a:t>
            </a:r>
            <a:r>
              <a:rPr spc="225" dirty="0"/>
              <a:t>UTIO</a:t>
            </a:r>
            <a:r>
              <a:rPr spc="-5" dirty="0"/>
              <a:t>N</a:t>
            </a:r>
            <a:r>
              <a:rPr dirty="0"/>
              <a:t>	</a:t>
            </a:r>
            <a:r>
              <a:rPr spc="240" dirty="0"/>
              <a:t>2</a:t>
            </a:r>
            <a:r>
              <a:rPr spc="229" dirty="0"/>
              <a:t>/</a:t>
            </a:r>
            <a:r>
              <a:rPr spc="-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6420" y="2793141"/>
            <a:ext cx="4436703" cy="1516821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0" rIns="0" bIns="0" rtlCol="0">
            <a:spAutoFit/>
          </a:bodyPr>
          <a:lstStyle/>
          <a:p>
            <a:pPr marL="11435" marR="1780617">
              <a:lnSpc>
                <a:spcPts val="1150"/>
              </a:lnSpc>
            </a:pPr>
            <a:r>
              <a:rPr sz="850" spc="10" dirty="0">
                <a:latin typeface="Consolas"/>
                <a:cs typeface="Consolas"/>
              </a:rPr>
              <a:t>[centos@centos1</a:t>
            </a:r>
            <a:r>
              <a:rPr sz="850" spc="2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apache]$</a:t>
            </a:r>
            <a:r>
              <a:rPr sz="850" spc="2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cd</a:t>
            </a:r>
            <a:r>
              <a:rPr sz="850" spc="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../common </a:t>
            </a:r>
            <a:r>
              <a:rPr sz="850" spc="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[centos@centos1</a:t>
            </a:r>
            <a:r>
              <a:rPr sz="850" spc="3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common]$</a:t>
            </a:r>
            <a:r>
              <a:rPr sz="850" spc="4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vim</a:t>
            </a:r>
            <a:r>
              <a:rPr sz="850" spc="5" dirty="0">
                <a:latin typeface="Consolas"/>
                <a:cs typeface="Consolas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Consolas"/>
                <a:cs typeface="Consolas"/>
              </a:rPr>
              <a:t>tasks</a:t>
            </a:r>
            <a:r>
              <a:rPr sz="850" spc="10" dirty="0">
                <a:latin typeface="Consolas"/>
                <a:cs typeface="Consolas"/>
              </a:rPr>
              <a:t>/main.yml</a:t>
            </a:r>
            <a:endParaRPr sz="850">
              <a:latin typeface="Consolas"/>
              <a:cs typeface="Consolas"/>
            </a:endParaRPr>
          </a:p>
          <a:p>
            <a:pPr marL="11435">
              <a:lnSpc>
                <a:spcPts val="1000"/>
              </a:lnSpc>
            </a:pPr>
            <a:r>
              <a:rPr sz="850" spc="10" dirty="0">
                <a:latin typeface="Consolas"/>
                <a:cs typeface="Consolas"/>
              </a:rPr>
              <a:t>---</a:t>
            </a:r>
            <a:endParaRPr sz="850">
              <a:latin typeface="Consolas"/>
              <a:cs typeface="Consolas"/>
            </a:endParaRPr>
          </a:p>
          <a:p>
            <a:pPr marL="11435">
              <a:spcBef>
                <a:spcPts val="25"/>
              </a:spcBef>
            </a:pPr>
            <a:r>
              <a:rPr sz="850" spc="10" dirty="0">
                <a:latin typeface="Consolas"/>
                <a:cs typeface="Consolas"/>
              </a:rPr>
              <a:t>#</a:t>
            </a:r>
            <a:r>
              <a:rPr sz="850" spc="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tasks</a:t>
            </a:r>
            <a:r>
              <a:rPr sz="85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file for</a:t>
            </a:r>
            <a:r>
              <a:rPr sz="850" spc="-10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common</a:t>
            </a:r>
            <a:endParaRPr sz="850">
              <a:latin typeface="Consolas"/>
              <a:cs typeface="Consolas"/>
            </a:endParaRPr>
          </a:p>
          <a:p>
            <a:pPr marL="532978" marR="3098134" indent="-121969">
              <a:lnSpc>
                <a:spcPct val="103499"/>
              </a:lnSpc>
            </a:pPr>
            <a:r>
              <a:rPr sz="850" spc="10" dirty="0">
                <a:latin typeface="Consolas"/>
                <a:cs typeface="Consolas"/>
              </a:rPr>
              <a:t>-</a:t>
            </a:r>
            <a:r>
              <a:rPr sz="850" spc="-2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name:</a:t>
            </a:r>
            <a:r>
              <a:rPr sz="850" spc="-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install </a:t>
            </a:r>
            <a:r>
              <a:rPr sz="850" spc="-450" dirty="0">
                <a:latin typeface="Consolas"/>
                <a:cs typeface="Consolas"/>
              </a:rPr>
              <a:t> </a:t>
            </a:r>
            <a:r>
              <a:rPr sz="850" spc="5" dirty="0">
                <a:latin typeface="Consolas"/>
                <a:cs typeface="Consolas"/>
              </a:rPr>
              <a:t>yum:</a:t>
            </a:r>
            <a:endParaRPr sz="850">
              <a:latin typeface="Consolas"/>
              <a:cs typeface="Consolas"/>
            </a:endParaRPr>
          </a:p>
          <a:p>
            <a:pPr marL="654947" marR="2729051">
              <a:lnSpc>
                <a:spcPct val="102400"/>
              </a:lnSpc>
              <a:spcBef>
                <a:spcPts val="10"/>
              </a:spcBef>
            </a:pPr>
            <a:r>
              <a:rPr sz="850" spc="10" dirty="0">
                <a:latin typeface="Consolas"/>
                <a:cs typeface="Consolas"/>
              </a:rPr>
              <a:t>name={{</a:t>
            </a:r>
            <a:r>
              <a:rPr sz="850" spc="-25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paquet</a:t>
            </a:r>
            <a:r>
              <a:rPr sz="850" spc="-20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}} </a:t>
            </a:r>
            <a:r>
              <a:rPr sz="850" spc="-45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state=present</a:t>
            </a:r>
            <a:endParaRPr sz="850">
              <a:latin typeface="Consolas"/>
              <a:cs typeface="Consolas"/>
            </a:endParaRPr>
          </a:p>
          <a:p>
            <a:pPr marL="532978" marR="1316882">
              <a:lnSpc>
                <a:spcPct val="103499"/>
              </a:lnSpc>
              <a:spcBef>
                <a:spcPts val="100"/>
              </a:spcBef>
            </a:pPr>
            <a:r>
              <a:rPr sz="850" spc="10" dirty="0">
                <a:latin typeface="Consolas"/>
                <a:cs typeface="Consolas"/>
              </a:rPr>
              <a:t>[centos@centos1</a:t>
            </a:r>
            <a:r>
              <a:rPr sz="850" spc="3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common]$</a:t>
            </a:r>
            <a:r>
              <a:rPr sz="850" spc="4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vim</a:t>
            </a:r>
            <a:r>
              <a:rPr sz="850" spc="30" dirty="0">
                <a:latin typeface="Consolas"/>
                <a:cs typeface="Consolas"/>
              </a:rPr>
              <a:t> </a:t>
            </a:r>
            <a:r>
              <a:rPr sz="850" spc="10" dirty="0">
                <a:solidFill>
                  <a:srgbClr val="FF0000"/>
                </a:solidFill>
                <a:latin typeface="Consolas"/>
                <a:cs typeface="Consolas"/>
              </a:rPr>
              <a:t>vars</a:t>
            </a:r>
            <a:r>
              <a:rPr sz="850" spc="10" dirty="0">
                <a:latin typeface="Consolas"/>
                <a:cs typeface="Consolas"/>
              </a:rPr>
              <a:t>/main.yml </a:t>
            </a:r>
            <a:r>
              <a:rPr sz="850" spc="-450" dirty="0">
                <a:latin typeface="Consolas"/>
                <a:cs typeface="Consolas"/>
              </a:rPr>
              <a:t> </a:t>
            </a:r>
            <a:r>
              <a:rPr sz="85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#</a:t>
            </a:r>
            <a:r>
              <a:rPr sz="850" spc="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vars</a:t>
            </a:r>
            <a:r>
              <a:rPr sz="850" spc="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file </a:t>
            </a:r>
            <a:r>
              <a:rPr sz="850" spc="15" dirty="0">
                <a:latin typeface="Consolas"/>
                <a:cs typeface="Consolas"/>
              </a:rPr>
              <a:t>for</a:t>
            </a:r>
            <a:r>
              <a:rPr sz="850" spc="-10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common</a:t>
            </a:r>
            <a:endParaRPr sz="850">
              <a:latin typeface="Consolas"/>
              <a:cs typeface="Consolas"/>
            </a:endParaRPr>
          </a:p>
          <a:p>
            <a:pPr marL="563470">
              <a:spcBef>
                <a:spcPts val="35"/>
              </a:spcBef>
            </a:pPr>
            <a:r>
              <a:rPr sz="850" spc="10" dirty="0">
                <a:latin typeface="Consolas"/>
                <a:cs typeface="Consolas"/>
              </a:rPr>
              <a:t>paquet:</a:t>
            </a:r>
            <a:r>
              <a:rPr sz="850" spc="-35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facter</a:t>
            </a:r>
            <a:endParaRPr sz="8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0645" y="2323679"/>
            <a:ext cx="1214630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55" dirty="0">
                <a:latin typeface="Calibri"/>
                <a:cs typeface="Calibri"/>
              </a:rPr>
              <a:t>Rôle</a:t>
            </a:r>
            <a:r>
              <a:rPr sz="1551" spc="-10" dirty="0">
                <a:latin typeface="Calibri"/>
                <a:cs typeface="Calibri"/>
              </a:rPr>
              <a:t> </a:t>
            </a:r>
            <a:r>
              <a:rPr sz="1551" spc="55" dirty="0">
                <a:latin typeface="Calibri"/>
                <a:cs typeface="Calibri"/>
              </a:rPr>
              <a:t>common</a:t>
            </a:r>
            <a:endParaRPr sz="1551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4432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1959" y="956566"/>
            <a:ext cx="786684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  <a:tabLst>
                <a:tab pos="980832" algn="l"/>
              </a:tabLst>
            </a:pPr>
            <a:r>
              <a:rPr spc="155" dirty="0"/>
              <a:t>LAB	</a:t>
            </a:r>
            <a:r>
              <a:rPr spc="-5" dirty="0"/>
              <a:t>-</a:t>
            </a:r>
            <a:r>
              <a:rPr spc="-55" dirty="0"/>
              <a:t> </a:t>
            </a:r>
            <a:r>
              <a:rPr spc="175" dirty="0"/>
              <a:t>SOLUTION</a:t>
            </a:r>
            <a:r>
              <a:rPr spc="105" dirty="0"/>
              <a:t> </a:t>
            </a:r>
            <a:r>
              <a:rPr dirty="0"/>
              <a:t>3/3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1841" y="2616282"/>
            <a:ext cx="7838557" cy="2676600"/>
          </a:xfrm>
          <a:prstGeom prst="rect">
            <a:avLst/>
          </a:prstGeom>
          <a:solidFill>
            <a:srgbClr val="DCDCD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800">
              <a:latin typeface="Times New Roman"/>
              <a:cs typeface="Times New Roman"/>
            </a:endParaRPr>
          </a:p>
          <a:p>
            <a:pPr marL="477075" marR="5028671">
              <a:lnSpc>
                <a:spcPct val="103499"/>
              </a:lnSpc>
            </a:pPr>
            <a:r>
              <a:rPr sz="850" spc="10" dirty="0">
                <a:latin typeface="Consolas"/>
                <a:cs typeface="Consolas"/>
              </a:rPr>
              <a:t>[centos@centos1</a:t>
            </a:r>
            <a:r>
              <a:rPr sz="850" spc="2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common]$</a:t>
            </a:r>
            <a:r>
              <a:rPr sz="850" spc="2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cd ../../ </a:t>
            </a:r>
            <a:r>
              <a:rPr sz="850" spc="1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[centos@centos1</a:t>
            </a:r>
            <a:r>
              <a:rPr sz="850" spc="3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ansible]$</a:t>
            </a:r>
            <a:r>
              <a:rPr sz="850" spc="3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vim</a:t>
            </a:r>
            <a:r>
              <a:rPr sz="850" spc="-4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lab.yaml</a:t>
            </a:r>
            <a:endParaRPr sz="850">
              <a:latin typeface="Consolas"/>
              <a:cs typeface="Consolas"/>
            </a:endParaRPr>
          </a:p>
          <a:p>
            <a:pPr marL="477075">
              <a:spcBef>
                <a:spcPts val="25"/>
              </a:spcBef>
            </a:pPr>
            <a:r>
              <a:rPr sz="850" spc="5" dirty="0">
                <a:latin typeface="Consolas"/>
                <a:cs typeface="Consolas"/>
              </a:rPr>
              <a:t>---</a:t>
            </a:r>
            <a:endParaRPr sz="850">
              <a:latin typeface="Consolas"/>
              <a:cs typeface="Consolas"/>
            </a:endParaRPr>
          </a:p>
          <a:p>
            <a:pPr marL="599045" marR="5881182" indent="-123875">
              <a:lnSpc>
                <a:spcPct val="103499"/>
              </a:lnSpc>
              <a:buChar char="-"/>
              <a:tabLst>
                <a:tab pos="599680" algn="l"/>
              </a:tabLst>
            </a:pPr>
            <a:r>
              <a:rPr sz="850" spc="10" dirty="0">
                <a:latin typeface="Consolas"/>
                <a:cs typeface="Consolas"/>
              </a:rPr>
              <a:t>name:</a:t>
            </a:r>
            <a:r>
              <a:rPr sz="85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All</a:t>
            </a:r>
            <a:r>
              <a:rPr sz="850" spc="-5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server</a:t>
            </a:r>
            <a:r>
              <a:rPr sz="850" spc="-1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setup </a:t>
            </a:r>
            <a:r>
              <a:rPr sz="850" spc="-45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hosts:</a:t>
            </a:r>
            <a:r>
              <a:rPr sz="850" spc="5" dirty="0">
                <a:latin typeface="Consolas"/>
                <a:cs typeface="Consolas"/>
              </a:rPr>
              <a:t> all</a:t>
            </a:r>
            <a:endParaRPr sz="850">
              <a:latin typeface="Consolas"/>
              <a:cs typeface="Consolas"/>
            </a:endParaRPr>
          </a:p>
          <a:p>
            <a:pPr marL="599045">
              <a:spcBef>
                <a:spcPts val="25"/>
              </a:spcBef>
            </a:pPr>
            <a:r>
              <a:rPr sz="850" spc="10" dirty="0">
                <a:latin typeface="Consolas"/>
                <a:cs typeface="Consolas"/>
              </a:rPr>
              <a:t>become:</a:t>
            </a:r>
            <a:r>
              <a:rPr sz="850" spc="-40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yes</a:t>
            </a:r>
            <a:endParaRPr sz="850">
              <a:latin typeface="Consolas"/>
              <a:cs typeface="Consolas"/>
            </a:endParaRPr>
          </a:p>
          <a:p>
            <a:pPr>
              <a:spcBef>
                <a:spcPts val="35"/>
              </a:spcBef>
            </a:pPr>
            <a:endParaRPr sz="900">
              <a:latin typeface="Consolas"/>
              <a:cs typeface="Consolas"/>
            </a:endParaRPr>
          </a:p>
          <a:p>
            <a:pPr marL="599045"/>
            <a:r>
              <a:rPr sz="850" spc="10" dirty="0">
                <a:latin typeface="Consolas"/>
                <a:cs typeface="Consolas"/>
              </a:rPr>
              <a:t>roles:</a:t>
            </a:r>
            <a:endParaRPr sz="850">
              <a:latin typeface="Consolas"/>
              <a:cs typeface="Consolas"/>
            </a:endParaRPr>
          </a:p>
          <a:p>
            <a:pPr marL="999255" lvl="1" indent="-121969">
              <a:spcBef>
                <a:spcPts val="40"/>
              </a:spcBef>
              <a:buChar char="-"/>
              <a:tabLst>
                <a:tab pos="999255" algn="l"/>
              </a:tabLst>
            </a:pPr>
            <a:r>
              <a:rPr sz="850" spc="10" dirty="0">
                <a:latin typeface="Consolas"/>
                <a:cs typeface="Consolas"/>
              </a:rPr>
              <a:t>common</a:t>
            </a:r>
            <a:endParaRPr sz="850">
              <a:latin typeface="Consolas"/>
              <a:cs typeface="Consolas"/>
            </a:endParaRPr>
          </a:p>
          <a:p>
            <a:pPr lvl="1">
              <a:spcBef>
                <a:spcPts val="50"/>
              </a:spcBef>
              <a:buFont typeface="Consolas"/>
              <a:buChar char="-"/>
            </a:pPr>
            <a:endParaRPr sz="850">
              <a:latin typeface="Consolas"/>
              <a:cs typeface="Consolas"/>
            </a:endParaRPr>
          </a:p>
          <a:p>
            <a:pPr marL="599045" marR="5881182" indent="-123875">
              <a:lnSpc>
                <a:spcPct val="103499"/>
              </a:lnSpc>
              <a:buChar char="-"/>
              <a:tabLst>
                <a:tab pos="599680" algn="l"/>
              </a:tabLst>
            </a:pPr>
            <a:r>
              <a:rPr sz="850" spc="10" dirty="0">
                <a:latin typeface="Consolas"/>
                <a:cs typeface="Consolas"/>
              </a:rPr>
              <a:t>name:</a:t>
            </a:r>
            <a:r>
              <a:rPr sz="85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Web</a:t>
            </a:r>
            <a:r>
              <a:rPr sz="850" spc="-5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server</a:t>
            </a:r>
            <a:r>
              <a:rPr sz="850" spc="-1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setup </a:t>
            </a:r>
            <a:r>
              <a:rPr sz="850" spc="-45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hosts:</a:t>
            </a:r>
            <a:r>
              <a:rPr sz="850" spc="5" dirty="0">
                <a:latin typeface="Consolas"/>
                <a:cs typeface="Consolas"/>
              </a:rPr>
              <a:t> web</a:t>
            </a:r>
            <a:endParaRPr sz="850">
              <a:latin typeface="Consolas"/>
              <a:cs typeface="Consolas"/>
            </a:endParaRPr>
          </a:p>
          <a:p>
            <a:pPr marL="599045">
              <a:spcBef>
                <a:spcPts val="25"/>
              </a:spcBef>
            </a:pPr>
            <a:r>
              <a:rPr sz="850" spc="10" dirty="0">
                <a:latin typeface="Consolas"/>
                <a:cs typeface="Consolas"/>
              </a:rPr>
              <a:t>become:</a:t>
            </a:r>
            <a:r>
              <a:rPr sz="850" spc="-40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yes</a:t>
            </a:r>
            <a:endParaRPr sz="850">
              <a:latin typeface="Consolas"/>
              <a:cs typeface="Consolas"/>
            </a:endParaRPr>
          </a:p>
          <a:p>
            <a:pPr>
              <a:spcBef>
                <a:spcPts val="35"/>
              </a:spcBef>
            </a:pPr>
            <a:endParaRPr sz="900">
              <a:latin typeface="Consolas"/>
              <a:cs typeface="Consolas"/>
            </a:endParaRPr>
          </a:p>
          <a:p>
            <a:pPr marL="599045"/>
            <a:r>
              <a:rPr sz="850" spc="10" dirty="0">
                <a:latin typeface="Consolas"/>
                <a:cs typeface="Consolas"/>
              </a:rPr>
              <a:t>roles:</a:t>
            </a:r>
            <a:endParaRPr sz="850">
              <a:latin typeface="Consolas"/>
              <a:cs typeface="Consolas"/>
            </a:endParaRPr>
          </a:p>
          <a:p>
            <a:pPr marL="999255" lvl="1" indent="-121969">
              <a:spcBef>
                <a:spcPts val="40"/>
              </a:spcBef>
              <a:buChar char="-"/>
              <a:tabLst>
                <a:tab pos="999255" algn="l"/>
              </a:tabLst>
            </a:pPr>
            <a:r>
              <a:rPr sz="850" spc="10" dirty="0">
                <a:latin typeface="Consolas"/>
                <a:cs typeface="Consolas"/>
              </a:rPr>
              <a:t>apache</a:t>
            </a:r>
            <a:endParaRPr sz="850">
              <a:latin typeface="Consolas"/>
              <a:cs typeface="Consolas"/>
            </a:endParaRPr>
          </a:p>
          <a:p>
            <a:pPr>
              <a:spcBef>
                <a:spcPts val="25"/>
              </a:spcBef>
            </a:pPr>
            <a:endParaRPr sz="900">
              <a:latin typeface="Consolas"/>
              <a:cs typeface="Consolas"/>
            </a:endParaRPr>
          </a:p>
          <a:p>
            <a:pPr marL="477075"/>
            <a:r>
              <a:rPr sz="850" spc="10" dirty="0">
                <a:latin typeface="Consolas"/>
                <a:cs typeface="Consolas"/>
              </a:rPr>
              <a:t>[centos@centos1</a:t>
            </a:r>
            <a:r>
              <a:rPr sz="850" spc="3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ansible]$</a:t>
            </a:r>
            <a:r>
              <a:rPr sz="850" spc="3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ansible-playbook</a:t>
            </a:r>
            <a:r>
              <a:rPr sz="850" spc="40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-i</a:t>
            </a:r>
            <a:r>
              <a:rPr sz="850" spc="25" dirty="0">
                <a:latin typeface="Consolas"/>
                <a:cs typeface="Consolas"/>
              </a:rPr>
              <a:t> </a:t>
            </a:r>
            <a:r>
              <a:rPr sz="850" spc="10" dirty="0">
                <a:latin typeface="Consolas"/>
                <a:cs typeface="Consolas"/>
              </a:rPr>
              <a:t>./hosts</a:t>
            </a:r>
            <a:r>
              <a:rPr sz="850" spc="-35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lab.yml</a:t>
            </a:r>
            <a:endParaRPr sz="85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8697" y="2266072"/>
            <a:ext cx="829023" cy="256076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2705">
              <a:spcBef>
                <a:spcPts val="135"/>
              </a:spcBef>
            </a:pPr>
            <a:r>
              <a:rPr sz="1551" spc="65" dirty="0">
                <a:latin typeface="Calibri"/>
                <a:cs typeface="Calibri"/>
              </a:rPr>
              <a:t>Playbook</a:t>
            </a:r>
            <a:endParaRPr sz="1551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4488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556737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Ce</a:t>
            </a:r>
            <a:r>
              <a:rPr spc="-20" dirty="0"/>
              <a:t> </a:t>
            </a:r>
            <a:r>
              <a:rPr spc="-5" dirty="0"/>
              <a:t>qu’on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5" dirty="0"/>
              <a:t>couvert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79" y="1990037"/>
            <a:ext cx="4008534" cy="1123787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5082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Différences </a:t>
            </a:r>
            <a:r>
              <a:rPr sz="1801" dirty="0">
                <a:latin typeface="Segoe UI Symbol"/>
                <a:cs typeface="Segoe UI Symbol"/>
              </a:rPr>
              <a:t>entre </a:t>
            </a:r>
            <a:r>
              <a:rPr sz="1801" spc="-10" dirty="0">
                <a:latin typeface="Segoe UI Symbol"/>
                <a:cs typeface="Segoe UI Symbol"/>
              </a:rPr>
              <a:t>les includes </a:t>
            </a:r>
            <a:r>
              <a:rPr sz="1801" spc="-5" dirty="0">
                <a:latin typeface="Segoe UI Symbol"/>
                <a:cs typeface="Segoe UI Symbol"/>
              </a:rPr>
              <a:t>et import.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Notion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 rôles.</a:t>
            </a:r>
            <a:endParaRPr sz="1801">
              <a:latin typeface="Segoe UI Symbol"/>
              <a:cs typeface="Segoe UI Symbol"/>
            </a:endParaRPr>
          </a:p>
          <a:p>
            <a:pPr marL="12705" marR="1642132"/>
            <a:r>
              <a:rPr sz="1801" spc="-5" dirty="0">
                <a:latin typeface="Segoe UI Symbol"/>
                <a:cs typeface="Segoe UI Symbol"/>
              </a:rPr>
              <a:t>Manipulation</a:t>
            </a:r>
            <a:r>
              <a:rPr sz="1801" spc="-4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rôles.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Ansible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Galaxy.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76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0367" y="2561036"/>
            <a:ext cx="5656416" cy="1630730"/>
          </a:xfrm>
          <a:prstGeom prst="rect">
            <a:avLst/>
          </a:prstGeom>
        </p:spPr>
        <p:txBody>
          <a:bodyPr vert="horz" wrap="square" lIns="0" tIns="13341" rIns="0" bIns="0" rtlCol="0" anchor="ctr">
            <a:spAutoFit/>
          </a:bodyPr>
          <a:lstStyle/>
          <a:p>
            <a:pPr marL="2235459" marR="5082" indent="-2223389">
              <a:lnSpc>
                <a:spcPct val="100200"/>
              </a:lnSpc>
              <a:spcBef>
                <a:spcPts val="105"/>
              </a:spcBef>
            </a:pPr>
            <a:r>
              <a:rPr sz="5252" u="heavy" spc="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Tunnelling </a:t>
            </a:r>
            <a:r>
              <a:rPr sz="5252" u="heavy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sécurisé </a:t>
            </a:r>
            <a:r>
              <a:rPr sz="5252" spc="-1426" dirty="0">
                <a:latin typeface="Segoe UI"/>
                <a:cs typeface="Segoe UI"/>
              </a:rPr>
              <a:t> </a:t>
            </a:r>
            <a:r>
              <a:rPr sz="5252" u="heavy" spc="5" dirty="0">
                <a:uFill>
                  <a:solidFill>
                    <a:srgbClr val="000000"/>
                  </a:solidFill>
                </a:uFill>
                <a:latin typeface="Segoe UI"/>
                <a:cs typeface="Segoe UI"/>
              </a:rPr>
              <a:t>SSH</a:t>
            </a:r>
            <a:endParaRPr sz="5252" dirty="0">
              <a:latin typeface="Segoe UI"/>
              <a:cs typeface="Segoe U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2254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2372" y="3341921"/>
            <a:ext cx="3894821" cy="829023"/>
          </a:xfrm>
          <a:prstGeom prst="rect">
            <a:avLst/>
          </a:prstGeom>
        </p:spPr>
        <p:txBody>
          <a:bodyPr vert="horz" wrap="square" lIns="0" tIns="1461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4"/>
              </a:spcBef>
            </a:pPr>
            <a:r>
              <a:rPr sz="5252" u="heavy" dirty="0">
                <a:uFill>
                  <a:solidFill>
                    <a:srgbClr val="000000"/>
                  </a:solidFill>
                </a:uFill>
              </a:rPr>
              <a:t>Ansible</a:t>
            </a:r>
            <a:r>
              <a:rPr sz="5252" u="heavy" spc="-5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5252" u="heavy" dirty="0">
                <a:uFill>
                  <a:solidFill>
                    <a:srgbClr val="000000"/>
                  </a:solidFill>
                </a:uFill>
              </a:rPr>
              <a:t>Vault</a:t>
            </a:r>
            <a:endParaRPr sz="5252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8309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195331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79" y="1988207"/>
            <a:ext cx="6897727" cy="2313006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299205" indent="-287135">
              <a:spcBef>
                <a:spcPts val="95"/>
              </a:spcBef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2501" spc="-10" dirty="0">
                <a:latin typeface="Segoe UI Symbol"/>
                <a:cs typeface="Segoe UI Symbol"/>
              </a:rPr>
              <a:t>Introduction</a:t>
            </a:r>
            <a:endParaRPr sz="2501">
              <a:latin typeface="Segoe UI Symbol"/>
              <a:cs typeface="Segoe UI Symbol"/>
            </a:endParaRPr>
          </a:p>
          <a:p>
            <a:pPr marL="299205" indent="-287135">
              <a:spcBef>
                <a:spcPts val="5"/>
              </a:spcBef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2501" spc="-5" dirty="0">
                <a:latin typeface="Segoe UI Symbol"/>
                <a:cs typeface="Segoe UI Symbol"/>
              </a:rPr>
              <a:t>ansible-vault</a:t>
            </a:r>
            <a:endParaRPr sz="2501">
              <a:latin typeface="Segoe UI Symbol"/>
              <a:cs typeface="Segoe UI Symbol"/>
            </a:endParaRPr>
          </a:p>
          <a:p>
            <a:pPr marL="299205" indent="-287135"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2501" spc="-10" dirty="0">
                <a:latin typeface="Segoe UI Symbol"/>
                <a:cs typeface="Segoe UI Symbol"/>
              </a:rPr>
              <a:t>Cryptage</a:t>
            </a:r>
            <a:r>
              <a:rPr sz="2501" spc="4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avec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ansible-vault</a:t>
            </a:r>
            <a:endParaRPr sz="2501">
              <a:latin typeface="Segoe UI Symbol"/>
              <a:cs typeface="Segoe UI Symbol"/>
            </a:endParaRPr>
          </a:p>
          <a:p>
            <a:pPr marL="299205" indent="-287135"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2501" spc="-5" dirty="0">
                <a:latin typeface="Segoe UI Symbol"/>
                <a:cs typeface="Segoe UI Symbol"/>
              </a:rPr>
              <a:t>Exécution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d'Ansible</a:t>
            </a:r>
            <a:r>
              <a:rPr sz="2501" spc="3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avec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spc="2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variables</a:t>
            </a:r>
            <a:r>
              <a:rPr sz="2501" spc="2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cryptées</a:t>
            </a:r>
            <a:endParaRPr sz="2501">
              <a:latin typeface="Segoe UI Symbol"/>
              <a:cs typeface="Segoe UI Symbol"/>
            </a:endParaRPr>
          </a:p>
          <a:p>
            <a:pPr marL="299205" indent="-287135"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2501" spc="-5" dirty="0">
                <a:latin typeface="Segoe UI Symbol"/>
                <a:cs typeface="Segoe UI Symbol"/>
              </a:rPr>
              <a:t>Ansible-vault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–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autres</a:t>
            </a:r>
            <a:r>
              <a:rPr sz="2501" spc="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commandes</a:t>
            </a:r>
            <a:endParaRPr sz="2501">
              <a:latin typeface="Segoe UI Symbol"/>
              <a:cs typeface="Segoe UI Symbol"/>
            </a:endParaRPr>
          </a:p>
          <a:p>
            <a:pPr marL="299205" indent="-287135"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2501" spc="-10" dirty="0">
                <a:latin typeface="Segoe UI Symbol"/>
                <a:cs typeface="Segoe UI Symbol"/>
              </a:rPr>
              <a:t>Remarques</a:t>
            </a:r>
            <a:r>
              <a:rPr sz="2501" spc="2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supplémentaires</a:t>
            </a:r>
            <a:endParaRPr sz="25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6669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9277" y="922516"/>
            <a:ext cx="4018093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967" y="2253523"/>
            <a:ext cx="9201204" cy="2061441"/>
          </a:xfrm>
          <a:prstGeom prst="rect">
            <a:avLst/>
          </a:prstGeom>
        </p:spPr>
        <p:txBody>
          <a:bodyPr vert="horz" wrap="square" lIns="0" tIns="53362" rIns="0" bIns="0" rtlCol="0">
            <a:spAutoFit/>
          </a:bodyPr>
          <a:lstStyle/>
          <a:p>
            <a:pPr marL="12705">
              <a:spcBef>
                <a:spcPts val="420"/>
              </a:spcBef>
            </a:pPr>
            <a:r>
              <a:rPr sz="1801" dirty="0">
                <a:latin typeface="Segoe UI Symbol"/>
                <a:cs typeface="Segoe UI Symbol"/>
              </a:rPr>
              <a:t>Les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playbooks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accèdent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souvent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à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informations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sensibles</a:t>
            </a:r>
            <a:r>
              <a:rPr sz="1801" dirty="0">
                <a:latin typeface="Segoe UI Symbol"/>
                <a:cs typeface="Segoe UI Symbol"/>
              </a:rPr>
              <a:t> :</a:t>
            </a:r>
            <a:r>
              <a:rPr sz="1801" spc="-5" dirty="0">
                <a:latin typeface="Segoe UI Symbol"/>
                <a:cs typeface="Segoe UI Symbol"/>
              </a:rPr>
              <a:t> mots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de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passe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</a:t>
            </a:r>
            <a:endParaRPr sz="1801">
              <a:latin typeface="Segoe UI Symbol"/>
              <a:cs typeface="Segoe UI Symbol"/>
            </a:endParaRPr>
          </a:p>
          <a:p>
            <a:pPr marL="12705">
              <a:spcBef>
                <a:spcPts val="325"/>
              </a:spcBef>
            </a:pPr>
            <a:r>
              <a:rPr sz="1801" spc="-5" dirty="0">
                <a:latin typeface="Segoe UI Symbol"/>
                <a:cs typeface="Segoe UI Symbol"/>
              </a:rPr>
              <a:t>administrateurs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et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bases de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données,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clés privées,…</a:t>
            </a:r>
            <a:endParaRPr sz="1801">
              <a:latin typeface="Segoe UI Symbol"/>
              <a:cs typeface="Segoe UI Symbol"/>
            </a:endParaRPr>
          </a:p>
          <a:p>
            <a:pPr marL="12705">
              <a:spcBef>
                <a:spcPts val="2126"/>
              </a:spcBef>
            </a:pPr>
            <a:r>
              <a:rPr sz="1801" spc="-5" dirty="0">
                <a:latin typeface="Segoe UI Symbol"/>
                <a:cs typeface="Segoe UI Symbol"/>
              </a:rPr>
              <a:t>Ansible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vault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permet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de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sécuriser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toute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donnée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sensible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tout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en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permettant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l’exécution</a:t>
            </a:r>
            <a:r>
              <a:rPr sz="1801" dirty="0">
                <a:latin typeface="Segoe UI Symbol"/>
                <a:cs typeface="Segoe UI Symbol"/>
              </a:rPr>
              <a:t> du</a:t>
            </a:r>
            <a:endParaRPr sz="1801">
              <a:latin typeface="Segoe UI Symbol"/>
              <a:cs typeface="Segoe UI Symbol"/>
            </a:endParaRPr>
          </a:p>
          <a:p>
            <a:pPr marL="12705">
              <a:spcBef>
                <a:spcPts val="325"/>
              </a:spcBef>
            </a:pPr>
            <a:r>
              <a:rPr sz="1801" spc="-5" dirty="0">
                <a:latin typeface="Segoe UI Symbol"/>
                <a:cs typeface="Segoe UI Symbol"/>
              </a:rPr>
              <a:t>playbook.</a:t>
            </a:r>
            <a:endParaRPr sz="1801">
              <a:latin typeface="Segoe UI Symbol"/>
              <a:cs typeface="Segoe UI Symbol"/>
            </a:endParaRPr>
          </a:p>
          <a:p>
            <a:pPr marL="12705">
              <a:spcBef>
                <a:spcPts val="2126"/>
              </a:spcBef>
            </a:pPr>
            <a:r>
              <a:rPr sz="1801" spc="-5" dirty="0">
                <a:latin typeface="Segoe UI Symbol"/>
                <a:cs typeface="Segoe UI Symbol"/>
              </a:rPr>
              <a:t>Si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la clé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est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fournie,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Ansible décrypte</a:t>
            </a:r>
            <a:r>
              <a:rPr sz="1801" spc="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automatiquement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mots </a:t>
            </a:r>
            <a:r>
              <a:rPr sz="1801" dirty="0">
                <a:latin typeface="Segoe UI Symbol"/>
                <a:cs typeface="Segoe UI Symbol"/>
              </a:rPr>
              <a:t>de</a:t>
            </a:r>
            <a:r>
              <a:rPr sz="1801" spc="-5" dirty="0">
                <a:latin typeface="Segoe UI Symbol"/>
                <a:cs typeface="Segoe UI Symbol"/>
              </a:rPr>
              <a:t> passe cryptés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par</a:t>
            </a:r>
            <a:r>
              <a:rPr sz="1801" spc="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vault.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9123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1729" y="998748"/>
            <a:ext cx="3787927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ansible-vault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343" y="2111200"/>
            <a:ext cx="9336516" cy="2332064"/>
          </a:xfrm>
          <a:prstGeom prst="rect">
            <a:avLst/>
          </a:prstGeom>
        </p:spPr>
        <p:txBody>
          <a:bodyPr vert="horz" wrap="square" lIns="0" tIns="61620" rIns="0" bIns="0" rtlCol="0">
            <a:spAutoFit/>
          </a:bodyPr>
          <a:lstStyle/>
          <a:p>
            <a:pPr marL="312545" indent="-300475">
              <a:spcBef>
                <a:spcPts val="484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-25" dirty="0">
                <a:latin typeface="Tahoma"/>
                <a:cs typeface="Tahoma"/>
              </a:rPr>
              <a:t>Tout</a:t>
            </a:r>
            <a:r>
              <a:rPr sz="2101" spc="-220" dirty="0">
                <a:latin typeface="Tahoma"/>
                <a:cs typeface="Tahoma"/>
              </a:rPr>
              <a:t> </a:t>
            </a:r>
            <a:r>
              <a:rPr sz="2101" spc="15" dirty="0">
                <a:latin typeface="Tahoma"/>
                <a:cs typeface="Tahoma"/>
              </a:rPr>
              <a:t>contenu</a:t>
            </a:r>
            <a:r>
              <a:rPr sz="2101" spc="-195" dirty="0">
                <a:latin typeface="Tahoma"/>
                <a:cs typeface="Tahoma"/>
              </a:rPr>
              <a:t> </a:t>
            </a:r>
            <a:r>
              <a:rPr sz="2101" spc="35" dirty="0">
                <a:latin typeface="Tahoma"/>
                <a:cs typeface="Tahoma"/>
              </a:rPr>
              <a:t>crypté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15" dirty="0">
                <a:latin typeface="Tahoma"/>
                <a:cs typeface="Tahoma"/>
              </a:rPr>
              <a:t>est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30" dirty="0">
                <a:latin typeface="Tahoma"/>
                <a:cs typeface="Tahoma"/>
              </a:rPr>
              <a:t>incorporé</a:t>
            </a:r>
            <a:r>
              <a:rPr sz="2101" spc="-204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de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manière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15" dirty="0">
                <a:latin typeface="Tahoma"/>
                <a:cs typeface="Tahoma"/>
              </a:rPr>
              <a:t>transparente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-15" dirty="0">
                <a:latin typeface="Tahoma"/>
                <a:cs typeface="Tahoma"/>
              </a:rPr>
              <a:t>dans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35" dirty="0">
                <a:latin typeface="Tahoma"/>
                <a:cs typeface="Tahoma"/>
              </a:rPr>
              <a:t>Ansible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-15" dirty="0">
                <a:latin typeface="Tahoma"/>
                <a:cs typeface="Tahoma"/>
              </a:rPr>
              <a:t>avec</a:t>
            </a:r>
            <a:endParaRPr sz="2101">
              <a:latin typeface="Tahoma"/>
              <a:cs typeface="Tahoma"/>
            </a:endParaRPr>
          </a:p>
          <a:p>
            <a:pPr marL="312545">
              <a:spcBef>
                <a:spcPts val="390"/>
              </a:spcBef>
            </a:pPr>
            <a:r>
              <a:rPr sz="2101" spc="-15" dirty="0">
                <a:latin typeface="Tahoma"/>
                <a:cs typeface="Tahoma"/>
              </a:rPr>
              <a:t>vault.</a:t>
            </a:r>
            <a:endParaRPr sz="2101">
              <a:latin typeface="Tahoma"/>
              <a:cs typeface="Tahoma"/>
            </a:endParaRPr>
          </a:p>
          <a:p>
            <a:pPr>
              <a:spcBef>
                <a:spcPts val="20"/>
              </a:spcBef>
            </a:pPr>
            <a:endParaRPr sz="1901">
              <a:latin typeface="Tahoma"/>
              <a:cs typeface="Tahoma"/>
            </a:endParaRPr>
          </a:p>
          <a:p>
            <a:pPr marL="312545" indent="-300475"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-5" dirty="0">
                <a:latin typeface="Courier New"/>
                <a:cs typeface="Courier New"/>
              </a:rPr>
              <a:t>Ansible-vault</a:t>
            </a:r>
            <a:r>
              <a:rPr sz="2101" spc="-940" dirty="0">
                <a:latin typeface="Courier New"/>
                <a:cs typeface="Courier New"/>
              </a:rPr>
              <a:t> </a:t>
            </a:r>
            <a:r>
              <a:rPr sz="2101" spc="20" dirty="0">
                <a:latin typeface="Tahoma"/>
                <a:cs typeface="Tahoma"/>
              </a:rPr>
              <a:t>permet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le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cryptage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35" dirty="0">
                <a:latin typeface="Tahoma"/>
                <a:cs typeface="Tahoma"/>
              </a:rPr>
              <a:t>toute</a:t>
            </a:r>
            <a:r>
              <a:rPr sz="2101" spc="-21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donnée</a:t>
            </a:r>
            <a:r>
              <a:rPr sz="2101" spc="-210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sensible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sur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le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-20" dirty="0">
                <a:latin typeface="Tahoma"/>
                <a:cs typeface="Tahoma"/>
              </a:rPr>
              <a:t>disque.</a:t>
            </a:r>
            <a:endParaRPr sz="2101">
              <a:latin typeface="Tahoma"/>
              <a:cs typeface="Tahoma"/>
            </a:endParaRPr>
          </a:p>
          <a:p>
            <a:pPr marL="312545" indent="-300475">
              <a:spcBef>
                <a:spcPts val="2076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-25" dirty="0">
                <a:latin typeface="Tahoma"/>
                <a:cs typeface="Tahoma"/>
              </a:rPr>
              <a:t>Toute</a:t>
            </a:r>
            <a:r>
              <a:rPr sz="2101" spc="-215" dirty="0">
                <a:latin typeface="Tahoma"/>
                <a:cs typeface="Tahoma"/>
              </a:rPr>
              <a:t> </a:t>
            </a:r>
            <a:r>
              <a:rPr sz="2101" spc="-10" dirty="0">
                <a:latin typeface="Tahoma"/>
                <a:cs typeface="Tahoma"/>
              </a:rPr>
              <a:t>commande</a:t>
            </a:r>
            <a:r>
              <a:rPr sz="2101" spc="-225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de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ansible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35" dirty="0">
                <a:latin typeface="Tahoma"/>
                <a:cs typeface="Tahoma"/>
              </a:rPr>
              <a:t>et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ansible-playbook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supporte</a:t>
            </a:r>
            <a:r>
              <a:rPr sz="2101" spc="-220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le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décryptage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du</a:t>
            </a:r>
            <a:endParaRPr sz="2101">
              <a:latin typeface="Tahoma"/>
              <a:cs typeface="Tahoma"/>
            </a:endParaRPr>
          </a:p>
          <a:p>
            <a:pPr marL="312545">
              <a:spcBef>
                <a:spcPts val="390"/>
              </a:spcBef>
            </a:pPr>
            <a:r>
              <a:rPr sz="2101" spc="20" dirty="0">
                <a:latin typeface="Tahoma"/>
                <a:cs typeface="Tahoma"/>
              </a:rPr>
              <a:t>cont</a:t>
            </a:r>
            <a:r>
              <a:rPr sz="2101" spc="25" dirty="0">
                <a:latin typeface="Tahoma"/>
                <a:cs typeface="Tahoma"/>
              </a:rPr>
              <a:t>e</a:t>
            </a:r>
            <a:r>
              <a:rPr sz="2101" spc="-5" dirty="0">
                <a:latin typeface="Tahoma"/>
                <a:cs typeface="Tahoma"/>
              </a:rPr>
              <a:t>nu</a:t>
            </a:r>
            <a:r>
              <a:rPr sz="2101" spc="-195" dirty="0">
                <a:latin typeface="Tahoma"/>
                <a:cs typeface="Tahoma"/>
              </a:rPr>
              <a:t> </a:t>
            </a:r>
            <a:r>
              <a:rPr sz="2101" spc="55" dirty="0">
                <a:latin typeface="Tahoma"/>
                <a:cs typeface="Tahoma"/>
              </a:rPr>
              <a:t>c</a:t>
            </a:r>
            <a:r>
              <a:rPr sz="2101" spc="50" dirty="0">
                <a:latin typeface="Tahoma"/>
                <a:cs typeface="Tahoma"/>
              </a:rPr>
              <a:t>r</a:t>
            </a:r>
            <a:r>
              <a:rPr sz="2101" spc="25" dirty="0">
                <a:latin typeface="Tahoma"/>
                <a:cs typeface="Tahoma"/>
              </a:rPr>
              <a:t>y</a:t>
            </a:r>
            <a:r>
              <a:rPr sz="2101" spc="-5" dirty="0">
                <a:latin typeface="Tahoma"/>
                <a:cs typeface="Tahoma"/>
              </a:rPr>
              <a:t>p</a:t>
            </a:r>
            <a:r>
              <a:rPr sz="2101" spc="35" dirty="0">
                <a:latin typeface="Tahoma"/>
                <a:cs typeface="Tahoma"/>
              </a:rPr>
              <a:t>té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55" dirty="0">
                <a:latin typeface="Tahoma"/>
                <a:cs typeface="Tahoma"/>
              </a:rPr>
              <a:t>lo</a:t>
            </a:r>
            <a:r>
              <a:rPr sz="2101" spc="65" dirty="0">
                <a:latin typeface="Tahoma"/>
                <a:cs typeface="Tahoma"/>
              </a:rPr>
              <a:t>r</a:t>
            </a:r>
            <a:r>
              <a:rPr sz="2101" spc="-30" dirty="0">
                <a:latin typeface="Tahoma"/>
                <a:cs typeface="Tahoma"/>
              </a:rPr>
              <a:t>s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60" dirty="0">
                <a:latin typeface="Tahoma"/>
                <a:cs typeface="Tahoma"/>
              </a:rPr>
              <a:t>l</a:t>
            </a:r>
            <a:r>
              <a:rPr sz="2101" spc="-100" dirty="0">
                <a:latin typeface="Tahoma"/>
                <a:cs typeface="Tahoma"/>
              </a:rPr>
              <a:t>’</a:t>
            </a:r>
            <a:r>
              <a:rPr sz="2101" spc="-60" dirty="0">
                <a:latin typeface="Tahoma"/>
                <a:cs typeface="Tahoma"/>
              </a:rPr>
              <a:t>e</a:t>
            </a:r>
            <a:r>
              <a:rPr sz="2101" spc="-50" dirty="0">
                <a:latin typeface="Tahoma"/>
                <a:cs typeface="Tahoma"/>
              </a:rPr>
              <a:t>x</a:t>
            </a:r>
            <a:r>
              <a:rPr sz="2101" dirty="0">
                <a:latin typeface="Tahoma"/>
                <a:cs typeface="Tahoma"/>
              </a:rPr>
              <a:t>é</a:t>
            </a:r>
            <a:r>
              <a:rPr sz="2101" spc="10" dirty="0">
                <a:latin typeface="Tahoma"/>
                <a:cs typeface="Tahoma"/>
              </a:rPr>
              <a:t>c</a:t>
            </a:r>
            <a:r>
              <a:rPr sz="2101" spc="-10" dirty="0">
                <a:latin typeface="Tahoma"/>
                <a:cs typeface="Tahoma"/>
              </a:rPr>
              <a:t>ution.</a:t>
            </a:r>
            <a:endParaRPr sz="2101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6778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9277" y="1031019"/>
            <a:ext cx="754506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Cryptage</a:t>
            </a:r>
            <a:r>
              <a:rPr spc="10" dirty="0"/>
              <a:t> </a:t>
            </a:r>
            <a:r>
              <a:rPr spc="-5" dirty="0"/>
              <a:t>avec</a:t>
            </a:r>
            <a:r>
              <a:rPr spc="5" dirty="0"/>
              <a:t> </a:t>
            </a:r>
            <a:r>
              <a:rPr spc="-5" dirty="0"/>
              <a:t>ansible-vault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342" y="2193703"/>
            <a:ext cx="9118620" cy="3369901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312545" indent="-300475">
              <a:spcBef>
                <a:spcPts val="100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35" dirty="0">
                <a:latin typeface="Tahoma"/>
                <a:cs typeface="Tahoma"/>
              </a:rPr>
              <a:t>Ansible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vault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15" dirty="0">
                <a:latin typeface="Tahoma"/>
                <a:cs typeface="Tahoma"/>
              </a:rPr>
              <a:t>est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15" dirty="0">
                <a:latin typeface="Tahoma"/>
                <a:cs typeface="Tahoma"/>
              </a:rPr>
              <a:t>typiquement</a:t>
            </a:r>
            <a:r>
              <a:rPr sz="2101" spc="-220" dirty="0">
                <a:latin typeface="Tahoma"/>
                <a:cs typeface="Tahoma"/>
              </a:rPr>
              <a:t> </a:t>
            </a:r>
            <a:r>
              <a:rPr sz="2101" spc="30" dirty="0">
                <a:latin typeface="Tahoma"/>
                <a:cs typeface="Tahoma"/>
              </a:rPr>
              <a:t>utilisé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pour</a:t>
            </a:r>
            <a:r>
              <a:rPr sz="2101" spc="-225" dirty="0">
                <a:latin typeface="Tahoma"/>
                <a:cs typeface="Tahoma"/>
              </a:rPr>
              <a:t> </a:t>
            </a:r>
            <a:r>
              <a:rPr sz="2101" spc="40" dirty="0">
                <a:latin typeface="Tahoma"/>
                <a:cs typeface="Tahoma"/>
              </a:rPr>
              <a:t>crypter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les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fichiers</a:t>
            </a:r>
            <a:r>
              <a:rPr sz="2101" spc="-215" dirty="0">
                <a:latin typeface="Tahoma"/>
                <a:cs typeface="Tahoma"/>
              </a:rPr>
              <a:t> </a:t>
            </a:r>
            <a:r>
              <a:rPr sz="2101" spc="-10" dirty="0">
                <a:latin typeface="Tahoma"/>
                <a:cs typeface="Tahoma"/>
              </a:rPr>
              <a:t>des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variables.</a:t>
            </a:r>
            <a:endParaRPr sz="2101">
              <a:latin typeface="Tahoma"/>
              <a:cs typeface="Tahoma"/>
            </a:endParaRPr>
          </a:p>
          <a:p>
            <a:pPr marL="312545" indent="-300475">
              <a:spcBef>
                <a:spcPts val="2181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165" dirty="0">
                <a:latin typeface="Tahoma"/>
                <a:cs typeface="Tahoma"/>
              </a:rPr>
              <a:t>C</a:t>
            </a:r>
            <a:r>
              <a:rPr sz="2101" spc="105" dirty="0">
                <a:latin typeface="Tahoma"/>
                <a:cs typeface="Tahoma"/>
              </a:rPr>
              <a:t>r</a:t>
            </a:r>
            <a:r>
              <a:rPr sz="2101" spc="10" dirty="0">
                <a:latin typeface="Tahoma"/>
                <a:cs typeface="Tahoma"/>
              </a:rPr>
              <a:t>y</a:t>
            </a:r>
            <a:r>
              <a:rPr sz="2101" spc="25" dirty="0">
                <a:latin typeface="Tahoma"/>
                <a:cs typeface="Tahoma"/>
              </a:rPr>
              <a:t>p</a:t>
            </a:r>
            <a:r>
              <a:rPr sz="2101" spc="-15" dirty="0">
                <a:latin typeface="Tahoma"/>
                <a:cs typeface="Tahoma"/>
              </a:rPr>
              <a:t>tage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spc="15" dirty="0">
                <a:latin typeface="Tahoma"/>
                <a:cs typeface="Tahoma"/>
              </a:rPr>
              <a:t>d</a:t>
            </a:r>
            <a:r>
              <a:rPr sz="2101" spc="-5" dirty="0">
                <a:latin typeface="Tahoma"/>
                <a:cs typeface="Tahoma"/>
              </a:rPr>
              <a:t>’un</a:t>
            </a:r>
            <a:r>
              <a:rPr sz="2101" spc="-225" dirty="0">
                <a:latin typeface="Tahoma"/>
                <a:cs typeface="Tahoma"/>
              </a:rPr>
              <a:t> </a:t>
            </a:r>
            <a:r>
              <a:rPr sz="2101" spc="30" dirty="0">
                <a:latin typeface="Tahoma"/>
                <a:cs typeface="Tahoma"/>
              </a:rPr>
              <a:t>fi</a:t>
            </a:r>
            <a:r>
              <a:rPr sz="2101" spc="55" dirty="0">
                <a:latin typeface="Tahoma"/>
                <a:cs typeface="Tahoma"/>
              </a:rPr>
              <a:t>c</a:t>
            </a:r>
            <a:r>
              <a:rPr sz="2101" spc="15" dirty="0">
                <a:latin typeface="Tahoma"/>
                <a:cs typeface="Tahoma"/>
              </a:rPr>
              <a:t>hie</a:t>
            </a:r>
            <a:r>
              <a:rPr sz="2101" spc="90" dirty="0">
                <a:latin typeface="Tahoma"/>
                <a:cs typeface="Tahoma"/>
              </a:rPr>
              <a:t>r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-60" dirty="0">
                <a:latin typeface="Tahoma"/>
                <a:cs typeface="Tahoma"/>
              </a:rPr>
              <a:t>e</a:t>
            </a:r>
            <a:r>
              <a:rPr sz="2101" spc="15" dirty="0">
                <a:latin typeface="Tahoma"/>
                <a:cs typeface="Tahoma"/>
              </a:rPr>
              <a:t>xist</a:t>
            </a:r>
            <a:r>
              <a:rPr sz="2101" spc="30" dirty="0">
                <a:latin typeface="Tahoma"/>
                <a:cs typeface="Tahoma"/>
              </a:rPr>
              <a:t>a</a:t>
            </a:r>
            <a:r>
              <a:rPr sz="2101" spc="-45" dirty="0">
                <a:latin typeface="Tahoma"/>
                <a:cs typeface="Tahoma"/>
              </a:rPr>
              <a:t>nt:</a:t>
            </a:r>
            <a:endParaRPr sz="2101">
              <a:latin typeface="Tahoma"/>
              <a:cs typeface="Tahoma"/>
            </a:endParaRPr>
          </a:p>
          <a:p>
            <a:pPr marL="714025" lvl="1" indent="-301110">
              <a:spcBef>
                <a:spcPts val="1961"/>
              </a:spcBef>
              <a:buFont typeface="Arial MT"/>
              <a:buChar char="•"/>
              <a:tabLst>
                <a:tab pos="714025" algn="l"/>
                <a:tab pos="714661" algn="l"/>
              </a:tabLst>
            </a:pPr>
            <a:r>
              <a:rPr sz="2101" spc="-10" dirty="0">
                <a:latin typeface="Courier New"/>
                <a:cs typeface="Courier New"/>
              </a:rPr>
              <a:t>ansible-vault</a:t>
            </a:r>
            <a:r>
              <a:rPr sz="2101" spc="-20" dirty="0"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encrypt</a:t>
            </a:r>
            <a:r>
              <a:rPr sz="2101" spc="-15" dirty="0"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defaults/main.yml</a:t>
            </a:r>
            <a:endParaRPr sz="2101">
              <a:latin typeface="Courier New"/>
              <a:cs typeface="Courier New"/>
            </a:endParaRPr>
          </a:p>
          <a:p>
            <a:pPr lvl="1">
              <a:spcBef>
                <a:spcPts val="50"/>
              </a:spcBef>
              <a:buFont typeface="Arial MT"/>
              <a:buChar char="•"/>
            </a:pPr>
            <a:endParaRPr sz="2201">
              <a:latin typeface="Courier New"/>
              <a:cs typeface="Courier New"/>
            </a:endParaRPr>
          </a:p>
          <a:p>
            <a:pPr marL="312545" indent="-300475">
              <a:spcBef>
                <a:spcPts val="5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165" dirty="0">
                <a:latin typeface="Tahoma"/>
                <a:cs typeface="Tahoma"/>
              </a:rPr>
              <a:t>C</a:t>
            </a:r>
            <a:r>
              <a:rPr sz="2101" spc="110" dirty="0">
                <a:latin typeface="Tahoma"/>
                <a:cs typeface="Tahoma"/>
              </a:rPr>
              <a:t>r</a:t>
            </a:r>
            <a:r>
              <a:rPr sz="2101" spc="-25" dirty="0">
                <a:latin typeface="Tahoma"/>
                <a:cs typeface="Tahoma"/>
              </a:rPr>
              <a:t>é</a:t>
            </a:r>
            <a:r>
              <a:rPr sz="2101" spc="-15" dirty="0">
                <a:latin typeface="Tahoma"/>
                <a:cs typeface="Tahoma"/>
              </a:rPr>
              <a:t>a</a:t>
            </a:r>
            <a:r>
              <a:rPr sz="2101" spc="40" dirty="0">
                <a:latin typeface="Tahoma"/>
                <a:cs typeface="Tahoma"/>
              </a:rPr>
              <a:t>tion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d’un</a:t>
            </a:r>
            <a:r>
              <a:rPr sz="2101" spc="-215" dirty="0">
                <a:latin typeface="Tahoma"/>
                <a:cs typeface="Tahoma"/>
              </a:rPr>
              <a:t> </a:t>
            </a:r>
            <a:r>
              <a:rPr sz="2101" spc="55" dirty="0">
                <a:latin typeface="Tahoma"/>
                <a:cs typeface="Tahoma"/>
              </a:rPr>
              <a:t>f</a:t>
            </a:r>
            <a:r>
              <a:rPr sz="2101" spc="45" dirty="0">
                <a:latin typeface="Tahoma"/>
                <a:cs typeface="Tahoma"/>
              </a:rPr>
              <a:t>i</a:t>
            </a:r>
            <a:r>
              <a:rPr sz="2101" spc="25" dirty="0">
                <a:latin typeface="Tahoma"/>
                <a:cs typeface="Tahoma"/>
              </a:rPr>
              <a:t>ch</a:t>
            </a:r>
            <a:r>
              <a:rPr sz="2101" spc="15" dirty="0">
                <a:latin typeface="Tahoma"/>
                <a:cs typeface="Tahoma"/>
              </a:rPr>
              <a:t>i</a:t>
            </a:r>
            <a:r>
              <a:rPr sz="2101" spc="40" dirty="0">
                <a:latin typeface="Tahoma"/>
                <a:cs typeface="Tahoma"/>
              </a:rPr>
              <a:t>er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55" dirty="0">
                <a:latin typeface="Tahoma"/>
                <a:cs typeface="Tahoma"/>
              </a:rPr>
              <a:t>c</a:t>
            </a:r>
            <a:r>
              <a:rPr sz="2101" spc="50" dirty="0">
                <a:latin typeface="Tahoma"/>
                <a:cs typeface="Tahoma"/>
              </a:rPr>
              <a:t>r</a:t>
            </a:r>
            <a:r>
              <a:rPr sz="2101" spc="25" dirty="0">
                <a:latin typeface="Tahoma"/>
                <a:cs typeface="Tahoma"/>
              </a:rPr>
              <a:t>y</a:t>
            </a:r>
            <a:r>
              <a:rPr sz="2101" spc="-5" dirty="0">
                <a:latin typeface="Tahoma"/>
                <a:cs typeface="Tahoma"/>
              </a:rPr>
              <a:t>p</a:t>
            </a:r>
            <a:r>
              <a:rPr sz="2101" spc="-50" dirty="0">
                <a:latin typeface="Tahoma"/>
                <a:cs typeface="Tahoma"/>
              </a:rPr>
              <a:t>té:</a:t>
            </a:r>
            <a:endParaRPr sz="2101">
              <a:latin typeface="Tahoma"/>
              <a:cs typeface="Tahoma"/>
            </a:endParaRPr>
          </a:p>
          <a:p>
            <a:pPr marL="714025" lvl="1" indent="-301110">
              <a:spcBef>
                <a:spcPts val="1971"/>
              </a:spcBef>
              <a:buFont typeface="Arial MT"/>
              <a:buChar char="•"/>
              <a:tabLst>
                <a:tab pos="714025" algn="l"/>
                <a:tab pos="714661" algn="l"/>
              </a:tabLst>
            </a:pPr>
            <a:r>
              <a:rPr sz="2101" spc="-10" dirty="0">
                <a:latin typeface="Courier New"/>
                <a:cs typeface="Courier New"/>
              </a:rPr>
              <a:t>Ansible-vault</a:t>
            </a:r>
            <a:r>
              <a:rPr sz="2101" spc="-20" dirty="0"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create defaults/extra.yml</a:t>
            </a:r>
            <a:endParaRPr sz="2101">
              <a:latin typeface="Courier New"/>
              <a:cs typeface="Courier New"/>
            </a:endParaRPr>
          </a:p>
          <a:p>
            <a:pPr marL="312545" indent="-300475">
              <a:spcBef>
                <a:spcPts val="2121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50" dirty="0">
                <a:latin typeface="Tahoma"/>
                <a:cs typeface="Tahoma"/>
              </a:rPr>
              <a:t>Ces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spc="-10" dirty="0">
                <a:latin typeface="Tahoma"/>
                <a:cs typeface="Tahoma"/>
              </a:rPr>
              <a:t>commandes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demanderont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la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saisie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spc="35" dirty="0">
                <a:latin typeface="Tahoma"/>
                <a:cs typeface="Tahoma"/>
              </a:rPr>
              <a:t>et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la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confirmation</a:t>
            </a:r>
            <a:r>
              <a:rPr sz="2101" spc="-20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d’un</a:t>
            </a:r>
            <a:r>
              <a:rPr sz="2101" spc="-210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mot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-50" dirty="0">
                <a:latin typeface="Tahoma"/>
                <a:cs typeface="Tahoma"/>
              </a:rPr>
              <a:t>passe.</a:t>
            </a:r>
            <a:endParaRPr sz="2101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66723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199" y="588359"/>
            <a:ext cx="9639801" cy="1505531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Exécution</a:t>
            </a:r>
            <a:r>
              <a:rPr spc="20" dirty="0"/>
              <a:t> </a:t>
            </a:r>
            <a:r>
              <a:rPr spc="-5" dirty="0"/>
              <a:t>d’Ansible</a:t>
            </a:r>
            <a:r>
              <a:rPr spc="15" dirty="0"/>
              <a:t> </a:t>
            </a:r>
            <a:r>
              <a:rPr spc="-5" dirty="0"/>
              <a:t>avec</a:t>
            </a:r>
            <a:r>
              <a:rPr spc="15" dirty="0"/>
              <a:t> </a:t>
            </a:r>
            <a:r>
              <a:rPr dirty="0"/>
              <a:t>des</a:t>
            </a:r>
            <a:r>
              <a:rPr spc="15" dirty="0"/>
              <a:t> </a:t>
            </a:r>
            <a:r>
              <a:rPr spc="-10" dirty="0"/>
              <a:t>variables</a:t>
            </a:r>
            <a:r>
              <a:rPr spc="10" dirty="0"/>
              <a:t> </a:t>
            </a:r>
            <a:r>
              <a:rPr spc="-5" dirty="0"/>
              <a:t>cryptées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176" y="2441406"/>
            <a:ext cx="9666220" cy="3497811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313180" indent="-301110">
              <a:spcBef>
                <a:spcPts val="100"/>
              </a:spcBef>
              <a:buFont typeface="Arial MT"/>
              <a:buChar char="•"/>
              <a:tabLst>
                <a:tab pos="313180" algn="l"/>
                <a:tab pos="313815" algn="l"/>
              </a:tabLst>
            </a:pPr>
            <a:r>
              <a:rPr sz="2101" spc="20" dirty="0">
                <a:latin typeface="Tahoma"/>
                <a:cs typeface="Tahoma"/>
              </a:rPr>
              <a:t>Dema</a:t>
            </a:r>
            <a:r>
              <a:rPr sz="2101" dirty="0">
                <a:latin typeface="Tahoma"/>
                <a:cs typeface="Tahoma"/>
              </a:rPr>
              <a:t>nde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du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mot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de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p</a:t>
            </a:r>
            <a:r>
              <a:rPr sz="2101" spc="-25" dirty="0">
                <a:latin typeface="Tahoma"/>
                <a:cs typeface="Tahoma"/>
              </a:rPr>
              <a:t>asse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d</a:t>
            </a:r>
            <a:r>
              <a:rPr sz="2101" spc="-5" dirty="0">
                <a:latin typeface="Tahoma"/>
                <a:cs typeface="Tahoma"/>
              </a:rPr>
              <a:t>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vaul</a:t>
            </a:r>
            <a:r>
              <a:rPr sz="2101" spc="15" dirty="0">
                <a:latin typeface="Tahoma"/>
                <a:cs typeface="Tahoma"/>
              </a:rPr>
              <a:t>t</a:t>
            </a:r>
            <a:r>
              <a:rPr sz="2101" spc="-215" dirty="0">
                <a:latin typeface="Tahoma"/>
                <a:cs typeface="Tahoma"/>
              </a:rPr>
              <a:t>:</a:t>
            </a:r>
            <a:endParaRPr sz="2101">
              <a:latin typeface="Tahoma"/>
              <a:cs typeface="Tahoma"/>
            </a:endParaRPr>
          </a:p>
          <a:p>
            <a:pPr marL="714025" marR="802961" lvl="1" indent="-300475">
              <a:lnSpc>
                <a:spcPct val="115199"/>
              </a:lnSpc>
              <a:spcBef>
                <a:spcPts val="1491"/>
              </a:spcBef>
              <a:buFont typeface="Arial MT"/>
              <a:buChar char="•"/>
              <a:tabLst>
                <a:tab pos="714025" algn="l"/>
                <a:tab pos="714661" algn="l"/>
              </a:tabLst>
            </a:pPr>
            <a:r>
              <a:rPr sz="2101" spc="-10" dirty="0">
                <a:latin typeface="Courier New"/>
                <a:cs typeface="Courier New"/>
              </a:rPr>
              <a:t>ansible-playbook</a:t>
            </a:r>
            <a:r>
              <a:rPr sz="2101" spc="-5" dirty="0">
                <a:latin typeface="Courier New"/>
                <a:cs typeface="Courier New"/>
              </a:rPr>
              <a:t> </a:t>
            </a:r>
            <a:r>
              <a:rPr sz="2101" b="1" spc="-10" dirty="0">
                <a:latin typeface="Courier New"/>
                <a:cs typeface="Courier New"/>
              </a:rPr>
              <a:t>--ask-vault-pass</a:t>
            </a:r>
            <a:r>
              <a:rPr sz="2101" b="1" spc="10" dirty="0"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-i</a:t>
            </a:r>
            <a:r>
              <a:rPr sz="2101" dirty="0"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inventory_file </a:t>
            </a:r>
            <a:r>
              <a:rPr sz="2101" spc="-1245" dirty="0"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some_playabook.yml</a:t>
            </a:r>
            <a:endParaRPr sz="2101">
              <a:latin typeface="Courier New"/>
              <a:cs typeface="Courier New"/>
            </a:endParaRPr>
          </a:p>
          <a:p>
            <a:pPr lvl="1">
              <a:spcBef>
                <a:spcPts val="35"/>
              </a:spcBef>
              <a:buFont typeface="Arial MT"/>
              <a:buChar char="•"/>
            </a:pPr>
            <a:endParaRPr sz="2301">
              <a:latin typeface="Courier New"/>
              <a:cs typeface="Courier New"/>
            </a:endParaRPr>
          </a:p>
          <a:p>
            <a:pPr marL="313180" indent="-301110">
              <a:buFont typeface="Arial MT"/>
              <a:buChar char="•"/>
              <a:tabLst>
                <a:tab pos="313180" algn="l"/>
                <a:tab pos="313815" algn="l"/>
              </a:tabLst>
            </a:pPr>
            <a:r>
              <a:rPr sz="2101" spc="45" dirty="0">
                <a:latin typeface="Tahoma"/>
                <a:cs typeface="Tahoma"/>
              </a:rPr>
              <a:t>Utilisation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d’un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35" dirty="0">
                <a:latin typeface="Tahoma"/>
                <a:cs typeface="Tahoma"/>
              </a:rPr>
              <a:t>fichier</a:t>
            </a:r>
            <a:r>
              <a:rPr sz="2101" spc="-225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vault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co</a:t>
            </a:r>
            <a:r>
              <a:rPr sz="2101" dirty="0">
                <a:latin typeface="Tahoma"/>
                <a:cs typeface="Tahoma"/>
              </a:rPr>
              <a:t>n</a:t>
            </a:r>
            <a:r>
              <a:rPr sz="2101" spc="20" dirty="0">
                <a:latin typeface="Tahoma"/>
                <a:cs typeface="Tahoma"/>
              </a:rPr>
              <a:t>te</a:t>
            </a:r>
            <a:r>
              <a:rPr sz="2101" spc="15" dirty="0">
                <a:latin typeface="Tahoma"/>
                <a:cs typeface="Tahoma"/>
              </a:rPr>
              <a:t>n</a:t>
            </a:r>
            <a:r>
              <a:rPr sz="2101" spc="10" dirty="0">
                <a:latin typeface="Tahoma"/>
                <a:cs typeface="Tahoma"/>
              </a:rPr>
              <a:t>ant</a:t>
            </a:r>
            <a:r>
              <a:rPr sz="2101" spc="-200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le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spc="-10" dirty="0">
                <a:latin typeface="Tahoma"/>
                <a:cs typeface="Tahoma"/>
              </a:rPr>
              <a:t>m</a:t>
            </a:r>
            <a:r>
              <a:rPr sz="2101" spc="-15" dirty="0">
                <a:latin typeface="Tahoma"/>
                <a:cs typeface="Tahoma"/>
              </a:rPr>
              <a:t>o</a:t>
            </a:r>
            <a:r>
              <a:rPr sz="2101" spc="80" dirty="0">
                <a:latin typeface="Tahoma"/>
                <a:cs typeface="Tahoma"/>
              </a:rPr>
              <a:t>t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de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p</a:t>
            </a:r>
            <a:r>
              <a:rPr sz="2101" spc="-65" dirty="0">
                <a:latin typeface="Tahoma"/>
                <a:cs typeface="Tahoma"/>
              </a:rPr>
              <a:t>asse:</a:t>
            </a:r>
            <a:endParaRPr sz="2101">
              <a:latin typeface="Tahoma"/>
              <a:cs typeface="Tahoma"/>
            </a:endParaRPr>
          </a:p>
          <a:p>
            <a:pPr marL="714025" lvl="1" indent="-301110">
              <a:spcBef>
                <a:spcPts val="1961"/>
              </a:spcBef>
              <a:buFont typeface="Arial MT"/>
              <a:buChar char="•"/>
              <a:tabLst>
                <a:tab pos="714025" algn="l"/>
                <a:tab pos="714661" algn="l"/>
              </a:tabLst>
            </a:pPr>
            <a:r>
              <a:rPr sz="2101" spc="-5" dirty="0">
                <a:latin typeface="Courier New"/>
                <a:cs typeface="Courier New"/>
              </a:rPr>
              <a:t>echo</a:t>
            </a:r>
            <a:r>
              <a:rPr sz="2101" spc="-25" dirty="0"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"secret_password"</a:t>
            </a:r>
            <a:r>
              <a:rPr sz="2101" spc="-5" dirty="0">
                <a:latin typeface="Courier New"/>
                <a:cs typeface="Courier New"/>
              </a:rPr>
              <a:t> </a:t>
            </a:r>
            <a:r>
              <a:rPr sz="2101" dirty="0">
                <a:latin typeface="Courier New"/>
                <a:cs typeface="Courier New"/>
              </a:rPr>
              <a:t>&gt;</a:t>
            </a:r>
            <a:r>
              <a:rPr sz="2101" spc="-35" dirty="0"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vault_password</a:t>
            </a:r>
            <a:endParaRPr sz="2101">
              <a:latin typeface="Courier New"/>
              <a:cs typeface="Courier New"/>
            </a:endParaRPr>
          </a:p>
          <a:p>
            <a:pPr marL="714025" lvl="1" indent="-301110">
              <a:spcBef>
                <a:spcPts val="2086"/>
              </a:spcBef>
              <a:buFont typeface="Arial MT"/>
              <a:buChar char="•"/>
              <a:tabLst>
                <a:tab pos="714025" algn="l"/>
                <a:tab pos="714661" algn="l"/>
              </a:tabLst>
            </a:pPr>
            <a:r>
              <a:rPr sz="2101" spc="-10" dirty="0">
                <a:latin typeface="Courier New"/>
                <a:cs typeface="Courier New"/>
              </a:rPr>
              <a:t>ansible-playbook</a:t>
            </a:r>
            <a:r>
              <a:rPr sz="2101" spc="10" dirty="0">
                <a:latin typeface="Courier New"/>
                <a:cs typeface="Courier New"/>
              </a:rPr>
              <a:t> </a:t>
            </a:r>
            <a:r>
              <a:rPr sz="2101" b="1" spc="-10" dirty="0">
                <a:latin typeface="Courier New"/>
                <a:cs typeface="Courier New"/>
              </a:rPr>
              <a:t>--vault-password-file=</a:t>
            </a:r>
            <a:r>
              <a:rPr sz="2101" spc="-10" dirty="0">
                <a:latin typeface="Courier New"/>
                <a:cs typeface="Courier New"/>
              </a:rPr>
              <a:t>vault_password</a:t>
            </a:r>
            <a:r>
              <a:rPr sz="2101" dirty="0">
                <a:latin typeface="Courier New"/>
                <a:cs typeface="Courier New"/>
              </a:rPr>
              <a:t> </a:t>
            </a:r>
            <a:r>
              <a:rPr sz="2101" spc="-5" dirty="0">
                <a:latin typeface="Courier New"/>
                <a:cs typeface="Courier New"/>
              </a:rPr>
              <a:t>-i</a:t>
            </a:r>
            <a:endParaRPr sz="2101">
              <a:latin typeface="Courier New"/>
              <a:cs typeface="Courier New"/>
            </a:endParaRPr>
          </a:p>
          <a:p>
            <a:pPr marL="714025">
              <a:spcBef>
                <a:spcPts val="385"/>
              </a:spcBef>
            </a:pPr>
            <a:r>
              <a:rPr sz="2101" spc="-10" dirty="0">
                <a:latin typeface="Courier New"/>
                <a:cs typeface="Courier New"/>
              </a:rPr>
              <a:t>inventory_file</a:t>
            </a:r>
            <a:r>
              <a:rPr sz="2101" spc="-20" dirty="0"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some_playabook.yml</a:t>
            </a:r>
            <a:endParaRPr sz="2101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267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2889" y="922516"/>
            <a:ext cx="9582597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Ansible-vault</a:t>
            </a:r>
            <a:r>
              <a:rPr spc="-15" dirty="0"/>
              <a:t> </a:t>
            </a:r>
            <a:r>
              <a:rPr spc="-5" dirty="0"/>
              <a:t>–</a:t>
            </a:r>
            <a:r>
              <a:rPr dirty="0"/>
              <a:t> </a:t>
            </a:r>
            <a:r>
              <a:rPr spc="-5" dirty="0"/>
              <a:t>autres</a:t>
            </a:r>
            <a:r>
              <a:rPr dirty="0"/>
              <a:t> </a:t>
            </a:r>
            <a:r>
              <a:rPr spc="-5" dirty="0"/>
              <a:t>commandes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343" y="2193703"/>
            <a:ext cx="6941560" cy="3408519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312545" indent="-300475">
              <a:spcBef>
                <a:spcPts val="100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120" dirty="0">
                <a:latin typeface="Tahoma"/>
                <a:cs typeface="Tahoma"/>
              </a:rPr>
              <a:t>Mod</a:t>
            </a:r>
            <a:r>
              <a:rPr sz="2101" spc="50" dirty="0">
                <a:latin typeface="Tahoma"/>
                <a:cs typeface="Tahoma"/>
              </a:rPr>
              <a:t>i</a:t>
            </a:r>
            <a:r>
              <a:rPr sz="2101" spc="55" dirty="0">
                <a:latin typeface="Tahoma"/>
                <a:cs typeface="Tahoma"/>
              </a:rPr>
              <a:t>f</a:t>
            </a:r>
            <a:r>
              <a:rPr sz="2101" spc="45" dirty="0">
                <a:latin typeface="Tahoma"/>
                <a:cs typeface="Tahoma"/>
              </a:rPr>
              <a:t>i</a:t>
            </a:r>
            <a:r>
              <a:rPr sz="2101" spc="40" dirty="0">
                <a:latin typeface="Tahoma"/>
                <a:cs typeface="Tahoma"/>
              </a:rPr>
              <a:t>er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un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55" dirty="0">
                <a:latin typeface="Tahoma"/>
                <a:cs typeface="Tahoma"/>
              </a:rPr>
              <a:t>f</a:t>
            </a:r>
            <a:r>
              <a:rPr sz="2101" spc="45" dirty="0">
                <a:latin typeface="Tahoma"/>
                <a:cs typeface="Tahoma"/>
              </a:rPr>
              <a:t>i</a:t>
            </a:r>
            <a:r>
              <a:rPr sz="2101" spc="25" dirty="0">
                <a:latin typeface="Tahoma"/>
                <a:cs typeface="Tahoma"/>
              </a:rPr>
              <a:t>ch</a:t>
            </a:r>
            <a:r>
              <a:rPr sz="2101" spc="15" dirty="0">
                <a:latin typeface="Tahoma"/>
                <a:cs typeface="Tahoma"/>
              </a:rPr>
              <a:t>i</a:t>
            </a:r>
            <a:r>
              <a:rPr sz="2101" spc="40" dirty="0">
                <a:latin typeface="Tahoma"/>
                <a:cs typeface="Tahoma"/>
              </a:rPr>
              <a:t>er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55" dirty="0">
                <a:latin typeface="Tahoma"/>
                <a:cs typeface="Tahoma"/>
              </a:rPr>
              <a:t>c</a:t>
            </a:r>
            <a:r>
              <a:rPr sz="2101" spc="50" dirty="0">
                <a:latin typeface="Tahoma"/>
                <a:cs typeface="Tahoma"/>
              </a:rPr>
              <a:t>r</a:t>
            </a:r>
            <a:r>
              <a:rPr sz="2101" spc="25" dirty="0">
                <a:latin typeface="Tahoma"/>
                <a:cs typeface="Tahoma"/>
              </a:rPr>
              <a:t>y</a:t>
            </a:r>
            <a:r>
              <a:rPr sz="2101" spc="-5" dirty="0">
                <a:latin typeface="Tahoma"/>
                <a:cs typeface="Tahoma"/>
              </a:rPr>
              <a:t>p</a:t>
            </a:r>
            <a:r>
              <a:rPr sz="2101" spc="-50" dirty="0">
                <a:latin typeface="Tahoma"/>
                <a:cs typeface="Tahoma"/>
              </a:rPr>
              <a:t>té:</a:t>
            </a:r>
            <a:endParaRPr sz="2101">
              <a:latin typeface="Tahoma"/>
              <a:cs typeface="Tahoma"/>
            </a:endParaRPr>
          </a:p>
          <a:p>
            <a:pPr marL="714025" lvl="1" indent="-301110">
              <a:spcBef>
                <a:spcPts val="1965"/>
              </a:spcBef>
              <a:buFont typeface="Arial MT"/>
              <a:buChar char="•"/>
              <a:tabLst>
                <a:tab pos="714025" algn="l"/>
                <a:tab pos="714661" algn="l"/>
              </a:tabLst>
            </a:pPr>
            <a:r>
              <a:rPr sz="2101" spc="-10" dirty="0">
                <a:latin typeface="Courier New"/>
                <a:cs typeface="Courier New"/>
              </a:rPr>
              <a:t>ansible-vault </a:t>
            </a:r>
            <a:r>
              <a:rPr sz="2101" b="1" spc="-10" dirty="0">
                <a:solidFill>
                  <a:srgbClr val="FF0000"/>
                </a:solidFill>
                <a:latin typeface="Courier New"/>
                <a:cs typeface="Courier New"/>
              </a:rPr>
              <a:t>edit</a:t>
            </a:r>
            <a:r>
              <a:rPr sz="2101" b="1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defaults/main.yml</a:t>
            </a:r>
            <a:endParaRPr sz="2101">
              <a:latin typeface="Courier New"/>
              <a:cs typeface="Courier New"/>
            </a:endParaRPr>
          </a:p>
          <a:p>
            <a:pPr lvl="1">
              <a:spcBef>
                <a:spcPts val="45"/>
              </a:spcBef>
              <a:buFont typeface="Arial MT"/>
              <a:buChar char="•"/>
            </a:pPr>
            <a:endParaRPr sz="2201">
              <a:latin typeface="Courier New"/>
              <a:cs typeface="Courier New"/>
            </a:endParaRPr>
          </a:p>
          <a:p>
            <a:pPr marL="312545" indent="-300475"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85" dirty="0">
                <a:latin typeface="Tahoma"/>
                <a:cs typeface="Tahoma"/>
              </a:rPr>
              <a:t>D</a:t>
            </a:r>
            <a:r>
              <a:rPr sz="2101" spc="70" dirty="0">
                <a:latin typeface="Tahoma"/>
                <a:cs typeface="Tahoma"/>
              </a:rPr>
              <a:t>é</a:t>
            </a:r>
            <a:r>
              <a:rPr sz="2101" spc="25" dirty="0">
                <a:latin typeface="Tahoma"/>
                <a:cs typeface="Tahoma"/>
              </a:rPr>
              <a:t>ch</a:t>
            </a:r>
            <a:r>
              <a:rPr sz="2101" spc="15" dirty="0">
                <a:latin typeface="Tahoma"/>
                <a:cs typeface="Tahoma"/>
              </a:rPr>
              <a:t>i</a:t>
            </a:r>
            <a:r>
              <a:rPr sz="2101" spc="50" dirty="0">
                <a:latin typeface="Tahoma"/>
                <a:cs typeface="Tahoma"/>
              </a:rPr>
              <a:t>ff</a:t>
            </a:r>
            <a:r>
              <a:rPr sz="2101" spc="70" dirty="0">
                <a:latin typeface="Tahoma"/>
                <a:cs typeface="Tahoma"/>
              </a:rPr>
              <a:t>r</a:t>
            </a:r>
            <a:r>
              <a:rPr sz="2101" spc="40" dirty="0">
                <a:latin typeface="Tahoma"/>
                <a:cs typeface="Tahoma"/>
              </a:rPr>
              <a:t>er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un</a:t>
            </a:r>
            <a:r>
              <a:rPr sz="2101" spc="-220" dirty="0">
                <a:latin typeface="Tahoma"/>
                <a:cs typeface="Tahoma"/>
              </a:rPr>
              <a:t> </a:t>
            </a:r>
            <a:r>
              <a:rPr sz="2101" spc="55" dirty="0">
                <a:latin typeface="Tahoma"/>
                <a:cs typeface="Tahoma"/>
              </a:rPr>
              <a:t>f</a:t>
            </a:r>
            <a:r>
              <a:rPr sz="2101" spc="45" dirty="0">
                <a:latin typeface="Tahoma"/>
                <a:cs typeface="Tahoma"/>
              </a:rPr>
              <a:t>i</a:t>
            </a:r>
            <a:r>
              <a:rPr sz="2101" spc="25" dirty="0">
                <a:latin typeface="Tahoma"/>
                <a:cs typeface="Tahoma"/>
              </a:rPr>
              <a:t>ch</a:t>
            </a:r>
            <a:r>
              <a:rPr sz="2101" spc="15" dirty="0">
                <a:latin typeface="Tahoma"/>
                <a:cs typeface="Tahoma"/>
              </a:rPr>
              <a:t>i</a:t>
            </a:r>
            <a:r>
              <a:rPr sz="2101" spc="50" dirty="0">
                <a:latin typeface="Tahoma"/>
                <a:cs typeface="Tahoma"/>
              </a:rPr>
              <a:t>e</a:t>
            </a:r>
            <a:r>
              <a:rPr sz="2101" spc="40" dirty="0">
                <a:latin typeface="Tahoma"/>
                <a:cs typeface="Tahoma"/>
              </a:rPr>
              <a:t>r</a:t>
            </a:r>
            <a:r>
              <a:rPr sz="2101" spc="-215" dirty="0">
                <a:latin typeface="Tahoma"/>
                <a:cs typeface="Tahoma"/>
              </a:rPr>
              <a:t>:</a:t>
            </a:r>
            <a:endParaRPr sz="2101">
              <a:latin typeface="Tahoma"/>
              <a:cs typeface="Tahoma"/>
            </a:endParaRPr>
          </a:p>
          <a:p>
            <a:pPr marL="714025" lvl="1" indent="-301110">
              <a:spcBef>
                <a:spcPts val="1965"/>
              </a:spcBef>
              <a:buFont typeface="Arial MT"/>
              <a:buChar char="•"/>
              <a:tabLst>
                <a:tab pos="714025" algn="l"/>
                <a:tab pos="714661" algn="l"/>
              </a:tabLst>
            </a:pPr>
            <a:r>
              <a:rPr sz="2101" spc="-10" dirty="0">
                <a:latin typeface="Courier New"/>
                <a:cs typeface="Courier New"/>
              </a:rPr>
              <a:t>ansible-vault </a:t>
            </a:r>
            <a:r>
              <a:rPr sz="2101" b="1" spc="-10" dirty="0">
                <a:solidFill>
                  <a:srgbClr val="FF0000"/>
                </a:solidFill>
                <a:latin typeface="Courier New"/>
                <a:cs typeface="Courier New"/>
              </a:rPr>
              <a:t>decrypt</a:t>
            </a:r>
            <a:r>
              <a:rPr sz="2101" b="1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defaults/main.yml</a:t>
            </a:r>
            <a:endParaRPr sz="2101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251">
              <a:latin typeface="Courier New"/>
              <a:cs typeface="Courier New"/>
            </a:endParaRPr>
          </a:p>
          <a:p>
            <a:pPr marL="312545" indent="-300475"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50" dirty="0">
                <a:latin typeface="Tahoma"/>
                <a:cs typeface="Tahoma"/>
              </a:rPr>
              <a:t>Afficher</a:t>
            </a:r>
            <a:r>
              <a:rPr sz="2101" spc="-220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le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15" dirty="0">
                <a:latin typeface="Tahoma"/>
                <a:cs typeface="Tahoma"/>
              </a:rPr>
              <a:t>contenu</a:t>
            </a:r>
            <a:r>
              <a:rPr sz="2101" spc="-19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d’un</a:t>
            </a:r>
            <a:r>
              <a:rPr sz="2101" spc="-215" dirty="0">
                <a:latin typeface="Tahoma"/>
                <a:cs typeface="Tahoma"/>
              </a:rPr>
              <a:t> </a:t>
            </a:r>
            <a:r>
              <a:rPr sz="2101" spc="35" dirty="0">
                <a:latin typeface="Tahoma"/>
                <a:cs typeface="Tahoma"/>
              </a:rPr>
              <a:t>fichier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35" dirty="0">
                <a:latin typeface="Tahoma"/>
                <a:cs typeface="Tahoma"/>
              </a:rPr>
              <a:t>crypté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(lecture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-60" dirty="0">
                <a:latin typeface="Tahoma"/>
                <a:cs typeface="Tahoma"/>
              </a:rPr>
              <a:t>seule):</a:t>
            </a:r>
            <a:endParaRPr sz="2101">
              <a:latin typeface="Tahoma"/>
              <a:cs typeface="Tahoma"/>
            </a:endParaRPr>
          </a:p>
          <a:p>
            <a:pPr marL="714025" lvl="1" indent="-301110">
              <a:spcBef>
                <a:spcPts val="1956"/>
              </a:spcBef>
              <a:buFont typeface="Arial MT"/>
              <a:buChar char="•"/>
              <a:tabLst>
                <a:tab pos="714025" algn="l"/>
                <a:tab pos="714661" algn="l"/>
              </a:tabLst>
            </a:pPr>
            <a:r>
              <a:rPr sz="2101" spc="-10" dirty="0">
                <a:latin typeface="Courier New"/>
                <a:cs typeface="Courier New"/>
              </a:rPr>
              <a:t>ansible-vault </a:t>
            </a:r>
            <a:r>
              <a:rPr sz="2101" b="1" spc="-10" dirty="0">
                <a:solidFill>
                  <a:srgbClr val="FF0000"/>
                </a:solidFill>
                <a:latin typeface="Courier New"/>
                <a:cs typeface="Courier New"/>
              </a:rPr>
              <a:t>view</a:t>
            </a:r>
            <a:r>
              <a:rPr sz="2101" b="1" spc="-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defaults/main.yml</a:t>
            </a:r>
            <a:endParaRPr sz="2101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4872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4343" y="2193703"/>
            <a:ext cx="8938839" cy="2462294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312545" indent="-300475">
              <a:spcBef>
                <a:spcPts val="100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45" dirty="0">
                <a:latin typeface="Tahoma"/>
                <a:cs typeface="Tahoma"/>
              </a:rPr>
              <a:t>Cha</a:t>
            </a:r>
            <a:r>
              <a:rPr sz="2101" spc="-5" dirty="0">
                <a:latin typeface="Tahoma"/>
                <a:cs typeface="Tahoma"/>
              </a:rPr>
              <a:t>nger</a:t>
            </a:r>
            <a:r>
              <a:rPr sz="2101" spc="-220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le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spc="-40" dirty="0">
                <a:latin typeface="Tahoma"/>
                <a:cs typeface="Tahoma"/>
              </a:rPr>
              <a:t>m</a:t>
            </a:r>
            <a:r>
              <a:rPr sz="2101" spc="50" dirty="0">
                <a:latin typeface="Tahoma"/>
                <a:cs typeface="Tahoma"/>
              </a:rPr>
              <a:t>ot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p</a:t>
            </a:r>
            <a:r>
              <a:rPr sz="2101" spc="-35" dirty="0">
                <a:latin typeface="Tahoma"/>
                <a:cs typeface="Tahoma"/>
              </a:rPr>
              <a:t>a</a:t>
            </a:r>
            <a:r>
              <a:rPr sz="2101" spc="-25" dirty="0">
                <a:latin typeface="Tahoma"/>
                <a:cs typeface="Tahoma"/>
              </a:rPr>
              <a:t>s</a:t>
            </a:r>
            <a:r>
              <a:rPr sz="2101" spc="-20" dirty="0">
                <a:latin typeface="Tahoma"/>
                <a:cs typeface="Tahoma"/>
              </a:rPr>
              <a:t>se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d</a:t>
            </a:r>
            <a:r>
              <a:rPr sz="2101" spc="-20" dirty="0">
                <a:latin typeface="Tahoma"/>
                <a:cs typeface="Tahoma"/>
              </a:rPr>
              <a:t>es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55" dirty="0">
                <a:latin typeface="Tahoma"/>
                <a:cs typeface="Tahoma"/>
              </a:rPr>
              <a:t>f</a:t>
            </a:r>
            <a:r>
              <a:rPr sz="2101" spc="45" dirty="0">
                <a:latin typeface="Tahoma"/>
                <a:cs typeface="Tahoma"/>
              </a:rPr>
              <a:t>i</a:t>
            </a:r>
            <a:r>
              <a:rPr sz="2101" spc="25" dirty="0">
                <a:latin typeface="Tahoma"/>
                <a:cs typeface="Tahoma"/>
              </a:rPr>
              <a:t>ch</a:t>
            </a:r>
            <a:r>
              <a:rPr sz="2101" spc="15" dirty="0">
                <a:latin typeface="Tahoma"/>
                <a:cs typeface="Tahoma"/>
              </a:rPr>
              <a:t>i</a:t>
            </a:r>
            <a:r>
              <a:rPr sz="2101" spc="50" dirty="0">
                <a:latin typeface="Tahoma"/>
                <a:cs typeface="Tahoma"/>
              </a:rPr>
              <a:t>e</a:t>
            </a:r>
            <a:r>
              <a:rPr sz="2101" spc="40" dirty="0">
                <a:latin typeface="Tahoma"/>
                <a:cs typeface="Tahoma"/>
              </a:rPr>
              <a:t>r</a:t>
            </a:r>
            <a:r>
              <a:rPr sz="2101" spc="-30" dirty="0">
                <a:latin typeface="Tahoma"/>
                <a:cs typeface="Tahoma"/>
              </a:rPr>
              <a:t>s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55" dirty="0">
                <a:latin typeface="Tahoma"/>
                <a:cs typeface="Tahoma"/>
              </a:rPr>
              <a:t>c</a:t>
            </a:r>
            <a:r>
              <a:rPr sz="2101" spc="50" dirty="0">
                <a:latin typeface="Tahoma"/>
                <a:cs typeface="Tahoma"/>
              </a:rPr>
              <a:t>r</a:t>
            </a:r>
            <a:r>
              <a:rPr sz="2101" spc="25" dirty="0">
                <a:latin typeface="Tahoma"/>
                <a:cs typeface="Tahoma"/>
              </a:rPr>
              <a:t>y</a:t>
            </a:r>
            <a:r>
              <a:rPr sz="2101" spc="-5" dirty="0">
                <a:latin typeface="Tahoma"/>
                <a:cs typeface="Tahoma"/>
              </a:rPr>
              <a:t>p</a:t>
            </a:r>
            <a:r>
              <a:rPr sz="2101" spc="15" dirty="0">
                <a:latin typeface="Tahoma"/>
                <a:cs typeface="Tahoma"/>
              </a:rPr>
              <a:t>té</a:t>
            </a:r>
            <a:r>
              <a:rPr sz="2101" spc="20" dirty="0">
                <a:latin typeface="Tahoma"/>
                <a:cs typeface="Tahoma"/>
              </a:rPr>
              <a:t>s</a:t>
            </a:r>
            <a:r>
              <a:rPr sz="2101" spc="-215" dirty="0">
                <a:latin typeface="Tahoma"/>
                <a:cs typeface="Tahoma"/>
              </a:rPr>
              <a:t>:</a:t>
            </a:r>
            <a:endParaRPr sz="2101">
              <a:latin typeface="Tahoma"/>
              <a:cs typeface="Tahoma"/>
            </a:endParaRPr>
          </a:p>
          <a:p>
            <a:pPr marL="714025" lvl="1" indent="-301110">
              <a:spcBef>
                <a:spcPts val="1965"/>
              </a:spcBef>
              <a:buFont typeface="Arial MT"/>
              <a:buChar char="•"/>
              <a:tabLst>
                <a:tab pos="714025" algn="l"/>
                <a:tab pos="714661" algn="l"/>
              </a:tabLst>
            </a:pPr>
            <a:r>
              <a:rPr sz="2101" spc="-10" dirty="0">
                <a:latin typeface="Courier New"/>
                <a:cs typeface="Courier New"/>
              </a:rPr>
              <a:t>ansible-vault</a:t>
            </a:r>
            <a:r>
              <a:rPr sz="2101" spc="-20" dirty="0"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rekey</a:t>
            </a:r>
            <a:r>
              <a:rPr sz="2101" spc="-15" dirty="0">
                <a:latin typeface="Courier New"/>
                <a:cs typeface="Courier New"/>
              </a:rPr>
              <a:t> </a:t>
            </a:r>
            <a:r>
              <a:rPr sz="2101" spc="-10" dirty="0">
                <a:latin typeface="Courier New"/>
                <a:cs typeface="Courier New"/>
              </a:rPr>
              <a:t>defaults/main.yml</a:t>
            </a:r>
            <a:endParaRPr sz="2101">
              <a:latin typeface="Courier New"/>
              <a:cs typeface="Courier New"/>
            </a:endParaRPr>
          </a:p>
          <a:p>
            <a:pPr marL="312545" indent="-300475">
              <a:spcBef>
                <a:spcPts val="2131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10" dirty="0">
                <a:latin typeface="Tahoma"/>
                <a:cs typeface="Tahoma"/>
              </a:rPr>
              <a:t>Vous</a:t>
            </a:r>
            <a:r>
              <a:rPr sz="2101" spc="-215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serez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appelés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-40" dirty="0">
                <a:latin typeface="Tahoma"/>
                <a:cs typeface="Tahoma"/>
              </a:rPr>
              <a:t>à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indiquer</a:t>
            </a:r>
            <a:r>
              <a:rPr sz="2101" spc="-215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le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mot</a:t>
            </a:r>
            <a:r>
              <a:rPr sz="2101" spc="-225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-20" dirty="0">
                <a:latin typeface="Tahoma"/>
                <a:cs typeface="Tahoma"/>
              </a:rPr>
              <a:t>passe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courant</a:t>
            </a:r>
            <a:r>
              <a:rPr sz="2101" spc="-21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avant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le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-20" dirty="0">
                <a:latin typeface="Tahoma"/>
                <a:cs typeface="Tahoma"/>
              </a:rPr>
              <a:t>modifier.</a:t>
            </a:r>
            <a:endParaRPr sz="2101">
              <a:latin typeface="Tahoma"/>
              <a:cs typeface="Tahoma"/>
            </a:endParaRPr>
          </a:p>
          <a:p>
            <a:pPr>
              <a:spcBef>
                <a:spcPts val="5"/>
              </a:spcBef>
              <a:buFont typeface="Arial MT"/>
              <a:buChar char="•"/>
            </a:pPr>
            <a:endParaRPr sz="2051">
              <a:latin typeface="Tahoma"/>
              <a:cs typeface="Tahoma"/>
            </a:endParaRPr>
          </a:p>
          <a:p>
            <a:pPr marL="312545" indent="-300475">
              <a:spcBef>
                <a:spcPts val="5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75" dirty="0">
                <a:latin typeface="Tahoma"/>
                <a:cs typeface="Tahoma"/>
              </a:rPr>
              <a:t>Un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-35" dirty="0">
                <a:latin typeface="Tahoma"/>
                <a:cs typeface="Tahoma"/>
              </a:rPr>
              <a:t>message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sera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15" dirty="0">
                <a:latin typeface="Tahoma"/>
                <a:cs typeface="Tahoma"/>
              </a:rPr>
              <a:t>affiché</a:t>
            </a:r>
            <a:r>
              <a:rPr sz="2101" spc="-220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pour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indiquer</a:t>
            </a:r>
            <a:r>
              <a:rPr sz="2101" spc="-215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le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succès</a:t>
            </a:r>
            <a:r>
              <a:rPr sz="2101" spc="-22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du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processus</a:t>
            </a:r>
            <a:r>
              <a:rPr sz="2101" spc="-215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du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nouveau</a:t>
            </a:r>
            <a:endParaRPr sz="2101">
              <a:latin typeface="Tahoma"/>
              <a:cs typeface="Tahoma"/>
            </a:endParaRPr>
          </a:p>
          <a:p>
            <a:pPr marL="312545"/>
            <a:r>
              <a:rPr sz="2101" spc="-10" dirty="0">
                <a:latin typeface="Tahoma"/>
                <a:cs typeface="Tahoma"/>
              </a:rPr>
              <a:t>cryptage.</a:t>
            </a:r>
            <a:endParaRPr sz="2101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2889" y="922516"/>
            <a:ext cx="933585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Ansible-vault</a:t>
            </a:r>
            <a:r>
              <a:rPr spc="-15" dirty="0"/>
              <a:t> </a:t>
            </a:r>
            <a:r>
              <a:rPr spc="-5" dirty="0"/>
              <a:t>–</a:t>
            </a:r>
            <a:r>
              <a:rPr dirty="0"/>
              <a:t> </a:t>
            </a:r>
            <a:r>
              <a:rPr spc="-5" dirty="0"/>
              <a:t>autres</a:t>
            </a:r>
            <a:r>
              <a:rPr dirty="0"/>
              <a:t> </a:t>
            </a:r>
            <a:r>
              <a:rPr spc="-5" dirty="0"/>
              <a:t>commandes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8229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342" y="846284"/>
            <a:ext cx="763817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Remarques</a:t>
            </a:r>
            <a:r>
              <a:rPr spc="-40" dirty="0"/>
              <a:t> </a:t>
            </a:r>
            <a:r>
              <a:rPr spc="-5" dirty="0"/>
              <a:t>supplémentaires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343" y="2193703"/>
            <a:ext cx="9630010" cy="224439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312545" indent="-300475">
              <a:spcBef>
                <a:spcPts val="100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dirty="0">
                <a:latin typeface="Tahoma"/>
                <a:cs typeface="Tahoma"/>
              </a:rPr>
              <a:t>Si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le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mot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-20" dirty="0">
                <a:latin typeface="Tahoma"/>
                <a:cs typeface="Tahoma"/>
              </a:rPr>
              <a:t>passe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15" dirty="0">
                <a:latin typeface="Tahoma"/>
                <a:cs typeface="Tahoma"/>
              </a:rPr>
              <a:t>est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-15" dirty="0">
                <a:latin typeface="Tahoma"/>
                <a:cs typeface="Tahoma"/>
              </a:rPr>
              <a:t>perdu,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les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données</a:t>
            </a:r>
            <a:r>
              <a:rPr sz="2101" spc="-225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cryptées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sont</a:t>
            </a:r>
            <a:r>
              <a:rPr sz="2101" spc="-220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définitivement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-15" dirty="0">
                <a:latin typeface="Tahoma"/>
                <a:cs typeface="Tahoma"/>
              </a:rPr>
              <a:t>perdue.</a:t>
            </a:r>
            <a:endParaRPr sz="2101">
              <a:latin typeface="Tahoma"/>
              <a:cs typeface="Tahoma"/>
            </a:endParaRPr>
          </a:p>
          <a:p>
            <a:pPr marL="312545" marR="5082" indent="-300475">
              <a:lnSpc>
                <a:spcPct val="115399"/>
              </a:lnSpc>
              <a:spcBef>
                <a:spcPts val="1521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dirty="0">
                <a:latin typeface="Tahoma"/>
                <a:cs typeface="Tahoma"/>
              </a:rPr>
              <a:t>Si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vous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gérez</a:t>
            </a:r>
            <a:r>
              <a:rPr sz="2101" spc="-225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les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30" dirty="0">
                <a:latin typeface="Tahoma"/>
                <a:cs typeface="Tahoma"/>
              </a:rPr>
              <a:t>rôles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d’Ansible</a:t>
            </a:r>
            <a:r>
              <a:rPr sz="2101" spc="-215" dirty="0">
                <a:latin typeface="Tahoma"/>
                <a:cs typeface="Tahoma"/>
              </a:rPr>
              <a:t> </a:t>
            </a:r>
            <a:r>
              <a:rPr sz="2101" spc="-15" dirty="0">
                <a:latin typeface="Tahoma"/>
                <a:cs typeface="Tahoma"/>
              </a:rPr>
              <a:t>avec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-35" dirty="0">
                <a:latin typeface="Tahoma"/>
                <a:cs typeface="Tahoma"/>
              </a:rPr>
              <a:t>git,</a:t>
            </a:r>
            <a:r>
              <a:rPr sz="2101" spc="-225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vous</a:t>
            </a:r>
            <a:r>
              <a:rPr sz="2101" spc="-225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remarquerez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que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seule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20" dirty="0">
                <a:latin typeface="Tahoma"/>
                <a:cs typeface="Tahoma"/>
              </a:rPr>
              <a:t>l’ouverture </a:t>
            </a:r>
            <a:r>
              <a:rPr sz="2101" spc="-64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d’un</a:t>
            </a:r>
            <a:r>
              <a:rPr sz="2101" spc="-215" dirty="0">
                <a:latin typeface="Tahoma"/>
                <a:cs typeface="Tahoma"/>
              </a:rPr>
              <a:t> </a:t>
            </a:r>
            <a:r>
              <a:rPr sz="2101" spc="35" dirty="0">
                <a:latin typeface="Tahoma"/>
                <a:cs typeface="Tahoma"/>
              </a:rPr>
              <a:t>fichier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crypté,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-25" dirty="0">
                <a:latin typeface="Tahoma"/>
                <a:cs typeface="Tahoma"/>
              </a:rPr>
              <a:t>sans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le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-50" dirty="0">
                <a:latin typeface="Tahoma"/>
                <a:cs typeface="Tahoma"/>
              </a:rPr>
              <a:t>changer,</a:t>
            </a:r>
            <a:r>
              <a:rPr sz="2101" spc="-220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nécessitera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un</a:t>
            </a:r>
            <a:r>
              <a:rPr sz="2101" spc="-215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nouveau</a:t>
            </a:r>
            <a:r>
              <a:rPr sz="2101" spc="-229" dirty="0">
                <a:latin typeface="Tahoma"/>
                <a:cs typeface="Tahoma"/>
              </a:rPr>
              <a:t> </a:t>
            </a:r>
            <a:r>
              <a:rPr sz="2101" spc="15" dirty="0">
                <a:latin typeface="Tahoma"/>
                <a:cs typeface="Tahoma"/>
              </a:rPr>
              <a:t>git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-15" dirty="0">
                <a:latin typeface="Tahoma"/>
                <a:cs typeface="Tahoma"/>
              </a:rPr>
              <a:t>commit.</a:t>
            </a:r>
            <a:endParaRPr sz="2101">
              <a:latin typeface="Tahoma"/>
              <a:cs typeface="Tahoma"/>
            </a:endParaRPr>
          </a:p>
          <a:p>
            <a:pPr marL="312545" marR="855052" indent="-300475">
              <a:lnSpc>
                <a:spcPct val="115199"/>
              </a:lnSpc>
              <a:spcBef>
                <a:spcPts val="1801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spc="40" dirty="0">
                <a:latin typeface="Tahoma"/>
                <a:cs typeface="Tahoma"/>
              </a:rPr>
              <a:t>Faire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en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30" dirty="0">
                <a:latin typeface="Tahoma"/>
                <a:cs typeface="Tahoma"/>
              </a:rPr>
              <a:t>sorte</a:t>
            </a:r>
            <a:r>
              <a:rPr sz="2101" spc="-225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de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ne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40" dirty="0">
                <a:latin typeface="Tahoma"/>
                <a:cs typeface="Tahoma"/>
              </a:rPr>
              <a:t>crypter</a:t>
            </a:r>
            <a:r>
              <a:rPr sz="2101" spc="-240" dirty="0">
                <a:latin typeface="Tahoma"/>
                <a:cs typeface="Tahoma"/>
              </a:rPr>
              <a:t> </a:t>
            </a:r>
            <a:r>
              <a:rPr sz="2101" dirty="0">
                <a:latin typeface="Tahoma"/>
                <a:cs typeface="Tahoma"/>
              </a:rPr>
              <a:t>que</a:t>
            </a:r>
            <a:r>
              <a:rPr sz="2101" spc="-245" dirty="0">
                <a:latin typeface="Tahoma"/>
                <a:cs typeface="Tahoma"/>
              </a:rPr>
              <a:t> </a:t>
            </a:r>
            <a:r>
              <a:rPr sz="2101" spc="10" dirty="0">
                <a:latin typeface="Tahoma"/>
                <a:cs typeface="Tahoma"/>
              </a:rPr>
              <a:t>les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30" dirty="0">
                <a:latin typeface="Tahoma"/>
                <a:cs typeface="Tahoma"/>
              </a:rPr>
              <a:t>fichiers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des</a:t>
            </a:r>
            <a:r>
              <a:rPr sz="2101" spc="-254" dirty="0">
                <a:latin typeface="Tahoma"/>
                <a:cs typeface="Tahoma"/>
              </a:rPr>
              <a:t> </a:t>
            </a:r>
            <a:r>
              <a:rPr sz="2101" spc="15" dirty="0">
                <a:latin typeface="Tahoma"/>
                <a:cs typeface="Tahoma"/>
              </a:rPr>
              <a:t>variables</a:t>
            </a:r>
            <a:r>
              <a:rPr sz="2101" spc="-250" dirty="0">
                <a:latin typeface="Tahoma"/>
                <a:cs typeface="Tahoma"/>
              </a:rPr>
              <a:t> </a:t>
            </a:r>
            <a:r>
              <a:rPr sz="2101" spc="25" dirty="0">
                <a:latin typeface="Tahoma"/>
                <a:cs typeface="Tahoma"/>
              </a:rPr>
              <a:t>pour</a:t>
            </a:r>
            <a:r>
              <a:rPr sz="2101" spc="-235" dirty="0">
                <a:latin typeface="Tahoma"/>
                <a:cs typeface="Tahoma"/>
              </a:rPr>
              <a:t> </a:t>
            </a:r>
            <a:r>
              <a:rPr sz="2101" spc="-5" dirty="0">
                <a:latin typeface="Tahoma"/>
                <a:cs typeface="Tahoma"/>
              </a:rPr>
              <a:t>une</a:t>
            </a:r>
            <a:r>
              <a:rPr sz="2101" spc="-220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bonne </a:t>
            </a:r>
            <a:r>
              <a:rPr sz="2101" spc="-640" dirty="0">
                <a:latin typeface="Tahoma"/>
                <a:cs typeface="Tahoma"/>
              </a:rPr>
              <a:t> </a:t>
            </a:r>
            <a:r>
              <a:rPr sz="2101" spc="5" dirty="0">
                <a:latin typeface="Tahoma"/>
                <a:cs typeface="Tahoma"/>
              </a:rPr>
              <a:t>optimisation.</a:t>
            </a:r>
            <a:endParaRPr sz="2101">
              <a:latin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4985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4" y="964901"/>
            <a:ext cx="598829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Ce</a:t>
            </a:r>
            <a:r>
              <a:rPr spc="-20" dirty="0"/>
              <a:t> </a:t>
            </a:r>
            <a:r>
              <a:rPr spc="-5" dirty="0"/>
              <a:t>qu’on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5" dirty="0"/>
              <a:t>couvert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1990036"/>
            <a:ext cx="6446052" cy="849351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Protection des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données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sensibles.</a:t>
            </a:r>
            <a:endParaRPr sz="1801">
              <a:latin typeface="Segoe UI Symbol"/>
              <a:cs typeface="Segoe UI Symbol"/>
            </a:endParaRPr>
          </a:p>
          <a:p>
            <a:pPr marL="12705"/>
            <a:r>
              <a:rPr sz="1801" spc="-5" dirty="0">
                <a:latin typeface="Segoe UI Symbol"/>
                <a:cs typeface="Segoe UI Symbol"/>
              </a:rPr>
              <a:t>Cryptage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données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sensibles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utilisées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par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Ansible.</a:t>
            </a:r>
            <a:endParaRPr sz="1801">
              <a:latin typeface="Segoe UI Symbol"/>
              <a:cs typeface="Segoe UI Symbol"/>
            </a:endParaRPr>
          </a:p>
          <a:p>
            <a:pPr marL="12705"/>
            <a:r>
              <a:rPr sz="1801" spc="-5" dirty="0">
                <a:latin typeface="Segoe UI Symbol"/>
                <a:cs typeface="Segoe UI Symbol"/>
              </a:rPr>
              <a:t>Ansible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Vault: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chiffrement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et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déchiffrement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 fichiers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sensible.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37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399" y="1027099"/>
            <a:ext cx="738180" cy="505037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z="3151" spc="-100" dirty="0"/>
              <a:t>P</a:t>
            </a:r>
            <a:r>
              <a:rPr sz="3151" spc="-105" dirty="0"/>
              <a:t>l</a:t>
            </a:r>
            <a:r>
              <a:rPr sz="3151" spc="-110" dirty="0"/>
              <a:t>a</a:t>
            </a:r>
            <a:r>
              <a:rPr sz="3151" spc="-5" dirty="0"/>
              <a:t>n</a:t>
            </a:r>
            <a:endParaRPr sz="3151"/>
          </a:p>
        </p:txBody>
      </p:sp>
      <p:sp>
        <p:nvSpPr>
          <p:cNvPr id="3" name="object 3"/>
          <p:cNvSpPr txBox="1"/>
          <p:nvPr/>
        </p:nvSpPr>
        <p:spPr>
          <a:xfrm>
            <a:off x="1331663" y="1815363"/>
            <a:ext cx="4871226" cy="4156550"/>
          </a:xfrm>
          <a:prstGeom prst="rect">
            <a:avLst/>
          </a:prstGeom>
        </p:spPr>
        <p:txBody>
          <a:bodyPr vert="horz" wrap="square" lIns="0" tIns="153099" rIns="0" bIns="0" rtlCol="0">
            <a:spAutoFit/>
          </a:bodyPr>
          <a:lstStyle/>
          <a:p>
            <a:pPr marL="174060" indent="-161990">
              <a:spcBef>
                <a:spcPts val="1205"/>
              </a:spcBef>
              <a:buSzPct val="88000"/>
              <a:buChar char="•"/>
              <a:tabLst>
                <a:tab pos="174695" algn="l"/>
              </a:tabLst>
            </a:pPr>
            <a:r>
              <a:rPr sz="2501" spc="-10" dirty="0">
                <a:latin typeface="Segoe UI Symbol"/>
                <a:cs typeface="Segoe UI Symbol"/>
              </a:rPr>
              <a:t>Introduction</a:t>
            </a:r>
            <a:endParaRPr sz="2501">
              <a:latin typeface="Segoe UI Symbol"/>
              <a:cs typeface="Segoe UI Symbol"/>
            </a:endParaRPr>
          </a:p>
          <a:p>
            <a:pPr marL="174060" indent="-161990">
              <a:spcBef>
                <a:spcPts val="1100"/>
              </a:spcBef>
              <a:buSzPct val="88000"/>
              <a:buChar char="•"/>
              <a:tabLst>
                <a:tab pos="174695" algn="l"/>
              </a:tabLst>
            </a:pPr>
            <a:r>
              <a:rPr sz="2501" spc="5" dirty="0">
                <a:latin typeface="Segoe UI Symbol"/>
                <a:cs typeface="Segoe UI Symbol"/>
              </a:rPr>
              <a:t>Connexion</a:t>
            </a:r>
            <a:r>
              <a:rPr sz="2501" spc="-4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du</a:t>
            </a:r>
            <a:r>
              <a:rPr sz="2501" spc="-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client</a:t>
            </a:r>
            <a:endParaRPr sz="2501">
              <a:latin typeface="Segoe UI Symbol"/>
              <a:cs typeface="Segoe UI Symbol"/>
            </a:endParaRPr>
          </a:p>
          <a:p>
            <a:pPr marL="174060" indent="-161990">
              <a:spcBef>
                <a:spcPts val="1095"/>
              </a:spcBef>
              <a:buSzPct val="88000"/>
              <a:buChar char="•"/>
              <a:tabLst>
                <a:tab pos="174695" algn="l"/>
              </a:tabLst>
            </a:pPr>
            <a:r>
              <a:rPr sz="2501" dirty="0">
                <a:latin typeface="Segoe UI Symbol"/>
                <a:cs typeface="Segoe UI Symbol"/>
              </a:rPr>
              <a:t>Copie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</a:t>
            </a:r>
            <a:r>
              <a:rPr sz="2501" spc="-20" dirty="0">
                <a:latin typeface="Segoe UI Symbol"/>
                <a:cs typeface="Segoe UI Symbol"/>
              </a:rPr>
              <a:t> </a:t>
            </a:r>
            <a:r>
              <a:rPr sz="2501" dirty="0">
                <a:latin typeface="Segoe UI Symbol"/>
                <a:cs typeface="Segoe UI Symbol"/>
              </a:rPr>
              <a:t>fichiers</a:t>
            </a:r>
            <a:endParaRPr sz="2501">
              <a:latin typeface="Segoe UI Symbol"/>
              <a:cs typeface="Segoe UI Symbol"/>
            </a:endParaRPr>
          </a:p>
          <a:p>
            <a:pPr marL="174060" indent="-161990">
              <a:spcBef>
                <a:spcPts val="1105"/>
              </a:spcBef>
              <a:buSzPct val="88000"/>
              <a:buChar char="•"/>
              <a:tabLst>
                <a:tab pos="174695" algn="l"/>
              </a:tabLst>
            </a:pPr>
            <a:r>
              <a:rPr sz="2501" spc="-5" dirty="0">
                <a:latin typeface="Segoe UI Symbol"/>
                <a:cs typeface="Segoe UI Symbol"/>
              </a:rPr>
              <a:t>Configuration</a:t>
            </a:r>
            <a:r>
              <a:rPr sz="2501" spc="5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basique</a:t>
            </a:r>
            <a:r>
              <a:rPr sz="2501" spc="60" dirty="0">
                <a:latin typeface="Segoe UI Symbol"/>
                <a:cs typeface="Segoe UI Symbol"/>
              </a:rPr>
              <a:t> </a:t>
            </a:r>
            <a:r>
              <a:rPr sz="2501" dirty="0">
                <a:latin typeface="Segoe UI Symbol"/>
                <a:cs typeface="Segoe UI Symbol"/>
              </a:rPr>
              <a:t>du</a:t>
            </a:r>
            <a:r>
              <a:rPr sz="2501" spc="-45" dirty="0">
                <a:latin typeface="Segoe UI Symbol"/>
                <a:cs typeface="Segoe UI Symbol"/>
              </a:rPr>
              <a:t> </a:t>
            </a:r>
            <a:r>
              <a:rPr sz="2501" spc="5" dirty="0">
                <a:latin typeface="Segoe UI Symbol"/>
                <a:cs typeface="Segoe UI Symbol"/>
              </a:rPr>
              <a:t>serveur</a:t>
            </a:r>
            <a:endParaRPr sz="2501">
              <a:latin typeface="Segoe UI Symbol"/>
              <a:cs typeface="Segoe UI Symbol"/>
            </a:endParaRPr>
          </a:p>
          <a:p>
            <a:pPr marL="174060" indent="-161990">
              <a:spcBef>
                <a:spcPts val="1105"/>
              </a:spcBef>
              <a:buSzPct val="88000"/>
              <a:buChar char="•"/>
              <a:tabLst>
                <a:tab pos="174695" algn="l"/>
              </a:tabLst>
            </a:pPr>
            <a:r>
              <a:rPr sz="2501" spc="-5" dirty="0">
                <a:latin typeface="Segoe UI Symbol"/>
                <a:cs typeface="Segoe UI Symbol"/>
              </a:rPr>
              <a:t>Comprendre</a:t>
            </a:r>
            <a:r>
              <a:rPr sz="2501" spc="4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le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15" dirty="0">
                <a:latin typeface="Segoe UI Symbol"/>
                <a:cs typeface="Segoe UI Symbol"/>
              </a:rPr>
              <a:t>rôle</a:t>
            </a:r>
            <a:r>
              <a:rPr sz="2501" spc="40" dirty="0">
                <a:latin typeface="Segoe UI Symbol"/>
                <a:cs typeface="Segoe UI Symbol"/>
              </a:rPr>
              <a:t> </a:t>
            </a:r>
            <a:r>
              <a:rPr sz="2501" dirty="0">
                <a:latin typeface="Segoe UI Symbol"/>
                <a:cs typeface="Segoe UI Symbol"/>
              </a:rPr>
              <a:t>des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clés</a:t>
            </a:r>
            <a:r>
              <a:rPr sz="2501" spc="-50" dirty="0">
                <a:latin typeface="Segoe UI Symbol"/>
                <a:cs typeface="Segoe UI Symbol"/>
              </a:rPr>
              <a:t> </a:t>
            </a:r>
            <a:r>
              <a:rPr sz="2501" spc="10" dirty="0">
                <a:latin typeface="Segoe UI Symbol"/>
                <a:cs typeface="Segoe UI Symbol"/>
              </a:rPr>
              <a:t>SSH</a:t>
            </a:r>
            <a:endParaRPr sz="2501">
              <a:latin typeface="Segoe UI Symbol"/>
              <a:cs typeface="Segoe UI Symbol"/>
            </a:endParaRPr>
          </a:p>
          <a:p>
            <a:pPr marL="473898" lvl="1" indent="-193752">
              <a:spcBef>
                <a:spcPts val="994"/>
              </a:spcBef>
              <a:buSzPct val="76000"/>
              <a:buFont typeface="Wingdings"/>
              <a:buChar char=""/>
              <a:tabLst>
                <a:tab pos="474535" algn="l"/>
              </a:tabLst>
            </a:pPr>
            <a:r>
              <a:rPr sz="2501" dirty="0">
                <a:latin typeface="Segoe UI Symbol"/>
                <a:cs typeface="Segoe UI Symbol"/>
              </a:rPr>
              <a:t>Gestion des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dirty="0">
                <a:latin typeface="Segoe UI Symbol"/>
                <a:cs typeface="Segoe UI Symbol"/>
              </a:rPr>
              <a:t>clés</a:t>
            </a:r>
            <a:r>
              <a:rPr sz="2501" spc="95" dirty="0">
                <a:latin typeface="Segoe UI Symbol"/>
                <a:cs typeface="Segoe UI Symbol"/>
              </a:rPr>
              <a:t> </a:t>
            </a:r>
            <a:r>
              <a:rPr sz="2501" spc="10" dirty="0">
                <a:latin typeface="Segoe UI Symbol"/>
                <a:cs typeface="Segoe UI Symbol"/>
              </a:rPr>
              <a:t>SSH</a:t>
            </a:r>
            <a:endParaRPr sz="2501">
              <a:latin typeface="Segoe UI Symbol"/>
              <a:cs typeface="Segoe UI Symbol"/>
            </a:endParaRPr>
          </a:p>
          <a:p>
            <a:pPr marL="473898" lvl="1" indent="-193752">
              <a:spcBef>
                <a:spcPts val="1000"/>
              </a:spcBef>
              <a:buSzPct val="76000"/>
              <a:buFont typeface="Wingdings"/>
              <a:buChar char=""/>
              <a:tabLst>
                <a:tab pos="474535" algn="l"/>
              </a:tabLst>
            </a:pPr>
            <a:r>
              <a:rPr sz="2501" spc="-5" dirty="0">
                <a:latin typeface="Segoe UI Symbol"/>
                <a:cs typeface="Segoe UI Symbol"/>
              </a:rPr>
              <a:t>Enregistrement</a:t>
            </a:r>
            <a:r>
              <a:rPr sz="2501" spc="30" dirty="0">
                <a:latin typeface="Segoe UI Symbol"/>
                <a:cs typeface="Segoe UI Symbol"/>
              </a:rPr>
              <a:t> </a:t>
            </a:r>
            <a:r>
              <a:rPr sz="2501" dirty="0">
                <a:latin typeface="Segoe UI Symbol"/>
                <a:cs typeface="Segoe UI Symbol"/>
              </a:rPr>
              <a:t>des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dirty="0">
                <a:latin typeface="Segoe UI Symbol"/>
                <a:cs typeface="Segoe UI Symbol"/>
              </a:rPr>
              <a:t>clés</a:t>
            </a:r>
            <a:r>
              <a:rPr sz="2501" spc="125" dirty="0">
                <a:latin typeface="Segoe UI Symbol"/>
                <a:cs typeface="Segoe UI Symbol"/>
              </a:rPr>
              <a:t> </a:t>
            </a:r>
            <a:r>
              <a:rPr sz="2501" dirty="0">
                <a:latin typeface="Segoe UI Symbol"/>
                <a:cs typeface="Segoe UI Symbol"/>
              </a:rPr>
              <a:t>d'hôte</a:t>
            </a:r>
            <a:endParaRPr sz="2501">
              <a:latin typeface="Segoe UI Symbol"/>
              <a:cs typeface="Segoe UI Symbol"/>
            </a:endParaRPr>
          </a:p>
          <a:p>
            <a:pPr marL="473898" lvl="1" indent="-193752">
              <a:spcBef>
                <a:spcPts val="1005"/>
              </a:spcBef>
              <a:buSzPct val="76000"/>
              <a:buFont typeface="Wingdings"/>
              <a:buChar char=""/>
              <a:tabLst>
                <a:tab pos="474535" algn="l"/>
              </a:tabLst>
            </a:pPr>
            <a:r>
              <a:rPr sz="2501" dirty="0">
                <a:latin typeface="Segoe UI Symbol"/>
                <a:cs typeface="Segoe UI Symbol"/>
              </a:rPr>
              <a:t>Clés</a:t>
            </a:r>
            <a:r>
              <a:rPr sz="2501" spc="25" dirty="0">
                <a:latin typeface="Segoe UI Symbol"/>
                <a:cs typeface="Segoe UI Symbol"/>
              </a:rPr>
              <a:t> </a:t>
            </a:r>
            <a:r>
              <a:rPr sz="2501" dirty="0">
                <a:latin typeface="Segoe UI Symbol"/>
                <a:cs typeface="Segoe UI Symbol"/>
              </a:rPr>
              <a:t>d'authentification</a:t>
            </a:r>
            <a:endParaRPr sz="25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3274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9151" y="1652709"/>
            <a:ext cx="8111087" cy="54633"/>
          </a:xfrm>
          <a:custGeom>
            <a:avLst/>
            <a:gdLst/>
            <a:ahLst/>
            <a:cxnLst/>
            <a:rect l="l" t="t" r="r" b="b"/>
            <a:pathLst>
              <a:path w="8107680" h="54610">
                <a:moveTo>
                  <a:pt x="8107680" y="1524"/>
                </a:moveTo>
                <a:lnTo>
                  <a:pt x="8106156" y="0"/>
                </a:lnTo>
                <a:lnTo>
                  <a:pt x="8098536" y="0"/>
                </a:lnTo>
                <a:lnTo>
                  <a:pt x="8098536" y="9144"/>
                </a:lnTo>
                <a:lnTo>
                  <a:pt x="8098536" y="45466"/>
                </a:lnTo>
                <a:lnTo>
                  <a:pt x="9144" y="45466"/>
                </a:lnTo>
                <a:lnTo>
                  <a:pt x="9144" y="9144"/>
                </a:lnTo>
                <a:lnTo>
                  <a:pt x="8098536" y="9144"/>
                </a:lnTo>
                <a:lnTo>
                  <a:pt x="8098536" y="0"/>
                </a:lnTo>
                <a:lnTo>
                  <a:pt x="1524" y="0"/>
                </a:lnTo>
                <a:lnTo>
                  <a:pt x="0" y="1524"/>
                </a:lnTo>
                <a:lnTo>
                  <a:pt x="0" y="52959"/>
                </a:lnTo>
                <a:lnTo>
                  <a:pt x="1524" y="54483"/>
                </a:lnTo>
                <a:lnTo>
                  <a:pt x="4572" y="54483"/>
                </a:lnTo>
                <a:lnTo>
                  <a:pt x="9144" y="54483"/>
                </a:lnTo>
                <a:lnTo>
                  <a:pt x="8098536" y="54483"/>
                </a:lnTo>
                <a:lnTo>
                  <a:pt x="8103108" y="54483"/>
                </a:lnTo>
                <a:lnTo>
                  <a:pt x="8106156" y="54483"/>
                </a:lnTo>
                <a:lnTo>
                  <a:pt x="8107680" y="52959"/>
                </a:lnTo>
                <a:lnTo>
                  <a:pt x="8107680" y="1524"/>
                </a:lnTo>
                <a:close/>
              </a:path>
            </a:pathLst>
          </a:custGeom>
          <a:solidFill>
            <a:srgbClr val="FB0001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3" name="object 3"/>
          <p:cNvSpPr/>
          <p:nvPr/>
        </p:nvSpPr>
        <p:spPr>
          <a:xfrm>
            <a:off x="826245" y="6124480"/>
            <a:ext cx="9147842" cy="228696"/>
          </a:xfrm>
          <a:custGeom>
            <a:avLst/>
            <a:gdLst/>
            <a:ahLst/>
            <a:cxnLst/>
            <a:rect l="l" t="t" r="r" b="b"/>
            <a:pathLst>
              <a:path w="9144000" h="228600">
                <a:moveTo>
                  <a:pt x="9144000" y="0"/>
                </a:moveTo>
                <a:lnTo>
                  <a:pt x="0" y="0"/>
                </a:lnTo>
                <a:lnTo>
                  <a:pt x="0" y="228600"/>
                </a:lnTo>
                <a:lnTo>
                  <a:pt x="9144000" y="2286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B0001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6712" y="984391"/>
            <a:ext cx="319397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</a:t>
            </a:r>
            <a:r>
              <a:rPr spc="-90" dirty="0"/>
              <a:t> </a:t>
            </a:r>
            <a:r>
              <a:rPr spc="-30" dirty="0"/>
              <a:t>bientôt</a:t>
            </a:r>
            <a:r>
              <a:rPr spc="-30" dirty="0">
                <a:latin typeface="Wingdings"/>
                <a:cs typeface="Wingdings"/>
              </a:rPr>
              <a:t>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2253" y="1779573"/>
            <a:ext cx="3919627" cy="428663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16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839" y="974703"/>
            <a:ext cx="2081769" cy="505671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z="3151" spc="-90" dirty="0"/>
              <a:t>Introduction</a:t>
            </a:r>
            <a:endParaRPr sz="3151"/>
          </a:p>
        </p:txBody>
      </p:sp>
      <p:sp>
        <p:nvSpPr>
          <p:cNvPr id="3" name="object 3"/>
          <p:cNvSpPr txBox="1"/>
          <p:nvPr/>
        </p:nvSpPr>
        <p:spPr>
          <a:xfrm>
            <a:off x="1519195" y="2483461"/>
            <a:ext cx="2311736" cy="938288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74060" indent="-161990">
              <a:spcBef>
                <a:spcPts val="135"/>
              </a:spcBef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-10" dirty="0">
                <a:latin typeface="Segoe UI Symbol"/>
                <a:cs typeface="Segoe UI Symbol"/>
              </a:rPr>
              <a:t>Telnet,</a:t>
            </a:r>
            <a:r>
              <a:rPr sz="1801" spc="-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VNC,</a:t>
            </a:r>
            <a:r>
              <a:rPr sz="1801" spc="50" dirty="0">
                <a:latin typeface="Segoe UI Symbol"/>
                <a:cs typeface="Segoe UI Symbol"/>
              </a:rPr>
              <a:t> </a:t>
            </a:r>
            <a:r>
              <a:rPr sz="1801" spc="45" dirty="0">
                <a:latin typeface="Segoe UI Symbol"/>
                <a:cs typeface="Segoe UI Symbol"/>
              </a:rPr>
              <a:t>X,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10" dirty="0">
                <a:latin typeface="Segoe UI Symbol"/>
                <a:cs typeface="Segoe UI Symbol"/>
              </a:rPr>
              <a:t>etc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25" dirty="0">
                <a:latin typeface="Segoe UI Symbol"/>
                <a:cs typeface="Segoe UI Symbol"/>
              </a:rPr>
              <a:t>…</a:t>
            </a:r>
            <a:endParaRPr sz="1801">
              <a:latin typeface="Segoe UI Symbol"/>
              <a:cs typeface="Segoe UI Symbol"/>
            </a:endParaRPr>
          </a:p>
          <a:p>
            <a:pPr marL="477711" lvl="1" indent="-196929">
              <a:spcBef>
                <a:spcPts val="1871"/>
              </a:spcBef>
              <a:buClr>
                <a:srgbClr val="006499"/>
              </a:buClr>
              <a:buSzPct val="75000"/>
              <a:buFont typeface="Wingdings"/>
              <a:buChar char=""/>
              <a:tabLst>
                <a:tab pos="477711" algn="l"/>
              </a:tabLst>
            </a:pPr>
            <a:r>
              <a:rPr sz="2601" dirty="0">
                <a:latin typeface="Segoe UI Symbol"/>
                <a:cs typeface="Segoe UI Symbol"/>
              </a:rPr>
              <a:t>en</a:t>
            </a:r>
            <a:r>
              <a:rPr sz="2601" spc="-70" dirty="0">
                <a:latin typeface="Segoe UI Symbol"/>
                <a:cs typeface="Segoe UI Symbol"/>
              </a:rPr>
              <a:t> </a:t>
            </a:r>
            <a:r>
              <a:rPr sz="2601" spc="-5" dirty="0">
                <a:latin typeface="Segoe UI Symbol"/>
                <a:cs typeface="Segoe UI Symbol"/>
              </a:rPr>
              <a:t>clair</a:t>
            </a:r>
            <a:endParaRPr sz="2601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19195" y="4211183"/>
            <a:ext cx="1898177" cy="938288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74060" indent="-161990">
              <a:spcBef>
                <a:spcPts val="135"/>
              </a:spcBef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20" dirty="0">
                <a:latin typeface="Segoe UI Symbol"/>
                <a:cs typeface="Segoe UI Symbol"/>
              </a:rPr>
              <a:t>SSH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5" dirty="0">
                <a:latin typeface="Segoe UI Symbol"/>
                <a:cs typeface="Segoe UI Symbol"/>
              </a:rPr>
              <a:t>:</a:t>
            </a:r>
            <a:r>
              <a:rPr sz="1801" spc="-80" dirty="0">
                <a:latin typeface="Segoe UI Symbol"/>
                <a:cs typeface="Segoe UI Symbol"/>
              </a:rPr>
              <a:t> </a:t>
            </a:r>
            <a:r>
              <a:rPr sz="1801" spc="30" dirty="0">
                <a:latin typeface="Segoe UI Symbol"/>
                <a:cs typeface="Segoe UI Symbol"/>
              </a:rPr>
              <a:t>encryption</a:t>
            </a:r>
            <a:endParaRPr sz="1801">
              <a:latin typeface="Segoe UI Symbol"/>
              <a:cs typeface="Segoe UI Symbol"/>
            </a:endParaRPr>
          </a:p>
          <a:p>
            <a:pPr marL="477711" lvl="1" indent="-196929">
              <a:spcBef>
                <a:spcPts val="1865"/>
              </a:spcBef>
              <a:buClr>
                <a:srgbClr val="006499"/>
              </a:buClr>
              <a:buSzPct val="75000"/>
              <a:buFont typeface="Wingdings"/>
              <a:buChar char=""/>
              <a:tabLst>
                <a:tab pos="477711" algn="l"/>
              </a:tabLst>
            </a:pPr>
            <a:r>
              <a:rPr sz="2601" dirty="0">
                <a:latin typeface="Segoe UI Symbol"/>
                <a:cs typeface="Segoe UI Symbol"/>
              </a:rPr>
              <a:t>OpenSSH</a:t>
            </a:r>
            <a:endParaRPr sz="2601">
              <a:latin typeface="Segoe UI Symbol"/>
              <a:cs typeface="Segoe UI 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4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93" y="402484"/>
            <a:ext cx="9316164" cy="816716"/>
          </a:xfrm>
        </p:spPr>
        <p:txBody>
          <a:bodyPr/>
          <a:lstStyle/>
          <a:p>
            <a:pPr algn="ctr"/>
            <a:r>
              <a:rPr lang="fr-BE" dirty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593" y="2012413"/>
            <a:ext cx="9316164" cy="4431929"/>
          </a:xfrm>
        </p:spPr>
        <p:txBody>
          <a:bodyPr>
            <a:normAutofit/>
          </a:bodyPr>
          <a:lstStyle/>
          <a:p>
            <a:pPr marL="638175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fr-FR" altLang="fr-FR" sz="32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Présentation du formateur</a:t>
            </a:r>
          </a:p>
          <a:p>
            <a:pPr marL="638175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fr-FR" altLang="fr-FR" sz="32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Objectif de la formation</a:t>
            </a:r>
          </a:p>
          <a:p>
            <a:pPr marL="638175" indent="-4572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fr-FR" altLang="fr-FR" sz="32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Le plan de formation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9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8609" y="1038356"/>
            <a:ext cx="3354209" cy="505671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z="3151" spc="-70" dirty="0"/>
              <a:t>C</a:t>
            </a:r>
            <a:r>
              <a:rPr sz="3151" spc="-65" dirty="0"/>
              <a:t>o</a:t>
            </a:r>
            <a:r>
              <a:rPr sz="3151" spc="-70" dirty="0"/>
              <a:t>nn</a:t>
            </a:r>
            <a:r>
              <a:rPr sz="3151" spc="-80" dirty="0"/>
              <a:t>e</a:t>
            </a:r>
            <a:r>
              <a:rPr sz="3151" spc="-85" dirty="0"/>
              <a:t>xi</a:t>
            </a:r>
            <a:r>
              <a:rPr sz="3151" spc="-75" dirty="0"/>
              <a:t>o</a:t>
            </a:r>
            <a:r>
              <a:rPr sz="3151" spc="-5" dirty="0"/>
              <a:t>n</a:t>
            </a:r>
            <a:r>
              <a:rPr sz="3151" spc="-135" dirty="0"/>
              <a:t> </a:t>
            </a:r>
            <a:r>
              <a:rPr sz="3151" spc="-50" dirty="0"/>
              <a:t>d</a:t>
            </a:r>
            <a:r>
              <a:rPr sz="3151" spc="-5" dirty="0"/>
              <a:t>u</a:t>
            </a:r>
            <a:r>
              <a:rPr sz="3151" spc="-365" dirty="0"/>
              <a:t> </a:t>
            </a:r>
            <a:r>
              <a:rPr sz="3151" spc="-80" dirty="0"/>
              <a:t>c</a:t>
            </a:r>
            <a:r>
              <a:rPr sz="3151" spc="-85" dirty="0"/>
              <a:t>li</a:t>
            </a:r>
            <a:r>
              <a:rPr sz="3151" spc="-80" dirty="0"/>
              <a:t>e</a:t>
            </a:r>
            <a:r>
              <a:rPr sz="3151" spc="-85" dirty="0"/>
              <a:t>n</a:t>
            </a:r>
            <a:r>
              <a:rPr sz="3151" spc="-5" dirty="0"/>
              <a:t>t</a:t>
            </a:r>
            <a:endParaRPr sz="3151" dirty="0"/>
          </a:p>
        </p:txBody>
      </p:sp>
      <p:sp>
        <p:nvSpPr>
          <p:cNvPr id="3" name="object 3"/>
          <p:cNvSpPr txBox="1"/>
          <p:nvPr/>
        </p:nvSpPr>
        <p:spPr>
          <a:xfrm>
            <a:off x="1519195" y="2028788"/>
            <a:ext cx="985933" cy="305563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74060" indent="-161990">
              <a:spcBef>
                <a:spcPts val="135"/>
              </a:spcBef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15" dirty="0">
                <a:latin typeface="Segoe UI Symbol"/>
                <a:cs typeface="Segoe UI Symbol"/>
              </a:rPr>
              <a:t>Syntaxe</a:t>
            </a:r>
            <a:endParaRPr sz="1801">
              <a:latin typeface="Segoe UI Symbol"/>
              <a:cs typeface="Segoe UI Symbo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461" y="2503481"/>
            <a:ext cx="7789387" cy="625058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71813" y="2593314"/>
          <a:ext cx="7967516" cy="463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9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5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6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2058">
                <a:tc>
                  <a:txBody>
                    <a:bodyPr/>
                    <a:lstStyle/>
                    <a:p>
                      <a:pPr marR="62230" algn="r">
                        <a:lnSpc>
                          <a:spcPts val="1550"/>
                        </a:lnSpc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500" spc="5" dirty="0">
                          <a:latin typeface="Courier New"/>
                          <a:cs typeface="Courier New"/>
                        </a:rPr>
                        <a:t> ssh [options] [-F</a:t>
                      </a:r>
                      <a:r>
                        <a:rPr sz="15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5" dirty="0">
                          <a:latin typeface="Courier New"/>
                          <a:cs typeface="Courier New"/>
                        </a:rPr>
                        <a:t>configfile]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550"/>
                        </a:lnSpc>
                      </a:pPr>
                      <a:r>
                        <a:rPr sz="1500" spc="5" dirty="0">
                          <a:latin typeface="Courier New"/>
                          <a:cs typeface="Courier New"/>
                        </a:rPr>
                        <a:t>[-i</a:t>
                      </a:r>
                      <a:r>
                        <a:rPr sz="15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latin typeface="Courier New"/>
                          <a:cs typeface="Courier New"/>
                        </a:rPr>
                        <a:t>identity_file]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550"/>
                        </a:lnSpc>
                      </a:pPr>
                      <a:r>
                        <a:rPr sz="1500" spc="5" dirty="0">
                          <a:latin typeface="Courier New"/>
                          <a:cs typeface="Courier New"/>
                        </a:rPr>
                        <a:t>[-l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2230">
                        <a:lnSpc>
                          <a:spcPts val="1550"/>
                        </a:lnSpc>
                      </a:pPr>
                      <a:r>
                        <a:rPr sz="1500" spc="10" dirty="0">
                          <a:latin typeface="Courier New"/>
                          <a:cs typeface="Courier New"/>
                        </a:rPr>
                        <a:t>login_name]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13">
                <a:tc>
                  <a:txBody>
                    <a:bodyPr/>
                    <a:lstStyle/>
                    <a:p>
                      <a:pPr marR="56515" algn="r">
                        <a:lnSpc>
                          <a:spcPts val="1675"/>
                        </a:lnSpc>
                      </a:pPr>
                      <a:r>
                        <a:rPr sz="1500" spc="5" dirty="0">
                          <a:latin typeface="Courier New"/>
                          <a:cs typeface="Courier New"/>
                        </a:rPr>
                        <a:t>[-p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5" dirty="0">
                          <a:latin typeface="Courier New"/>
                          <a:cs typeface="Courier New"/>
                        </a:rPr>
                        <a:t>port]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5" dirty="0">
                          <a:latin typeface="Courier New"/>
                          <a:cs typeface="Courier New"/>
                        </a:rPr>
                        <a:t>[user@]hostname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675"/>
                        </a:lnSpc>
                      </a:pPr>
                      <a:r>
                        <a:rPr sz="1500" spc="5" dirty="0">
                          <a:latin typeface="Courier New"/>
                          <a:cs typeface="Courier New"/>
                        </a:rPr>
                        <a:t>[command]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6461" y="3721663"/>
            <a:ext cx="7789387" cy="39943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19195" y="3335433"/>
            <a:ext cx="3279882" cy="2567936"/>
          </a:xfrm>
          <a:prstGeom prst="rect">
            <a:avLst/>
          </a:prstGeom>
        </p:spPr>
        <p:txBody>
          <a:bodyPr vert="horz" wrap="square" lIns="0" tIns="74961" rIns="0" bIns="0" rtlCol="0">
            <a:spAutoFit/>
          </a:bodyPr>
          <a:lstStyle/>
          <a:p>
            <a:pPr marL="174060" indent="-161990">
              <a:spcBef>
                <a:spcPts val="590"/>
              </a:spcBef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20" dirty="0">
                <a:latin typeface="Segoe UI Symbol"/>
                <a:cs typeface="Segoe UI Symbol"/>
              </a:rPr>
              <a:t>Exemple</a:t>
            </a:r>
            <a:endParaRPr sz="1801" dirty="0">
              <a:latin typeface="Segoe UI Symbol"/>
              <a:cs typeface="Segoe UI Symbol"/>
            </a:endParaRPr>
          </a:p>
          <a:p>
            <a:pPr marL="32397">
              <a:spcBef>
                <a:spcPts val="395"/>
              </a:spcBef>
            </a:pPr>
            <a:r>
              <a:rPr sz="1451" spc="15" dirty="0">
                <a:latin typeface="Courier New"/>
                <a:cs typeface="Courier New"/>
              </a:rPr>
              <a:t>$</a:t>
            </a:r>
            <a:r>
              <a:rPr sz="1451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ssh</a:t>
            </a:r>
            <a:r>
              <a:rPr sz="1451" spc="-25" dirty="0">
                <a:latin typeface="Courier New"/>
                <a:cs typeface="Courier New"/>
              </a:rPr>
              <a:t> </a:t>
            </a:r>
            <a:r>
              <a:rPr sz="1451" spc="20" dirty="0">
                <a:latin typeface="Courier New"/>
                <a:cs typeface="Courier New"/>
              </a:rPr>
              <a:t>admin1@linuxserver</a:t>
            </a:r>
            <a:endParaRPr sz="145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1" dirty="0">
              <a:latin typeface="Courier New"/>
              <a:cs typeface="Courier New"/>
            </a:endParaRPr>
          </a:p>
          <a:p>
            <a:pPr marL="174060" indent="-161990">
              <a:spcBef>
                <a:spcPts val="1040"/>
              </a:spcBef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20" dirty="0">
                <a:latin typeface="Segoe UI Symbol"/>
                <a:cs typeface="Segoe UI Symbol"/>
              </a:rPr>
              <a:t>Configuration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5" dirty="0">
                <a:latin typeface="Segoe UI Symbol"/>
                <a:cs typeface="Segoe UI Symbol"/>
              </a:rPr>
              <a:t>:</a:t>
            </a:r>
            <a:endParaRPr sz="1801" dirty="0">
              <a:latin typeface="Segoe UI Symbol"/>
              <a:cs typeface="Segoe UI Symbol"/>
            </a:endParaRPr>
          </a:p>
          <a:p>
            <a:pPr marL="477711" lvl="1" indent="-196929">
              <a:spcBef>
                <a:spcPts val="1861"/>
              </a:spcBef>
              <a:buClr>
                <a:srgbClr val="006499"/>
              </a:buClr>
              <a:buSzPct val="75000"/>
              <a:buFont typeface="Wingdings"/>
              <a:buChar char=""/>
              <a:tabLst>
                <a:tab pos="477711" algn="l"/>
              </a:tabLst>
            </a:pPr>
            <a:r>
              <a:rPr sz="2601" spc="-10" dirty="0">
                <a:latin typeface="Segoe UI Symbol"/>
                <a:cs typeface="Segoe UI Symbol"/>
              </a:rPr>
              <a:t>/etc/ssh/ssh-config</a:t>
            </a:r>
            <a:endParaRPr sz="2601" dirty="0">
              <a:latin typeface="Segoe UI Symbol"/>
              <a:cs typeface="Segoe UI Symbol"/>
            </a:endParaRPr>
          </a:p>
          <a:p>
            <a:pPr marL="477711" lvl="1" indent="-196929">
              <a:spcBef>
                <a:spcPts val="1891"/>
              </a:spcBef>
              <a:buClr>
                <a:srgbClr val="006499"/>
              </a:buClr>
              <a:buSzPct val="75000"/>
              <a:buFont typeface="Wingdings"/>
              <a:buChar char=""/>
              <a:tabLst>
                <a:tab pos="477711" algn="l"/>
              </a:tabLst>
            </a:pPr>
            <a:r>
              <a:rPr sz="2601" spc="-5" dirty="0">
                <a:latin typeface="Segoe UI Symbol"/>
                <a:cs typeface="Segoe UI Symbol"/>
              </a:rPr>
              <a:t>/.ssh/config</a:t>
            </a:r>
            <a:endParaRPr sz="2601" dirty="0">
              <a:latin typeface="Segoe UI Symbol"/>
              <a:cs typeface="Segoe UI Symbo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93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9195" y="1002654"/>
            <a:ext cx="2786280" cy="505671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z="3151" spc="-85" dirty="0"/>
              <a:t>C</a:t>
            </a:r>
            <a:r>
              <a:rPr sz="3151" spc="-75" dirty="0"/>
              <a:t>o</a:t>
            </a:r>
            <a:r>
              <a:rPr sz="3151" spc="-85" dirty="0"/>
              <a:t>pi</a:t>
            </a:r>
            <a:r>
              <a:rPr sz="3151" spc="-5" dirty="0"/>
              <a:t>e</a:t>
            </a:r>
            <a:r>
              <a:rPr sz="3151" spc="-130" dirty="0"/>
              <a:t> </a:t>
            </a:r>
            <a:r>
              <a:rPr sz="3151" spc="-50" dirty="0"/>
              <a:t>d</a:t>
            </a:r>
            <a:r>
              <a:rPr sz="3151" spc="-5" dirty="0"/>
              <a:t>e</a:t>
            </a:r>
            <a:r>
              <a:rPr sz="3151" spc="-375" dirty="0"/>
              <a:t> </a:t>
            </a:r>
            <a:r>
              <a:rPr sz="3151" spc="-80" dirty="0"/>
              <a:t>f</a:t>
            </a:r>
            <a:r>
              <a:rPr sz="3151" spc="-85" dirty="0"/>
              <a:t>i</a:t>
            </a:r>
            <a:r>
              <a:rPr sz="3151" spc="-80" dirty="0"/>
              <a:t>c</a:t>
            </a:r>
            <a:r>
              <a:rPr sz="3151" spc="-85" dirty="0"/>
              <a:t>hi</a:t>
            </a:r>
            <a:r>
              <a:rPr sz="3151" spc="-80" dirty="0"/>
              <a:t>er</a:t>
            </a:r>
            <a:r>
              <a:rPr sz="3151" spc="-5" dirty="0"/>
              <a:t>s</a:t>
            </a:r>
            <a:endParaRPr sz="3151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461" y="2503494"/>
            <a:ext cx="7789387" cy="4009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6461" y="2962410"/>
            <a:ext cx="7789387" cy="4009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6460" y="3721663"/>
            <a:ext cx="7961672" cy="39943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19195" y="2028788"/>
            <a:ext cx="7665765" cy="2648503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74060" indent="-161990">
              <a:spcBef>
                <a:spcPts val="135"/>
              </a:spcBef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15" dirty="0">
                <a:latin typeface="Segoe UI Symbol"/>
                <a:cs typeface="Segoe UI Symbol"/>
              </a:rPr>
              <a:t>Syntaxe</a:t>
            </a:r>
            <a:endParaRPr sz="1801">
              <a:latin typeface="Segoe UI Symbol"/>
              <a:cs typeface="Segoe UI Symbol"/>
            </a:endParaRPr>
          </a:p>
          <a:p>
            <a:pPr marL="32397">
              <a:spcBef>
                <a:spcPts val="1601"/>
              </a:spcBef>
            </a:pPr>
            <a:r>
              <a:rPr sz="1451" spc="15" dirty="0">
                <a:latin typeface="Courier New"/>
                <a:cs typeface="Courier New"/>
              </a:rPr>
              <a:t>$</a:t>
            </a:r>
            <a:r>
              <a:rPr sz="1451" spc="50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scp</a:t>
            </a:r>
            <a:r>
              <a:rPr sz="1451" spc="40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mylocalfile</a:t>
            </a:r>
            <a:r>
              <a:rPr sz="1451" spc="50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user@server:remotefile</a:t>
            </a:r>
            <a:endParaRPr sz="1451">
              <a:latin typeface="Courier New"/>
              <a:cs typeface="Courier New"/>
            </a:endParaRPr>
          </a:p>
          <a:p>
            <a:pPr>
              <a:spcBef>
                <a:spcPts val="15"/>
              </a:spcBef>
            </a:pPr>
            <a:endParaRPr sz="1701">
              <a:latin typeface="Courier New"/>
              <a:cs typeface="Courier New"/>
            </a:endParaRPr>
          </a:p>
          <a:p>
            <a:pPr marL="32397"/>
            <a:r>
              <a:rPr sz="1451" spc="15" dirty="0">
                <a:latin typeface="Courier New"/>
                <a:cs typeface="Courier New"/>
              </a:rPr>
              <a:t>$</a:t>
            </a:r>
            <a:r>
              <a:rPr sz="1451" spc="55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scp</a:t>
            </a:r>
            <a:r>
              <a:rPr sz="1451" spc="40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user@server:remotefile</a:t>
            </a:r>
            <a:r>
              <a:rPr sz="1451" spc="65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mylocalfile</a:t>
            </a:r>
            <a:endParaRPr sz="1451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451">
              <a:latin typeface="Courier New"/>
              <a:cs typeface="Courier New"/>
            </a:endParaRPr>
          </a:p>
          <a:p>
            <a:pPr marL="174060" indent="-161990"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20" dirty="0">
                <a:latin typeface="Segoe UI Symbol"/>
                <a:cs typeface="Segoe UI Symbol"/>
              </a:rPr>
              <a:t>Exemple</a:t>
            </a:r>
            <a:endParaRPr sz="1801">
              <a:latin typeface="Segoe UI Symbol"/>
              <a:cs typeface="Segoe UI Symbol"/>
            </a:endParaRPr>
          </a:p>
          <a:p>
            <a:pPr marL="32397">
              <a:spcBef>
                <a:spcPts val="415"/>
              </a:spcBef>
            </a:pPr>
            <a:r>
              <a:rPr sz="1451" spc="15" dirty="0">
                <a:latin typeface="Courier New"/>
                <a:cs typeface="Courier New"/>
              </a:rPr>
              <a:t>$</a:t>
            </a:r>
            <a:r>
              <a:rPr sz="1451" spc="90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scp</a:t>
            </a:r>
            <a:r>
              <a:rPr sz="1451" spc="75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archive.tar.gz</a:t>
            </a:r>
            <a:r>
              <a:rPr sz="1451" spc="155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bernard@192.168.1.1:mesarchives/archive.tar.gz</a:t>
            </a:r>
            <a:endParaRPr sz="1451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1">
              <a:latin typeface="Courier New"/>
              <a:cs typeface="Courier New"/>
            </a:endParaRPr>
          </a:p>
          <a:p>
            <a:pPr marL="174060" indent="-161990">
              <a:spcBef>
                <a:spcPts val="1065"/>
              </a:spcBef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5" dirty="0">
                <a:latin typeface="Segoe UI Symbol"/>
                <a:cs typeface="Segoe UI Symbol"/>
              </a:rPr>
              <a:t>Pour</a:t>
            </a:r>
            <a:r>
              <a:rPr sz="1801" spc="2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des</a:t>
            </a:r>
            <a:r>
              <a:rPr sz="1801" spc="3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tâches plus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complexes</a:t>
            </a:r>
            <a:r>
              <a:rPr sz="1801" spc="40" dirty="0">
                <a:latin typeface="Segoe UI Symbol"/>
                <a:cs typeface="Segoe UI Symbol"/>
              </a:rPr>
              <a:t> </a:t>
            </a:r>
            <a:r>
              <a:rPr sz="1801" spc="5" dirty="0">
                <a:latin typeface="Segoe UI Symbol"/>
                <a:cs typeface="Segoe UI Symbol"/>
              </a:rPr>
              <a:t>:</a:t>
            </a:r>
            <a:r>
              <a:rPr sz="1801" spc="40" dirty="0">
                <a:latin typeface="Segoe UI Symbol"/>
                <a:cs typeface="Segoe UI Symbol"/>
              </a:rPr>
              <a:t> </a:t>
            </a:r>
            <a:r>
              <a:rPr sz="1801" spc="30" dirty="0">
                <a:latin typeface="Segoe UI Symbol"/>
                <a:cs typeface="Segoe UI Symbol"/>
              </a:rPr>
              <a:t>sftp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58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916" y="1045141"/>
            <a:ext cx="5566208" cy="505037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z="3151" spc="-95" dirty="0"/>
              <a:t>C</a:t>
            </a:r>
            <a:r>
              <a:rPr sz="3151" spc="-85" dirty="0"/>
              <a:t>o</a:t>
            </a:r>
            <a:r>
              <a:rPr sz="3151" spc="-90" dirty="0"/>
              <a:t>nf</a:t>
            </a:r>
            <a:r>
              <a:rPr sz="3151" spc="-95" dirty="0"/>
              <a:t>i</a:t>
            </a:r>
            <a:r>
              <a:rPr sz="3151" spc="-90" dirty="0"/>
              <a:t>gura</a:t>
            </a:r>
            <a:r>
              <a:rPr sz="3151" spc="-85" dirty="0"/>
              <a:t>t</a:t>
            </a:r>
            <a:r>
              <a:rPr sz="3151" spc="-95" dirty="0"/>
              <a:t>i</a:t>
            </a:r>
            <a:r>
              <a:rPr sz="3151" spc="-85" dirty="0"/>
              <a:t>o</a:t>
            </a:r>
            <a:r>
              <a:rPr sz="3151" spc="-5" dirty="0"/>
              <a:t>n</a:t>
            </a:r>
            <a:r>
              <a:rPr sz="3151" spc="-155" dirty="0"/>
              <a:t> </a:t>
            </a:r>
            <a:r>
              <a:rPr sz="3151" spc="-90" dirty="0"/>
              <a:t>bas</a:t>
            </a:r>
            <a:r>
              <a:rPr sz="3151" spc="-95" dirty="0"/>
              <a:t>i</a:t>
            </a:r>
            <a:r>
              <a:rPr sz="3151" spc="-90" dirty="0"/>
              <a:t>qu</a:t>
            </a:r>
            <a:r>
              <a:rPr sz="3151" spc="-5" dirty="0"/>
              <a:t>e</a:t>
            </a:r>
            <a:r>
              <a:rPr sz="3151" spc="-200" dirty="0"/>
              <a:t> </a:t>
            </a:r>
            <a:r>
              <a:rPr sz="3151" spc="-45" dirty="0"/>
              <a:t>d</a:t>
            </a:r>
            <a:r>
              <a:rPr sz="3151" spc="-5" dirty="0"/>
              <a:t>u</a:t>
            </a:r>
            <a:r>
              <a:rPr sz="3151" spc="-360" dirty="0"/>
              <a:t> </a:t>
            </a:r>
            <a:r>
              <a:rPr sz="3151" spc="-70" dirty="0"/>
              <a:t>s</a:t>
            </a:r>
            <a:r>
              <a:rPr sz="3151" spc="-65" dirty="0"/>
              <a:t>e</a:t>
            </a:r>
            <a:r>
              <a:rPr sz="3151" spc="-70" dirty="0"/>
              <a:t>r</a:t>
            </a:r>
            <a:r>
              <a:rPr sz="3151" spc="-75" dirty="0"/>
              <a:t>v</a:t>
            </a:r>
            <a:r>
              <a:rPr sz="3151" spc="-65" dirty="0"/>
              <a:t>e</a:t>
            </a:r>
            <a:r>
              <a:rPr sz="3151" spc="-70" dirty="0"/>
              <a:t>u</a:t>
            </a:r>
            <a:r>
              <a:rPr sz="3151" spc="-5" dirty="0"/>
              <a:t>r</a:t>
            </a:r>
            <a:endParaRPr sz="3151"/>
          </a:p>
        </p:txBody>
      </p:sp>
      <p:sp>
        <p:nvSpPr>
          <p:cNvPr id="3" name="object 3"/>
          <p:cNvSpPr txBox="1"/>
          <p:nvPr/>
        </p:nvSpPr>
        <p:spPr>
          <a:xfrm>
            <a:off x="1563917" y="2014177"/>
            <a:ext cx="2328888" cy="305563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74695" indent="-161990">
              <a:spcBef>
                <a:spcPts val="135"/>
              </a:spcBef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20" dirty="0">
                <a:latin typeface="Segoe UI Symbol"/>
                <a:cs typeface="Segoe UI Symbol"/>
              </a:rPr>
              <a:t>/etc/ssh/sshd-config</a:t>
            </a:r>
            <a:endParaRPr sz="1801">
              <a:latin typeface="Segoe UI Symbol"/>
              <a:cs typeface="Segoe UI Symbo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6461" y="3035565"/>
            <a:ext cx="7789387" cy="23723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39904" y="3045977"/>
            <a:ext cx="2579183" cy="2197388"/>
          </a:xfrm>
          <a:prstGeom prst="rect">
            <a:avLst/>
          </a:prstGeom>
        </p:spPr>
        <p:txBody>
          <a:bodyPr vert="horz" wrap="square" lIns="0" tIns="15246" rIns="0" bIns="0" rtlCol="0">
            <a:spAutoFit/>
          </a:bodyPr>
          <a:lstStyle/>
          <a:p>
            <a:pPr marL="12705">
              <a:spcBef>
                <a:spcPts val="120"/>
              </a:spcBef>
            </a:pPr>
            <a:r>
              <a:rPr sz="1251" spc="20" dirty="0">
                <a:latin typeface="Courier New"/>
                <a:cs typeface="Courier New"/>
              </a:rPr>
              <a:t>Port</a:t>
            </a:r>
            <a:r>
              <a:rPr sz="1251" spc="-50" dirty="0">
                <a:latin typeface="Courier New"/>
                <a:cs typeface="Courier New"/>
              </a:rPr>
              <a:t> </a:t>
            </a:r>
            <a:r>
              <a:rPr sz="1251" spc="25" dirty="0">
                <a:latin typeface="Courier New"/>
                <a:cs typeface="Courier New"/>
              </a:rPr>
              <a:t>22</a:t>
            </a:r>
            <a:endParaRPr sz="1251">
              <a:latin typeface="Courier New"/>
              <a:cs typeface="Courier New"/>
            </a:endParaRPr>
          </a:p>
          <a:p>
            <a:pPr marL="12705">
              <a:spcBef>
                <a:spcPts val="25"/>
              </a:spcBef>
            </a:pPr>
            <a:r>
              <a:rPr sz="1251" spc="20" dirty="0">
                <a:latin typeface="Courier New"/>
                <a:cs typeface="Courier New"/>
              </a:rPr>
              <a:t>Protocol</a:t>
            </a:r>
            <a:r>
              <a:rPr sz="1251" spc="-40" dirty="0">
                <a:latin typeface="Courier New"/>
                <a:cs typeface="Courier New"/>
              </a:rPr>
              <a:t> </a:t>
            </a:r>
            <a:r>
              <a:rPr sz="1251" spc="15" dirty="0">
                <a:latin typeface="Courier New"/>
                <a:cs typeface="Courier New"/>
              </a:rPr>
              <a:t>2,1</a:t>
            </a:r>
            <a:endParaRPr sz="1251">
              <a:latin typeface="Courier New"/>
              <a:cs typeface="Courier New"/>
            </a:endParaRPr>
          </a:p>
          <a:p>
            <a:pPr marL="12705" marR="496132">
              <a:lnSpc>
                <a:spcPct val="104000"/>
              </a:lnSpc>
            </a:pPr>
            <a:r>
              <a:rPr sz="1251" spc="20" dirty="0">
                <a:latin typeface="Courier New"/>
                <a:cs typeface="Courier New"/>
              </a:rPr>
              <a:t>ListenAddress</a:t>
            </a:r>
            <a:r>
              <a:rPr sz="1251" spc="-20" dirty="0">
                <a:latin typeface="Courier New"/>
                <a:cs typeface="Courier New"/>
              </a:rPr>
              <a:t> </a:t>
            </a:r>
            <a:r>
              <a:rPr sz="1251" spc="15" dirty="0">
                <a:latin typeface="Courier New"/>
                <a:cs typeface="Courier New"/>
              </a:rPr>
              <a:t>0.0.0.0 </a:t>
            </a:r>
            <a:r>
              <a:rPr sz="1251" spc="-735" dirty="0">
                <a:latin typeface="Courier New"/>
                <a:cs typeface="Courier New"/>
              </a:rPr>
              <a:t> </a:t>
            </a:r>
            <a:r>
              <a:rPr sz="1251" spc="20" dirty="0">
                <a:latin typeface="Courier New"/>
                <a:cs typeface="Courier New"/>
              </a:rPr>
              <a:t>KeepAlive</a:t>
            </a:r>
            <a:r>
              <a:rPr sz="1251" spc="-5" dirty="0">
                <a:latin typeface="Courier New"/>
                <a:cs typeface="Courier New"/>
              </a:rPr>
              <a:t> </a:t>
            </a:r>
            <a:r>
              <a:rPr sz="1251" spc="15" dirty="0">
                <a:latin typeface="Courier New"/>
                <a:cs typeface="Courier New"/>
              </a:rPr>
              <a:t>Yes</a:t>
            </a:r>
            <a:endParaRPr sz="1251">
              <a:latin typeface="Courier New"/>
              <a:cs typeface="Courier New"/>
            </a:endParaRPr>
          </a:p>
          <a:p>
            <a:pPr marL="12705">
              <a:spcBef>
                <a:spcPts val="60"/>
              </a:spcBef>
            </a:pPr>
            <a:r>
              <a:rPr sz="1251" spc="20" dirty="0">
                <a:latin typeface="Courier New"/>
                <a:cs typeface="Courier New"/>
              </a:rPr>
              <a:t>HostKey</a:t>
            </a:r>
            <a:r>
              <a:rPr sz="1251" spc="10" dirty="0">
                <a:latin typeface="Courier New"/>
                <a:cs typeface="Courier New"/>
              </a:rPr>
              <a:t> </a:t>
            </a:r>
            <a:r>
              <a:rPr sz="1251" spc="15" dirty="0">
                <a:latin typeface="Courier New"/>
                <a:cs typeface="Courier New"/>
              </a:rPr>
              <a:t>ssh_host_dsa.key</a:t>
            </a:r>
            <a:endParaRPr sz="1251">
              <a:latin typeface="Courier New"/>
              <a:cs typeface="Courier New"/>
            </a:endParaRPr>
          </a:p>
          <a:p>
            <a:pPr marL="12705" marR="5082">
              <a:lnSpc>
                <a:spcPct val="104000"/>
              </a:lnSpc>
              <a:spcBef>
                <a:spcPts val="5"/>
              </a:spcBef>
            </a:pPr>
            <a:r>
              <a:rPr sz="1251" spc="20" dirty="0">
                <a:latin typeface="Courier New"/>
                <a:cs typeface="Courier New"/>
              </a:rPr>
              <a:t>HostKey ssh_host_rsa.key </a:t>
            </a:r>
            <a:r>
              <a:rPr sz="1251" spc="25" dirty="0">
                <a:latin typeface="Courier New"/>
                <a:cs typeface="Courier New"/>
              </a:rPr>
              <a:t> </a:t>
            </a:r>
            <a:r>
              <a:rPr sz="1251" spc="20" dirty="0">
                <a:latin typeface="Courier New"/>
                <a:cs typeface="Courier New"/>
              </a:rPr>
              <a:t>PermitRootLogin no </a:t>
            </a:r>
            <a:r>
              <a:rPr sz="1251" spc="25" dirty="0">
                <a:latin typeface="Courier New"/>
                <a:cs typeface="Courier New"/>
              </a:rPr>
              <a:t> </a:t>
            </a:r>
            <a:r>
              <a:rPr sz="1251" spc="20" dirty="0">
                <a:latin typeface="Courier New"/>
                <a:cs typeface="Courier New"/>
              </a:rPr>
              <a:t>PasswordAuthentication</a:t>
            </a:r>
            <a:r>
              <a:rPr sz="1251" spc="-30" dirty="0">
                <a:latin typeface="Courier New"/>
                <a:cs typeface="Courier New"/>
              </a:rPr>
              <a:t> </a:t>
            </a:r>
            <a:r>
              <a:rPr sz="1251" spc="15" dirty="0">
                <a:latin typeface="Courier New"/>
                <a:cs typeface="Courier New"/>
              </a:rPr>
              <a:t>yes </a:t>
            </a:r>
            <a:r>
              <a:rPr sz="1251" spc="-735" dirty="0">
                <a:latin typeface="Courier New"/>
                <a:cs typeface="Courier New"/>
              </a:rPr>
              <a:t> </a:t>
            </a:r>
            <a:r>
              <a:rPr sz="1251" spc="20" dirty="0">
                <a:latin typeface="Courier New"/>
                <a:cs typeface="Courier New"/>
              </a:rPr>
              <a:t>PubkeyAuthentication </a:t>
            </a:r>
            <a:r>
              <a:rPr sz="1251" spc="15" dirty="0">
                <a:latin typeface="Courier New"/>
                <a:cs typeface="Courier New"/>
              </a:rPr>
              <a:t>yes </a:t>
            </a:r>
            <a:r>
              <a:rPr sz="1251" spc="20" dirty="0">
                <a:latin typeface="Courier New"/>
                <a:cs typeface="Courier New"/>
              </a:rPr>
              <a:t> PermitEmptyPasswords </a:t>
            </a:r>
            <a:r>
              <a:rPr sz="1251" spc="10" dirty="0">
                <a:latin typeface="Courier New"/>
                <a:cs typeface="Courier New"/>
              </a:rPr>
              <a:t>no </a:t>
            </a:r>
            <a:r>
              <a:rPr sz="1251" spc="15" dirty="0">
                <a:latin typeface="Courier New"/>
                <a:cs typeface="Courier New"/>
              </a:rPr>
              <a:t> </a:t>
            </a:r>
            <a:r>
              <a:rPr sz="1251" spc="20" dirty="0">
                <a:latin typeface="Courier New"/>
                <a:cs typeface="Courier New"/>
              </a:rPr>
              <a:t>X11Forwarding</a:t>
            </a:r>
            <a:r>
              <a:rPr sz="1251" spc="-10" dirty="0">
                <a:latin typeface="Courier New"/>
                <a:cs typeface="Courier New"/>
              </a:rPr>
              <a:t> </a:t>
            </a:r>
            <a:r>
              <a:rPr sz="1251" spc="15" dirty="0">
                <a:latin typeface="Courier New"/>
                <a:cs typeface="Courier New"/>
              </a:rPr>
              <a:t>yes</a:t>
            </a:r>
            <a:endParaRPr sz="1251">
              <a:latin typeface="Courier New"/>
              <a:cs typeface="Courier New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7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845" y="1024050"/>
            <a:ext cx="5438519" cy="505037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z="3151" u="heavy" spc="-95" dirty="0">
                <a:uFill>
                  <a:solidFill>
                    <a:srgbClr val="000000"/>
                  </a:solidFill>
                </a:uFill>
              </a:rPr>
              <a:t>C</a:t>
            </a:r>
            <a:r>
              <a:rPr sz="3151" u="heavy" spc="-85" dirty="0">
                <a:uFill>
                  <a:solidFill>
                    <a:srgbClr val="000000"/>
                  </a:solidFill>
                </a:uFill>
              </a:rPr>
              <a:t>om</a:t>
            </a:r>
            <a:r>
              <a:rPr sz="3151" u="heavy" spc="-95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sz="3151" u="heavy" spc="-140" dirty="0">
                <a:uFill>
                  <a:solidFill>
                    <a:srgbClr val="000000"/>
                  </a:solidFill>
                </a:uFill>
              </a:rPr>
              <a:t>r</a:t>
            </a:r>
            <a:r>
              <a:rPr sz="3151" u="heavy" spc="-105" dirty="0">
                <a:uFill>
                  <a:solidFill>
                    <a:srgbClr val="000000"/>
                  </a:solidFill>
                </a:uFill>
              </a:rPr>
              <a:t>en</a:t>
            </a:r>
            <a:r>
              <a:rPr sz="3151" u="heavy" spc="-95" dirty="0">
                <a:uFill>
                  <a:solidFill>
                    <a:srgbClr val="000000"/>
                  </a:solidFill>
                </a:uFill>
              </a:rPr>
              <a:t>d</a:t>
            </a:r>
            <a:r>
              <a:rPr sz="3151" u="heavy" spc="-140" dirty="0">
                <a:uFill>
                  <a:solidFill>
                    <a:srgbClr val="000000"/>
                  </a:solidFill>
                </a:uFill>
              </a:rPr>
              <a:t>r</a:t>
            </a:r>
            <a:r>
              <a:rPr sz="3151" u="heavy" spc="-5" dirty="0">
                <a:uFill>
                  <a:solidFill>
                    <a:srgbClr val="000000"/>
                  </a:solidFill>
                </a:uFill>
              </a:rPr>
              <a:t>e</a:t>
            </a:r>
            <a:r>
              <a:rPr sz="3151" u="heavy" spc="-15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151" u="heavy" spc="-110" dirty="0">
                <a:uFill>
                  <a:solidFill>
                    <a:srgbClr val="000000"/>
                  </a:solidFill>
                </a:uFill>
              </a:rPr>
              <a:t>l</a:t>
            </a:r>
            <a:r>
              <a:rPr sz="3151" u="heavy" spc="-5" dirty="0">
                <a:uFill>
                  <a:solidFill>
                    <a:srgbClr val="000000"/>
                  </a:solidFill>
                </a:uFill>
              </a:rPr>
              <a:t>e</a:t>
            </a:r>
            <a:r>
              <a:rPr sz="3151" u="heavy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151" u="heavy" spc="-140" dirty="0">
                <a:uFill>
                  <a:solidFill>
                    <a:srgbClr val="000000"/>
                  </a:solidFill>
                </a:uFill>
              </a:rPr>
              <a:t>r</a:t>
            </a:r>
            <a:r>
              <a:rPr sz="3151" u="heavy" spc="-85" dirty="0">
                <a:uFill>
                  <a:solidFill>
                    <a:srgbClr val="000000"/>
                  </a:solidFill>
                </a:uFill>
              </a:rPr>
              <a:t>ô</a:t>
            </a:r>
            <a:r>
              <a:rPr sz="3151" u="heavy" spc="-110" dirty="0">
                <a:uFill>
                  <a:solidFill>
                    <a:srgbClr val="000000"/>
                  </a:solidFill>
                </a:uFill>
              </a:rPr>
              <a:t>l</a:t>
            </a:r>
            <a:r>
              <a:rPr sz="3151" u="heavy" spc="-5" dirty="0">
                <a:uFill>
                  <a:solidFill>
                    <a:srgbClr val="000000"/>
                  </a:solidFill>
                </a:uFill>
              </a:rPr>
              <a:t>e</a:t>
            </a:r>
            <a:r>
              <a:rPr sz="3151" u="heavy" spc="-17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151" u="heavy" spc="-95" dirty="0">
                <a:uFill>
                  <a:solidFill>
                    <a:srgbClr val="000000"/>
                  </a:solidFill>
                </a:uFill>
              </a:rPr>
              <a:t>d</a:t>
            </a:r>
            <a:r>
              <a:rPr sz="3151" u="heavy" spc="-105" dirty="0">
                <a:uFill>
                  <a:solidFill>
                    <a:srgbClr val="000000"/>
                  </a:solidFill>
                </a:uFill>
              </a:rPr>
              <a:t>e</a:t>
            </a:r>
            <a:r>
              <a:rPr sz="3151" u="heavy" spc="-5" dirty="0">
                <a:uFill>
                  <a:solidFill>
                    <a:srgbClr val="000000"/>
                  </a:solidFill>
                </a:uFill>
              </a:rPr>
              <a:t>s</a:t>
            </a:r>
            <a:r>
              <a:rPr sz="3151" u="heavy" spc="-16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151" u="heavy" spc="-90" dirty="0">
                <a:uFill>
                  <a:solidFill>
                    <a:srgbClr val="000000"/>
                  </a:solidFill>
                </a:uFill>
              </a:rPr>
              <a:t>c</a:t>
            </a:r>
            <a:r>
              <a:rPr sz="3151" u="heavy" spc="-110" dirty="0">
                <a:uFill>
                  <a:solidFill>
                    <a:srgbClr val="000000"/>
                  </a:solidFill>
                </a:uFill>
              </a:rPr>
              <a:t>l</a:t>
            </a:r>
            <a:r>
              <a:rPr sz="3151" u="heavy" spc="-105" dirty="0">
                <a:uFill>
                  <a:solidFill>
                    <a:srgbClr val="000000"/>
                  </a:solidFill>
                </a:uFill>
              </a:rPr>
              <a:t>é</a:t>
            </a:r>
            <a:r>
              <a:rPr sz="3151" u="heavy" spc="-5" dirty="0">
                <a:uFill>
                  <a:solidFill>
                    <a:srgbClr val="000000"/>
                  </a:solidFill>
                </a:uFill>
              </a:rPr>
              <a:t>s</a:t>
            </a:r>
            <a:r>
              <a:rPr sz="3151" u="heavy" spc="-14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151" u="heavy" dirty="0">
                <a:uFill>
                  <a:solidFill>
                    <a:srgbClr val="000000"/>
                  </a:solidFill>
                </a:uFill>
              </a:rPr>
              <a:t>SS</a:t>
            </a:r>
            <a:r>
              <a:rPr sz="3151" u="heavy" spc="-5" dirty="0">
                <a:uFill>
                  <a:solidFill>
                    <a:srgbClr val="000000"/>
                  </a:solidFill>
                </a:uFill>
              </a:rPr>
              <a:t>H</a:t>
            </a:r>
            <a:endParaRPr sz="315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132" y="2139070"/>
            <a:ext cx="9143268" cy="33343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33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0171" y="1026464"/>
            <a:ext cx="3495872" cy="505037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z="3151" spc="-100" dirty="0"/>
              <a:t>G</a:t>
            </a:r>
            <a:r>
              <a:rPr sz="3151" spc="-105" dirty="0"/>
              <a:t>es</a:t>
            </a:r>
            <a:r>
              <a:rPr sz="3151" spc="-100" dirty="0"/>
              <a:t>t</a:t>
            </a:r>
            <a:r>
              <a:rPr sz="3151" spc="-110" dirty="0"/>
              <a:t>i</a:t>
            </a:r>
            <a:r>
              <a:rPr sz="3151" spc="-85" dirty="0"/>
              <a:t>o</a:t>
            </a:r>
            <a:r>
              <a:rPr sz="3151" spc="-5" dirty="0"/>
              <a:t>n</a:t>
            </a:r>
            <a:r>
              <a:rPr sz="3151" spc="-135" dirty="0"/>
              <a:t> </a:t>
            </a:r>
            <a:r>
              <a:rPr sz="3151" spc="-95" dirty="0"/>
              <a:t>d</a:t>
            </a:r>
            <a:r>
              <a:rPr sz="3151" spc="-105" dirty="0"/>
              <a:t>e</a:t>
            </a:r>
            <a:r>
              <a:rPr sz="3151" spc="-5" dirty="0"/>
              <a:t>s</a:t>
            </a:r>
            <a:r>
              <a:rPr sz="3151" spc="-170" dirty="0"/>
              <a:t> </a:t>
            </a:r>
            <a:r>
              <a:rPr sz="3151" spc="-90" dirty="0"/>
              <a:t>c</a:t>
            </a:r>
            <a:r>
              <a:rPr sz="3151" spc="-110" dirty="0"/>
              <a:t>l</a:t>
            </a:r>
            <a:r>
              <a:rPr sz="3151" spc="-105" dirty="0"/>
              <a:t>é</a:t>
            </a:r>
            <a:r>
              <a:rPr sz="3151" spc="-5" dirty="0"/>
              <a:t>s</a:t>
            </a:r>
            <a:r>
              <a:rPr sz="3151" spc="-145" dirty="0"/>
              <a:t> </a:t>
            </a:r>
            <a:r>
              <a:rPr sz="3151" dirty="0"/>
              <a:t>SS</a:t>
            </a:r>
            <a:r>
              <a:rPr sz="3151" spc="-5" dirty="0"/>
              <a:t>H</a:t>
            </a:r>
            <a:endParaRPr sz="3151" dirty="0"/>
          </a:p>
        </p:txBody>
      </p:sp>
      <p:sp>
        <p:nvSpPr>
          <p:cNvPr id="3" name="object 3"/>
          <p:cNvSpPr txBox="1"/>
          <p:nvPr/>
        </p:nvSpPr>
        <p:spPr>
          <a:xfrm>
            <a:off x="1519195" y="2028787"/>
            <a:ext cx="5885112" cy="937654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74060" indent="-161990">
              <a:spcBef>
                <a:spcPts val="135"/>
              </a:spcBef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20" dirty="0">
                <a:latin typeface="Segoe UI Symbol"/>
                <a:cs typeface="Segoe UI Symbol"/>
              </a:rPr>
              <a:t>/etc/ssh/ssh_host_rsa_key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15" dirty="0">
                <a:latin typeface="Segoe UI Symbol"/>
                <a:cs typeface="Segoe UI Symbol"/>
              </a:rPr>
              <a:t>et</a:t>
            </a:r>
            <a:r>
              <a:rPr sz="1801" spc="6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/etc/ssh/ssh_host_dsa_key</a:t>
            </a:r>
            <a:endParaRPr sz="1801" dirty="0">
              <a:latin typeface="Segoe UI Symbol"/>
              <a:cs typeface="Segoe UI Symbol"/>
            </a:endParaRPr>
          </a:p>
          <a:p>
            <a:pPr marL="477711" lvl="1" indent="-196929">
              <a:spcBef>
                <a:spcPts val="1865"/>
              </a:spcBef>
              <a:buClr>
                <a:srgbClr val="006499"/>
              </a:buClr>
              <a:buSzPct val="75000"/>
              <a:buFont typeface="Wingdings"/>
              <a:buChar char=""/>
              <a:tabLst>
                <a:tab pos="477711" algn="l"/>
              </a:tabLst>
            </a:pPr>
            <a:r>
              <a:rPr sz="2601" spc="-5" dirty="0">
                <a:latin typeface="Segoe UI Symbol"/>
                <a:cs typeface="Segoe UI Symbol"/>
              </a:rPr>
              <a:t>extension</a:t>
            </a:r>
            <a:r>
              <a:rPr sz="2601" spc="-10" dirty="0">
                <a:latin typeface="Segoe UI Symbol"/>
                <a:cs typeface="Segoe UI Symbol"/>
              </a:rPr>
              <a:t> </a:t>
            </a:r>
            <a:r>
              <a:rPr sz="2601" spc="-5" dirty="0">
                <a:latin typeface="Segoe UI Symbol"/>
                <a:cs typeface="Segoe UI Symbol"/>
              </a:rPr>
              <a:t>.pub</a:t>
            </a:r>
            <a:r>
              <a:rPr sz="2601" spc="10" dirty="0">
                <a:latin typeface="Segoe UI Symbol"/>
                <a:cs typeface="Segoe UI Symbol"/>
              </a:rPr>
              <a:t> </a:t>
            </a:r>
            <a:r>
              <a:rPr sz="2601" spc="-5" dirty="0">
                <a:latin typeface="Segoe UI Symbol"/>
                <a:cs typeface="Segoe UI Symbol"/>
              </a:rPr>
              <a:t>pour</a:t>
            </a:r>
            <a:r>
              <a:rPr sz="2601" dirty="0">
                <a:latin typeface="Segoe UI Symbol"/>
                <a:cs typeface="Segoe UI Symbol"/>
              </a:rPr>
              <a:t> </a:t>
            </a:r>
            <a:r>
              <a:rPr sz="2601" spc="-10" dirty="0">
                <a:latin typeface="Segoe UI Symbol"/>
                <a:cs typeface="Segoe UI Symbol"/>
              </a:rPr>
              <a:t>les</a:t>
            </a:r>
            <a:r>
              <a:rPr sz="2601" spc="-20" dirty="0">
                <a:latin typeface="Segoe UI Symbol"/>
                <a:cs typeface="Segoe UI Symbol"/>
              </a:rPr>
              <a:t> </a:t>
            </a:r>
            <a:r>
              <a:rPr sz="2601" spc="-10" dirty="0">
                <a:latin typeface="Segoe UI Symbol"/>
                <a:cs typeface="Segoe UI Symbol"/>
              </a:rPr>
              <a:t>publiques</a:t>
            </a:r>
            <a:endParaRPr sz="2601" dirty="0">
              <a:latin typeface="Segoe UI Symbol"/>
              <a:cs typeface="Segoe UI Symbo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51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688" y="1080157"/>
            <a:ext cx="5102463" cy="505671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z="3151" spc="-85" dirty="0"/>
              <a:t>E</a:t>
            </a:r>
            <a:r>
              <a:rPr sz="3151" spc="-95" dirty="0"/>
              <a:t>nr</a:t>
            </a:r>
            <a:r>
              <a:rPr sz="3151" spc="-90" dirty="0"/>
              <a:t>e</a:t>
            </a:r>
            <a:r>
              <a:rPr sz="3151" spc="-95" dirty="0"/>
              <a:t>gis</a:t>
            </a:r>
            <a:r>
              <a:rPr sz="3151" spc="-90" dirty="0"/>
              <a:t>t</a:t>
            </a:r>
            <a:r>
              <a:rPr sz="3151" spc="-95" dirty="0"/>
              <a:t>r</a:t>
            </a:r>
            <a:r>
              <a:rPr sz="3151" spc="-90" dirty="0"/>
              <a:t>eme</a:t>
            </a:r>
            <a:r>
              <a:rPr sz="3151" spc="-110" dirty="0"/>
              <a:t>n</a:t>
            </a:r>
            <a:r>
              <a:rPr sz="3151" spc="-5" dirty="0"/>
              <a:t>t</a:t>
            </a:r>
            <a:r>
              <a:rPr sz="3151" spc="-220" dirty="0"/>
              <a:t> </a:t>
            </a:r>
            <a:r>
              <a:rPr sz="3151" spc="-75" dirty="0"/>
              <a:t>d</a:t>
            </a:r>
            <a:r>
              <a:rPr sz="3151" spc="-70" dirty="0"/>
              <a:t>e</a:t>
            </a:r>
            <a:r>
              <a:rPr sz="3151" spc="-5" dirty="0"/>
              <a:t>s</a:t>
            </a:r>
            <a:r>
              <a:rPr sz="3151" spc="-110" dirty="0"/>
              <a:t> </a:t>
            </a:r>
            <a:r>
              <a:rPr sz="3151" spc="-80" dirty="0"/>
              <a:t>c</a:t>
            </a:r>
            <a:r>
              <a:rPr sz="3151" spc="-85" dirty="0"/>
              <a:t>l</a:t>
            </a:r>
            <a:r>
              <a:rPr sz="3151" spc="-80" dirty="0"/>
              <a:t>é</a:t>
            </a:r>
            <a:r>
              <a:rPr sz="3151" spc="-5" dirty="0"/>
              <a:t>s</a:t>
            </a:r>
            <a:r>
              <a:rPr sz="3151" spc="-425" dirty="0"/>
              <a:t> </a:t>
            </a:r>
            <a:r>
              <a:rPr sz="3151" spc="-95" dirty="0"/>
              <a:t>d'h</a:t>
            </a:r>
            <a:r>
              <a:rPr sz="3151" spc="-85" dirty="0"/>
              <a:t>ô</a:t>
            </a:r>
            <a:r>
              <a:rPr sz="3151" spc="-90" dirty="0"/>
              <a:t>t</a:t>
            </a:r>
            <a:r>
              <a:rPr sz="3151" spc="-5" dirty="0"/>
              <a:t>e</a:t>
            </a:r>
            <a:endParaRPr sz="3151"/>
          </a:p>
        </p:txBody>
      </p:sp>
      <p:sp>
        <p:nvSpPr>
          <p:cNvPr id="3" name="object 3"/>
          <p:cNvSpPr txBox="1"/>
          <p:nvPr/>
        </p:nvSpPr>
        <p:spPr>
          <a:xfrm>
            <a:off x="1366731" y="2373305"/>
            <a:ext cx="5455036" cy="2332700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74060" indent="-161990">
              <a:spcBef>
                <a:spcPts val="135"/>
              </a:spcBef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25" dirty="0">
                <a:latin typeface="Segoe UI Symbol"/>
                <a:cs typeface="Segoe UI Symbol"/>
              </a:rPr>
              <a:t>Lors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25" dirty="0">
                <a:latin typeface="Segoe UI Symbol"/>
                <a:cs typeface="Segoe UI Symbol"/>
              </a:rPr>
              <a:t>d'une</a:t>
            </a:r>
            <a:r>
              <a:rPr sz="1801" spc="15" dirty="0">
                <a:latin typeface="Segoe UI Symbol"/>
                <a:cs typeface="Segoe UI Symbol"/>
              </a:rPr>
              <a:t> première</a:t>
            </a:r>
            <a:r>
              <a:rPr sz="1801" spc="70" dirty="0">
                <a:latin typeface="Segoe UI Symbol"/>
                <a:cs typeface="Segoe UI Symbol"/>
              </a:rPr>
              <a:t> </a:t>
            </a:r>
            <a:r>
              <a:rPr sz="1801" spc="15" dirty="0">
                <a:latin typeface="Segoe UI Symbol"/>
                <a:cs typeface="Segoe UI Symbol"/>
              </a:rPr>
              <a:t>authentification</a:t>
            </a:r>
            <a:endParaRPr sz="1801">
              <a:latin typeface="Segoe UI Symbol"/>
              <a:cs typeface="Segoe UI Symbol"/>
            </a:endParaRPr>
          </a:p>
          <a:p>
            <a:pPr marL="477711" lvl="1" indent="-196929">
              <a:spcBef>
                <a:spcPts val="1871"/>
              </a:spcBef>
              <a:buClr>
                <a:srgbClr val="006499"/>
              </a:buClr>
              <a:buSzPct val="75000"/>
              <a:buFont typeface="Wingdings"/>
              <a:buChar char=""/>
              <a:tabLst>
                <a:tab pos="477711" algn="l"/>
              </a:tabLst>
            </a:pPr>
            <a:r>
              <a:rPr sz="2601" dirty="0">
                <a:latin typeface="Segoe UI Symbol"/>
                <a:cs typeface="Segoe UI Symbol"/>
              </a:rPr>
              <a:t>message</a:t>
            </a:r>
            <a:endParaRPr sz="2601">
              <a:latin typeface="Segoe UI Symbol"/>
              <a:cs typeface="Segoe UI Symbol"/>
            </a:endParaRPr>
          </a:p>
          <a:p>
            <a:pPr lvl="1">
              <a:spcBef>
                <a:spcPts val="30"/>
              </a:spcBef>
              <a:buClr>
                <a:srgbClr val="006499"/>
              </a:buClr>
              <a:buFont typeface="Wingdings"/>
              <a:buChar char=""/>
            </a:pPr>
            <a:endParaRPr sz="3902">
              <a:latin typeface="Segoe UI Symbol"/>
              <a:cs typeface="Segoe UI Symbol"/>
            </a:endParaRPr>
          </a:p>
          <a:p>
            <a:pPr marL="174060" indent="-161990"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25" dirty="0">
                <a:latin typeface="Segoe UI Symbol"/>
                <a:cs typeface="Segoe UI Symbol"/>
              </a:rPr>
              <a:t>~/.ssh/known_hosts</a:t>
            </a:r>
            <a:endParaRPr sz="1801">
              <a:latin typeface="Segoe UI Symbol"/>
              <a:cs typeface="Segoe UI Symbol"/>
            </a:endParaRPr>
          </a:p>
          <a:p>
            <a:pPr marL="174060" indent="-161990">
              <a:spcBef>
                <a:spcPts val="1431"/>
              </a:spcBef>
              <a:buClr>
                <a:srgbClr val="006499"/>
              </a:buClr>
              <a:buSzPct val="91666"/>
              <a:buChar char="•"/>
              <a:tabLst>
                <a:tab pos="174695" algn="l"/>
              </a:tabLst>
            </a:pPr>
            <a:r>
              <a:rPr sz="1801" spc="20" dirty="0">
                <a:latin typeface="Segoe UI Symbol"/>
                <a:cs typeface="Segoe UI Symbol"/>
              </a:rPr>
              <a:t>/etc/ssh_known_hosts</a:t>
            </a:r>
            <a:r>
              <a:rPr sz="1801" spc="60" dirty="0">
                <a:latin typeface="Segoe UI Symbol"/>
                <a:cs typeface="Segoe UI Symbol"/>
              </a:rPr>
              <a:t> </a:t>
            </a:r>
            <a:r>
              <a:rPr sz="1801" spc="25" dirty="0">
                <a:latin typeface="Segoe UI Symbol"/>
                <a:cs typeface="Segoe UI Symbol"/>
              </a:rPr>
              <a:t>ou</a:t>
            </a:r>
            <a:r>
              <a:rPr sz="1801" spc="80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/etc/ssh/ssh_known_host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8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9356" y="1026845"/>
            <a:ext cx="3698523" cy="505037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z="3151" spc="-85" dirty="0"/>
              <a:t>Cl</a:t>
            </a:r>
            <a:r>
              <a:rPr sz="3151" spc="-80" dirty="0"/>
              <a:t>é</a:t>
            </a:r>
            <a:r>
              <a:rPr sz="3151" spc="-5" dirty="0"/>
              <a:t>s</a:t>
            </a:r>
            <a:r>
              <a:rPr sz="3151" spc="-254" dirty="0"/>
              <a:t> </a:t>
            </a:r>
            <a:r>
              <a:rPr sz="3151" spc="-95" dirty="0"/>
              <a:t>d'au</a:t>
            </a:r>
            <a:r>
              <a:rPr sz="3151" spc="-90" dirty="0"/>
              <a:t>t</a:t>
            </a:r>
            <a:r>
              <a:rPr sz="3151" spc="-95" dirty="0"/>
              <a:t>h</a:t>
            </a:r>
            <a:r>
              <a:rPr sz="3151" spc="-90" dirty="0"/>
              <a:t>e</a:t>
            </a:r>
            <a:r>
              <a:rPr sz="3151" spc="-95" dirty="0"/>
              <a:t>n</a:t>
            </a:r>
            <a:r>
              <a:rPr sz="3151" spc="-90" dirty="0"/>
              <a:t>t</a:t>
            </a:r>
            <a:r>
              <a:rPr sz="3151" spc="-95" dirty="0"/>
              <a:t>i</a:t>
            </a:r>
            <a:r>
              <a:rPr sz="3151" spc="-90" dirty="0"/>
              <a:t>f</a:t>
            </a:r>
            <a:r>
              <a:rPr sz="3151" spc="-95" dirty="0"/>
              <a:t>i</a:t>
            </a:r>
            <a:r>
              <a:rPr sz="3151" spc="-90" dirty="0"/>
              <a:t>c</a:t>
            </a:r>
            <a:r>
              <a:rPr sz="3151" spc="-95" dirty="0"/>
              <a:t>a</a:t>
            </a:r>
            <a:r>
              <a:rPr sz="3151" spc="-90" dirty="0"/>
              <a:t>t</a:t>
            </a:r>
            <a:r>
              <a:rPr sz="3151" spc="-95" dirty="0"/>
              <a:t>i</a:t>
            </a:r>
            <a:r>
              <a:rPr sz="3151" spc="-85" dirty="0"/>
              <a:t>o</a:t>
            </a:r>
            <a:r>
              <a:rPr sz="3151" spc="-5" dirty="0"/>
              <a:t>n</a:t>
            </a:r>
            <a:endParaRPr sz="3151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0721" y="2805372"/>
            <a:ext cx="7789387" cy="4009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0721" y="4819388"/>
            <a:ext cx="7789387" cy="3979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0721" y="3803994"/>
            <a:ext cx="7789387" cy="39943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32797" y="2348963"/>
            <a:ext cx="8304208" cy="2812720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288405" indent="-163896">
              <a:spcBef>
                <a:spcPts val="135"/>
              </a:spcBef>
              <a:buClr>
                <a:srgbClr val="006499"/>
              </a:buClr>
              <a:buSzPct val="91666"/>
              <a:buChar char="•"/>
              <a:tabLst>
                <a:tab pos="289041" algn="l"/>
              </a:tabLst>
            </a:pPr>
            <a:r>
              <a:rPr sz="1801" spc="20" dirty="0">
                <a:latin typeface="Segoe UI Symbol"/>
                <a:cs typeface="Segoe UI Symbol"/>
              </a:rPr>
              <a:t>génération des</a:t>
            </a:r>
            <a:r>
              <a:rPr sz="1801" spc="25" dirty="0">
                <a:latin typeface="Segoe UI Symbol"/>
                <a:cs typeface="Segoe UI Symbol"/>
              </a:rPr>
              <a:t> </a:t>
            </a:r>
            <a:r>
              <a:rPr sz="1801" spc="15" dirty="0">
                <a:latin typeface="Segoe UI Symbol"/>
                <a:cs typeface="Segoe UI Symbol"/>
              </a:rPr>
              <a:t>clés</a:t>
            </a:r>
            <a:endParaRPr sz="1801" dirty="0">
              <a:latin typeface="Segoe UI Symbol"/>
              <a:cs typeface="Segoe UI Symbol"/>
            </a:endParaRPr>
          </a:p>
          <a:p>
            <a:pPr marL="12705">
              <a:spcBef>
                <a:spcPts val="1296"/>
              </a:spcBef>
            </a:pPr>
            <a:r>
              <a:rPr sz="1451" spc="15" dirty="0">
                <a:latin typeface="Courier New"/>
                <a:cs typeface="Courier New"/>
              </a:rPr>
              <a:t>client$</a:t>
            </a:r>
            <a:r>
              <a:rPr sz="1451" spc="35" dirty="0">
                <a:latin typeface="Courier New"/>
                <a:cs typeface="Courier New"/>
              </a:rPr>
              <a:t> </a:t>
            </a:r>
            <a:r>
              <a:rPr sz="1451" spc="20" dirty="0">
                <a:latin typeface="Courier New"/>
                <a:cs typeface="Courier New"/>
              </a:rPr>
              <a:t>ssh-keygen</a:t>
            </a:r>
            <a:r>
              <a:rPr sz="1451" spc="35" dirty="0">
                <a:latin typeface="Courier New"/>
                <a:cs typeface="Courier New"/>
              </a:rPr>
              <a:t> </a:t>
            </a:r>
            <a:r>
              <a:rPr sz="1451" spc="20" dirty="0">
                <a:latin typeface="Courier New"/>
                <a:cs typeface="Courier New"/>
              </a:rPr>
              <a:t>-q</a:t>
            </a:r>
            <a:r>
              <a:rPr sz="1451" spc="25" dirty="0">
                <a:latin typeface="Courier New"/>
                <a:cs typeface="Courier New"/>
              </a:rPr>
              <a:t> </a:t>
            </a:r>
            <a:r>
              <a:rPr sz="1451" spc="20" dirty="0">
                <a:latin typeface="Courier New"/>
                <a:cs typeface="Courier New"/>
              </a:rPr>
              <a:t>-t </a:t>
            </a:r>
            <a:r>
              <a:rPr sz="1451" spc="15" dirty="0">
                <a:latin typeface="Courier New"/>
                <a:cs typeface="Courier New"/>
              </a:rPr>
              <a:t>rsa</a:t>
            </a:r>
            <a:r>
              <a:rPr sz="1451" spc="35" dirty="0">
                <a:latin typeface="Courier New"/>
                <a:cs typeface="Courier New"/>
              </a:rPr>
              <a:t> </a:t>
            </a:r>
            <a:r>
              <a:rPr sz="1451" spc="20" dirty="0">
                <a:latin typeface="Courier New"/>
                <a:cs typeface="Courier New"/>
              </a:rPr>
              <a:t>-f ~/.ssh/id_rsa</a:t>
            </a:r>
            <a:r>
              <a:rPr sz="1451" spc="40" dirty="0">
                <a:latin typeface="Courier New"/>
                <a:cs typeface="Courier New"/>
              </a:rPr>
              <a:t> </a:t>
            </a:r>
            <a:r>
              <a:rPr sz="1451" spc="20" dirty="0">
                <a:latin typeface="Courier New"/>
                <a:cs typeface="Courier New"/>
              </a:rPr>
              <a:t>-C </a:t>
            </a:r>
            <a:r>
              <a:rPr sz="1451" spc="10" dirty="0">
                <a:latin typeface="Courier New"/>
                <a:cs typeface="Courier New"/>
              </a:rPr>
              <a:t>‘’</a:t>
            </a:r>
            <a:r>
              <a:rPr sz="1451" spc="30" dirty="0">
                <a:latin typeface="Courier New"/>
                <a:cs typeface="Courier New"/>
              </a:rPr>
              <a:t> </a:t>
            </a:r>
            <a:r>
              <a:rPr sz="1451" spc="20" dirty="0">
                <a:latin typeface="Courier New"/>
                <a:cs typeface="Courier New"/>
              </a:rPr>
              <a:t>-N</a:t>
            </a:r>
            <a:r>
              <a:rPr sz="1451" spc="55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‘’</a:t>
            </a:r>
            <a:endParaRPr sz="1451" dirty="0">
              <a:latin typeface="Courier New"/>
              <a:cs typeface="Courier New"/>
            </a:endParaRPr>
          </a:p>
          <a:p>
            <a:pPr>
              <a:spcBef>
                <a:spcPts val="55"/>
              </a:spcBef>
            </a:pPr>
            <a:endParaRPr sz="1701" dirty="0">
              <a:latin typeface="Courier New"/>
              <a:cs typeface="Courier New"/>
            </a:endParaRPr>
          </a:p>
          <a:p>
            <a:pPr marL="288405" indent="-163896">
              <a:buClr>
                <a:srgbClr val="006499"/>
              </a:buClr>
              <a:buSzPct val="91666"/>
              <a:buChar char="•"/>
              <a:tabLst>
                <a:tab pos="289041" algn="l"/>
              </a:tabLst>
            </a:pPr>
            <a:r>
              <a:rPr sz="1801" spc="25" dirty="0">
                <a:latin typeface="Segoe UI Symbol"/>
                <a:cs typeface="Segoe UI Symbol"/>
              </a:rPr>
              <a:t>transfert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de</a:t>
            </a:r>
            <a:r>
              <a:rPr sz="1801" spc="50" dirty="0">
                <a:latin typeface="Segoe UI Symbol"/>
                <a:cs typeface="Segoe UI Symbol"/>
              </a:rPr>
              <a:t> </a:t>
            </a:r>
            <a:r>
              <a:rPr sz="1801" spc="15" dirty="0">
                <a:latin typeface="Segoe UI Symbol"/>
                <a:cs typeface="Segoe UI Symbol"/>
              </a:rPr>
              <a:t>la clé</a:t>
            </a:r>
            <a:r>
              <a:rPr sz="1801" spc="2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publique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vers</a:t>
            </a:r>
            <a:r>
              <a:rPr sz="1801" spc="60" dirty="0">
                <a:latin typeface="Segoe UI Symbol"/>
                <a:cs typeface="Segoe UI Symbol"/>
              </a:rPr>
              <a:t> </a:t>
            </a:r>
            <a:r>
              <a:rPr sz="1801" spc="15" dirty="0">
                <a:latin typeface="Segoe UI Symbol"/>
                <a:cs typeface="Segoe UI Symbol"/>
              </a:rPr>
              <a:t>le</a:t>
            </a:r>
            <a:r>
              <a:rPr sz="1801" spc="60" dirty="0">
                <a:latin typeface="Segoe UI Symbol"/>
                <a:cs typeface="Segoe UI Symbol"/>
              </a:rPr>
              <a:t> </a:t>
            </a:r>
            <a:r>
              <a:rPr sz="1801" spc="30" dirty="0">
                <a:latin typeface="Segoe UI Symbol"/>
                <a:cs typeface="Segoe UI Symbol"/>
              </a:rPr>
              <a:t>serveur</a:t>
            </a:r>
            <a:r>
              <a:rPr sz="1801" spc="50" dirty="0">
                <a:latin typeface="Segoe UI Symbol"/>
                <a:cs typeface="Segoe UI Symbol"/>
              </a:rPr>
              <a:t> </a:t>
            </a:r>
            <a:r>
              <a:rPr sz="1801" spc="15" dirty="0">
                <a:latin typeface="Segoe UI Symbol"/>
                <a:cs typeface="Segoe UI Symbol"/>
              </a:rPr>
              <a:t>et</a:t>
            </a:r>
            <a:r>
              <a:rPr sz="1801" spc="3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ajout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en</a:t>
            </a:r>
            <a:r>
              <a:rPr sz="1801" spc="40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tant</a:t>
            </a:r>
            <a:r>
              <a:rPr sz="1801" spc="25" dirty="0">
                <a:latin typeface="Segoe UI Symbol"/>
                <a:cs typeface="Segoe UI Symbol"/>
              </a:rPr>
              <a:t> que</a:t>
            </a:r>
            <a:r>
              <a:rPr sz="1801" spc="20" dirty="0">
                <a:latin typeface="Segoe UI Symbol"/>
                <a:cs typeface="Segoe UI Symbol"/>
              </a:rPr>
              <a:t> client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autorisé</a:t>
            </a:r>
            <a:endParaRPr sz="1801" dirty="0">
              <a:latin typeface="Segoe UI Symbol"/>
              <a:cs typeface="Segoe UI Symbol"/>
            </a:endParaRPr>
          </a:p>
          <a:p>
            <a:pPr marL="36209">
              <a:spcBef>
                <a:spcPts val="1801"/>
              </a:spcBef>
            </a:pPr>
            <a:r>
              <a:rPr sz="1451" spc="15" dirty="0">
                <a:latin typeface="Courier New"/>
                <a:cs typeface="Courier New"/>
              </a:rPr>
              <a:t>serveur$</a:t>
            </a:r>
            <a:r>
              <a:rPr sz="1451" spc="25" dirty="0">
                <a:latin typeface="Courier New"/>
                <a:cs typeface="Courier New"/>
              </a:rPr>
              <a:t> </a:t>
            </a:r>
            <a:r>
              <a:rPr sz="1451" spc="20" dirty="0">
                <a:latin typeface="Courier New"/>
                <a:cs typeface="Courier New"/>
              </a:rPr>
              <a:t>ssh-copy-id</a:t>
            </a:r>
            <a:r>
              <a:rPr sz="1451" spc="5" dirty="0">
                <a:latin typeface="Courier New"/>
                <a:cs typeface="Courier New"/>
              </a:rPr>
              <a:t> </a:t>
            </a:r>
            <a:r>
              <a:rPr sz="1451" spc="20" dirty="0">
                <a:latin typeface="Courier New"/>
                <a:cs typeface="Courier New"/>
              </a:rPr>
              <a:t>compte@client</a:t>
            </a:r>
            <a:endParaRPr sz="145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1" dirty="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1601" dirty="0">
              <a:latin typeface="Courier New"/>
              <a:cs typeface="Courier New"/>
            </a:endParaRPr>
          </a:p>
          <a:p>
            <a:pPr marL="288405" indent="-163896">
              <a:buClr>
                <a:srgbClr val="006499"/>
              </a:buClr>
              <a:buSzPct val="91666"/>
              <a:buChar char="•"/>
              <a:tabLst>
                <a:tab pos="289041" algn="l"/>
              </a:tabLst>
            </a:pPr>
            <a:r>
              <a:rPr sz="1801" spc="20" dirty="0">
                <a:latin typeface="Segoe UI Symbol"/>
                <a:cs typeface="Segoe UI Symbol"/>
              </a:rPr>
              <a:t>accès au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30" dirty="0">
                <a:latin typeface="Segoe UI Symbol"/>
                <a:cs typeface="Segoe UI Symbol"/>
              </a:rPr>
              <a:t>serveur</a:t>
            </a:r>
            <a:r>
              <a:rPr sz="1801" spc="20" dirty="0">
                <a:latin typeface="Segoe UI Symbol"/>
                <a:cs typeface="Segoe UI Symbol"/>
              </a:rPr>
              <a:t> </a:t>
            </a:r>
            <a:r>
              <a:rPr sz="1801" spc="15" dirty="0">
                <a:latin typeface="Segoe UI Symbol"/>
                <a:cs typeface="Segoe UI Symbol"/>
              </a:rPr>
              <a:t>(par</a:t>
            </a:r>
            <a:r>
              <a:rPr sz="1801" spc="40" dirty="0">
                <a:latin typeface="Segoe UI Symbol"/>
                <a:cs typeface="Segoe UI Symbol"/>
              </a:rPr>
              <a:t> </a:t>
            </a:r>
            <a:r>
              <a:rPr sz="1801" spc="25" dirty="0">
                <a:latin typeface="Segoe UI Symbol"/>
                <a:cs typeface="Segoe UI Symbol"/>
              </a:rPr>
              <a:t>mot</a:t>
            </a:r>
            <a:r>
              <a:rPr sz="1801" spc="20" dirty="0">
                <a:latin typeface="Segoe UI Symbol"/>
                <a:cs typeface="Segoe UI Symbol"/>
              </a:rPr>
              <a:t> de</a:t>
            </a:r>
            <a:r>
              <a:rPr sz="1801" spc="3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passe)</a:t>
            </a:r>
            <a:endParaRPr sz="1801" dirty="0">
              <a:latin typeface="Segoe UI Symbol"/>
              <a:cs typeface="Segoe UI Symbol"/>
            </a:endParaRPr>
          </a:p>
          <a:p>
            <a:pPr marL="12705">
              <a:spcBef>
                <a:spcPts val="1000"/>
              </a:spcBef>
            </a:pPr>
            <a:r>
              <a:rPr sz="1451" spc="15" dirty="0">
                <a:latin typeface="Courier New"/>
                <a:cs typeface="Courier New"/>
              </a:rPr>
              <a:t>client$</a:t>
            </a:r>
            <a:r>
              <a:rPr sz="1451" spc="40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ssh</a:t>
            </a:r>
            <a:r>
              <a:rPr sz="1451" spc="30" dirty="0">
                <a:latin typeface="Courier New"/>
                <a:cs typeface="Courier New"/>
              </a:rPr>
              <a:t> </a:t>
            </a:r>
            <a:r>
              <a:rPr sz="1451" spc="15" dirty="0">
                <a:latin typeface="Courier New"/>
                <a:cs typeface="Courier New"/>
              </a:rPr>
              <a:t>compte@serveur</a:t>
            </a:r>
            <a:endParaRPr sz="1451" dirty="0"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67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9195" y="1027099"/>
            <a:ext cx="3134406" cy="505037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z="3151" spc="-45" dirty="0"/>
              <a:t>C</a:t>
            </a:r>
            <a:r>
              <a:rPr sz="3151" spc="-5" dirty="0"/>
              <a:t>e</a:t>
            </a:r>
            <a:r>
              <a:rPr sz="3151" spc="-75" dirty="0"/>
              <a:t> </a:t>
            </a:r>
            <a:r>
              <a:rPr sz="3151" spc="-130" dirty="0"/>
              <a:t>qu</a:t>
            </a:r>
            <a:r>
              <a:rPr sz="3151" spc="-125" dirty="0"/>
              <a:t>’</a:t>
            </a:r>
            <a:r>
              <a:rPr sz="3151" spc="-120" dirty="0"/>
              <a:t>o</a:t>
            </a:r>
            <a:r>
              <a:rPr sz="3151" spc="-5" dirty="0"/>
              <a:t>n</a:t>
            </a:r>
            <a:r>
              <a:rPr sz="3151" spc="-250" dirty="0"/>
              <a:t> </a:t>
            </a:r>
            <a:r>
              <a:rPr sz="3151" spc="-5" dirty="0"/>
              <a:t>a</a:t>
            </a:r>
            <a:r>
              <a:rPr sz="3151" spc="-400" dirty="0"/>
              <a:t> </a:t>
            </a:r>
            <a:r>
              <a:rPr sz="3151" spc="-80" dirty="0"/>
              <a:t>c</a:t>
            </a:r>
            <a:r>
              <a:rPr sz="3151" spc="-75" dirty="0"/>
              <a:t>o</a:t>
            </a:r>
            <a:r>
              <a:rPr sz="3151" spc="-85" dirty="0"/>
              <a:t>uv</a:t>
            </a:r>
            <a:r>
              <a:rPr sz="3151" spc="-80" dirty="0"/>
              <a:t>er</a:t>
            </a:r>
            <a:r>
              <a:rPr sz="3151" spc="-5" dirty="0"/>
              <a:t>t</a:t>
            </a:r>
            <a:endParaRPr sz="3151"/>
          </a:p>
        </p:txBody>
      </p:sp>
      <p:sp>
        <p:nvSpPr>
          <p:cNvPr id="3" name="object 3"/>
          <p:cNvSpPr txBox="1"/>
          <p:nvPr/>
        </p:nvSpPr>
        <p:spPr>
          <a:xfrm>
            <a:off x="1787531" y="1887986"/>
            <a:ext cx="6454946" cy="3445051"/>
          </a:xfrm>
          <a:prstGeom prst="rect">
            <a:avLst/>
          </a:prstGeom>
        </p:spPr>
        <p:txBody>
          <a:bodyPr vert="horz" wrap="square" lIns="0" tIns="153099" rIns="0" bIns="0" rtlCol="0">
            <a:spAutoFit/>
          </a:bodyPr>
          <a:lstStyle/>
          <a:p>
            <a:pPr marL="169613" indent="-157543">
              <a:spcBef>
                <a:spcPts val="1205"/>
              </a:spcBef>
              <a:buClr>
                <a:srgbClr val="006499"/>
              </a:buClr>
              <a:buSzPct val="75000"/>
              <a:buFont typeface="Wingdings"/>
              <a:buChar char=""/>
              <a:tabLst>
                <a:tab pos="170248" algn="l"/>
              </a:tabLst>
            </a:pPr>
            <a:r>
              <a:rPr sz="2001" spc="-5" dirty="0">
                <a:latin typeface="Segoe UI Symbol"/>
                <a:cs typeface="Segoe UI Symbol"/>
              </a:rPr>
              <a:t>Utilisation</a:t>
            </a:r>
            <a:r>
              <a:rPr sz="2001" spc="45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et</a:t>
            </a:r>
            <a:r>
              <a:rPr sz="2001" spc="15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configuration</a:t>
            </a:r>
            <a:r>
              <a:rPr sz="2001" spc="50" dirty="0">
                <a:latin typeface="Segoe UI Symbol"/>
                <a:cs typeface="Segoe UI Symbol"/>
              </a:rPr>
              <a:t> </a:t>
            </a:r>
            <a:r>
              <a:rPr sz="2001" spc="-5" dirty="0">
                <a:latin typeface="Segoe UI Symbol"/>
                <a:cs typeface="Segoe UI Symbol"/>
              </a:rPr>
              <a:t>d'un</a:t>
            </a:r>
            <a:r>
              <a:rPr sz="2001" spc="15" dirty="0">
                <a:latin typeface="Segoe UI Symbol"/>
                <a:cs typeface="Segoe UI Symbol"/>
              </a:rPr>
              <a:t> </a:t>
            </a:r>
            <a:r>
              <a:rPr sz="2001" spc="-5" dirty="0">
                <a:latin typeface="Segoe UI Symbol"/>
                <a:cs typeface="Segoe UI Symbol"/>
              </a:rPr>
              <a:t>client</a:t>
            </a:r>
            <a:r>
              <a:rPr sz="2001" spc="70" dirty="0">
                <a:latin typeface="Segoe UI Symbol"/>
                <a:cs typeface="Segoe UI Symbol"/>
              </a:rPr>
              <a:t> </a:t>
            </a:r>
            <a:r>
              <a:rPr sz="2001" spc="10" dirty="0">
                <a:latin typeface="Segoe UI Symbol"/>
                <a:cs typeface="Segoe UI Symbol"/>
              </a:rPr>
              <a:t>OpenSSH</a:t>
            </a:r>
            <a:r>
              <a:rPr sz="2001" spc="-85" dirty="0">
                <a:latin typeface="Segoe UI Symbol"/>
                <a:cs typeface="Segoe UI Symbol"/>
              </a:rPr>
              <a:t> </a:t>
            </a:r>
            <a:r>
              <a:rPr sz="2001" spc="-5" dirty="0">
                <a:latin typeface="Segoe UI Symbol"/>
                <a:cs typeface="Segoe UI Symbol"/>
              </a:rPr>
              <a:t>2.</a:t>
            </a:r>
            <a:endParaRPr sz="2001">
              <a:latin typeface="Segoe UI Symbol"/>
              <a:cs typeface="Segoe UI Symbol"/>
            </a:endParaRPr>
          </a:p>
          <a:p>
            <a:pPr marL="539966" lvl="1" indent="-161990">
              <a:spcBef>
                <a:spcPts val="1105"/>
              </a:spcBef>
              <a:buClr>
                <a:srgbClr val="C0C0C0"/>
              </a:buClr>
              <a:buSzPct val="80000"/>
              <a:buChar char="•"/>
              <a:tabLst>
                <a:tab pos="540601" algn="l"/>
              </a:tabLst>
            </a:pPr>
            <a:r>
              <a:rPr sz="2001" spc="-5" dirty="0">
                <a:latin typeface="Segoe UI Symbol"/>
                <a:cs typeface="Segoe UI Symbol"/>
              </a:rPr>
              <a:t>ssh</a:t>
            </a:r>
            <a:r>
              <a:rPr sz="2001" spc="15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,</a:t>
            </a:r>
            <a:r>
              <a:rPr sz="2001" spc="-5" dirty="0">
                <a:latin typeface="Segoe UI Symbol"/>
                <a:cs typeface="Segoe UI Symbol"/>
              </a:rPr>
              <a:t> ssh-keygen</a:t>
            </a:r>
            <a:r>
              <a:rPr sz="2001" spc="40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,</a:t>
            </a:r>
            <a:r>
              <a:rPr sz="2001" spc="-10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ssh-agent</a:t>
            </a:r>
            <a:r>
              <a:rPr sz="2001" spc="20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,</a:t>
            </a:r>
            <a:r>
              <a:rPr sz="2001" spc="-40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ssh-add</a:t>
            </a:r>
            <a:endParaRPr sz="2001">
              <a:latin typeface="Segoe UI Symbol"/>
              <a:cs typeface="Segoe UI Symbol"/>
            </a:endParaRPr>
          </a:p>
          <a:p>
            <a:pPr marL="169613" indent="-157543">
              <a:spcBef>
                <a:spcPts val="1105"/>
              </a:spcBef>
              <a:buClr>
                <a:srgbClr val="006499"/>
              </a:buClr>
              <a:buSzPct val="75000"/>
              <a:buFont typeface="Wingdings"/>
              <a:buChar char=""/>
              <a:tabLst>
                <a:tab pos="170248" algn="l"/>
              </a:tabLst>
            </a:pPr>
            <a:r>
              <a:rPr sz="2001" dirty="0">
                <a:latin typeface="Segoe UI Symbol"/>
                <a:cs typeface="Segoe UI Symbol"/>
              </a:rPr>
              <a:t>Comprendre</a:t>
            </a:r>
            <a:r>
              <a:rPr sz="2001" spc="-5" dirty="0">
                <a:latin typeface="Segoe UI Symbol"/>
                <a:cs typeface="Segoe UI Symbol"/>
              </a:rPr>
              <a:t> le</a:t>
            </a:r>
            <a:r>
              <a:rPr sz="2001" spc="10" dirty="0">
                <a:latin typeface="Segoe UI Symbol"/>
                <a:cs typeface="Segoe UI Symbol"/>
              </a:rPr>
              <a:t> </a:t>
            </a:r>
            <a:r>
              <a:rPr sz="2001" spc="-10" dirty="0">
                <a:latin typeface="Segoe UI Symbol"/>
                <a:cs typeface="Segoe UI Symbol"/>
              </a:rPr>
              <a:t>rôle</a:t>
            </a:r>
            <a:r>
              <a:rPr sz="2001" spc="25" dirty="0">
                <a:latin typeface="Segoe UI Symbol"/>
                <a:cs typeface="Segoe UI Symbol"/>
              </a:rPr>
              <a:t> </a:t>
            </a:r>
            <a:r>
              <a:rPr sz="2001" spc="5" dirty="0">
                <a:latin typeface="Segoe UI Symbol"/>
                <a:cs typeface="Segoe UI Symbol"/>
              </a:rPr>
              <a:t>des</a:t>
            </a:r>
            <a:r>
              <a:rPr sz="2001" spc="10" dirty="0">
                <a:latin typeface="Segoe UI Symbol"/>
                <a:cs typeface="Segoe UI Symbol"/>
              </a:rPr>
              <a:t> </a:t>
            </a:r>
            <a:r>
              <a:rPr sz="2001" spc="-5" dirty="0">
                <a:latin typeface="Segoe UI Symbol"/>
                <a:cs typeface="Segoe UI Symbol"/>
              </a:rPr>
              <a:t>clés</a:t>
            </a:r>
            <a:r>
              <a:rPr sz="2001" spc="-15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ssh.</a:t>
            </a:r>
            <a:endParaRPr sz="2001">
              <a:latin typeface="Segoe UI Symbol"/>
              <a:cs typeface="Segoe UI Symbol"/>
            </a:endParaRPr>
          </a:p>
          <a:p>
            <a:pPr marL="539966" lvl="1" indent="-161990">
              <a:spcBef>
                <a:spcPts val="1090"/>
              </a:spcBef>
              <a:buClr>
                <a:srgbClr val="C0C0C0"/>
              </a:buClr>
              <a:buSzPct val="80000"/>
              <a:buChar char="•"/>
              <a:tabLst>
                <a:tab pos="540601" algn="l"/>
              </a:tabLst>
            </a:pPr>
            <a:r>
              <a:rPr sz="2001" spc="-5" dirty="0">
                <a:latin typeface="Segoe UI Symbol"/>
                <a:cs typeface="Segoe UI Symbol"/>
              </a:rPr>
              <a:t>/etc/ssh/ssh_host_rsa_key</a:t>
            </a:r>
            <a:r>
              <a:rPr sz="2001" spc="45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and</a:t>
            </a:r>
            <a:r>
              <a:rPr sz="2001" spc="-20" dirty="0">
                <a:latin typeface="Segoe UI Symbol"/>
                <a:cs typeface="Segoe UI Symbol"/>
              </a:rPr>
              <a:t> </a:t>
            </a:r>
            <a:r>
              <a:rPr sz="2001" spc="-10" dirty="0">
                <a:latin typeface="Segoe UI Symbol"/>
                <a:cs typeface="Segoe UI Symbol"/>
              </a:rPr>
              <a:t>ssh_host_rsa_key.pub</a:t>
            </a:r>
            <a:endParaRPr sz="2001">
              <a:latin typeface="Segoe UI Symbol"/>
              <a:cs typeface="Segoe UI Symbol"/>
            </a:endParaRPr>
          </a:p>
          <a:p>
            <a:pPr marL="539966" lvl="1" indent="-161990">
              <a:spcBef>
                <a:spcPts val="1105"/>
              </a:spcBef>
              <a:buClr>
                <a:srgbClr val="C0C0C0"/>
              </a:buClr>
              <a:buSzPct val="80000"/>
              <a:buChar char="•"/>
              <a:tabLst>
                <a:tab pos="540601" algn="l"/>
              </a:tabLst>
            </a:pPr>
            <a:r>
              <a:rPr sz="2001" spc="-5" dirty="0">
                <a:latin typeface="Segoe UI Symbol"/>
                <a:cs typeface="Segoe UI Symbol"/>
              </a:rPr>
              <a:t>/etc/ssh/ssh_host_dsa_key</a:t>
            </a:r>
            <a:r>
              <a:rPr sz="2001" spc="40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and</a:t>
            </a:r>
            <a:r>
              <a:rPr sz="2001" spc="-30" dirty="0">
                <a:latin typeface="Segoe UI Symbol"/>
                <a:cs typeface="Segoe UI Symbol"/>
              </a:rPr>
              <a:t> </a:t>
            </a:r>
            <a:r>
              <a:rPr sz="2001" spc="-10" dirty="0">
                <a:latin typeface="Segoe UI Symbol"/>
                <a:cs typeface="Segoe UI Symbol"/>
              </a:rPr>
              <a:t>ssh_host_dsa_key.pub</a:t>
            </a:r>
            <a:endParaRPr sz="2001">
              <a:latin typeface="Segoe UI Symbol"/>
              <a:cs typeface="Segoe UI Symbol"/>
            </a:endParaRPr>
          </a:p>
          <a:p>
            <a:pPr marL="539966" lvl="1" indent="-161990">
              <a:spcBef>
                <a:spcPts val="1105"/>
              </a:spcBef>
              <a:buClr>
                <a:srgbClr val="C0C0C0"/>
              </a:buClr>
              <a:buSzPct val="80000"/>
              <a:buChar char="•"/>
              <a:tabLst>
                <a:tab pos="540601" algn="l"/>
              </a:tabLst>
            </a:pPr>
            <a:r>
              <a:rPr sz="2001" dirty="0">
                <a:latin typeface="Segoe UI Symbol"/>
                <a:cs typeface="Segoe UI Symbol"/>
              </a:rPr>
              <a:t>/etc/ssh_known_hosts</a:t>
            </a:r>
            <a:endParaRPr sz="2001">
              <a:latin typeface="Segoe UI Symbol"/>
              <a:cs typeface="Segoe UI Symbol"/>
            </a:endParaRPr>
          </a:p>
          <a:p>
            <a:pPr marL="539966" marR="702591" lvl="1" indent="-161990">
              <a:spcBef>
                <a:spcPts val="1095"/>
              </a:spcBef>
              <a:buClr>
                <a:srgbClr val="C0C0C0"/>
              </a:buClr>
              <a:buSzPct val="80000"/>
              <a:buChar char="•"/>
              <a:tabLst>
                <a:tab pos="540601" algn="l"/>
              </a:tabLst>
            </a:pPr>
            <a:r>
              <a:rPr sz="2001" spc="-5" dirty="0">
                <a:latin typeface="Segoe UI Symbol"/>
                <a:cs typeface="Segoe UI Symbol"/>
              </a:rPr>
              <a:t>~/.ssh/id_rsa</a:t>
            </a:r>
            <a:r>
              <a:rPr sz="2001" spc="45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and</a:t>
            </a:r>
            <a:r>
              <a:rPr sz="2001" spc="5" dirty="0">
                <a:latin typeface="Segoe UI Symbol"/>
                <a:cs typeface="Segoe UI Symbol"/>
              </a:rPr>
              <a:t> </a:t>
            </a:r>
            <a:r>
              <a:rPr sz="2001" spc="-5" dirty="0">
                <a:latin typeface="Segoe UI Symbol"/>
                <a:cs typeface="Segoe UI Symbol"/>
              </a:rPr>
              <a:t>id_rsa.pub</a:t>
            </a:r>
            <a:r>
              <a:rPr sz="2001" spc="55" dirty="0">
                <a:latin typeface="Segoe UI Symbol"/>
                <a:cs typeface="Segoe UI Symbol"/>
              </a:rPr>
              <a:t> </a:t>
            </a:r>
            <a:r>
              <a:rPr sz="2001" spc="-5" dirty="0">
                <a:latin typeface="Segoe UI Symbol"/>
                <a:cs typeface="Segoe UI Symbol"/>
              </a:rPr>
              <a:t>~/.ssh/id_dsa</a:t>
            </a:r>
            <a:r>
              <a:rPr sz="2001" spc="30" dirty="0">
                <a:latin typeface="Segoe UI Symbol"/>
                <a:cs typeface="Segoe UI Symbol"/>
              </a:rPr>
              <a:t> </a:t>
            </a:r>
            <a:r>
              <a:rPr sz="2001" dirty="0">
                <a:latin typeface="Segoe UI Symbol"/>
                <a:cs typeface="Segoe UI Symbol"/>
              </a:rPr>
              <a:t>and </a:t>
            </a:r>
            <a:r>
              <a:rPr sz="2001" spc="-535" dirty="0">
                <a:latin typeface="Segoe UI Symbol"/>
                <a:cs typeface="Segoe UI Symbol"/>
              </a:rPr>
              <a:t> </a:t>
            </a:r>
            <a:r>
              <a:rPr sz="2001" spc="-5" dirty="0">
                <a:latin typeface="Segoe UI Symbol"/>
                <a:cs typeface="Segoe UI Symbol"/>
              </a:rPr>
              <a:t>id_dsa.pub</a:t>
            </a:r>
            <a:endParaRPr sz="20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222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Exercice: Installation de l’environnement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Architecture attendu:</a:t>
            </a:r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54495" y="2829613"/>
            <a:ext cx="8492359" cy="378139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603" y="1110700"/>
            <a:ext cx="4775936" cy="614938"/>
          </a:xfrm>
          <a:prstGeom prst="rect">
            <a:avLst/>
          </a:prstGeom>
        </p:spPr>
        <p:txBody>
          <a:bodyPr vert="horz" wrap="square" lIns="0" tIns="13976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0"/>
              </a:spcBef>
            </a:pPr>
            <a:r>
              <a:rPr sz="3852" dirty="0">
                <a:latin typeface="Calibri"/>
                <a:cs typeface="Calibri"/>
              </a:rPr>
              <a:t>Le</a:t>
            </a:r>
            <a:r>
              <a:rPr sz="3852" spc="-15" dirty="0">
                <a:latin typeface="Calibri"/>
                <a:cs typeface="Calibri"/>
              </a:rPr>
              <a:t> </a:t>
            </a:r>
            <a:r>
              <a:rPr sz="3852" spc="-10" dirty="0">
                <a:latin typeface="Calibri"/>
                <a:cs typeface="Calibri"/>
              </a:rPr>
              <a:t>vocabulaire</a:t>
            </a:r>
            <a:r>
              <a:rPr sz="3852" spc="-5" dirty="0">
                <a:latin typeface="Calibri"/>
                <a:cs typeface="Calibri"/>
              </a:rPr>
              <a:t> </a:t>
            </a:r>
            <a:r>
              <a:rPr sz="3852" spc="-55" dirty="0">
                <a:latin typeface="Calibri"/>
                <a:cs typeface="Calibri"/>
              </a:rPr>
              <a:t>d’Ansible</a:t>
            </a:r>
            <a:endParaRPr sz="3852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0548" y="1942773"/>
            <a:ext cx="2849172" cy="3234143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384329" indent="-372259">
              <a:spcBef>
                <a:spcPts val="100"/>
              </a:spcBef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spc="-5" dirty="0">
                <a:latin typeface="Arial MT"/>
                <a:cs typeface="Arial MT"/>
              </a:rPr>
              <a:t>Inventories</a:t>
            </a:r>
            <a:endParaRPr sz="2101" dirty="0">
              <a:latin typeface="Arial MT"/>
              <a:cs typeface="Arial MT"/>
            </a:endParaRPr>
          </a:p>
          <a:p>
            <a:pPr marL="384329" indent="-372259"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spc="-5" dirty="0">
                <a:latin typeface="Arial MT"/>
                <a:cs typeface="Arial MT"/>
              </a:rPr>
              <a:t>Modules</a:t>
            </a:r>
            <a:endParaRPr sz="2101" dirty="0">
              <a:latin typeface="Arial MT"/>
              <a:cs typeface="Arial MT"/>
            </a:endParaRPr>
          </a:p>
          <a:p>
            <a:pPr marL="384329" indent="-372259">
              <a:spcBef>
                <a:spcPts val="15"/>
              </a:spcBef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spc="-20" dirty="0">
                <a:latin typeface="Arial MT"/>
                <a:cs typeface="Arial MT"/>
              </a:rPr>
              <a:t>Variables</a:t>
            </a:r>
            <a:endParaRPr sz="2101" dirty="0">
              <a:latin typeface="Arial MT"/>
              <a:cs typeface="Arial MT"/>
            </a:endParaRPr>
          </a:p>
          <a:p>
            <a:pPr marL="384329" indent="-372259"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dirty="0">
                <a:latin typeface="Arial MT"/>
                <a:cs typeface="Arial MT"/>
              </a:rPr>
              <a:t>Facts</a:t>
            </a:r>
          </a:p>
          <a:p>
            <a:pPr marL="384329" indent="-372259">
              <a:spcBef>
                <a:spcPts val="10"/>
              </a:spcBef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spc="-5" dirty="0">
                <a:latin typeface="Arial MT"/>
                <a:cs typeface="Arial MT"/>
              </a:rPr>
              <a:t>Playbooks</a:t>
            </a:r>
            <a:r>
              <a:rPr sz="2101" spc="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and</a:t>
            </a:r>
            <a:r>
              <a:rPr sz="2101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plays</a:t>
            </a:r>
            <a:endParaRPr sz="2101" dirty="0">
              <a:latin typeface="Arial MT"/>
              <a:cs typeface="Arial MT"/>
            </a:endParaRPr>
          </a:p>
          <a:p>
            <a:pPr marL="384329" indent="-372259"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spc="-5" dirty="0">
                <a:latin typeface="Arial MT"/>
                <a:cs typeface="Arial MT"/>
              </a:rPr>
              <a:t>Configuration</a:t>
            </a:r>
            <a:r>
              <a:rPr sz="2101" spc="35" dirty="0">
                <a:latin typeface="Arial MT"/>
                <a:cs typeface="Arial MT"/>
              </a:rPr>
              <a:t> </a:t>
            </a:r>
            <a:r>
              <a:rPr sz="2101" dirty="0">
                <a:latin typeface="Arial MT"/>
                <a:cs typeface="Arial MT"/>
              </a:rPr>
              <a:t>files</a:t>
            </a:r>
          </a:p>
          <a:p>
            <a:pPr marL="384329" indent="-372259">
              <a:spcBef>
                <a:spcPts val="10"/>
              </a:spcBef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spc="-30" dirty="0">
                <a:latin typeface="Arial MT"/>
                <a:cs typeface="Arial MT"/>
              </a:rPr>
              <a:t>Templates</a:t>
            </a:r>
            <a:endParaRPr sz="2101" dirty="0">
              <a:latin typeface="Arial MT"/>
              <a:cs typeface="Arial MT"/>
            </a:endParaRPr>
          </a:p>
          <a:p>
            <a:pPr marL="384329" indent="-372259">
              <a:spcBef>
                <a:spcPts val="5"/>
              </a:spcBef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spc="-5" dirty="0">
                <a:latin typeface="Arial MT"/>
                <a:cs typeface="Arial MT"/>
              </a:rPr>
              <a:t>Handlers</a:t>
            </a:r>
            <a:endParaRPr sz="2101" dirty="0">
              <a:latin typeface="Arial MT"/>
              <a:cs typeface="Arial MT"/>
            </a:endParaRPr>
          </a:p>
          <a:p>
            <a:pPr marL="384329" indent="-372259">
              <a:spcBef>
                <a:spcPts val="10"/>
              </a:spcBef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spc="-5" dirty="0">
                <a:latin typeface="Arial MT"/>
                <a:cs typeface="Arial MT"/>
              </a:rPr>
              <a:t>Rôles</a:t>
            </a:r>
            <a:endParaRPr sz="2101" dirty="0">
              <a:latin typeface="Arial MT"/>
              <a:cs typeface="Arial MT"/>
            </a:endParaRPr>
          </a:p>
          <a:p>
            <a:pPr marL="384329" indent="-372259"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dirty="0">
                <a:latin typeface="Arial MT"/>
                <a:cs typeface="Arial MT"/>
              </a:rPr>
              <a:t>Ansible</a:t>
            </a:r>
            <a:r>
              <a:rPr sz="2101" spc="-35" dirty="0">
                <a:latin typeface="Arial MT"/>
                <a:cs typeface="Arial MT"/>
              </a:rPr>
              <a:t> Vault</a:t>
            </a:r>
            <a:endParaRPr sz="2101" dirty="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8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93" y="402484"/>
            <a:ext cx="9316164" cy="686087"/>
          </a:xfrm>
        </p:spPr>
        <p:txBody>
          <a:bodyPr>
            <a:normAutofit fontScale="90000"/>
          </a:bodyPr>
          <a:lstStyle/>
          <a:p>
            <a:r>
              <a:rPr lang="fr-BE" dirty="0"/>
              <a:t>Présentation du formateur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 err="1"/>
              <a:t>Aymen</a:t>
            </a:r>
            <a:r>
              <a:rPr lang="fr-BE" dirty="0"/>
              <a:t> </a:t>
            </a:r>
            <a:r>
              <a:rPr lang="fr-BE" dirty="0" err="1"/>
              <a:t>Drira</a:t>
            </a:r>
            <a:endParaRPr lang="fr-BE" dirty="0"/>
          </a:p>
          <a:p>
            <a:pPr lvl="1"/>
            <a:r>
              <a:rPr lang="fr-BE" dirty="0">
                <a:hlinkClick r:id="rId2"/>
              </a:rPr>
              <a:t>driraaymen@gmail.com</a:t>
            </a:r>
            <a:endParaRPr lang="fr-BE" dirty="0"/>
          </a:p>
          <a:p>
            <a:pPr lvl="1"/>
            <a:r>
              <a:rPr lang="fr-BE" dirty="0"/>
              <a:t>Consultant systèmes </a:t>
            </a:r>
            <a:r>
              <a:rPr lang="fr-BE" dirty="0" err="1"/>
              <a:t>DevOps</a:t>
            </a:r>
            <a:endParaRPr lang="fr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7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3282" y="1870733"/>
            <a:ext cx="1925621" cy="99101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931937" y="3134650"/>
            <a:ext cx="2971778" cy="5717"/>
          </a:xfrm>
          <a:custGeom>
            <a:avLst/>
            <a:gdLst/>
            <a:ahLst/>
            <a:cxnLst/>
            <a:rect l="l" t="t" r="r" b="b"/>
            <a:pathLst>
              <a:path w="2970529" h="5714">
                <a:moveTo>
                  <a:pt x="2970022" y="0"/>
                </a:moveTo>
                <a:lnTo>
                  <a:pt x="0" y="0"/>
                </a:lnTo>
                <a:lnTo>
                  <a:pt x="0" y="5598"/>
                </a:lnTo>
                <a:lnTo>
                  <a:pt x="2970022" y="5598"/>
                </a:lnTo>
                <a:lnTo>
                  <a:pt x="2970022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grpSp>
        <p:nvGrpSpPr>
          <p:cNvPr id="4" name="object 4"/>
          <p:cNvGrpSpPr/>
          <p:nvPr/>
        </p:nvGrpSpPr>
        <p:grpSpPr>
          <a:xfrm>
            <a:off x="3918408" y="3121130"/>
            <a:ext cx="3006718" cy="2478176"/>
            <a:chOff x="3865055" y="3119819"/>
            <a:chExt cx="3005455" cy="2477135"/>
          </a:xfrm>
        </p:grpSpPr>
        <p:sp>
          <p:nvSpPr>
            <p:cNvPr id="5" name="object 5"/>
            <p:cNvSpPr/>
            <p:nvPr/>
          </p:nvSpPr>
          <p:spPr>
            <a:xfrm>
              <a:off x="3878580" y="3511296"/>
              <a:ext cx="2970530" cy="2071370"/>
            </a:xfrm>
            <a:custGeom>
              <a:avLst/>
              <a:gdLst/>
              <a:ahLst/>
              <a:cxnLst/>
              <a:rect l="l" t="t" r="r" b="b"/>
              <a:pathLst>
                <a:path w="2970529" h="2071370">
                  <a:moveTo>
                    <a:pt x="2970022" y="0"/>
                  </a:moveTo>
                  <a:lnTo>
                    <a:pt x="0" y="0"/>
                  </a:lnTo>
                  <a:lnTo>
                    <a:pt x="0" y="2070862"/>
                  </a:lnTo>
                  <a:lnTo>
                    <a:pt x="2970022" y="2070862"/>
                  </a:lnTo>
                  <a:lnTo>
                    <a:pt x="2970022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6" name="object 6"/>
            <p:cNvSpPr/>
            <p:nvPr/>
          </p:nvSpPr>
          <p:spPr>
            <a:xfrm>
              <a:off x="3879342" y="3134106"/>
              <a:ext cx="2970530" cy="2448560"/>
            </a:xfrm>
            <a:custGeom>
              <a:avLst/>
              <a:gdLst/>
              <a:ahLst/>
              <a:cxnLst/>
              <a:rect l="l" t="t" r="r" b="b"/>
              <a:pathLst>
                <a:path w="2970529" h="2448560">
                  <a:moveTo>
                    <a:pt x="0" y="2448560"/>
                  </a:moveTo>
                  <a:lnTo>
                    <a:pt x="2970021" y="2448560"/>
                  </a:lnTo>
                  <a:lnTo>
                    <a:pt x="2970021" y="0"/>
                  </a:lnTo>
                  <a:lnTo>
                    <a:pt x="0" y="0"/>
                  </a:lnTo>
                  <a:lnTo>
                    <a:pt x="0" y="2448560"/>
                  </a:lnTo>
                  <a:close/>
                </a:path>
              </a:pathLst>
            </a:custGeom>
            <a:ln w="2857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7" name="object 7"/>
            <p:cNvSpPr/>
            <p:nvPr/>
          </p:nvSpPr>
          <p:spPr>
            <a:xfrm>
              <a:off x="3892296" y="3139427"/>
              <a:ext cx="2978150" cy="372110"/>
            </a:xfrm>
            <a:custGeom>
              <a:avLst/>
              <a:gdLst/>
              <a:ahLst/>
              <a:cxnLst/>
              <a:rect l="l" t="t" r="r" b="b"/>
              <a:pathLst>
                <a:path w="2978150" h="372110">
                  <a:moveTo>
                    <a:pt x="2977642" y="0"/>
                  </a:moveTo>
                  <a:lnTo>
                    <a:pt x="0" y="0"/>
                  </a:lnTo>
                  <a:lnTo>
                    <a:pt x="0" y="371614"/>
                  </a:lnTo>
                  <a:lnTo>
                    <a:pt x="2977642" y="371614"/>
                  </a:lnTo>
                  <a:lnTo>
                    <a:pt x="2977642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953774" y="3035558"/>
            <a:ext cx="538706" cy="2718942"/>
            <a:chOff x="6899147" y="3034284"/>
            <a:chExt cx="538480" cy="2717800"/>
          </a:xfrm>
        </p:grpSpPr>
        <p:sp>
          <p:nvSpPr>
            <p:cNvPr id="9" name="object 9"/>
            <p:cNvSpPr/>
            <p:nvPr/>
          </p:nvSpPr>
          <p:spPr>
            <a:xfrm>
              <a:off x="7132319" y="3034284"/>
              <a:ext cx="0" cy="2717800"/>
            </a:xfrm>
            <a:custGeom>
              <a:avLst/>
              <a:gdLst/>
              <a:ahLst/>
              <a:cxnLst/>
              <a:rect l="l" t="t" r="r" b="b"/>
              <a:pathLst>
                <a:path h="2717800">
                  <a:moveTo>
                    <a:pt x="0" y="0"/>
                  </a:moveTo>
                  <a:lnTo>
                    <a:pt x="0" y="2717292"/>
                  </a:lnTo>
                </a:path>
              </a:pathLst>
            </a:custGeom>
            <a:ln w="19048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6899147" y="3956304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0" y="0"/>
                  </a:moveTo>
                  <a:lnTo>
                    <a:pt x="482726" y="0"/>
                  </a:lnTo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7382255" y="3938016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0"/>
                  </a:moveTo>
                  <a:lnTo>
                    <a:pt x="0" y="36575"/>
                  </a:lnTo>
                  <a:lnTo>
                    <a:pt x="50038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6899147" y="3938016"/>
              <a:ext cx="533400" cy="1028700"/>
            </a:xfrm>
            <a:custGeom>
              <a:avLst/>
              <a:gdLst/>
              <a:ahLst/>
              <a:cxnLst/>
              <a:rect l="l" t="t" r="r" b="b"/>
              <a:pathLst>
                <a:path w="533400" h="1028700">
                  <a:moveTo>
                    <a:pt x="483107" y="36575"/>
                  </a:moveTo>
                  <a:lnTo>
                    <a:pt x="533146" y="18287"/>
                  </a:lnTo>
                  <a:lnTo>
                    <a:pt x="483107" y="0"/>
                  </a:lnTo>
                  <a:lnTo>
                    <a:pt x="483107" y="36575"/>
                  </a:lnTo>
                  <a:close/>
                </a:path>
                <a:path w="533400" h="1028700">
                  <a:moveTo>
                    <a:pt x="0" y="1028700"/>
                  </a:moveTo>
                  <a:lnTo>
                    <a:pt x="482726" y="1028700"/>
                  </a:lnTo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7382255" y="4948428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0"/>
                  </a:moveTo>
                  <a:lnTo>
                    <a:pt x="0" y="36575"/>
                  </a:lnTo>
                  <a:lnTo>
                    <a:pt x="50038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7382255" y="4948428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36575"/>
                  </a:moveTo>
                  <a:lnTo>
                    <a:pt x="50038" y="18287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946994" y="3151742"/>
            <a:ext cx="2943191" cy="277757"/>
          </a:xfrm>
          <a:prstGeom prst="rect">
            <a:avLst/>
          </a:prstGeom>
          <a:solidFill>
            <a:srgbClr val="CC0000"/>
          </a:solidFill>
        </p:spPr>
        <p:txBody>
          <a:bodyPr vert="horz" wrap="square" lIns="0" tIns="99737" rIns="0" bIns="0" rtlCol="0">
            <a:spAutoFit/>
          </a:bodyPr>
          <a:lstStyle/>
          <a:p>
            <a:pPr marL="316356">
              <a:spcBef>
                <a:spcPts val="785"/>
              </a:spcBef>
            </a:pP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BL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3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15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5" dirty="0">
                <a:solidFill>
                  <a:srgbClr val="FFFFFF"/>
                </a:solidFill>
                <a:latin typeface="Arial"/>
                <a:cs typeface="Arial"/>
              </a:rPr>
              <a:t>NGINE</a:t>
            </a:r>
            <a:endParaRPr sz="115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849" y="1882931"/>
            <a:ext cx="855322" cy="73335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961451" y="2438916"/>
            <a:ext cx="391960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50" b="1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DB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87749" y="4232402"/>
            <a:ext cx="1659317" cy="1236864"/>
            <a:chOff x="2135123" y="4230624"/>
            <a:chExt cx="1658620" cy="1236345"/>
          </a:xfrm>
        </p:grpSpPr>
        <p:sp>
          <p:nvSpPr>
            <p:cNvPr id="19" name="object 19"/>
            <p:cNvSpPr/>
            <p:nvPr/>
          </p:nvSpPr>
          <p:spPr>
            <a:xfrm>
              <a:off x="2945891" y="5026152"/>
              <a:ext cx="792480" cy="6350"/>
            </a:xfrm>
            <a:custGeom>
              <a:avLst/>
              <a:gdLst/>
              <a:ahLst/>
              <a:cxnLst/>
              <a:rect l="l" t="t" r="r" b="b"/>
              <a:pathLst>
                <a:path w="792479" h="6350">
                  <a:moveTo>
                    <a:pt x="0" y="5968"/>
                  </a:moveTo>
                  <a:lnTo>
                    <a:pt x="792480" y="0"/>
                  </a:lnTo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0" name="object 20"/>
            <p:cNvSpPr/>
            <p:nvPr/>
          </p:nvSpPr>
          <p:spPr>
            <a:xfrm>
              <a:off x="3738371" y="5006340"/>
              <a:ext cx="50165" cy="38100"/>
            </a:xfrm>
            <a:custGeom>
              <a:avLst/>
              <a:gdLst/>
              <a:ahLst/>
              <a:cxnLst/>
              <a:rect l="l" t="t" r="r" b="b"/>
              <a:pathLst>
                <a:path w="50164" h="38100">
                  <a:moveTo>
                    <a:pt x="0" y="0"/>
                  </a:moveTo>
                  <a:lnTo>
                    <a:pt x="380" y="38100"/>
                  </a:lnTo>
                  <a:lnTo>
                    <a:pt x="50164" y="18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1" name="object 21"/>
            <p:cNvSpPr/>
            <p:nvPr/>
          </p:nvSpPr>
          <p:spPr>
            <a:xfrm>
              <a:off x="2567939" y="4230624"/>
              <a:ext cx="1221105" cy="814069"/>
            </a:xfrm>
            <a:custGeom>
              <a:avLst/>
              <a:gdLst/>
              <a:ahLst/>
              <a:cxnLst/>
              <a:rect l="l" t="t" r="r" b="b"/>
              <a:pathLst>
                <a:path w="1221104" h="814070">
                  <a:moveTo>
                    <a:pt x="1170813" y="813815"/>
                  </a:moveTo>
                  <a:lnTo>
                    <a:pt x="1220597" y="794257"/>
                  </a:lnTo>
                  <a:lnTo>
                    <a:pt x="1170432" y="775715"/>
                  </a:lnTo>
                  <a:lnTo>
                    <a:pt x="1170813" y="813815"/>
                  </a:lnTo>
                  <a:close/>
                </a:path>
                <a:path w="1221104" h="814070">
                  <a:moveTo>
                    <a:pt x="0" y="0"/>
                  </a:moveTo>
                  <a:lnTo>
                    <a:pt x="0" y="325754"/>
                  </a:lnTo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2" name="object 22"/>
            <p:cNvSpPr/>
            <p:nvPr/>
          </p:nvSpPr>
          <p:spPr>
            <a:xfrm>
              <a:off x="2549651" y="455676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36575" y="0"/>
                  </a:moveTo>
                  <a:lnTo>
                    <a:pt x="0" y="0"/>
                  </a:lnTo>
                  <a:lnTo>
                    <a:pt x="18287" y="50037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3" name="object 23"/>
            <p:cNvSpPr/>
            <p:nvPr/>
          </p:nvSpPr>
          <p:spPr>
            <a:xfrm>
              <a:off x="2549651" y="455676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0" y="0"/>
                  </a:moveTo>
                  <a:lnTo>
                    <a:pt x="18287" y="50037"/>
                  </a:lnTo>
                  <a:lnTo>
                    <a:pt x="36575" y="0"/>
                  </a:lnTo>
                  <a:lnTo>
                    <a:pt x="0" y="0"/>
                  </a:lnTo>
                  <a:close/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5123" y="4561332"/>
              <a:ext cx="906780" cy="905256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722708" y="4229352"/>
            <a:ext cx="1123787" cy="242672"/>
            <a:chOff x="2669857" y="4227576"/>
            <a:chExt cx="1123315" cy="242570"/>
          </a:xfrm>
        </p:grpSpPr>
        <p:sp>
          <p:nvSpPr>
            <p:cNvPr id="26" name="object 26"/>
            <p:cNvSpPr/>
            <p:nvPr/>
          </p:nvSpPr>
          <p:spPr>
            <a:xfrm>
              <a:off x="2670047" y="4447032"/>
              <a:ext cx="1068070" cy="0"/>
            </a:xfrm>
            <a:custGeom>
              <a:avLst/>
              <a:gdLst/>
              <a:ahLst/>
              <a:cxnLst/>
              <a:rect l="l" t="t" r="r" b="b"/>
              <a:pathLst>
                <a:path w="1068070">
                  <a:moveTo>
                    <a:pt x="0" y="0"/>
                  </a:moveTo>
                  <a:lnTo>
                    <a:pt x="1068069" y="0"/>
                  </a:lnTo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7" name="object 27"/>
            <p:cNvSpPr/>
            <p:nvPr/>
          </p:nvSpPr>
          <p:spPr>
            <a:xfrm>
              <a:off x="3738371" y="4428744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0" y="36575"/>
                  </a:lnTo>
                  <a:lnTo>
                    <a:pt x="50037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8" name="object 28"/>
            <p:cNvSpPr/>
            <p:nvPr/>
          </p:nvSpPr>
          <p:spPr>
            <a:xfrm>
              <a:off x="2674619" y="4227576"/>
              <a:ext cx="1113790" cy="238125"/>
            </a:xfrm>
            <a:custGeom>
              <a:avLst/>
              <a:gdLst/>
              <a:ahLst/>
              <a:cxnLst/>
              <a:rect l="l" t="t" r="r" b="b"/>
              <a:pathLst>
                <a:path w="1113789" h="238125">
                  <a:moveTo>
                    <a:pt x="1063752" y="237743"/>
                  </a:moveTo>
                  <a:lnTo>
                    <a:pt x="1113790" y="219455"/>
                  </a:lnTo>
                  <a:lnTo>
                    <a:pt x="1063752" y="201167"/>
                  </a:lnTo>
                  <a:lnTo>
                    <a:pt x="1063752" y="237743"/>
                  </a:lnTo>
                  <a:close/>
                </a:path>
                <a:path w="1113789" h="238125">
                  <a:moveTo>
                    <a:pt x="0" y="0"/>
                  </a:moveTo>
                  <a:lnTo>
                    <a:pt x="0" y="225170"/>
                  </a:lnTo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08469" y="3220040"/>
            <a:ext cx="1061149" cy="722680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2436266" y="1741139"/>
            <a:ext cx="2729741" cy="2322535"/>
            <a:chOff x="2383535" y="1740408"/>
            <a:chExt cx="2728595" cy="2321560"/>
          </a:xfrm>
        </p:grpSpPr>
        <p:sp>
          <p:nvSpPr>
            <p:cNvPr id="31" name="object 31"/>
            <p:cNvSpPr/>
            <p:nvPr/>
          </p:nvSpPr>
          <p:spPr>
            <a:xfrm>
              <a:off x="3339083" y="4038600"/>
              <a:ext cx="401320" cy="5715"/>
            </a:xfrm>
            <a:custGeom>
              <a:avLst/>
              <a:gdLst/>
              <a:ahLst/>
              <a:cxnLst/>
              <a:rect l="l" t="t" r="r" b="b"/>
              <a:pathLst>
                <a:path w="401320" h="5714">
                  <a:moveTo>
                    <a:pt x="0" y="5714"/>
                  </a:moveTo>
                  <a:lnTo>
                    <a:pt x="400812" y="0"/>
                  </a:lnTo>
                </a:path>
              </a:pathLst>
            </a:custGeom>
            <a:ln w="9523">
              <a:solidFill>
                <a:srgbClr val="4BB0B1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2" name="object 32"/>
            <p:cNvSpPr/>
            <p:nvPr/>
          </p:nvSpPr>
          <p:spPr>
            <a:xfrm>
              <a:off x="3739895" y="4020312"/>
              <a:ext cx="51435" cy="36830"/>
            </a:xfrm>
            <a:custGeom>
              <a:avLst/>
              <a:gdLst/>
              <a:ahLst/>
              <a:cxnLst/>
              <a:rect l="l" t="t" r="r" b="b"/>
              <a:pathLst>
                <a:path w="51435" h="36829">
                  <a:moveTo>
                    <a:pt x="0" y="0"/>
                  </a:moveTo>
                  <a:lnTo>
                    <a:pt x="507" y="36575"/>
                  </a:lnTo>
                  <a:lnTo>
                    <a:pt x="51307" y="17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B0B1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3" name="object 33"/>
            <p:cNvSpPr/>
            <p:nvPr/>
          </p:nvSpPr>
          <p:spPr>
            <a:xfrm>
              <a:off x="3739895" y="4020312"/>
              <a:ext cx="51435" cy="36830"/>
            </a:xfrm>
            <a:custGeom>
              <a:avLst/>
              <a:gdLst/>
              <a:ahLst/>
              <a:cxnLst/>
              <a:rect l="l" t="t" r="r" b="b"/>
              <a:pathLst>
                <a:path w="51435" h="36829">
                  <a:moveTo>
                    <a:pt x="507" y="36575"/>
                  </a:moveTo>
                  <a:lnTo>
                    <a:pt x="51307" y="17525"/>
                  </a:lnTo>
                  <a:lnTo>
                    <a:pt x="0" y="0"/>
                  </a:lnTo>
                  <a:lnTo>
                    <a:pt x="507" y="36575"/>
                  </a:lnTo>
                  <a:close/>
                </a:path>
              </a:pathLst>
            </a:custGeom>
            <a:ln w="9523">
              <a:solidFill>
                <a:srgbClr val="4BB0B1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4" name="object 34"/>
            <p:cNvSpPr/>
            <p:nvPr/>
          </p:nvSpPr>
          <p:spPr>
            <a:xfrm>
              <a:off x="3339083" y="4037076"/>
              <a:ext cx="401320" cy="5715"/>
            </a:xfrm>
            <a:custGeom>
              <a:avLst/>
              <a:gdLst/>
              <a:ahLst/>
              <a:cxnLst/>
              <a:rect l="l" t="t" r="r" b="b"/>
              <a:pathLst>
                <a:path w="401320" h="5714">
                  <a:moveTo>
                    <a:pt x="0" y="5714"/>
                  </a:moveTo>
                  <a:lnTo>
                    <a:pt x="400812" y="0"/>
                  </a:lnTo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5" name="object 35"/>
            <p:cNvSpPr/>
            <p:nvPr/>
          </p:nvSpPr>
          <p:spPr>
            <a:xfrm>
              <a:off x="3739895" y="4018788"/>
              <a:ext cx="51435" cy="36830"/>
            </a:xfrm>
            <a:custGeom>
              <a:avLst/>
              <a:gdLst/>
              <a:ahLst/>
              <a:cxnLst/>
              <a:rect l="l" t="t" r="r" b="b"/>
              <a:pathLst>
                <a:path w="51435" h="36829">
                  <a:moveTo>
                    <a:pt x="0" y="0"/>
                  </a:moveTo>
                  <a:lnTo>
                    <a:pt x="507" y="36575"/>
                  </a:lnTo>
                  <a:lnTo>
                    <a:pt x="51307" y="17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6" name="object 36"/>
            <p:cNvSpPr/>
            <p:nvPr/>
          </p:nvSpPr>
          <p:spPr>
            <a:xfrm>
              <a:off x="3582923" y="3713988"/>
              <a:ext cx="208279" cy="341630"/>
            </a:xfrm>
            <a:custGeom>
              <a:avLst/>
              <a:gdLst/>
              <a:ahLst/>
              <a:cxnLst/>
              <a:rect l="l" t="t" r="r" b="b"/>
              <a:pathLst>
                <a:path w="208279" h="341629">
                  <a:moveTo>
                    <a:pt x="157479" y="341375"/>
                  </a:moveTo>
                  <a:lnTo>
                    <a:pt x="208279" y="322325"/>
                  </a:lnTo>
                  <a:lnTo>
                    <a:pt x="156972" y="304800"/>
                  </a:lnTo>
                  <a:lnTo>
                    <a:pt x="157479" y="341375"/>
                  </a:lnTo>
                  <a:close/>
                </a:path>
                <a:path w="208279" h="341629">
                  <a:moveTo>
                    <a:pt x="0" y="0"/>
                  </a:moveTo>
                  <a:lnTo>
                    <a:pt x="156717" y="0"/>
                  </a:lnTo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7" name="object 37"/>
            <p:cNvSpPr/>
            <p:nvPr/>
          </p:nvSpPr>
          <p:spPr>
            <a:xfrm>
              <a:off x="3738371" y="3694176"/>
              <a:ext cx="52069" cy="38100"/>
            </a:xfrm>
            <a:custGeom>
              <a:avLst/>
              <a:gdLst/>
              <a:ahLst/>
              <a:cxnLst/>
              <a:rect l="l" t="t" r="r" b="b"/>
              <a:pathLst>
                <a:path w="52070" h="38100">
                  <a:moveTo>
                    <a:pt x="0" y="0"/>
                  </a:moveTo>
                  <a:lnTo>
                    <a:pt x="0" y="38100"/>
                  </a:lnTo>
                  <a:lnTo>
                    <a:pt x="51562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8" name="object 38"/>
            <p:cNvSpPr/>
            <p:nvPr/>
          </p:nvSpPr>
          <p:spPr>
            <a:xfrm>
              <a:off x="3582923" y="2692908"/>
              <a:ext cx="1525270" cy="1039494"/>
            </a:xfrm>
            <a:custGeom>
              <a:avLst/>
              <a:gdLst/>
              <a:ahLst/>
              <a:cxnLst/>
              <a:rect l="l" t="t" r="r" b="b"/>
              <a:pathLst>
                <a:path w="1525270" h="1039495">
                  <a:moveTo>
                    <a:pt x="155448" y="1039368"/>
                  </a:moveTo>
                  <a:lnTo>
                    <a:pt x="207010" y="1020318"/>
                  </a:lnTo>
                  <a:lnTo>
                    <a:pt x="155448" y="1001268"/>
                  </a:lnTo>
                  <a:lnTo>
                    <a:pt x="155448" y="1039368"/>
                  </a:lnTo>
                  <a:close/>
                </a:path>
                <a:path w="1525270" h="1039495">
                  <a:moveTo>
                    <a:pt x="12191" y="216408"/>
                  </a:moveTo>
                  <a:lnTo>
                    <a:pt x="12191" y="1020953"/>
                  </a:lnTo>
                </a:path>
                <a:path w="1525270" h="1039495">
                  <a:moveTo>
                    <a:pt x="1525142" y="216408"/>
                  </a:moveTo>
                  <a:lnTo>
                    <a:pt x="0" y="216408"/>
                  </a:lnTo>
                </a:path>
                <a:path w="1525270" h="1039495">
                  <a:moveTo>
                    <a:pt x="1524000" y="0"/>
                  </a:moveTo>
                  <a:lnTo>
                    <a:pt x="1524000" y="225171"/>
                  </a:lnTo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3535" y="1740408"/>
              <a:ext cx="1924812" cy="9921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345179" y="2802636"/>
              <a:ext cx="0" cy="1247140"/>
            </a:xfrm>
            <a:custGeom>
              <a:avLst/>
              <a:gdLst/>
              <a:ahLst/>
              <a:cxnLst/>
              <a:rect l="l" t="t" r="r" b="b"/>
              <a:pathLst>
                <a:path h="1247139">
                  <a:moveTo>
                    <a:pt x="0" y="0"/>
                  </a:moveTo>
                  <a:lnTo>
                    <a:pt x="0" y="1246631"/>
                  </a:lnTo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426865" y="3972450"/>
            <a:ext cx="433887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15" dirty="0">
                <a:solidFill>
                  <a:srgbClr val="414E54"/>
                </a:solidFill>
                <a:latin typeface="Arial"/>
                <a:cs typeface="Arial"/>
              </a:rPr>
              <a:t>U</a:t>
            </a:r>
            <a:r>
              <a:rPr sz="950" b="1" spc="-25" dirty="0">
                <a:solidFill>
                  <a:srgbClr val="414E54"/>
                </a:solidFill>
                <a:latin typeface="Arial"/>
                <a:cs typeface="Arial"/>
              </a:rPr>
              <a:t>SE</a:t>
            </a:r>
            <a:r>
              <a:rPr sz="950" b="1" spc="-20" dirty="0">
                <a:solidFill>
                  <a:srgbClr val="414E54"/>
                </a:solidFill>
                <a:latin typeface="Arial"/>
                <a:cs typeface="Arial"/>
              </a:rPr>
              <a:t>R</a:t>
            </a: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16139" y="4323626"/>
            <a:ext cx="723569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950" b="1" dirty="0">
                <a:solidFill>
                  <a:srgbClr val="414E54"/>
                </a:solidFill>
                <a:latin typeface="Arial"/>
                <a:cs typeface="Arial"/>
              </a:rPr>
              <a:t>INVENTORY</a:t>
            </a:r>
            <a:endParaRPr sz="950">
              <a:latin typeface="Arial"/>
              <a:cs typeface="Arial"/>
            </a:endParaRPr>
          </a:p>
        </p:txBody>
      </p:sp>
      <p:pic>
        <p:nvPicPr>
          <p:cNvPr id="43" name="object 4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92599" y="3707925"/>
            <a:ext cx="535149" cy="454342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7622585" y="4233164"/>
            <a:ext cx="450404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H</a:t>
            </a:r>
            <a:r>
              <a:rPr sz="950" b="1" dirty="0">
                <a:solidFill>
                  <a:srgbClr val="414E54"/>
                </a:solidFill>
                <a:latin typeface="Arial"/>
                <a:cs typeface="Arial"/>
              </a:rPr>
              <a:t>O</a:t>
            </a:r>
            <a:r>
              <a:rPr sz="950" b="1" spc="-15" dirty="0">
                <a:solidFill>
                  <a:srgbClr val="414E54"/>
                </a:solidFill>
                <a:latin typeface="Arial"/>
                <a:cs typeface="Arial"/>
              </a:rPr>
              <a:t>S</a:t>
            </a:r>
            <a:r>
              <a:rPr sz="950" b="1" spc="50" dirty="0">
                <a:solidFill>
                  <a:srgbClr val="414E54"/>
                </a:solidFill>
                <a:latin typeface="Arial"/>
                <a:cs typeface="Arial"/>
              </a:rPr>
              <a:t>T</a:t>
            </a: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515606" y="5295838"/>
            <a:ext cx="654960" cy="306623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dirty="0">
                <a:solidFill>
                  <a:srgbClr val="414E54"/>
                </a:solidFill>
                <a:latin typeface="Arial"/>
                <a:cs typeface="Arial"/>
              </a:rPr>
              <a:t>NETWORK</a:t>
            </a:r>
            <a:endParaRPr sz="950">
              <a:latin typeface="Arial"/>
              <a:cs typeface="Arial"/>
            </a:endParaRPr>
          </a:p>
          <a:p>
            <a:pPr marL="59714">
              <a:spcBef>
                <a:spcPts val="35"/>
              </a:spcBef>
            </a:pPr>
            <a:r>
              <a:rPr sz="950" b="1" dirty="0">
                <a:solidFill>
                  <a:srgbClr val="414E54"/>
                </a:solidFill>
                <a:latin typeface="Arial"/>
                <a:cs typeface="Arial"/>
              </a:rPr>
              <a:t>DEVICES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46" name="object 4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98699" y="4732483"/>
            <a:ext cx="515327" cy="513804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5795683" y="5211347"/>
            <a:ext cx="553953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950" b="1" dirty="0">
                <a:solidFill>
                  <a:srgbClr val="424B54"/>
                </a:solidFill>
                <a:latin typeface="Arial"/>
                <a:cs typeface="Arial"/>
              </a:rPr>
              <a:t>PLUGINS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48" name="object 4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26548" y="3742992"/>
            <a:ext cx="483311" cy="516853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64556" y="3761288"/>
            <a:ext cx="544297" cy="506180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5974957" y="4327945"/>
            <a:ext cx="210273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950" b="1" spc="5" dirty="0">
                <a:solidFill>
                  <a:srgbClr val="424B54"/>
                </a:solidFill>
                <a:latin typeface="Arial"/>
                <a:cs typeface="Arial"/>
              </a:rPr>
              <a:t>CL</a:t>
            </a:r>
            <a:r>
              <a:rPr sz="950" b="1" dirty="0">
                <a:solidFill>
                  <a:srgbClr val="424B54"/>
                </a:solidFill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</p:txBody>
      </p:sp>
      <p:pic>
        <p:nvPicPr>
          <p:cNvPr id="51" name="object 5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29490" y="4709614"/>
            <a:ext cx="644922" cy="432997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4452475" y="5210966"/>
            <a:ext cx="625103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950" b="1" spc="10" dirty="0">
                <a:solidFill>
                  <a:srgbClr val="424B54"/>
                </a:solidFill>
                <a:latin typeface="Arial"/>
                <a:cs typeface="Arial"/>
              </a:rPr>
              <a:t>M</a:t>
            </a:r>
            <a:r>
              <a:rPr sz="950" b="1" spc="5" dirty="0">
                <a:solidFill>
                  <a:srgbClr val="424B54"/>
                </a:solidFill>
                <a:latin typeface="Arial"/>
                <a:cs typeface="Arial"/>
              </a:rPr>
              <a:t>ODULES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53" name="object 5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64664" y="4727909"/>
            <a:ext cx="420801" cy="420801"/>
          </a:xfrm>
          <a:prstGeom prst="rect">
            <a:avLst/>
          </a:prstGeom>
        </p:spPr>
      </p:pic>
      <p:grpSp>
        <p:nvGrpSpPr>
          <p:cNvPr id="54" name="object 54"/>
          <p:cNvGrpSpPr/>
          <p:nvPr/>
        </p:nvGrpSpPr>
        <p:grpSpPr>
          <a:xfrm>
            <a:off x="7879043" y="2945414"/>
            <a:ext cx="46374" cy="341774"/>
            <a:chOff x="7824026" y="2944178"/>
            <a:chExt cx="46355" cy="341630"/>
          </a:xfrm>
        </p:grpSpPr>
        <p:sp>
          <p:nvSpPr>
            <p:cNvPr id="55" name="object 55"/>
            <p:cNvSpPr/>
            <p:nvPr/>
          </p:nvSpPr>
          <p:spPr>
            <a:xfrm>
              <a:off x="7847076" y="2999232"/>
              <a:ext cx="0" cy="286385"/>
            </a:xfrm>
            <a:custGeom>
              <a:avLst/>
              <a:gdLst/>
              <a:ahLst/>
              <a:cxnLst/>
              <a:rect l="l" t="t" r="r" b="b"/>
              <a:pathLst>
                <a:path h="286385">
                  <a:moveTo>
                    <a:pt x="0" y="286004"/>
                  </a:moveTo>
                  <a:lnTo>
                    <a:pt x="0" y="0"/>
                  </a:lnTo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56" name="object 56"/>
            <p:cNvSpPr/>
            <p:nvPr/>
          </p:nvSpPr>
          <p:spPr>
            <a:xfrm>
              <a:off x="7828788" y="294894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29" h="50164">
                  <a:moveTo>
                    <a:pt x="18287" y="0"/>
                  </a:moveTo>
                  <a:lnTo>
                    <a:pt x="0" y="50037"/>
                  </a:lnTo>
                  <a:lnTo>
                    <a:pt x="36575" y="500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57" name="object 57"/>
            <p:cNvSpPr/>
            <p:nvPr/>
          </p:nvSpPr>
          <p:spPr>
            <a:xfrm>
              <a:off x="7828788" y="294894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29" h="50164">
                  <a:moveTo>
                    <a:pt x="36575" y="50037"/>
                  </a:moveTo>
                  <a:lnTo>
                    <a:pt x="18287" y="0"/>
                  </a:lnTo>
                  <a:lnTo>
                    <a:pt x="0" y="50037"/>
                  </a:lnTo>
                  <a:lnTo>
                    <a:pt x="36575" y="50037"/>
                  </a:lnTo>
                  <a:close/>
                </a:path>
              </a:pathLst>
            </a:custGeom>
            <a:ln w="9523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285072" y="5490611"/>
            <a:ext cx="700699" cy="322080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12705" marR="5082" indent="77501">
              <a:lnSpc>
                <a:spcPct val="103400"/>
              </a:lnSpc>
              <a:spcBef>
                <a:spcPts val="70"/>
              </a:spcBef>
            </a:pPr>
            <a:r>
              <a:rPr sz="950" b="1" spc="-10" dirty="0">
                <a:solidFill>
                  <a:srgbClr val="414E54"/>
                </a:solidFill>
                <a:latin typeface="Arial"/>
                <a:cs typeface="Arial"/>
              </a:rPr>
              <a:t>ANSIBLE </a:t>
            </a:r>
            <a:r>
              <a:rPr sz="950" b="1" spc="-5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spc="10" dirty="0">
                <a:solidFill>
                  <a:srgbClr val="414E54"/>
                </a:solidFill>
                <a:latin typeface="Arial"/>
                <a:cs typeface="Arial"/>
              </a:rPr>
              <a:t>P</a:t>
            </a:r>
            <a:r>
              <a:rPr sz="950" b="1" spc="30" dirty="0">
                <a:solidFill>
                  <a:srgbClr val="414E54"/>
                </a:solidFill>
                <a:latin typeface="Arial"/>
                <a:cs typeface="Arial"/>
              </a:rPr>
              <a:t>L</a:t>
            </a:r>
            <a:r>
              <a:rPr sz="950" b="1" spc="-175" dirty="0">
                <a:solidFill>
                  <a:srgbClr val="414E54"/>
                </a:solidFill>
                <a:latin typeface="Arial"/>
                <a:cs typeface="Arial"/>
              </a:rPr>
              <a:t>A</a:t>
            </a:r>
            <a:r>
              <a:rPr sz="950" b="1" dirty="0">
                <a:solidFill>
                  <a:srgbClr val="414E54"/>
                </a:solidFill>
                <a:latin typeface="Arial"/>
                <a:cs typeface="Arial"/>
              </a:rPr>
              <a:t>Y</a:t>
            </a:r>
            <a:r>
              <a:rPr sz="950" b="1" spc="-5" dirty="0">
                <a:solidFill>
                  <a:srgbClr val="414E54"/>
                </a:solidFill>
                <a:latin typeface="Arial"/>
                <a:cs typeface="Arial"/>
              </a:rPr>
              <a:t>B</a:t>
            </a:r>
            <a:r>
              <a:rPr sz="950" b="1" spc="25" dirty="0">
                <a:solidFill>
                  <a:srgbClr val="414E54"/>
                </a:solidFill>
                <a:latin typeface="Arial"/>
                <a:cs typeface="Arial"/>
              </a:rPr>
              <a:t>O</a:t>
            </a:r>
            <a:r>
              <a:rPr sz="950" b="1" spc="10" dirty="0">
                <a:solidFill>
                  <a:srgbClr val="414E54"/>
                </a:solidFill>
                <a:latin typeface="Arial"/>
                <a:cs typeface="Arial"/>
              </a:rPr>
              <a:t>O</a:t>
            </a: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K</a:t>
            </a:r>
            <a:endParaRPr sz="9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312193" y="2243508"/>
            <a:ext cx="107804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29697" marR="5082" indent="-317627">
              <a:lnSpc>
                <a:spcPct val="103200"/>
              </a:lnSpc>
              <a:spcBef>
                <a:spcPts val="70"/>
              </a:spcBef>
            </a:pP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PUBLIC</a:t>
            </a:r>
            <a:r>
              <a:rPr sz="950" b="1" spc="-55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414E54"/>
                </a:solidFill>
                <a:latin typeface="Arial"/>
                <a:cs typeface="Arial"/>
              </a:rPr>
              <a:t>/</a:t>
            </a:r>
            <a:r>
              <a:rPr sz="950" b="1" spc="-10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spc="-35" dirty="0">
                <a:solidFill>
                  <a:srgbClr val="414E54"/>
                </a:solidFill>
                <a:latin typeface="Arial"/>
                <a:cs typeface="Arial"/>
              </a:rPr>
              <a:t>PRIVATE </a:t>
            </a:r>
            <a:r>
              <a:rPr sz="950" b="1" spc="-250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812343" y="2114422"/>
            <a:ext cx="107804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29697" marR="5082" indent="-317627">
              <a:lnSpc>
                <a:spcPct val="103200"/>
              </a:lnSpc>
              <a:spcBef>
                <a:spcPts val="70"/>
              </a:spcBef>
            </a:pP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PUBLIC</a:t>
            </a:r>
            <a:r>
              <a:rPr sz="950" b="1" spc="-55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414E54"/>
                </a:solidFill>
                <a:latin typeface="Arial"/>
                <a:cs typeface="Arial"/>
              </a:rPr>
              <a:t>/</a:t>
            </a:r>
            <a:r>
              <a:rPr sz="950" b="1" spc="-10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spc="-35" dirty="0">
                <a:solidFill>
                  <a:srgbClr val="414E54"/>
                </a:solidFill>
                <a:latin typeface="Arial"/>
                <a:cs typeface="Arial"/>
              </a:rPr>
              <a:t>PRIVATE </a:t>
            </a:r>
            <a:r>
              <a:rPr sz="950" b="1" spc="-250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823603" y="1110700"/>
            <a:ext cx="4775936" cy="614938"/>
          </a:xfrm>
          <a:prstGeom prst="rect">
            <a:avLst/>
          </a:prstGeom>
        </p:spPr>
        <p:txBody>
          <a:bodyPr vert="horz" wrap="square" lIns="0" tIns="13976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0"/>
              </a:spcBef>
            </a:pPr>
            <a:r>
              <a:rPr sz="3852" dirty="0">
                <a:latin typeface="Calibri"/>
                <a:cs typeface="Calibri"/>
              </a:rPr>
              <a:t>Le</a:t>
            </a:r>
            <a:r>
              <a:rPr sz="3852" spc="-15" dirty="0">
                <a:latin typeface="Calibri"/>
                <a:cs typeface="Calibri"/>
              </a:rPr>
              <a:t> </a:t>
            </a:r>
            <a:r>
              <a:rPr sz="3852" spc="-10" dirty="0">
                <a:latin typeface="Calibri"/>
                <a:cs typeface="Calibri"/>
              </a:rPr>
              <a:t>vocabulaire</a:t>
            </a:r>
            <a:r>
              <a:rPr sz="3852" spc="-5" dirty="0">
                <a:latin typeface="Calibri"/>
                <a:cs typeface="Calibri"/>
              </a:rPr>
              <a:t> </a:t>
            </a:r>
            <a:r>
              <a:rPr sz="3852" spc="-55" dirty="0">
                <a:latin typeface="Calibri"/>
                <a:cs typeface="Calibri"/>
              </a:rPr>
              <a:t>d’Ansible</a:t>
            </a:r>
            <a:endParaRPr sz="3852">
              <a:latin typeface="Calibri"/>
              <a:cs typeface="Calibri"/>
            </a:endParaRP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4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3282" y="1870733"/>
            <a:ext cx="1925621" cy="99101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918408" y="3121130"/>
            <a:ext cx="3006718" cy="2478176"/>
            <a:chOff x="3865055" y="3119819"/>
            <a:chExt cx="3005455" cy="2477135"/>
          </a:xfrm>
        </p:grpSpPr>
        <p:sp>
          <p:nvSpPr>
            <p:cNvPr id="4" name="object 4"/>
            <p:cNvSpPr/>
            <p:nvPr/>
          </p:nvSpPr>
          <p:spPr>
            <a:xfrm>
              <a:off x="3879342" y="3134106"/>
              <a:ext cx="2970530" cy="2448560"/>
            </a:xfrm>
            <a:custGeom>
              <a:avLst/>
              <a:gdLst/>
              <a:ahLst/>
              <a:cxnLst/>
              <a:rect l="l" t="t" r="r" b="b"/>
              <a:pathLst>
                <a:path w="2970529" h="2448560">
                  <a:moveTo>
                    <a:pt x="0" y="2448560"/>
                  </a:moveTo>
                  <a:lnTo>
                    <a:pt x="2970021" y="2448560"/>
                  </a:lnTo>
                  <a:lnTo>
                    <a:pt x="2970021" y="0"/>
                  </a:lnTo>
                  <a:lnTo>
                    <a:pt x="0" y="0"/>
                  </a:lnTo>
                  <a:lnTo>
                    <a:pt x="0" y="2448560"/>
                  </a:lnTo>
                  <a:close/>
                </a:path>
              </a:pathLst>
            </a:custGeom>
            <a:ln w="28573">
              <a:solidFill>
                <a:srgbClr val="F4CCCC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5" name="object 5"/>
            <p:cNvSpPr/>
            <p:nvPr/>
          </p:nvSpPr>
          <p:spPr>
            <a:xfrm>
              <a:off x="3892296" y="3148584"/>
              <a:ext cx="2978150" cy="362585"/>
            </a:xfrm>
            <a:custGeom>
              <a:avLst/>
              <a:gdLst/>
              <a:ahLst/>
              <a:cxnLst/>
              <a:rect l="l" t="t" r="r" b="b"/>
              <a:pathLst>
                <a:path w="2978150" h="362585">
                  <a:moveTo>
                    <a:pt x="2977642" y="0"/>
                  </a:moveTo>
                  <a:lnTo>
                    <a:pt x="0" y="0"/>
                  </a:lnTo>
                  <a:lnTo>
                    <a:pt x="0" y="303288"/>
                  </a:lnTo>
                  <a:lnTo>
                    <a:pt x="0" y="362458"/>
                  </a:lnTo>
                  <a:lnTo>
                    <a:pt x="2977642" y="362458"/>
                  </a:lnTo>
                  <a:lnTo>
                    <a:pt x="2977642" y="303288"/>
                  </a:lnTo>
                  <a:lnTo>
                    <a:pt x="2977642" y="0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953774" y="3035558"/>
            <a:ext cx="538706" cy="2718942"/>
            <a:chOff x="6899147" y="3034284"/>
            <a:chExt cx="538480" cy="2717800"/>
          </a:xfrm>
        </p:grpSpPr>
        <p:sp>
          <p:nvSpPr>
            <p:cNvPr id="7" name="object 7"/>
            <p:cNvSpPr/>
            <p:nvPr/>
          </p:nvSpPr>
          <p:spPr>
            <a:xfrm>
              <a:off x="7132319" y="3034284"/>
              <a:ext cx="0" cy="2717800"/>
            </a:xfrm>
            <a:custGeom>
              <a:avLst/>
              <a:gdLst/>
              <a:ahLst/>
              <a:cxnLst/>
              <a:rect l="l" t="t" r="r" b="b"/>
              <a:pathLst>
                <a:path h="2717800">
                  <a:moveTo>
                    <a:pt x="0" y="0"/>
                  </a:moveTo>
                  <a:lnTo>
                    <a:pt x="0" y="2717292"/>
                  </a:lnTo>
                </a:path>
              </a:pathLst>
            </a:custGeom>
            <a:ln w="19048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8" name="object 8"/>
            <p:cNvSpPr/>
            <p:nvPr/>
          </p:nvSpPr>
          <p:spPr>
            <a:xfrm>
              <a:off x="6899147" y="3956304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0" y="0"/>
                  </a:moveTo>
                  <a:lnTo>
                    <a:pt x="48272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9" name="object 9"/>
            <p:cNvSpPr/>
            <p:nvPr/>
          </p:nvSpPr>
          <p:spPr>
            <a:xfrm>
              <a:off x="7382255" y="3938016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0"/>
                  </a:moveTo>
                  <a:lnTo>
                    <a:pt x="0" y="36575"/>
                  </a:lnTo>
                  <a:lnTo>
                    <a:pt x="50038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6899147" y="3938016"/>
              <a:ext cx="533400" cy="1028700"/>
            </a:xfrm>
            <a:custGeom>
              <a:avLst/>
              <a:gdLst/>
              <a:ahLst/>
              <a:cxnLst/>
              <a:rect l="l" t="t" r="r" b="b"/>
              <a:pathLst>
                <a:path w="533400" h="1028700">
                  <a:moveTo>
                    <a:pt x="483107" y="36575"/>
                  </a:moveTo>
                  <a:lnTo>
                    <a:pt x="533146" y="18287"/>
                  </a:lnTo>
                  <a:lnTo>
                    <a:pt x="483107" y="0"/>
                  </a:lnTo>
                  <a:lnTo>
                    <a:pt x="483107" y="36575"/>
                  </a:lnTo>
                  <a:close/>
                </a:path>
                <a:path w="533400" h="1028700">
                  <a:moveTo>
                    <a:pt x="0" y="1028700"/>
                  </a:moveTo>
                  <a:lnTo>
                    <a:pt x="482726" y="102870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7382255" y="4948428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0"/>
                  </a:moveTo>
                  <a:lnTo>
                    <a:pt x="0" y="36575"/>
                  </a:lnTo>
                  <a:lnTo>
                    <a:pt x="50038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7382255" y="4948428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36575"/>
                  </a:moveTo>
                  <a:lnTo>
                    <a:pt x="50038" y="18287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946994" y="3240623"/>
            <a:ext cx="2943191" cy="188592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368447">
              <a:spcBef>
                <a:spcPts val="90"/>
              </a:spcBef>
            </a:pPr>
            <a:r>
              <a:rPr sz="1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50" b="1" spc="-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1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GI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0849" y="1882931"/>
            <a:ext cx="855322" cy="73335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963865" y="2473042"/>
            <a:ext cx="393865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8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950" b="1" spc="17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950" b="1" spc="1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950" b="1" spc="4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108469" y="2689275"/>
            <a:ext cx="3058810" cy="2362557"/>
            <a:chOff x="2055876" y="2688145"/>
            <a:chExt cx="3057525" cy="2361565"/>
          </a:xfrm>
        </p:grpSpPr>
        <p:sp>
          <p:nvSpPr>
            <p:cNvPr id="17" name="object 17"/>
            <p:cNvSpPr/>
            <p:nvPr/>
          </p:nvSpPr>
          <p:spPr>
            <a:xfrm>
              <a:off x="2945892" y="5026152"/>
              <a:ext cx="792480" cy="6350"/>
            </a:xfrm>
            <a:custGeom>
              <a:avLst/>
              <a:gdLst/>
              <a:ahLst/>
              <a:cxnLst/>
              <a:rect l="l" t="t" r="r" b="b"/>
              <a:pathLst>
                <a:path w="792479" h="6350">
                  <a:moveTo>
                    <a:pt x="0" y="5968"/>
                  </a:moveTo>
                  <a:lnTo>
                    <a:pt x="79248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8" name="object 18"/>
            <p:cNvSpPr/>
            <p:nvPr/>
          </p:nvSpPr>
          <p:spPr>
            <a:xfrm>
              <a:off x="3738372" y="5006340"/>
              <a:ext cx="50165" cy="38100"/>
            </a:xfrm>
            <a:custGeom>
              <a:avLst/>
              <a:gdLst/>
              <a:ahLst/>
              <a:cxnLst/>
              <a:rect l="l" t="t" r="r" b="b"/>
              <a:pathLst>
                <a:path w="50164" h="38100">
                  <a:moveTo>
                    <a:pt x="0" y="0"/>
                  </a:moveTo>
                  <a:lnTo>
                    <a:pt x="380" y="38100"/>
                  </a:lnTo>
                  <a:lnTo>
                    <a:pt x="50164" y="18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9" name="object 19"/>
            <p:cNvSpPr/>
            <p:nvPr/>
          </p:nvSpPr>
          <p:spPr>
            <a:xfrm>
              <a:off x="2567940" y="4230624"/>
              <a:ext cx="1221105" cy="814069"/>
            </a:xfrm>
            <a:custGeom>
              <a:avLst/>
              <a:gdLst/>
              <a:ahLst/>
              <a:cxnLst/>
              <a:rect l="l" t="t" r="r" b="b"/>
              <a:pathLst>
                <a:path w="1221104" h="814070">
                  <a:moveTo>
                    <a:pt x="1170813" y="813815"/>
                  </a:moveTo>
                  <a:lnTo>
                    <a:pt x="1220597" y="794257"/>
                  </a:lnTo>
                  <a:lnTo>
                    <a:pt x="1170432" y="775715"/>
                  </a:lnTo>
                  <a:lnTo>
                    <a:pt x="1170813" y="813815"/>
                  </a:lnTo>
                  <a:close/>
                </a:path>
                <a:path w="1221104" h="814070">
                  <a:moveTo>
                    <a:pt x="0" y="0"/>
                  </a:moveTo>
                  <a:lnTo>
                    <a:pt x="0" y="325754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0" name="object 20"/>
            <p:cNvSpPr/>
            <p:nvPr/>
          </p:nvSpPr>
          <p:spPr>
            <a:xfrm>
              <a:off x="2549652" y="455676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36575" y="0"/>
                  </a:moveTo>
                  <a:lnTo>
                    <a:pt x="0" y="0"/>
                  </a:lnTo>
                  <a:lnTo>
                    <a:pt x="18287" y="50037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1" name="object 21"/>
            <p:cNvSpPr/>
            <p:nvPr/>
          </p:nvSpPr>
          <p:spPr>
            <a:xfrm>
              <a:off x="2549652" y="455676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0" y="0"/>
                  </a:moveTo>
                  <a:lnTo>
                    <a:pt x="18287" y="50037"/>
                  </a:lnTo>
                  <a:lnTo>
                    <a:pt x="36575" y="0"/>
                  </a:lnTo>
                  <a:lnTo>
                    <a:pt x="0" y="0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2" name="object 22"/>
            <p:cNvSpPr/>
            <p:nvPr/>
          </p:nvSpPr>
          <p:spPr>
            <a:xfrm>
              <a:off x="2670048" y="4447032"/>
              <a:ext cx="111760" cy="0"/>
            </a:xfrm>
            <a:custGeom>
              <a:avLst/>
              <a:gdLst/>
              <a:ahLst/>
              <a:cxnLst/>
              <a:rect l="l" t="t" r="r" b="b"/>
              <a:pathLst>
                <a:path w="111760">
                  <a:moveTo>
                    <a:pt x="0" y="0"/>
                  </a:moveTo>
                  <a:lnTo>
                    <a:pt x="111251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3" name="object 23"/>
            <p:cNvSpPr/>
            <p:nvPr/>
          </p:nvSpPr>
          <p:spPr>
            <a:xfrm>
              <a:off x="2674620" y="4227576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17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5116" y="2909316"/>
              <a:ext cx="0" cy="542925"/>
            </a:xfrm>
            <a:custGeom>
              <a:avLst/>
              <a:gdLst/>
              <a:ahLst/>
              <a:cxnLst/>
              <a:rect l="l" t="t" r="r" b="b"/>
              <a:pathLst>
                <a:path h="542925">
                  <a:moveTo>
                    <a:pt x="0" y="0"/>
                  </a:moveTo>
                  <a:lnTo>
                    <a:pt x="0" y="542544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5" name="object 25"/>
            <p:cNvSpPr/>
            <p:nvPr/>
          </p:nvSpPr>
          <p:spPr>
            <a:xfrm>
              <a:off x="3582924" y="2692908"/>
              <a:ext cx="1525270" cy="225425"/>
            </a:xfrm>
            <a:custGeom>
              <a:avLst/>
              <a:gdLst/>
              <a:ahLst/>
              <a:cxnLst/>
              <a:rect l="l" t="t" r="r" b="b"/>
              <a:pathLst>
                <a:path w="1525270" h="225425">
                  <a:moveTo>
                    <a:pt x="1525142" y="216408"/>
                  </a:moveTo>
                  <a:lnTo>
                    <a:pt x="0" y="216408"/>
                  </a:lnTo>
                </a:path>
                <a:path w="1525270" h="225425">
                  <a:moveTo>
                    <a:pt x="1524000" y="0"/>
                  </a:moveTo>
                  <a:lnTo>
                    <a:pt x="1524000" y="225171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5876" y="3218688"/>
              <a:ext cx="1060703" cy="722376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433343" y="3972450"/>
            <a:ext cx="425629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U</a:t>
            </a: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E</a:t>
            </a:r>
            <a:r>
              <a:rPr sz="950" b="1" spc="-45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92599" y="3707925"/>
            <a:ext cx="535149" cy="454342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7634145" y="4233164"/>
            <a:ext cx="428170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H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OS</a:t>
            </a: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33519" y="5295838"/>
            <a:ext cx="624467" cy="306623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NETWORK</a:t>
            </a:r>
            <a:endParaRPr sz="950">
              <a:latin typeface="Arial"/>
              <a:cs typeface="Arial"/>
            </a:endParaRPr>
          </a:p>
          <a:p>
            <a:pPr marL="58442">
              <a:spcBef>
                <a:spcPts val="35"/>
              </a:spcBef>
            </a:pP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DEVICES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98699" y="4732483"/>
            <a:ext cx="515327" cy="51380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5808770" y="5231041"/>
            <a:ext cx="527907" cy="14039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075"/>
              </a:lnSpc>
            </a:pP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LU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G</a:t>
            </a: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I</a:t>
            </a: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N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35323" y="4347885"/>
            <a:ext cx="1735549" cy="141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5"/>
              </a:lnSpc>
              <a:tabLst>
                <a:tab pos="1546843" algn="l"/>
              </a:tabLst>
            </a:pPr>
            <a:r>
              <a:rPr sz="1426" b="1" spc="-44" baseline="2923" dirty="0">
                <a:solidFill>
                  <a:srgbClr val="414E54"/>
                </a:solidFill>
                <a:latin typeface="Arial"/>
                <a:cs typeface="Arial"/>
              </a:rPr>
              <a:t>I</a:t>
            </a:r>
            <a:r>
              <a:rPr sz="1426" b="1" spc="-30" baseline="2923" dirty="0">
                <a:solidFill>
                  <a:srgbClr val="414E54"/>
                </a:solidFill>
                <a:latin typeface="Arial"/>
                <a:cs typeface="Arial"/>
              </a:rPr>
              <a:t>N</a:t>
            </a:r>
            <a:r>
              <a:rPr sz="1426" b="1" spc="-37" baseline="2923" dirty="0">
                <a:solidFill>
                  <a:srgbClr val="414E54"/>
                </a:solidFill>
                <a:latin typeface="Arial"/>
                <a:cs typeface="Arial"/>
              </a:rPr>
              <a:t>VE</a:t>
            </a:r>
            <a:r>
              <a:rPr sz="1426" b="1" spc="-30" baseline="2923" dirty="0">
                <a:solidFill>
                  <a:srgbClr val="414E54"/>
                </a:solidFill>
                <a:latin typeface="Arial"/>
                <a:cs typeface="Arial"/>
              </a:rPr>
              <a:t>NT</a:t>
            </a:r>
            <a:r>
              <a:rPr sz="1426" b="1" spc="-37" baseline="2923" dirty="0">
                <a:solidFill>
                  <a:srgbClr val="414E54"/>
                </a:solidFill>
                <a:latin typeface="Arial"/>
                <a:cs typeface="Arial"/>
              </a:rPr>
              <a:t>O</a:t>
            </a:r>
            <a:r>
              <a:rPr sz="1426" b="1" spc="-30" baseline="2923" dirty="0">
                <a:solidFill>
                  <a:srgbClr val="414E54"/>
                </a:solidFill>
                <a:latin typeface="Arial"/>
                <a:cs typeface="Arial"/>
              </a:rPr>
              <a:t>R</a:t>
            </a:r>
            <a:r>
              <a:rPr sz="1426" b="1" spc="7" baseline="2923" dirty="0">
                <a:solidFill>
                  <a:srgbClr val="414E54"/>
                </a:solidFill>
                <a:latin typeface="Arial"/>
                <a:cs typeface="Arial"/>
              </a:rPr>
              <a:t>Y</a:t>
            </a:r>
            <a:r>
              <a:rPr sz="1426" b="1" baseline="2923" dirty="0">
                <a:solidFill>
                  <a:srgbClr val="414E54"/>
                </a:solidFill>
                <a:latin typeface="Arial"/>
                <a:cs typeface="Arial"/>
              </a:rPr>
              <a:t>	</a:t>
            </a:r>
            <a:r>
              <a:rPr sz="950" b="1" spc="-30" dirty="0">
                <a:solidFill>
                  <a:srgbClr val="424B54"/>
                </a:solidFill>
                <a:latin typeface="Arial"/>
                <a:cs typeface="Arial"/>
              </a:rPr>
              <a:t>CL</a:t>
            </a:r>
            <a:r>
              <a:rPr sz="950" b="1" dirty="0">
                <a:solidFill>
                  <a:srgbClr val="424B54"/>
                </a:solidFill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526548" y="3742992"/>
            <a:ext cx="1782559" cy="524730"/>
            <a:chOff x="4472940" y="3741420"/>
            <a:chExt cx="1781810" cy="524510"/>
          </a:xfrm>
        </p:grpSpPr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2940" y="3741420"/>
              <a:ext cx="483108" cy="51663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10428" y="3759708"/>
              <a:ext cx="544068" cy="505967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29490" y="4709614"/>
            <a:ext cx="644922" cy="432997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4471661" y="5231041"/>
            <a:ext cx="592069" cy="14039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1271">
              <a:lnSpc>
                <a:spcPts val="1070"/>
              </a:lnSpc>
            </a:pP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M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DUL</a:t>
            </a: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E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64664" y="4727909"/>
            <a:ext cx="420801" cy="420801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7879043" y="2945414"/>
            <a:ext cx="46374" cy="341774"/>
            <a:chOff x="7824026" y="2944178"/>
            <a:chExt cx="46355" cy="341630"/>
          </a:xfrm>
        </p:grpSpPr>
        <p:sp>
          <p:nvSpPr>
            <p:cNvPr id="41" name="object 41"/>
            <p:cNvSpPr/>
            <p:nvPr/>
          </p:nvSpPr>
          <p:spPr>
            <a:xfrm>
              <a:off x="7847076" y="2999232"/>
              <a:ext cx="0" cy="286385"/>
            </a:xfrm>
            <a:custGeom>
              <a:avLst/>
              <a:gdLst/>
              <a:ahLst/>
              <a:cxnLst/>
              <a:rect l="l" t="t" r="r" b="b"/>
              <a:pathLst>
                <a:path h="286385">
                  <a:moveTo>
                    <a:pt x="0" y="286004"/>
                  </a:moveTo>
                  <a:lnTo>
                    <a:pt x="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2" name="object 42"/>
            <p:cNvSpPr/>
            <p:nvPr/>
          </p:nvSpPr>
          <p:spPr>
            <a:xfrm>
              <a:off x="7828788" y="294894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29" h="50164">
                  <a:moveTo>
                    <a:pt x="18287" y="0"/>
                  </a:moveTo>
                  <a:lnTo>
                    <a:pt x="0" y="50037"/>
                  </a:lnTo>
                  <a:lnTo>
                    <a:pt x="36575" y="500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3" name="object 43"/>
            <p:cNvSpPr/>
            <p:nvPr/>
          </p:nvSpPr>
          <p:spPr>
            <a:xfrm>
              <a:off x="7828788" y="294894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29" h="50164">
                  <a:moveTo>
                    <a:pt x="36575" y="50037"/>
                  </a:moveTo>
                  <a:lnTo>
                    <a:pt x="18287" y="0"/>
                  </a:lnTo>
                  <a:lnTo>
                    <a:pt x="0" y="50037"/>
                  </a:lnTo>
                  <a:lnTo>
                    <a:pt x="36575" y="50037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2187749" y="1741139"/>
            <a:ext cx="2174518" cy="3727745"/>
            <a:chOff x="2135123" y="1740408"/>
            <a:chExt cx="2173605" cy="3726179"/>
          </a:xfrm>
        </p:grpSpPr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35123" y="4561332"/>
              <a:ext cx="906780" cy="90525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83535" y="1740408"/>
              <a:ext cx="1924812" cy="99212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345179" y="2802636"/>
              <a:ext cx="0" cy="649605"/>
            </a:xfrm>
            <a:custGeom>
              <a:avLst/>
              <a:gdLst/>
              <a:ahLst/>
              <a:cxnLst/>
              <a:rect l="l" t="t" r="r" b="b"/>
              <a:pathLst>
                <a:path h="649604">
                  <a:moveTo>
                    <a:pt x="0" y="0"/>
                  </a:moveTo>
                  <a:lnTo>
                    <a:pt x="0" y="649224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303750" y="5490611"/>
            <a:ext cx="665124" cy="322080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12705" marR="5082" indent="69878">
              <a:lnSpc>
                <a:spcPct val="103400"/>
              </a:lnSpc>
              <a:spcBef>
                <a:spcPts val="70"/>
              </a:spcBef>
            </a:pPr>
            <a:r>
              <a:rPr sz="950" b="1" spc="-30" dirty="0">
                <a:solidFill>
                  <a:srgbClr val="414E54"/>
                </a:solidFill>
                <a:latin typeface="Arial"/>
                <a:cs typeface="Arial"/>
              </a:rPr>
              <a:t>ANSIBLE </a:t>
            </a:r>
            <a:r>
              <a:rPr sz="950" b="1" spc="-25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spc="-40" dirty="0">
                <a:solidFill>
                  <a:srgbClr val="414E54"/>
                </a:solidFill>
                <a:latin typeface="Arial"/>
                <a:cs typeface="Arial"/>
              </a:rPr>
              <a:t>P</a:t>
            </a:r>
            <a:r>
              <a:rPr sz="950" b="1" spc="-30" dirty="0">
                <a:solidFill>
                  <a:srgbClr val="414E54"/>
                </a:solidFill>
                <a:latin typeface="Arial"/>
                <a:cs typeface="Arial"/>
              </a:rPr>
              <a:t>L</a:t>
            </a:r>
            <a:r>
              <a:rPr sz="950" b="1" spc="-140" dirty="0">
                <a:solidFill>
                  <a:srgbClr val="414E54"/>
                </a:solidFill>
                <a:latin typeface="Arial"/>
                <a:cs typeface="Arial"/>
              </a:rPr>
              <a:t>A</a:t>
            </a:r>
            <a:r>
              <a:rPr sz="950" b="1" spc="-15" dirty="0">
                <a:solidFill>
                  <a:srgbClr val="414E54"/>
                </a:solidFill>
                <a:latin typeface="Arial"/>
                <a:cs typeface="Arial"/>
              </a:rPr>
              <a:t>Y</a:t>
            </a:r>
            <a:r>
              <a:rPr sz="950" b="1" spc="-55" dirty="0">
                <a:solidFill>
                  <a:srgbClr val="414E54"/>
                </a:solidFill>
                <a:latin typeface="Arial"/>
                <a:cs typeface="Arial"/>
              </a:rPr>
              <a:t>B</a:t>
            </a:r>
            <a:r>
              <a:rPr sz="950" b="1" spc="-35" dirty="0">
                <a:solidFill>
                  <a:srgbClr val="414E54"/>
                </a:solidFill>
                <a:latin typeface="Arial"/>
                <a:cs typeface="Arial"/>
              </a:rPr>
              <a:t>OOK</a:t>
            </a:r>
            <a:endParaRPr sz="9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25534" y="2243508"/>
            <a:ext cx="105517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30967" marR="5082" indent="-318898">
              <a:lnSpc>
                <a:spcPct val="103200"/>
              </a:lnSpc>
              <a:spcBef>
                <a:spcPts val="70"/>
              </a:spcBef>
            </a:pP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UBL</a:t>
            </a: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I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</a:t>
            </a:r>
            <a:r>
              <a:rPr sz="950" b="1" spc="-6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950" b="1" spc="12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45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spc="-55" dirty="0">
                <a:solidFill>
                  <a:srgbClr val="D9D9D9"/>
                </a:solidFill>
                <a:latin typeface="Arial"/>
                <a:cs typeface="Arial"/>
              </a:rPr>
              <a:t>I</a:t>
            </a:r>
            <a:r>
              <a:rPr sz="950" b="1" spc="-45" dirty="0">
                <a:solidFill>
                  <a:srgbClr val="D9D9D9"/>
                </a:solidFill>
                <a:latin typeface="Arial"/>
                <a:cs typeface="Arial"/>
              </a:rPr>
              <a:t>V</a:t>
            </a:r>
            <a:r>
              <a:rPr sz="950" b="1" spc="-7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E  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825811" y="2114422"/>
            <a:ext cx="105390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30967" marR="5082" indent="-318898">
              <a:lnSpc>
                <a:spcPct val="103200"/>
              </a:lnSpc>
              <a:spcBef>
                <a:spcPts val="70"/>
              </a:spcBef>
            </a:pP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UBL</a:t>
            </a: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I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</a:t>
            </a:r>
            <a:r>
              <a:rPr sz="950" b="1" spc="-6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950" b="1" spc="12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50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-45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spc="-55" dirty="0">
                <a:solidFill>
                  <a:srgbClr val="D9D9D9"/>
                </a:solidFill>
                <a:latin typeface="Arial"/>
                <a:cs typeface="Arial"/>
              </a:rPr>
              <a:t>I</a:t>
            </a:r>
            <a:r>
              <a:rPr sz="950" b="1" spc="-50" dirty="0">
                <a:solidFill>
                  <a:srgbClr val="D9D9D9"/>
                </a:solidFill>
                <a:latin typeface="Arial"/>
                <a:cs typeface="Arial"/>
              </a:rPr>
              <a:t>V</a:t>
            </a:r>
            <a:r>
              <a:rPr sz="950" b="1" spc="-80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50" b="1" spc="-45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E  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834198" y="3453322"/>
            <a:ext cx="3602598" cy="1541793"/>
          </a:xfrm>
          <a:custGeom>
            <a:avLst/>
            <a:gdLst/>
            <a:ahLst/>
            <a:cxnLst/>
            <a:rect l="l" t="t" r="r" b="b"/>
            <a:pathLst>
              <a:path w="3601085" h="1541145">
                <a:moveTo>
                  <a:pt x="3601085" y="0"/>
                </a:moveTo>
                <a:lnTo>
                  <a:pt x="0" y="0"/>
                </a:lnTo>
                <a:lnTo>
                  <a:pt x="0" y="1133335"/>
                </a:lnTo>
                <a:lnTo>
                  <a:pt x="600202" y="1133335"/>
                </a:lnTo>
                <a:lnTo>
                  <a:pt x="33528" y="1540751"/>
                </a:lnTo>
                <a:lnTo>
                  <a:pt x="1500505" y="1133335"/>
                </a:lnTo>
                <a:lnTo>
                  <a:pt x="3601085" y="1133335"/>
                </a:lnTo>
                <a:lnTo>
                  <a:pt x="360108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52" name="object 52"/>
          <p:cNvSpPr txBox="1"/>
          <p:nvPr/>
        </p:nvSpPr>
        <p:spPr>
          <a:xfrm>
            <a:off x="2834198" y="3453310"/>
            <a:ext cx="3602598" cy="901780"/>
          </a:xfrm>
          <a:prstGeom prst="rect">
            <a:avLst/>
          </a:prstGeom>
        </p:spPr>
        <p:txBody>
          <a:bodyPr vert="horz" wrap="square" lIns="0" tIns="3176" rIns="0" bIns="0" rtlCol="0">
            <a:spAutoFit/>
          </a:bodyPr>
          <a:lstStyle/>
          <a:p>
            <a:pPr>
              <a:spcBef>
                <a:spcPts val="25"/>
              </a:spcBef>
            </a:pPr>
            <a:endParaRPr sz="1301">
              <a:latin typeface="Times New Roman"/>
              <a:cs typeface="Times New Roman"/>
            </a:endParaRPr>
          </a:p>
          <a:p>
            <a:pPr marL="177871"/>
            <a:r>
              <a:rPr sz="1401" b="1" spc="20" dirty="0">
                <a:latin typeface="Arial"/>
                <a:cs typeface="Arial"/>
              </a:rPr>
              <a:t>P</a:t>
            </a:r>
            <a:r>
              <a:rPr sz="1401" b="1" spc="15" dirty="0">
                <a:latin typeface="Arial"/>
                <a:cs typeface="Arial"/>
              </a:rPr>
              <a:t>L</a:t>
            </a:r>
            <a:r>
              <a:rPr sz="1401" b="1" spc="-155" dirty="0">
                <a:latin typeface="Arial"/>
                <a:cs typeface="Arial"/>
              </a:rPr>
              <a:t>A</a:t>
            </a:r>
            <a:r>
              <a:rPr sz="1401" b="1" spc="20" dirty="0">
                <a:latin typeface="Arial"/>
                <a:cs typeface="Arial"/>
              </a:rPr>
              <a:t>Y</a:t>
            </a:r>
            <a:r>
              <a:rPr sz="1401" b="1" spc="15" dirty="0">
                <a:latin typeface="Arial"/>
                <a:cs typeface="Arial"/>
              </a:rPr>
              <a:t>B</a:t>
            </a:r>
            <a:r>
              <a:rPr sz="1401" b="1" spc="20" dirty="0">
                <a:latin typeface="Arial"/>
                <a:cs typeface="Arial"/>
              </a:rPr>
              <a:t>OO</a:t>
            </a:r>
            <a:r>
              <a:rPr sz="1401" b="1" spc="15" dirty="0">
                <a:latin typeface="Arial"/>
                <a:cs typeface="Arial"/>
              </a:rPr>
              <a:t>K</a:t>
            </a:r>
            <a:r>
              <a:rPr sz="1401" b="1" dirty="0">
                <a:latin typeface="Arial"/>
                <a:cs typeface="Arial"/>
              </a:rPr>
              <a:t>S</a:t>
            </a:r>
            <a:r>
              <a:rPr sz="1401" b="1" spc="-70" dirty="0">
                <a:latin typeface="Arial"/>
                <a:cs typeface="Arial"/>
              </a:rPr>
              <a:t> </a:t>
            </a:r>
            <a:r>
              <a:rPr sz="1401" b="1" spc="-110" dirty="0">
                <a:latin typeface="Arial"/>
                <a:cs typeface="Arial"/>
              </a:rPr>
              <a:t>éc</a:t>
            </a:r>
            <a:r>
              <a:rPr sz="1401" b="1" spc="-105" dirty="0">
                <a:latin typeface="Arial"/>
                <a:cs typeface="Arial"/>
              </a:rPr>
              <a:t>ri</a:t>
            </a:r>
            <a:r>
              <a:rPr sz="1401" b="1" spc="-110" dirty="0">
                <a:latin typeface="Arial"/>
                <a:cs typeface="Arial"/>
              </a:rPr>
              <a:t>t</a:t>
            </a:r>
            <a:r>
              <a:rPr sz="1401" b="1" dirty="0">
                <a:latin typeface="Arial"/>
                <a:cs typeface="Arial"/>
              </a:rPr>
              <a:t>s</a:t>
            </a:r>
            <a:r>
              <a:rPr sz="1401" b="1" spc="-235" dirty="0">
                <a:latin typeface="Arial"/>
                <a:cs typeface="Arial"/>
              </a:rPr>
              <a:t> </a:t>
            </a:r>
            <a:r>
              <a:rPr sz="1401" b="1" spc="-110" dirty="0">
                <a:latin typeface="Arial"/>
                <a:cs typeface="Arial"/>
              </a:rPr>
              <a:t>e</a:t>
            </a:r>
            <a:r>
              <a:rPr sz="1401" b="1" spc="-114" dirty="0">
                <a:latin typeface="Arial"/>
                <a:cs typeface="Arial"/>
              </a:rPr>
              <a:t>n</a:t>
            </a:r>
            <a:r>
              <a:rPr sz="1401" b="1" spc="-110" dirty="0">
                <a:latin typeface="Arial"/>
                <a:cs typeface="Arial"/>
              </a:rPr>
              <a:t>Y</a:t>
            </a:r>
            <a:r>
              <a:rPr sz="1401" b="1" spc="-20" dirty="0">
                <a:latin typeface="Arial"/>
                <a:cs typeface="Arial"/>
              </a:rPr>
              <a:t>A</a:t>
            </a:r>
            <a:r>
              <a:rPr sz="1401" b="1" spc="40" dirty="0">
                <a:latin typeface="Arial"/>
                <a:cs typeface="Arial"/>
              </a:rPr>
              <a:t>M</a:t>
            </a:r>
            <a:r>
              <a:rPr sz="1401" b="1" dirty="0">
                <a:latin typeface="Arial"/>
                <a:cs typeface="Arial"/>
              </a:rPr>
              <a:t>L</a:t>
            </a:r>
            <a:endParaRPr sz="1401">
              <a:latin typeface="Arial"/>
              <a:cs typeface="Arial"/>
            </a:endParaRPr>
          </a:p>
          <a:p>
            <a:pPr marL="184224">
              <a:spcBef>
                <a:spcPts val="204"/>
              </a:spcBef>
            </a:pPr>
            <a:r>
              <a:rPr sz="1401" spc="-50" dirty="0">
                <a:latin typeface="Arial MT"/>
                <a:cs typeface="Arial MT"/>
              </a:rPr>
              <a:t>Le</a:t>
            </a:r>
            <a:r>
              <a:rPr sz="1401" dirty="0">
                <a:latin typeface="Arial MT"/>
                <a:cs typeface="Arial MT"/>
              </a:rPr>
              <a:t>s</a:t>
            </a:r>
            <a:r>
              <a:rPr sz="1401" spc="-130" dirty="0">
                <a:latin typeface="Arial MT"/>
                <a:cs typeface="Arial MT"/>
              </a:rPr>
              <a:t> </a:t>
            </a:r>
            <a:r>
              <a:rPr sz="1401" spc="-45" dirty="0">
                <a:latin typeface="Arial MT"/>
                <a:cs typeface="Arial MT"/>
              </a:rPr>
              <a:t>t</a:t>
            </a:r>
            <a:r>
              <a:rPr sz="1401" spc="-50" dirty="0">
                <a:latin typeface="Arial MT"/>
                <a:cs typeface="Arial MT"/>
              </a:rPr>
              <a:t>a</a:t>
            </a:r>
            <a:r>
              <a:rPr sz="1401" spc="-45" dirty="0">
                <a:latin typeface="Arial MT"/>
                <a:cs typeface="Arial MT"/>
              </a:rPr>
              <a:t>s</a:t>
            </a:r>
            <a:r>
              <a:rPr sz="1401" spc="-55" dirty="0">
                <a:latin typeface="Arial MT"/>
                <a:cs typeface="Arial MT"/>
              </a:rPr>
              <a:t>k</a:t>
            </a:r>
            <a:r>
              <a:rPr sz="1401" dirty="0">
                <a:latin typeface="Arial MT"/>
                <a:cs typeface="Arial MT"/>
              </a:rPr>
              <a:t>s</a:t>
            </a:r>
            <a:r>
              <a:rPr sz="1401" spc="-145" dirty="0">
                <a:latin typeface="Arial MT"/>
                <a:cs typeface="Arial MT"/>
              </a:rPr>
              <a:t> </a:t>
            </a:r>
            <a:r>
              <a:rPr sz="1401" spc="-50" dirty="0">
                <a:latin typeface="Arial MT"/>
                <a:cs typeface="Arial MT"/>
              </a:rPr>
              <a:t>e</a:t>
            </a:r>
            <a:r>
              <a:rPr sz="1401" spc="-45" dirty="0">
                <a:latin typeface="Arial MT"/>
                <a:cs typeface="Arial MT"/>
              </a:rPr>
              <a:t>x</a:t>
            </a:r>
            <a:r>
              <a:rPr sz="1401" spc="-50" dirty="0">
                <a:latin typeface="Arial MT"/>
                <a:cs typeface="Arial MT"/>
              </a:rPr>
              <a:t>é</a:t>
            </a:r>
            <a:r>
              <a:rPr sz="1401" spc="-55" dirty="0">
                <a:latin typeface="Arial MT"/>
                <a:cs typeface="Arial MT"/>
              </a:rPr>
              <a:t>c</a:t>
            </a:r>
            <a:r>
              <a:rPr sz="1401" spc="-65" dirty="0">
                <a:latin typeface="Arial MT"/>
                <a:cs typeface="Arial MT"/>
              </a:rPr>
              <a:t>u</a:t>
            </a:r>
            <a:r>
              <a:rPr sz="1401" spc="-55" dirty="0">
                <a:latin typeface="Arial MT"/>
                <a:cs typeface="Arial MT"/>
              </a:rPr>
              <a:t>t</a:t>
            </a:r>
            <a:r>
              <a:rPr sz="1401" spc="-65" dirty="0">
                <a:latin typeface="Arial MT"/>
                <a:cs typeface="Arial MT"/>
              </a:rPr>
              <a:t>é</a:t>
            </a:r>
            <a:r>
              <a:rPr sz="1401" dirty="0">
                <a:latin typeface="Arial MT"/>
                <a:cs typeface="Arial MT"/>
              </a:rPr>
              <a:t>s</a:t>
            </a:r>
            <a:r>
              <a:rPr sz="1401" spc="-145" dirty="0">
                <a:latin typeface="Arial MT"/>
                <a:cs typeface="Arial MT"/>
              </a:rPr>
              <a:t> </a:t>
            </a:r>
            <a:r>
              <a:rPr sz="1401" spc="-45" dirty="0">
                <a:latin typeface="Arial MT"/>
                <a:cs typeface="Arial MT"/>
              </a:rPr>
              <a:t>s</a:t>
            </a:r>
            <a:r>
              <a:rPr sz="1401" spc="-50" dirty="0">
                <a:latin typeface="Arial MT"/>
                <a:cs typeface="Arial MT"/>
              </a:rPr>
              <a:t>éq</a:t>
            </a:r>
            <a:r>
              <a:rPr sz="1401" spc="-65" dirty="0">
                <a:latin typeface="Arial MT"/>
                <a:cs typeface="Arial MT"/>
              </a:rPr>
              <a:t>u</a:t>
            </a:r>
            <a:r>
              <a:rPr sz="1401" spc="-50" dirty="0">
                <a:latin typeface="Arial MT"/>
                <a:cs typeface="Arial MT"/>
              </a:rPr>
              <a:t>e</a:t>
            </a:r>
            <a:r>
              <a:rPr sz="1401" spc="-65" dirty="0">
                <a:latin typeface="Arial MT"/>
                <a:cs typeface="Arial MT"/>
              </a:rPr>
              <a:t>n</a:t>
            </a:r>
            <a:r>
              <a:rPr sz="1401" spc="-55" dirty="0">
                <a:latin typeface="Arial MT"/>
                <a:cs typeface="Arial MT"/>
              </a:rPr>
              <a:t>t</a:t>
            </a:r>
            <a:r>
              <a:rPr sz="1401" spc="-65" dirty="0">
                <a:latin typeface="Arial MT"/>
                <a:cs typeface="Arial MT"/>
              </a:rPr>
              <a:t>ie</a:t>
            </a:r>
            <a:r>
              <a:rPr sz="1401" spc="-50" dirty="0">
                <a:latin typeface="Arial MT"/>
                <a:cs typeface="Arial MT"/>
              </a:rPr>
              <a:t>ll</a:t>
            </a:r>
            <a:r>
              <a:rPr sz="1401" spc="-65" dirty="0">
                <a:latin typeface="Arial MT"/>
                <a:cs typeface="Arial MT"/>
              </a:rPr>
              <a:t>e</a:t>
            </a:r>
            <a:r>
              <a:rPr sz="1401" spc="-70" dirty="0">
                <a:latin typeface="Arial MT"/>
                <a:cs typeface="Arial MT"/>
              </a:rPr>
              <a:t>m</a:t>
            </a:r>
            <a:r>
              <a:rPr sz="1401" spc="-65" dirty="0">
                <a:latin typeface="Arial MT"/>
                <a:cs typeface="Arial MT"/>
              </a:rPr>
              <a:t>en</a:t>
            </a:r>
            <a:r>
              <a:rPr sz="1401" dirty="0">
                <a:latin typeface="Arial MT"/>
                <a:cs typeface="Arial MT"/>
              </a:rPr>
              <a:t>t</a:t>
            </a:r>
            <a:endParaRPr sz="1401">
              <a:latin typeface="Arial MT"/>
              <a:cs typeface="Arial MT"/>
            </a:endParaRPr>
          </a:p>
          <a:p>
            <a:pPr marL="184224">
              <a:spcBef>
                <a:spcPts val="225"/>
              </a:spcBef>
            </a:pPr>
            <a:r>
              <a:rPr sz="1401" spc="-20" dirty="0">
                <a:latin typeface="Arial MT"/>
                <a:cs typeface="Arial MT"/>
              </a:rPr>
              <a:t>I</a:t>
            </a:r>
            <a:r>
              <a:rPr sz="1401" spc="-30" dirty="0">
                <a:latin typeface="Arial MT"/>
                <a:cs typeface="Arial MT"/>
              </a:rPr>
              <a:t>n</a:t>
            </a:r>
            <a:r>
              <a:rPr sz="1401" spc="-20" dirty="0">
                <a:latin typeface="Arial MT"/>
                <a:cs typeface="Arial MT"/>
              </a:rPr>
              <a:t>v</a:t>
            </a:r>
            <a:r>
              <a:rPr sz="1401" spc="-30" dirty="0">
                <a:latin typeface="Arial MT"/>
                <a:cs typeface="Arial MT"/>
              </a:rPr>
              <a:t>oqu</a:t>
            </a:r>
            <a:r>
              <a:rPr sz="1401" dirty="0">
                <a:latin typeface="Arial MT"/>
                <a:cs typeface="Arial MT"/>
              </a:rPr>
              <a:t>e</a:t>
            </a:r>
            <a:r>
              <a:rPr sz="1401" spc="-80" dirty="0">
                <a:latin typeface="Arial MT"/>
                <a:cs typeface="Arial MT"/>
              </a:rPr>
              <a:t> </a:t>
            </a:r>
            <a:r>
              <a:rPr sz="1401" spc="-30" dirty="0">
                <a:latin typeface="Arial MT"/>
                <a:cs typeface="Arial MT"/>
              </a:rPr>
              <a:t>de</a:t>
            </a:r>
            <a:r>
              <a:rPr sz="1401" dirty="0">
                <a:latin typeface="Arial MT"/>
                <a:cs typeface="Arial MT"/>
              </a:rPr>
              <a:t>s</a:t>
            </a:r>
            <a:r>
              <a:rPr sz="1401" spc="-50" dirty="0">
                <a:latin typeface="Arial MT"/>
                <a:cs typeface="Arial MT"/>
              </a:rPr>
              <a:t> </a:t>
            </a:r>
            <a:r>
              <a:rPr sz="1401" spc="-30" dirty="0">
                <a:latin typeface="Arial MT"/>
                <a:cs typeface="Arial MT"/>
              </a:rPr>
              <a:t>modu</a:t>
            </a:r>
            <a:r>
              <a:rPr sz="1401" spc="-25" dirty="0">
                <a:latin typeface="Arial MT"/>
                <a:cs typeface="Arial MT"/>
              </a:rPr>
              <a:t>l</a:t>
            </a:r>
            <a:r>
              <a:rPr sz="1401" spc="-30" dirty="0">
                <a:latin typeface="Arial MT"/>
                <a:cs typeface="Arial MT"/>
              </a:rPr>
              <a:t>e</a:t>
            </a:r>
            <a:r>
              <a:rPr sz="1401" dirty="0">
                <a:latin typeface="Arial MT"/>
                <a:cs typeface="Arial MT"/>
              </a:rPr>
              <a:t>s</a:t>
            </a:r>
            <a:r>
              <a:rPr sz="1401" spc="-60" dirty="0">
                <a:latin typeface="Arial MT"/>
                <a:cs typeface="Arial MT"/>
              </a:rPr>
              <a:t> </a:t>
            </a:r>
            <a:r>
              <a:rPr sz="1401" spc="-30" dirty="0">
                <a:latin typeface="Arial MT"/>
                <a:cs typeface="Arial MT"/>
              </a:rPr>
              <a:t>d</a:t>
            </a:r>
            <a:r>
              <a:rPr sz="1401" spc="-25" dirty="0">
                <a:latin typeface="Arial MT"/>
                <a:cs typeface="Arial MT"/>
              </a:rPr>
              <a:t>’</a:t>
            </a:r>
            <a:r>
              <a:rPr sz="1401" spc="-30" dirty="0">
                <a:latin typeface="Arial MT"/>
                <a:cs typeface="Arial MT"/>
              </a:rPr>
              <a:t>an</a:t>
            </a:r>
            <a:r>
              <a:rPr sz="1401" spc="-20" dirty="0">
                <a:latin typeface="Arial MT"/>
                <a:cs typeface="Arial MT"/>
              </a:rPr>
              <a:t>s</a:t>
            </a:r>
            <a:r>
              <a:rPr sz="1401" spc="-25" dirty="0">
                <a:latin typeface="Arial MT"/>
                <a:cs typeface="Arial MT"/>
              </a:rPr>
              <a:t>i</a:t>
            </a:r>
            <a:r>
              <a:rPr sz="1401" spc="-30" dirty="0">
                <a:latin typeface="Arial MT"/>
                <a:cs typeface="Arial MT"/>
              </a:rPr>
              <a:t>b</a:t>
            </a:r>
            <a:r>
              <a:rPr sz="1401" spc="-25" dirty="0">
                <a:latin typeface="Arial MT"/>
                <a:cs typeface="Arial MT"/>
              </a:rPr>
              <a:t>l</a:t>
            </a:r>
            <a:r>
              <a:rPr sz="1401" dirty="0">
                <a:latin typeface="Arial MT"/>
                <a:cs typeface="Arial MT"/>
              </a:rPr>
              <a:t>e</a:t>
            </a:r>
            <a:endParaRPr sz="1401">
              <a:latin typeface="Arial MT"/>
              <a:cs typeface="Arial MT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23603" y="1110700"/>
            <a:ext cx="4775936" cy="614938"/>
          </a:xfrm>
          <a:prstGeom prst="rect">
            <a:avLst/>
          </a:prstGeom>
        </p:spPr>
        <p:txBody>
          <a:bodyPr vert="horz" wrap="square" lIns="0" tIns="13976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0"/>
              </a:spcBef>
            </a:pPr>
            <a:r>
              <a:rPr sz="3852" dirty="0">
                <a:latin typeface="Calibri"/>
                <a:cs typeface="Calibri"/>
              </a:rPr>
              <a:t>Le</a:t>
            </a:r>
            <a:r>
              <a:rPr sz="3852" spc="-15" dirty="0">
                <a:latin typeface="Calibri"/>
                <a:cs typeface="Calibri"/>
              </a:rPr>
              <a:t> </a:t>
            </a:r>
            <a:r>
              <a:rPr sz="3852" spc="-10" dirty="0">
                <a:latin typeface="Calibri"/>
                <a:cs typeface="Calibri"/>
              </a:rPr>
              <a:t>vocabulaire</a:t>
            </a:r>
            <a:r>
              <a:rPr sz="3852" spc="-5" dirty="0">
                <a:latin typeface="Calibri"/>
                <a:cs typeface="Calibri"/>
              </a:rPr>
              <a:t> </a:t>
            </a:r>
            <a:r>
              <a:rPr sz="3852" spc="-55" dirty="0">
                <a:latin typeface="Calibri"/>
                <a:cs typeface="Calibri"/>
              </a:rPr>
              <a:t>d’Ansible</a:t>
            </a:r>
            <a:endParaRPr sz="3852">
              <a:latin typeface="Calibri"/>
              <a:cs typeface="Calibri"/>
            </a:endParaRP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61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0371" y="1152628"/>
            <a:ext cx="1924095" cy="99101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659790" y="2417317"/>
            <a:ext cx="2971778" cy="2449589"/>
          </a:xfrm>
          <a:custGeom>
            <a:avLst/>
            <a:gdLst/>
            <a:ahLst/>
            <a:cxnLst/>
            <a:rect l="l" t="t" r="r" b="b"/>
            <a:pathLst>
              <a:path w="2970529" h="2448560">
                <a:moveTo>
                  <a:pt x="0" y="2448560"/>
                </a:moveTo>
                <a:lnTo>
                  <a:pt x="2970022" y="2448560"/>
                </a:lnTo>
                <a:lnTo>
                  <a:pt x="2970022" y="0"/>
                </a:lnTo>
                <a:lnTo>
                  <a:pt x="0" y="0"/>
                </a:lnTo>
                <a:lnTo>
                  <a:pt x="0" y="2448560"/>
                </a:lnTo>
                <a:close/>
              </a:path>
            </a:pathLst>
          </a:custGeom>
          <a:ln w="28573">
            <a:solidFill>
              <a:srgbClr val="F4CCCC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/>
          <p:nvPr/>
        </p:nvSpPr>
        <p:spPr>
          <a:xfrm>
            <a:off x="6914134" y="3563211"/>
            <a:ext cx="0" cy="1473184"/>
          </a:xfrm>
          <a:custGeom>
            <a:avLst/>
            <a:gdLst/>
            <a:ahLst/>
            <a:cxnLst/>
            <a:rect l="l" t="t" r="r" b="b"/>
            <a:pathLst>
              <a:path h="1472564">
                <a:moveTo>
                  <a:pt x="0" y="0"/>
                </a:moveTo>
                <a:lnTo>
                  <a:pt x="0" y="1472057"/>
                </a:lnTo>
              </a:path>
            </a:pathLst>
          </a:custGeom>
          <a:ln w="1904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6414" y="1164825"/>
            <a:ext cx="855322" cy="7333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90066" y="1755242"/>
            <a:ext cx="393865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8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950" b="1" spc="16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950" b="1" spc="13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950" b="1" spc="3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80865" y="4227638"/>
            <a:ext cx="538706" cy="46374"/>
            <a:chOff x="6626352" y="4225862"/>
            <a:chExt cx="538480" cy="46355"/>
          </a:xfrm>
        </p:grpSpPr>
        <p:sp>
          <p:nvSpPr>
            <p:cNvPr id="8" name="object 8"/>
            <p:cNvSpPr/>
            <p:nvPr/>
          </p:nvSpPr>
          <p:spPr>
            <a:xfrm>
              <a:off x="6626352" y="4248912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0" y="0"/>
                  </a:moveTo>
                  <a:lnTo>
                    <a:pt x="48272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9" name="object 9"/>
            <p:cNvSpPr/>
            <p:nvPr/>
          </p:nvSpPr>
          <p:spPr>
            <a:xfrm>
              <a:off x="7109460" y="4230624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0"/>
                  </a:moveTo>
                  <a:lnTo>
                    <a:pt x="0" y="36575"/>
                  </a:lnTo>
                  <a:lnTo>
                    <a:pt x="50038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7109460" y="4230624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36575"/>
                  </a:moveTo>
                  <a:lnTo>
                    <a:pt x="50038" y="18287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448273" y="3511246"/>
            <a:ext cx="1125693" cy="242672"/>
            <a:chOff x="2395538" y="3509772"/>
            <a:chExt cx="1125220" cy="242570"/>
          </a:xfrm>
        </p:grpSpPr>
        <p:sp>
          <p:nvSpPr>
            <p:cNvPr id="12" name="object 12"/>
            <p:cNvSpPr/>
            <p:nvPr/>
          </p:nvSpPr>
          <p:spPr>
            <a:xfrm>
              <a:off x="2397252" y="3729228"/>
              <a:ext cx="1068070" cy="0"/>
            </a:xfrm>
            <a:custGeom>
              <a:avLst/>
              <a:gdLst/>
              <a:ahLst/>
              <a:cxnLst/>
              <a:rect l="l" t="t" r="r" b="b"/>
              <a:pathLst>
                <a:path w="1068070">
                  <a:moveTo>
                    <a:pt x="0" y="0"/>
                  </a:moveTo>
                  <a:lnTo>
                    <a:pt x="106807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3465576" y="3710940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0" y="36575"/>
                  </a:lnTo>
                  <a:lnTo>
                    <a:pt x="50037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65576" y="3710940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36575"/>
                  </a:moveTo>
                  <a:lnTo>
                    <a:pt x="50037" y="18287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2400300" y="3509772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171"/>
                  </a:lnTo>
                </a:path>
              </a:pathLst>
            </a:custGeom>
            <a:ln w="9523">
              <a:solidFill>
                <a:srgbClr val="EAD1DC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5557" y="2501934"/>
            <a:ext cx="1059625" cy="72268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113015" y="1971169"/>
            <a:ext cx="2923498" cy="1578638"/>
            <a:chOff x="3060001" y="1970341"/>
            <a:chExt cx="2922270" cy="1577975"/>
          </a:xfrm>
        </p:grpSpPr>
        <p:sp>
          <p:nvSpPr>
            <p:cNvPr id="18" name="object 18"/>
            <p:cNvSpPr/>
            <p:nvPr/>
          </p:nvSpPr>
          <p:spPr>
            <a:xfrm>
              <a:off x="3064764" y="3320796"/>
              <a:ext cx="402590" cy="5715"/>
            </a:xfrm>
            <a:custGeom>
              <a:avLst/>
              <a:gdLst/>
              <a:ahLst/>
              <a:cxnLst/>
              <a:rect l="l" t="t" r="r" b="b"/>
              <a:pathLst>
                <a:path w="402589" h="5714">
                  <a:moveTo>
                    <a:pt x="0" y="5715"/>
                  </a:moveTo>
                  <a:lnTo>
                    <a:pt x="40233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9" name="object 19"/>
            <p:cNvSpPr/>
            <p:nvPr/>
          </p:nvSpPr>
          <p:spPr>
            <a:xfrm>
              <a:off x="3467100" y="3302508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508" y="36575"/>
                  </a:lnTo>
                  <a:lnTo>
                    <a:pt x="49784" y="17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0" name="object 20"/>
            <p:cNvSpPr/>
            <p:nvPr/>
          </p:nvSpPr>
          <p:spPr>
            <a:xfrm>
              <a:off x="3310128" y="2996184"/>
              <a:ext cx="207010" cy="342900"/>
            </a:xfrm>
            <a:custGeom>
              <a:avLst/>
              <a:gdLst/>
              <a:ahLst/>
              <a:cxnLst/>
              <a:rect l="l" t="t" r="r" b="b"/>
              <a:pathLst>
                <a:path w="207010" h="342900">
                  <a:moveTo>
                    <a:pt x="157480" y="342900"/>
                  </a:moveTo>
                  <a:lnTo>
                    <a:pt x="206756" y="323850"/>
                  </a:lnTo>
                  <a:lnTo>
                    <a:pt x="156972" y="306324"/>
                  </a:lnTo>
                  <a:lnTo>
                    <a:pt x="157480" y="342900"/>
                  </a:lnTo>
                  <a:close/>
                </a:path>
                <a:path w="207010" h="342900">
                  <a:moveTo>
                    <a:pt x="0" y="0"/>
                  </a:moveTo>
                  <a:lnTo>
                    <a:pt x="155194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1" name="object 21"/>
            <p:cNvSpPr/>
            <p:nvPr/>
          </p:nvSpPr>
          <p:spPr>
            <a:xfrm>
              <a:off x="3465576" y="2977896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30">
                  <a:moveTo>
                    <a:pt x="0" y="0"/>
                  </a:moveTo>
                  <a:lnTo>
                    <a:pt x="0" y="36575"/>
                  </a:lnTo>
                  <a:lnTo>
                    <a:pt x="50037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2" name="object 22"/>
            <p:cNvSpPr/>
            <p:nvPr/>
          </p:nvSpPr>
          <p:spPr>
            <a:xfrm>
              <a:off x="3310128" y="1975104"/>
              <a:ext cx="1524000" cy="1039494"/>
            </a:xfrm>
            <a:custGeom>
              <a:avLst/>
              <a:gdLst/>
              <a:ahLst/>
              <a:cxnLst/>
              <a:rect l="l" t="t" r="r" b="b"/>
              <a:pathLst>
                <a:path w="1524000" h="1039494">
                  <a:moveTo>
                    <a:pt x="155448" y="1039367"/>
                  </a:moveTo>
                  <a:lnTo>
                    <a:pt x="205486" y="1021079"/>
                  </a:lnTo>
                  <a:lnTo>
                    <a:pt x="155448" y="1002791"/>
                  </a:lnTo>
                  <a:lnTo>
                    <a:pt x="155448" y="1039367"/>
                  </a:lnTo>
                  <a:close/>
                </a:path>
                <a:path w="1524000" h="1039494">
                  <a:moveTo>
                    <a:pt x="12192" y="216408"/>
                  </a:moveTo>
                  <a:lnTo>
                    <a:pt x="12192" y="1020952"/>
                  </a:lnTo>
                </a:path>
                <a:path w="1524000" h="1039494">
                  <a:moveTo>
                    <a:pt x="1523619" y="216408"/>
                  </a:moveTo>
                  <a:lnTo>
                    <a:pt x="0" y="216408"/>
                  </a:lnTo>
                </a:path>
                <a:path w="1524000" h="1039494">
                  <a:moveTo>
                    <a:pt x="1524000" y="0"/>
                  </a:moveTo>
                  <a:lnTo>
                    <a:pt x="1524000" y="225171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8620" y="3023616"/>
              <a:ext cx="483108" cy="5166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37632" y="3041904"/>
              <a:ext cx="544067" cy="505968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914838" y="3514296"/>
            <a:ext cx="1659317" cy="1236864"/>
            <a:chOff x="1862327" y="3512820"/>
            <a:chExt cx="1658620" cy="1236345"/>
          </a:xfrm>
        </p:grpSpPr>
        <p:sp>
          <p:nvSpPr>
            <p:cNvPr id="26" name="object 26"/>
            <p:cNvSpPr/>
            <p:nvPr/>
          </p:nvSpPr>
          <p:spPr>
            <a:xfrm>
              <a:off x="2673095" y="4308348"/>
              <a:ext cx="792480" cy="6350"/>
            </a:xfrm>
            <a:custGeom>
              <a:avLst/>
              <a:gdLst/>
              <a:ahLst/>
              <a:cxnLst/>
              <a:rect l="l" t="t" r="r" b="b"/>
              <a:pathLst>
                <a:path w="792479" h="6350">
                  <a:moveTo>
                    <a:pt x="0" y="5969"/>
                  </a:moveTo>
                  <a:lnTo>
                    <a:pt x="79248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7" name="object 27"/>
            <p:cNvSpPr/>
            <p:nvPr/>
          </p:nvSpPr>
          <p:spPr>
            <a:xfrm>
              <a:off x="3465575" y="4290060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381" y="36576"/>
                  </a:lnTo>
                  <a:lnTo>
                    <a:pt x="50164" y="17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8" name="object 28"/>
            <p:cNvSpPr/>
            <p:nvPr/>
          </p:nvSpPr>
          <p:spPr>
            <a:xfrm>
              <a:off x="2293619" y="3512820"/>
              <a:ext cx="1222375" cy="814069"/>
            </a:xfrm>
            <a:custGeom>
              <a:avLst/>
              <a:gdLst/>
              <a:ahLst/>
              <a:cxnLst/>
              <a:rect l="l" t="t" r="r" b="b"/>
              <a:pathLst>
                <a:path w="1222375" h="814070">
                  <a:moveTo>
                    <a:pt x="1172337" y="813816"/>
                  </a:moveTo>
                  <a:lnTo>
                    <a:pt x="1222120" y="795020"/>
                  </a:lnTo>
                  <a:lnTo>
                    <a:pt x="1171956" y="777239"/>
                  </a:lnTo>
                  <a:lnTo>
                    <a:pt x="1172337" y="813816"/>
                  </a:lnTo>
                  <a:close/>
                </a:path>
                <a:path w="1222375" h="814070">
                  <a:moveTo>
                    <a:pt x="0" y="0"/>
                  </a:moveTo>
                  <a:lnTo>
                    <a:pt x="0" y="325755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9" name="object 29"/>
            <p:cNvSpPr/>
            <p:nvPr/>
          </p:nvSpPr>
          <p:spPr>
            <a:xfrm>
              <a:off x="2275331" y="3838956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36575" y="0"/>
                  </a:moveTo>
                  <a:lnTo>
                    <a:pt x="0" y="0"/>
                  </a:lnTo>
                  <a:lnTo>
                    <a:pt x="18287" y="50037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0" name="object 30"/>
            <p:cNvSpPr/>
            <p:nvPr/>
          </p:nvSpPr>
          <p:spPr>
            <a:xfrm>
              <a:off x="2275331" y="3838956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0" y="0"/>
                  </a:moveTo>
                  <a:lnTo>
                    <a:pt x="18287" y="50037"/>
                  </a:lnTo>
                  <a:lnTo>
                    <a:pt x="36575" y="0"/>
                  </a:lnTo>
                  <a:lnTo>
                    <a:pt x="0" y="0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62327" y="3843528"/>
              <a:ext cx="906780" cy="905256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2153444" y="3254344"/>
            <a:ext cx="433252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20" dirty="0">
                <a:solidFill>
                  <a:srgbClr val="D9D9D9"/>
                </a:solidFill>
                <a:latin typeface="Arial"/>
                <a:cs typeface="Arial"/>
              </a:rPr>
              <a:t>U</a:t>
            </a:r>
            <a:r>
              <a:rPr sz="950" b="1" spc="-25" dirty="0">
                <a:solidFill>
                  <a:srgbClr val="D9D9D9"/>
                </a:solidFill>
                <a:latin typeface="Arial"/>
                <a:cs typeface="Arial"/>
              </a:rPr>
              <a:t>SE</a:t>
            </a:r>
            <a:r>
              <a:rPr sz="950" b="1" spc="-20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19688" y="2989820"/>
            <a:ext cx="535149" cy="454342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7360600" y="3515058"/>
            <a:ext cx="427535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H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242059" y="4577732"/>
            <a:ext cx="654960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59714" marR="5082" indent="-47644">
              <a:lnSpc>
                <a:spcPct val="103200"/>
              </a:lnSpc>
              <a:spcBef>
                <a:spcPts val="70"/>
              </a:spcBef>
            </a:pPr>
            <a:r>
              <a:rPr sz="950" b="1" spc="15" dirty="0">
                <a:solidFill>
                  <a:srgbClr val="D9D9D9"/>
                </a:solidFill>
                <a:latin typeface="Arial"/>
                <a:cs typeface="Arial"/>
              </a:rPr>
              <a:t>N</a:t>
            </a:r>
            <a:r>
              <a:rPr sz="950" b="1" spc="10" dirty="0">
                <a:solidFill>
                  <a:srgbClr val="D9D9D9"/>
                </a:solidFill>
                <a:latin typeface="Arial"/>
                <a:cs typeface="Arial"/>
              </a:rPr>
              <a:t>E</a:t>
            </a:r>
            <a:r>
              <a:rPr sz="950" b="1" spc="15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950" b="1" spc="-15" dirty="0">
                <a:solidFill>
                  <a:srgbClr val="D9D9D9"/>
                </a:solidFill>
                <a:latin typeface="Arial"/>
                <a:cs typeface="Arial"/>
              </a:rPr>
              <a:t>WO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K  DEVICES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25787" y="4014377"/>
            <a:ext cx="513804" cy="513804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5520613" y="4512935"/>
            <a:ext cx="556494" cy="1423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1271">
              <a:lnSpc>
                <a:spcPts val="1075"/>
              </a:lnSpc>
            </a:pP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PLUGINS</a:t>
            </a:r>
            <a:endParaRPr sz="9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30903" y="3609840"/>
            <a:ext cx="1778747" cy="160432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  <a:tabLst>
                <a:tab pos="1577971" algn="l"/>
              </a:tabLst>
            </a:pPr>
            <a:r>
              <a:rPr sz="1426" b="1" spc="-7" baseline="2923" dirty="0">
                <a:solidFill>
                  <a:srgbClr val="D9D9D9"/>
                </a:solidFill>
                <a:latin typeface="Arial"/>
                <a:cs typeface="Arial"/>
              </a:rPr>
              <a:t>I</a:t>
            </a:r>
            <a:r>
              <a:rPr sz="1426" b="1" spc="7" baseline="2923" dirty="0">
                <a:solidFill>
                  <a:srgbClr val="D9D9D9"/>
                </a:solidFill>
                <a:latin typeface="Arial"/>
                <a:cs typeface="Arial"/>
              </a:rPr>
              <a:t>NV</a:t>
            </a:r>
            <a:r>
              <a:rPr sz="1426" b="1" spc="-7" baseline="2923" dirty="0">
                <a:solidFill>
                  <a:srgbClr val="D9D9D9"/>
                </a:solidFill>
                <a:latin typeface="Arial"/>
                <a:cs typeface="Arial"/>
              </a:rPr>
              <a:t>E</a:t>
            </a:r>
            <a:r>
              <a:rPr sz="1426" b="1" spc="7" baseline="2923" dirty="0">
                <a:solidFill>
                  <a:srgbClr val="D9D9D9"/>
                </a:solidFill>
                <a:latin typeface="Arial"/>
                <a:cs typeface="Arial"/>
              </a:rPr>
              <a:t>NT</a:t>
            </a:r>
            <a:r>
              <a:rPr sz="1426" b="1" baseline="2923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1426" b="1" spc="7" baseline="2923" dirty="0">
                <a:solidFill>
                  <a:srgbClr val="D9D9D9"/>
                </a:solidFill>
                <a:latin typeface="Arial"/>
                <a:cs typeface="Arial"/>
              </a:rPr>
              <a:t>RY</a:t>
            </a:r>
            <a:r>
              <a:rPr sz="1426" b="1" baseline="2923" dirty="0">
                <a:solidFill>
                  <a:srgbClr val="D9D9D9"/>
                </a:solidFill>
                <a:latin typeface="Arial"/>
                <a:cs typeface="Arial"/>
              </a:rPr>
              <a:t>	</a:t>
            </a:r>
            <a:r>
              <a:rPr sz="950" b="1" spc="-30" dirty="0">
                <a:solidFill>
                  <a:srgbClr val="424B54"/>
                </a:solidFill>
                <a:latin typeface="Arial"/>
                <a:cs typeface="Arial"/>
              </a:rPr>
              <a:t>CL</a:t>
            </a:r>
            <a:r>
              <a:rPr sz="950" b="1" dirty="0">
                <a:solidFill>
                  <a:srgbClr val="424B54"/>
                </a:solidFill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606131" y="2227309"/>
            <a:ext cx="46374" cy="99737"/>
            <a:chOff x="7551229" y="2226374"/>
            <a:chExt cx="46355" cy="99695"/>
          </a:xfrm>
        </p:grpSpPr>
        <p:sp>
          <p:nvSpPr>
            <p:cNvPr id="40" name="object 40"/>
            <p:cNvSpPr/>
            <p:nvPr/>
          </p:nvSpPr>
          <p:spPr>
            <a:xfrm>
              <a:off x="7574279" y="2281428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196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1" name="object 41"/>
            <p:cNvSpPr/>
            <p:nvPr/>
          </p:nvSpPr>
          <p:spPr>
            <a:xfrm>
              <a:off x="7555991" y="2231136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29" h="50164">
                  <a:moveTo>
                    <a:pt x="18287" y="0"/>
                  </a:moveTo>
                  <a:lnTo>
                    <a:pt x="0" y="50037"/>
                  </a:lnTo>
                  <a:lnTo>
                    <a:pt x="36575" y="500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2" name="object 42"/>
            <p:cNvSpPr/>
            <p:nvPr/>
          </p:nvSpPr>
          <p:spPr>
            <a:xfrm>
              <a:off x="7555991" y="2231136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29" h="50164">
                  <a:moveTo>
                    <a:pt x="36575" y="50037"/>
                  </a:moveTo>
                  <a:lnTo>
                    <a:pt x="18287" y="0"/>
                  </a:lnTo>
                  <a:lnTo>
                    <a:pt x="0" y="50037"/>
                  </a:lnTo>
                  <a:lnTo>
                    <a:pt x="36575" y="50037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011272" y="4772505"/>
            <a:ext cx="700699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12705" marR="5082" indent="77501">
              <a:lnSpc>
                <a:spcPct val="103200"/>
              </a:lnSpc>
              <a:spcBef>
                <a:spcPts val="70"/>
              </a:spcBef>
            </a:pPr>
            <a:r>
              <a:rPr sz="950" b="1" spc="-10" dirty="0">
                <a:solidFill>
                  <a:srgbClr val="D9D9D9"/>
                </a:solidFill>
                <a:latin typeface="Arial"/>
                <a:cs typeface="Arial"/>
              </a:rPr>
              <a:t>ANSIBLE 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10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30" dirty="0">
                <a:solidFill>
                  <a:srgbClr val="D9D9D9"/>
                </a:solidFill>
                <a:latin typeface="Arial"/>
                <a:cs typeface="Arial"/>
              </a:rPr>
              <a:t>L</a:t>
            </a:r>
            <a:r>
              <a:rPr sz="950" b="1" spc="-17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Y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B</a:t>
            </a:r>
            <a:r>
              <a:rPr sz="950" b="1" spc="25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10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K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476044" y="4649963"/>
            <a:ext cx="36845" cy="544424"/>
            <a:chOff x="4422457" y="4648010"/>
            <a:chExt cx="36830" cy="544195"/>
          </a:xfrm>
        </p:grpSpPr>
        <p:sp>
          <p:nvSpPr>
            <p:cNvPr id="45" name="object 45"/>
            <p:cNvSpPr/>
            <p:nvPr/>
          </p:nvSpPr>
          <p:spPr>
            <a:xfrm>
              <a:off x="4434839" y="4652772"/>
              <a:ext cx="6350" cy="497205"/>
            </a:xfrm>
            <a:custGeom>
              <a:avLst/>
              <a:gdLst/>
              <a:ahLst/>
              <a:cxnLst/>
              <a:rect l="l" t="t" r="r" b="b"/>
              <a:pathLst>
                <a:path w="6350" h="497204">
                  <a:moveTo>
                    <a:pt x="0" y="0"/>
                  </a:moveTo>
                  <a:lnTo>
                    <a:pt x="5969" y="496697"/>
                  </a:lnTo>
                </a:path>
              </a:pathLst>
            </a:custGeom>
            <a:ln w="9523">
              <a:solidFill>
                <a:srgbClr val="FB3D3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6" name="object 46"/>
            <p:cNvSpPr/>
            <p:nvPr/>
          </p:nvSpPr>
          <p:spPr>
            <a:xfrm>
              <a:off x="4427219" y="5149596"/>
              <a:ext cx="27305" cy="38100"/>
            </a:xfrm>
            <a:custGeom>
              <a:avLst/>
              <a:gdLst/>
              <a:ahLst/>
              <a:cxnLst/>
              <a:rect l="l" t="t" r="r" b="b"/>
              <a:pathLst>
                <a:path w="27304" h="38100">
                  <a:moveTo>
                    <a:pt x="27177" y="0"/>
                  </a:moveTo>
                  <a:lnTo>
                    <a:pt x="0" y="381"/>
                  </a:lnTo>
                  <a:lnTo>
                    <a:pt x="14096" y="37719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rgbClr val="FB3D3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7" name="object 47"/>
            <p:cNvSpPr/>
            <p:nvPr/>
          </p:nvSpPr>
          <p:spPr>
            <a:xfrm>
              <a:off x="4427219" y="5149596"/>
              <a:ext cx="27305" cy="38100"/>
            </a:xfrm>
            <a:custGeom>
              <a:avLst/>
              <a:gdLst/>
              <a:ahLst/>
              <a:cxnLst/>
              <a:rect l="l" t="t" r="r" b="b"/>
              <a:pathLst>
                <a:path w="27304" h="38100">
                  <a:moveTo>
                    <a:pt x="0" y="381"/>
                  </a:moveTo>
                  <a:lnTo>
                    <a:pt x="14096" y="37719"/>
                  </a:lnTo>
                  <a:lnTo>
                    <a:pt x="27177" y="0"/>
                  </a:lnTo>
                  <a:lnTo>
                    <a:pt x="0" y="381"/>
                  </a:lnTo>
                  <a:close/>
                </a:path>
              </a:pathLst>
            </a:custGeom>
            <a:ln w="9523">
              <a:solidFill>
                <a:srgbClr val="FB3D3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2163355" y="1023033"/>
            <a:ext cx="3936748" cy="3407571"/>
            <a:chOff x="2110739" y="1022604"/>
            <a:chExt cx="3935095" cy="3406140"/>
          </a:xfrm>
        </p:grpSpPr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10739" y="1022604"/>
              <a:ext cx="1923288" cy="99212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064763" y="3319272"/>
              <a:ext cx="402590" cy="5715"/>
            </a:xfrm>
            <a:custGeom>
              <a:avLst/>
              <a:gdLst/>
              <a:ahLst/>
              <a:cxnLst/>
              <a:rect l="l" t="t" r="r" b="b"/>
              <a:pathLst>
                <a:path w="402589" h="5714">
                  <a:moveTo>
                    <a:pt x="0" y="5715"/>
                  </a:moveTo>
                  <a:lnTo>
                    <a:pt x="40233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51" name="object 51"/>
            <p:cNvSpPr/>
            <p:nvPr/>
          </p:nvSpPr>
          <p:spPr>
            <a:xfrm>
              <a:off x="3467100" y="3300984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508" y="36575"/>
                  </a:lnTo>
                  <a:lnTo>
                    <a:pt x="49784" y="17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52" name="object 52"/>
            <p:cNvSpPr/>
            <p:nvPr/>
          </p:nvSpPr>
          <p:spPr>
            <a:xfrm>
              <a:off x="3072383" y="2084832"/>
              <a:ext cx="444500" cy="1252855"/>
            </a:xfrm>
            <a:custGeom>
              <a:avLst/>
              <a:gdLst/>
              <a:ahLst/>
              <a:cxnLst/>
              <a:rect l="l" t="t" r="r" b="b"/>
              <a:pathLst>
                <a:path w="444500" h="1252854">
                  <a:moveTo>
                    <a:pt x="395224" y="1252727"/>
                  </a:moveTo>
                  <a:lnTo>
                    <a:pt x="444500" y="1233677"/>
                  </a:lnTo>
                  <a:lnTo>
                    <a:pt x="394716" y="1216152"/>
                  </a:lnTo>
                  <a:lnTo>
                    <a:pt x="395224" y="1252727"/>
                  </a:lnTo>
                  <a:close/>
                </a:path>
                <a:path w="444500" h="1252854">
                  <a:moveTo>
                    <a:pt x="0" y="0"/>
                  </a:moveTo>
                  <a:lnTo>
                    <a:pt x="0" y="1246632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01055" y="3989832"/>
              <a:ext cx="644651" cy="43281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6719" y="4008120"/>
              <a:ext cx="420624" cy="420624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7038393" y="1525402"/>
            <a:ext cx="1078048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950" b="1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PRIVATE</a:t>
            </a:r>
            <a:endParaRPr sz="9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355773" y="1674817"/>
            <a:ext cx="459298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CL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UD</a:t>
            </a:r>
            <a:endParaRPr sz="9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38543" y="1395757"/>
            <a:ext cx="1078683" cy="306623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algn="ctr">
              <a:spcBef>
                <a:spcPts val="11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950" b="1" spc="-4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 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PRIVATE</a:t>
            </a:r>
            <a:endParaRPr sz="950">
              <a:latin typeface="Arial"/>
              <a:cs typeface="Arial"/>
            </a:endParaRPr>
          </a:p>
          <a:p>
            <a:pPr marL="14610" algn="ctr">
              <a:spcBef>
                <a:spcPts val="4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674082" y="2431610"/>
            <a:ext cx="945912" cy="280323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102278" rIns="0" bIns="0" rtlCol="0">
            <a:spAutoFit/>
          </a:bodyPr>
          <a:lstStyle/>
          <a:p>
            <a:pPr marL="367177">
              <a:spcBef>
                <a:spcPts val="805"/>
              </a:spcBef>
            </a:pP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ANSIBL</a:t>
            </a:r>
            <a:endParaRPr sz="11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550863" y="2548942"/>
            <a:ext cx="2206917" cy="166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1"/>
              </a:lnSpc>
            </a:pP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340" dirty="0">
                <a:solidFill>
                  <a:srgbClr val="FFFFFF"/>
                </a:solidFill>
                <a:latin typeface="Arial"/>
                <a:cs typeface="Arial"/>
              </a:rPr>
              <a:t>AU</a:t>
            </a:r>
            <a:r>
              <a:rPr sz="2101" b="1" spc="-509" baseline="-17857" dirty="0">
                <a:latin typeface="Arial"/>
                <a:cs typeface="Arial"/>
              </a:rPr>
              <a:t>M</a:t>
            </a:r>
            <a:r>
              <a:rPr sz="1150" b="1" spc="-3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01" b="1" spc="-509" baseline="-17857" dirty="0">
                <a:latin typeface="Arial"/>
                <a:cs typeface="Arial"/>
              </a:rPr>
              <a:t>O</a:t>
            </a:r>
            <a:r>
              <a:rPr sz="1150" b="1" spc="-34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2101" b="1" spc="-509" baseline="-17857" dirty="0">
                <a:latin typeface="Arial"/>
                <a:cs typeface="Arial"/>
              </a:rPr>
              <a:t>D</a:t>
            </a:r>
            <a:r>
              <a:rPr sz="1150" b="1" spc="-3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101" b="1" spc="-509" baseline="-17857" dirty="0">
                <a:latin typeface="Arial"/>
                <a:cs typeface="Arial"/>
              </a:rPr>
              <a:t>U</a:t>
            </a:r>
            <a:r>
              <a:rPr sz="1150" b="1" spc="-3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101" b="1" spc="-509" baseline="-17857" dirty="0">
                <a:latin typeface="Arial"/>
                <a:cs typeface="Arial"/>
              </a:rPr>
              <a:t>L</a:t>
            </a:r>
            <a:r>
              <a:rPr sz="1150" b="1" spc="-34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2101" b="1" spc="-509" baseline="-17857" dirty="0">
                <a:latin typeface="Arial"/>
                <a:cs typeface="Arial"/>
              </a:rPr>
              <a:t>E</a:t>
            </a:r>
            <a:r>
              <a:rPr sz="1150" b="1" spc="-34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101" b="1" spc="-509" baseline="-17857" dirty="0">
                <a:latin typeface="Arial"/>
                <a:cs typeface="Arial"/>
              </a:rPr>
              <a:t>S</a:t>
            </a:r>
            <a:r>
              <a:rPr sz="1150" b="1" spc="-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1" b="1" spc="-509" baseline="-17857" dirty="0">
                <a:latin typeface="Arial"/>
                <a:cs typeface="Arial"/>
              </a:rPr>
              <a:t>A</a:t>
            </a:r>
            <a:r>
              <a:rPr sz="1150" b="1" spc="-34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2101" b="1" spc="-509" baseline="-17857" dirty="0">
                <a:latin typeface="Arial"/>
                <a:cs typeface="Arial"/>
              </a:rPr>
              <a:t>R</a:t>
            </a:r>
            <a:r>
              <a:rPr sz="1150" b="1" spc="-34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101" b="1" spc="-509" baseline="-17857" dirty="0">
                <a:latin typeface="Arial"/>
                <a:cs typeface="Arial"/>
              </a:rPr>
              <a:t>E</a:t>
            </a:r>
            <a:r>
              <a:rPr sz="1150" b="1" spc="-34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101" b="1" spc="-509" baseline="-17857" dirty="0">
                <a:latin typeface="Arial"/>
                <a:cs typeface="Arial"/>
              </a:rPr>
              <a:t>“TOOL</a:t>
            </a:r>
            <a:endParaRPr sz="2101" baseline="-17857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666052" y="3563211"/>
            <a:ext cx="2033489" cy="444687"/>
          </a:xfrm>
          <a:custGeom>
            <a:avLst/>
            <a:gdLst/>
            <a:ahLst/>
            <a:cxnLst/>
            <a:rect l="l" t="t" r="r" b="b"/>
            <a:pathLst>
              <a:path w="2032634" h="444500">
                <a:moveTo>
                  <a:pt x="2032508" y="0"/>
                </a:moveTo>
                <a:lnTo>
                  <a:pt x="785113" y="0"/>
                </a:lnTo>
                <a:lnTo>
                  <a:pt x="0" y="444373"/>
                </a:lnTo>
                <a:lnTo>
                  <a:pt x="2032508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61" name="object 61"/>
          <p:cNvSpPr txBox="1"/>
          <p:nvPr/>
        </p:nvSpPr>
        <p:spPr>
          <a:xfrm>
            <a:off x="4619550" y="2326601"/>
            <a:ext cx="4991927" cy="938856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161993" rIns="0" bIns="0" rtlCol="0">
            <a:spAutoFit/>
          </a:bodyPr>
          <a:lstStyle/>
          <a:p>
            <a:pPr marL="264901">
              <a:spcBef>
                <a:spcPts val="1276"/>
              </a:spcBef>
            </a:pPr>
            <a:r>
              <a:rPr sz="1401" b="1" spc="-55" dirty="0">
                <a:latin typeface="Arial"/>
                <a:cs typeface="Arial"/>
              </a:rPr>
              <a:t>L</a:t>
            </a:r>
            <a:r>
              <a:rPr sz="1401" b="1" spc="-50" dirty="0">
                <a:latin typeface="Arial"/>
                <a:cs typeface="Arial"/>
              </a:rPr>
              <a:t>e</a:t>
            </a:r>
            <a:r>
              <a:rPr sz="1401" b="1" dirty="0">
                <a:latin typeface="Arial"/>
                <a:cs typeface="Arial"/>
              </a:rPr>
              <a:t>s</a:t>
            </a:r>
            <a:r>
              <a:rPr sz="1401" b="1" spc="-114" dirty="0">
                <a:latin typeface="Arial"/>
                <a:cs typeface="Arial"/>
              </a:rPr>
              <a:t> </a:t>
            </a:r>
            <a:r>
              <a:rPr sz="1401" b="1" spc="-50" dirty="0">
                <a:latin typeface="Arial"/>
                <a:cs typeface="Arial"/>
              </a:rPr>
              <a:t>m</a:t>
            </a:r>
            <a:r>
              <a:rPr sz="1401" b="1" spc="-55" dirty="0">
                <a:latin typeface="Arial"/>
                <a:cs typeface="Arial"/>
              </a:rPr>
              <a:t>odu</a:t>
            </a:r>
            <a:r>
              <a:rPr sz="1401" b="1" spc="-45" dirty="0">
                <a:latin typeface="Arial"/>
                <a:cs typeface="Arial"/>
              </a:rPr>
              <a:t>l</a:t>
            </a:r>
            <a:r>
              <a:rPr sz="1401" b="1" spc="-50" dirty="0">
                <a:latin typeface="Arial"/>
                <a:cs typeface="Arial"/>
              </a:rPr>
              <a:t>e</a:t>
            </a:r>
            <a:r>
              <a:rPr sz="1401" b="1" dirty="0">
                <a:latin typeface="Arial"/>
                <a:cs typeface="Arial"/>
              </a:rPr>
              <a:t>s</a:t>
            </a:r>
            <a:r>
              <a:rPr sz="1401" b="1" spc="-130" dirty="0">
                <a:latin typeface="Arial"/>
                <a:cs typeface="Arial"/>
              </a:rPr>
              <a:t> </a:t>
            </a:r>
            <a:r>
              <a:rPr sz="1401" b="1" spc="-50" dirty="0">
                <a:latin typeface="Arial"/>
                <a:cs typeface="Arial"/>
              </a:rPr>
              <a:t>s</a:t>
            </a:r>
            <a:r>
              <a:rPr sz="1401" b="1" spc="-55" dirty="0">
                <a:latin typeface="Arial"/>
                <a:cs typeface="Arial"/>
              </a:rPr>
              <a:t>on</a:t>
            </a:r>
            <a:r>
              <a:rPr sz="1401" b="1" dirty="0">
                <a:latin typeface="Arial"/>
                <a:cs typeface="Arial"/>
              </a:rPr>
              <a:t>t </a:t>
            </a:r>
            <a:r>
              <a:rPr sz="1401" b="1" spc="-105" dirty="0">
                <a:latin typeface="Arial"/>
                <a:cs typeface="Arial"/>
              </a:rPr>
              <a:t> </a:t>
            </a:r>
            <a:r>
              <a:rPr sz="1401" b="1" spc="-10" dirty="0">
                <a:latin typeface="Arial"/>
                <a:cs typeface="Arial"/>
              </a:rPr>
              <a:t>d</a:t>
            </a:r>
            <a:r>
              <a:rPr sz="1401" b="1" dirty="0">
                <a:latin typeface="Arial"/>
                <a:cs typeface="Arial"/>
              </a:rPr>
              <a:t>es «</a:t>
            </a:r>
            <a:r>
              <a:rPr sz="1401" b="1" spc="5" dirty="0">
                <a:latin typeface="Arial"/>
                <a:cs typeface="Arial"/>
              </a:rPr>
              <a:t> </a:t>
            </a:r>
            <a:r>
              <a:rPr sz="1401" b="1" dirty="0">
                <a:latin typeface="Arial"/>
                <a:cs typeface="Arial"/>
              </a:rPr>
              <a:t>li</a:t>
            </a:r>
            <a:r>
              <a:rPr sz="1401" b="1" spc="-10" dirty="0">
                <a:latin typeface="Arial"/>
                <a:cs typeface="Arial"/>
              </a:rPr>
              <a:t>b</a:t>
            </a:r>
            <a:r>
              <a:rPr sz="1401" b="1" dirty="0">
                <a:latin typeface="Arial"/>
                <a:cs typeface="Arial"/>
              </a:rPr>
              <a:t>rairies »</a:t>
            </a:r>
            <a:r>
              <a:rPr sz="1401" b="1" spc="5" dirty="0">
                <a:latin typeface="Arial"/>
                <a:cs typeface="Arial"/>
              </a:rPr>
              <a:t> </a:t>
            </a:r>
            <a:r>
              <a:rPr sz="1401" b="1" dirty="0">
                <a:latin typeface="Arial"/>
                <a:cs typeface="Arial"/>
              </a:rPr>
              <a:t>d’</a:t>
            </a:r>
            <a:r>
              <a:rPr sz="1401" b="1" spc="-25" dirty="0">
                <a:latin typeface="Arial"/>
                <a:cs typeface="Arial"/>
              </a:rPr>
              <a:t>A</a:t>
            </a:r>
            <a:r>
              <a:rPr sz="1401" b="1" dirty="0">
                <a:latin typeface="Arial"/>
                <a:cs typeface="Arial"/>
              </a:rPr>
              <a:t>nsible</a:t>
            </a:r>
            <a:endParaRPr sz="1401">
              <a:latin typeface="Arial"/>
              <a:cs typeface="Arial"/>
            </a:endParaRPr>
          </a:p>
          <a:p>
            <a:pPr marL="178506">
              <a:spcBef>
                <a:spcPts val="705"/>
              </a:spcBef>
            </a:pPr>
            <a:r>
              <a:rPr sz="1401" spc="-5" dirty="0">
                <a:latin typeface="Arial MT"/>
                <a:cs typeface="Arial MT"/>
              </a:rPr>
              <a:t>Python,</a:t>
            </a:r>
            <a:r>
              <a:rPr sz="1401" spc="5" dirty="0">
                <a:latin typeface="Arial MT"/>
                <a:cs typeface="Arial MT"/>
              </a:rPr>
              <a:t> </a:t>
            </a:r>
            <a:r>
              <a:rPr sz="1401" spc="-5" dirty="0">
                <a:latin typeface="Arial MT"/>
                <a:cs typeface="Arial MT"/>
              </a:rPr>
              <a:t>Powershell</a:t>
            </a:r>
            <a:r>
              <a:rPr sz="1401" spc="25" dirty="0">
                <a:latin typeface="Arial MT"/>
                <a:cs typeface="Arial MT"/>
              </a:rPr>
              <a:t> </a:t>
            </a:r>
            <a:r>
              <a:rPr sz="1401" spc="-5" dirty="0">
                <a:latin typeface="Arial MT"/>
                <a:cs typeface="Arial MT"/>
              </a:rPr>
              <a:t>et</a:t>
            </a:r>
            <a:r>
              <a:rPr sz="1401" dirty="0">
                <a:latin typeface="Arial MT"/>
                <a:cs typeface="Arial MT"/>
              </a:rPr>
              <a:t> </a:t>
            </a:r>
            <a:r>
              <a:rPr sz="1401" spc="-5" dirty="0">
                <a:latin typeface="Arial MT"/>
                <a:cs typeface="Arial MT"/>
              </a:rPr>
              <a:t>tout</a:t>
            </a:r>
            <a:r>
              <a:rPr sz="1401" spc="-10" dirty="0">
                <a:latin typeface="Arial MT"/>
                <a:cs typeface="Arial MT"/>
              </a:rPr>
              <a:t> </a:t>
            </a:r>
            <a:r>
              <a:rPr sz="1401" spc="-5" dirty="0">
                <a:latin typeface="Arial MT"/>
                <a:cs typeface="Arial MT"/>
              </a:rPr>
              <a:t>autre langage</a:t>
            </a:r>
            <a:endParaRPr sz="1401">
              <a:latin typeface="Arial MT"/>
              <a:cs typeface="Arial MT"/>
            </a:endParaRPr>
          </a:p>
          <a:p>
            <a:pPr marL="178506">
              <a:spcBef>
                <a:spcPts val="325"/>
              </a:spcBef>
            </a:pPr>
            <a:r>
              <a:rPr sz="1401" dirty="0">
                <a:latin typeface="Arial MT"/>
                <a:cs typeface="Arial MT"/>
              </a:rPr>
              <a:t>Étend</a:t>
            </a:r>
            <a:r>
              <a:rPr sz="1401" spc="-10" dirty="0">
                <a:latin typeface="Arial MT"/>
                <a:cs typeface="Arial MT"/>
              </a:rPr>
              <a:t> </a:t>
            </a:r>
            <a:r>
              <a:rPr sz="1401" dirty="0">
                <a:latin typeface="Arial MT"/>
                <a:cs typeface="Arial MT"/>
              </a:rPr>
              <a:t>la</a:t>
            </a:r>
            <a:r>
              <a:rPr sz="1401" spc="5" dirty="0">
                <a:latin typeface="Arial MT"/>
                <a:cs typeface="Arial MT"/>
              </a:rPr>
              <a:t> </a:t>
            </a:r>
            <a:r>
              <a:rPr sz="1401" spc="-5" dirty="0">
                <a:latin typeface="Arial MT"/>
                <a:cs typeface="Arial MT"/>
              </a:rPr>
              <a:t>simplicité</a:t>
            </a:r>
            <a:r>
              <a:rPr sz="1401" spc="5" dirty="0">
                <a:latin typeface="Arial MT"/>
                <a:cs typeface="Arial MT"/>
              </a:rPr>
              <a:t> </a:t>
            </a:r>
            <a:r>
              <a:rPr sz="1401" dirty="0">
                <a:latin typeface="Arial MT"/>
                <a:cs typeface="Arial MT"/>
              </a:rPr>
              <a:t>et</a:t>
            </a:r>
            <a:r>
              <a:rPr sz="1401" spc="15" dirty="0">
                <a:latin typeface="Arial MT"/>
                <a:cs typeface="Arial MT"/>
              </a:rPr>
              <a:t> </a:t>
            </a:r>
            <a:r>
              <a:rPr sz="1401" spc="-5" dirty="0">
                <a:latin typeface="Arial MT"/>
                <a:cs typeface="Arial MT"/>
              </a:rPr>
              <a:t>puissance</a:t>
            </a:r>
            <a:r>
              <a:rPr sz="1401" spc="-15" dirty="0">
                <a:latin typeface="Arial MT"/>
                <a:cs typeface="Arial MT"/>
              </a:rPr>
              <a:t> </a:t>
            </a:r>
            <a:r>
              <a:rPr sz="1401" spc="-5" dirty="0">
                <a:latin typeface="Arial MT"/>
                <a:cs typeface="Arial MT"/>
              </a:rPr>
              <a:t>d’Ansible</a:t>
            </a:r>
            <a:endParaRPr sz="1401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167114" y="4492301"/>
            <a:ext cx="636537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FB3D3D"/>
                </a:solidFill>
                <a:latin typeface="Arial"/>
                <a:cs typeface="Arial"/>
              </a:rPr>
              <a:t>MODUL</a:t>
            </a:r>
            <a:r>
              <a:rPr sz="950" b="1" spc="-5" dirty="0">
                <a:solidFill>
                  <a:srgbClr val="FB3D3D"/>
                </a:solidFill>
                <a:latin typeface="Arial"/>
                <a:cs typeface="Arial"/>
              </a:rPr>
              <a:t>E</a:t>
            </a:r>
            <a:r>
              <a:rPr sz="950" b="1" spc="5" dirty="0">
                <a:solidFill>
                  <a:srgbClr val="FB3D3D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985137" y="5267632"/>
            <a:ext cx="5590983" cy="1114893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7952" rIns="0" bIns="0" rtlCol="0">
            <a:spAutoFit/>
          </a:bodyPr>
          <a:lstStyle/>
          <a:p>
            <a:pPr marL="99735">
              <a:spcBef>
                <a:spcPts val="220"/>
              </a:spcBef>
            </a:pPr>
            <a:r>
              <a:rPr sz="1651" spc="10" dirty="0">
                <a:solidFill>
                  <a:srgbClr val="032E61"/>
                </a:solidFill>
                <a:latin typeface="Courier New"/>
                <a:cs typeface="Courier New"/>
              </a:rPr>
              <a:t>-</a:t>
            </a:r>
            <a:r>
              <a:rPr sz="1651" spc="-20" dirty="0">
                <a:solidFill>
                  <a:srgbClr val="032E61"/>
                </a:solidFill>
                <a:latin typeface="Courier New"/>
                <a:cs typeface="Courier New"/>
              </a:rPr>
              <a:t> </a:t>
            </a:r>
            <a:r>
              <a:rPr sz="1651" b="1" spc="5" dirty="0">
                <a:solidFill>
                  <a:srgbClr val="9A0103"/>
                </a:solidFill>
                <a:latin typeface="Courier New"/>
                <a:cs typeface="Courier New"/>
              </a:rPr>
              <a:t>name</a:t>
            </a:r>
            <a:r>
              <a:rPr sz="1651" spc="5" dirty="0">
                <a:solidFill>
                  <a:srgbClr val="032E61"/>
                </a:solidFill>
                <a:latin typeface="Courier New"/>
                <a:cs typeface="Courier New"/>
              </a:rPr>
              <a:t>:</a:t>
            </a:r>
            <a:r>
              <a:rPr sz="1651" spc="-20" dirty="0">
                <a:solidFill>
                  <a:srgbClr val="032E61"/>
                </a:solidFill>
                <a:latin typeface="Courier New"/>
                <a:cs typeface="Courier New"/>
              </a:rPr>
              <a:t> </a:t>
            </a:r>
            <a:r>
              <a:rPr sz="1651" b="1" spc="5" dirty="0">
                <a:solidFill>
                  <a:srgbClr val="032E61"/>
                </a:solidFill>
                <a:latin typeface="Courier New"/>
                <a:cs typeface="Courier New"/>
              </a:rPr>
              <a:t>copie</a:t>
            </a:r>
            <a:r>
              <a:rPr sz="1651" b="1" spc="-25" dirty="0">
                <a:solidFill>
                  <a:srgbClr val="032E61"/>
                </a:solidFill>
                <a:latin typeface="Courier New"/>
                <a:cs typeface="Courier New"/>
              </a:rPr>
              <a:t> </a:t>
            </a:r>
            <a:r>
              <a:rPr sz="1651" b="1" dirty="0">
                <a:solidFill>
                  <a:srgbClr val="032E61"/>
                </a:solidFill>
                <a:latin typeface="Courier New"/>
                <a:cs typeface="Courier New"/>
              </a:rPr>
              <a:t>index.html</a:t>
            </a:r>
            <a:endParaRPr sz="1651">
              <a:latin typeface="Courier New"/>
              <a:cs typeface="Courier New"/>
            </a:endParaRPr>
          </a:p>
          <a:p>
            <a:pPr marL="352566">
              <a:lnSpc>
                <a:spcPts val="1951"/>
              </a:lnSpc>
              <a:spcBef>
                <a:spcPts val="425"/>
              </a:spcBef>
            </a:pPr>
            <a:r>
              <a:rPr sz="1651" b="1" spc="5" dirty="0">
                <a:solidFill>
                  <a:srgbClr val="9A0103"/>
                </a:solidFill>
                <a:latin typeface="Courier New"/>
                <a:cs typeface="Courier New"/>
              </a:rPr>
              <a:t>copy</a:t>
            </a:r>
            <a:r>
              <a:rPr sz="1651" spc="5" dirty="0">
                <a:solidFill>
                  <a:srgbClr val="032E61"/>
                </a:solidFill>
                <a:latin typeface="Courier New"/>
                <a:cs typeface="Courier New"/>
              </a:rPr>
              <a:t>:</a:t>
            </a:r>
            <a:endParaRPr sz="1651">
              <a:latin typeface="Courier New"/>
              <a:cs typeface="Courier New"/>
            </a:endParaRPr>
          </a:p>
          <a:p>
            <a:pPr marL="608573">
              <a:lnSpc>
                <a:spcPts val="1951"/>
              </a:lnSpc>
            </a:pPr>
            <a:r>
              <a:rPr sz="1651" b="1" spc="5" dirty="0">
                <a:solidFill>
                  <a:srgbClr val="9A0103"/>
                </a:solidFill>
                <a:latin typeface="Courier New"/>
                <a:cs typeface="Courier New"/>
              </a:rPr>
              <a:t>src</a:t>
            </a:r>
            <a:r>
              <a:rPr sz="1651" spc="5" dirty="0">
                <a:solidFill>
                  <a:srgbClr val="032E61"/>
                </a:solidFill>
                <a:latin typeface="Courier New"/>
                <a:cs typeface="Courier New"/>
              </a:rPr>
              <a:t>:</a:t>
            </a:r>
            <a:r>
              <a:rPr sz="1651" spc="-50" dirty="0">
                <a:solidFill>
                  <a:srgbClr val="032E61"/>
                </a:solidFill>
                <a:latin typeface="Courier New"/>
                <a:cs typeface="Courier New"/>
              </a:rPr>
              <a:t> </a:t>
            </a:r>
            <a:r>
              <a:rPr sz="1651" dirty="0">
                <a:solidFill>
                  <a:srgbClr val="032E61"/>
                </a:solidFill>
                <a:latin typeface="Courier New"/>
                <a:cs typeface="Courier New"/>
              </a:rPr>
              <a:t>files/index.html</a:t>
            </a:r>
            <a:endParaRPr sz="1651">
              <a:latin typeface="Courier New"/>
              <a:cs typeface="Courier New"/>
            </a:endParaRPr>
          </a:p>
          <a:p>
            <a:pPr marL="608573"/>
            <a:r>
              <a:rPr sz="1651" b="1" spc="5" dirty="0">
                <a:solidFill>
                  <a:srgbClr val="9A0103"/>
                </a:solidFill>
                <a:latin typeface="Courier New"/>
                <a:cs typeface="Courier New"/>
              </a:rPr>
              <a:t>dest</a:t>
            </a:r>
            <a:r>
              <a:rPr sz="1651" spc="5" dirty="0">
                <a:solidFill>
                  <a:srgbClr val="032E61"/>
                </a:solidFill>
                <a:latin typeface="Courier New"/>
                <a:cs typeface="Courier New"/>
              </a:rPr>
              <a:t>:</a:t>
            </a:r>
            <a:r>
              <a:rPr sz="1651" spc="-50" dirty="0">
                <a:solidFill>
                  <a:srgbClr val="032E61"/>
                </a:solidFill>
                <a:latin typeface="Courier New"/>
                <a:cs typeface="Courier New"/>
              </a:rPr>
              <a:t> </a:t>
            </a:r>
            <a:r>
              <a:rPr sz="1651" dirty="0">
                <a:solidFill>
                  <a:srgbClr val="032E61"/>
                </a:solidFill>
                <a:latin typeface="Courier New"/>
                <a:cs typeface="Courier New"/>
              </a:rPr>
              <a:t>/var/www/html/</a:t>
            </a:r>
            <a:endParaRPr sz="1651">
              <a:latin typeface="Courier New"/>
              <a:cs typeface="Courier New"/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9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5305" y="1870733"/>
            <a:ext cx="1924095" cy="99101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10431" y="3121130"/>
            <a:ext cx="3000365" cy="2478176"/>
            <a:chOff x="3557207" y="3119819"/>
            <a:chExt cx="2999105" cy="2477135"/>
          </a:xfrm>
        </p:grpSpPr>
        <p:sp>
          <p:nvSpPr>
            <p:cNvPr id="4" name="object 4"/>
            <p:cNvSpPr/>
            <p:nvPr/>
          </p:nvSpPr>
          <p:spPr>
            <a:xfrm>
              <a:off x="3571494" y="3134106"/>
              <a:ext cx="2970530" cy="2448560"/>
            </a:xfrm>
            <a:custGeom>
              <a:avLst/>
              <a:gdLst/>
              <a:ahLst/>
              <a:cxnLst/>
              <a:rect l="l" t="t" r="r" b="b"/>
              <a:pathLst>
                <a:path w="2970529" h="2448560">
                  <a:moveTo>
                    <a:pt x="0" y="2448560"/>
                  </a:moveTo>
                  <a:lnTo>
                    <a:pt x="2970022" y="2448560"/>
                  </a:lnTo>
                  <a:lnTo>
                    <a:pt x="2970022" y="0"/>
                  </a:lnTo>
                  <a:lnTo>
                    <a:pt x="0" y="0"/>
                  </a:lnTo>
                  <a:lnTo>
                    <a:pt x="0" y="2448560"/>
                  </a:lnTo>
                  <a:close/>
                </a:path>
              </a:pathLst>
            </a:custGeom>
            <a:ln w="28573">
              <a:solidFill>
                <a:srgbClr val="F4CCCC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5" name="object 5"/>
            <p:cNvSpPr/>
            <p:nvPr/>
          </p:nvSpPr>
          <p:spPr>
            <a:xfrm>
              <a:off x="3582924" y="3148584"/>
              <a:ext cx="530860" cy="362585"/>
            </a:xfrm>
            <a:custGeom>
              <a:avLst/>
              <a:gdLst/>
              <a:ahLst/>
              <a:cxnLst/>
              <a:rect l="l" t="t" r="r" b="b"/>
              <a:pathLst>
                <a:path w="530860" h="362585">
                  <a:moveTo>
                    <a:pt x="0" y="362458"/>
                  </a:moveTo>
                  <a:lnTo>
                    <a:pt x="530351" y="362458"/>
                  </a:lnTo>
                  <a:lnTo>
                    <a:pt x="530351" y="0"/>
                  </a:lnTo>
                  <a:lnTo>
                    <a:pt x="0" y="0"/>
                  </a:lnTo>
                  <a:lnTo>
                    <a:pt x="0" y="362458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6" name="object 6"/>
          <p:cNvSpPr/>
          <p:nvPr/>
        </p:nvSpPr>
        <p:spPr>
          <a:xfrm>
            <a:off x="6879067" y="3730540"/>
            <a:ext cx="0" cy="2023960"/>
          </a:xfrm>
          <a:custGeom>
            <a:avLst/>
            <a:gdLst/>
            <a:ahLst/>
            <a:cxnLst/>
            <a:rect l="l" t="t" r="r" b="b"/>
            <a:pathLst>
              <a:path h="2023110">
                <a:moveTo>
                  <a:pt x="0" y="0"/>
                </a:moveTo>
                <a:lnTo>
                  <a:pt x="0" y="2022601"/>
                </a:lnTo>
              </a:path>
            </a:pathLst>
          </a:custGeom>
          <a:ln w="1904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1348" y="1882931"/>
            <a:ext cx="855322" cy="7333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54998" y="2473042"/>
            <a:ext cx="393865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8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950" b="1" spc="17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950" b="1" spc="125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950" b="1" spc="4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79772" y="4232402"/>
            <a:ext cx="1659317" cy="1236864"/>
            <a:chOff x="1827276" y="4230624"/>
            <a:chExt cx="1658620" cy="1236345"/>
          </a:xfrm>
        </p:grpSpPr>
        <p:sp>
          <p:nvSpPr>
            <p:cNvPr id="10" name="object 10"/>
            <p:cNvSpPr/>
            <p:nvPr/>
          </p:nvSpPr>
          <p:spPr>
            <a:xfrm>
              <a:off x="2638044" y="5026152"/>
              <a:ext cx="792480" cy="6350"/>
            </a:xfrm>
            <a:custGeom>
              <a:avLst/>
              <a:gdLst/>
              <a:ahLst/>
              <a:cxnLst/>
              <a:rect l="l" t="t" r="r" b="b"/>
              <a:pathLst>
                <a:path w="792479" h="6350">
                  <a:moveTo>
                    <a:pt x="0" y="5968"/>
                  </a:moveTo>
                  <a:lnTo>
                    <a:pt x="79248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3430524" y="5006340"/>
              <a:ext cx="50165" cy="38100"/>
            </a:xfrm>
            <a:custGeom>
              <a:avLst/>
              <a:gdLst/>
              <a:ahLst/>
              <a:cxnLst/>
              <a:rect l="l" t="t" r="r" b="b"/>
              <a:pathLst>
                <a:path w="50164" h="38100">
                  <a:moveTo>
                    <a:pt x="0" y="0"/>
                  </a:moveTo>
                  <a:lnTo>
                    <a:pt x="380" y="38100"/>
                  </a:lnTo>
                  <a:lnTo>
                    <a:pt x="50164" y="185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2258568" y="4230624"/>
              <a:ext cx="1222375" cy="814069"/>
            </a:xfrm>
            <a:custGeom>
              <a:avLst/>
              <a:gdLst/>
              <a:ahLst/>
              <a:cxnLst/>
              <a:rect l="l" t="t" r="r" b="b"/>
              <a:pathLst>
                <a:path w="1222375" h="814070">
                  <a:moveTo>
                    <a:pt x="1172336" y="813815"/>
                  </a:moveTo>
                  <a:lnTo>
                    <a:pt x="1222120" y="794257"/>
                  </a:lnTo>
                  <a:lnTo>
                    <a:pt x="1171956" y="775715"/>
                  </a:lnTo>
                  <a:lnTo>
                    <a:pt x="1172336" y="813815"/>
                  </a:lnTo>
                  <a:close/>
                </a:path>
                <a:path w="1222375" h="814070">
                  <a:moveTo>
                    <a:pt x="0" y="0"/>
                  </a:moveTo>
                  <a:lnTo>
                    <a:pt x="0" y="325754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2240280" y="455676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36575" y="0"/>
                  </a:moveTo>
                  <a:lnTo>
                    <a:pt x="0" y="0"/>
                  </a:lnTo>
                  <a:lnTo>
                    <a:pt x="18287" y="50037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2240280" y="455676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0" y="0"/>
                  </a:moveTo>
                  <a:lnTo>
                    <a:pt x="18287" y="50037"/>
                  </a:lnTo>
                  <a:lnTo>
                    <a:pt x="36575" y="0"/>
                  </a:lnTo>
                  <a:lnTo>
                    <a:pt x="0" y="0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7276" y="4561332"/>
              <a:ext cx="906780" cy="905256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645798" y="3934907"/>
            <a:ext cx="538706" cy="46374"/>
            <a:chOff x="6591300" y="3933254"/>
            <a:chExt cx="538480" cy="46355"/>
          </a:xfrm>
        </p:grpSpPr>
        <p:sp>
          <p:nvSpPr>
            <p:cNvPr id="17" name="object 17"/>
            <p:cNvSpPr/>
            <p:nvPr/>
          </p:nvSpPr>
          <p:spPr>
            <a:xfrm>
              <a:off x="6591300" y="3956304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0" y="0"/>
                  </a:moveTo>
                  <a:lnTo>
                    <a:pt x="48272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8" name="object 18"/>
            <p:cNvSpPr/>
            <p:nvPr/>
          </p:nvSpPr>
          <p:spPr>
            <a:xfrm>
              <a:off x="7074408" y="3938016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0"/>
                  </a:moveTo>
                  <a:lnTo>
                    <a:pt x="0" y="36575"/>
                  </a:lnTo>
                  <a:lnTo>
                    <a:pt x="50038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9" name="object 19"/>
            <p:cNvSpPr/>
            <p:nvPr/>
          </p:nvSpPr>
          <p:spPr>
            <a:xfrm>
              <a:off x="7074408" y="3938016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36575"/>
                  </a:moveTo>
                  <a:lnTo>
                    <a:pt x="50038" y="18287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645798" y="4945743"/>
            <a:ext cx="538706" cy="46374"/>
            <a:chOff x="6591300" y="4943666"/>
            <a:chExt cx="538480" cy="46355"/>
          </a:xfrm>
        </p:grpSpPr>
        <p:sp>
          <p:nvSpPr>
            <p:cNvPr id="21" name="object 21"/>
            <p:cNvSpPr/>
            <p:nvPr/>
          </p:nvSpPr>
          <p:spPr>
            <a:xfrm>
              <a:off x="6591300" y="4966716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0" y="0"/>
                  </a:moveTo>
                  <a:lnTo>
                    <a:pt x="48272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2" name="object 22"/>
            <p:cNvSpPr/>
            <p:nvPr/>
          </p:nvSpPr>
          <p:spPr>
            <a:xfrm>
              <a:off x="7074408" y="4948428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0"/>
                  </a:moveTo>
                  <a:lnTo>
                    <a:pt x="0" y="36575"/>
                  </a:lnTo>
                  <a:lnTo>
                    <a:pt x="50038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3" name="object 23"/>
            <p:cNvSpPr/>
            <p:nvPr/>
          </p:nvSpPr>
          <p:spPr>
            <a:xfrm>
              <a:off x="7074408" y="4948428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36575"/>
                  </a:moveTo>
                  <a:lnTo>
                    <a:pt x="50038" y="18287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413205" y="4229352"/>
            <a:ext cx="1125693" cy="242672"/>
            <a:chOff x="2360485" y="4227576"/>
            <a:chExt cx="1125220" cy="242570"/>
          </a:xfrm>
        </p:grpSpPr>
        <p:sp>
          <p:nvSpPr>
            <p:cNvPr id="25" name="object 25"/>
            <p:cNvSpPr/>
            <p:nvPr/>
          </p:nvSpPr>
          <p:spPr>
            <a:xfrm>
              <a:off x="2362199" y="4447032"/>
              <a:ext cx="1068070" cy="0"/>
            </a:xfrm>
            <a:custGeom>
              <a:avLst/>
              <a:gdLst/>
              <a:ahLst/>
              <a:cxnLst/>
              <a:rect l="l" t="t" r="r" b="b"/>
              <a:pathLst>
                <a:path w="1068070">
                  <a:moveTo>
                    <a:pt x="0" y="0"/>
                  </a:moveTo>
                  <a:lnTo>
                    <a:pt x="106807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6" name="object 26"/>
            <p:cNvSpPr/>
            <p:nvPr/>
          </p:nvSpPr>
          <p:spPr>
            <a:xfrm>
              <a:off x="3430523" y="4428744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0" y="36575"/>
                  </a:lnTo>
                  <a:lnTo>
                    <a:pt x="50037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7" name="object 27"/>
            <p:cNvSpPr/>
            <p:nvPr/>
          </p:nvSpPr>
          <p:spPr>
            <a:xfrm>
              <a:off x="2365247" y="4227576"/>
              <a:ext cx="1115695" cy="238125"/>
            </a:xfrm>
            <a:custGeom>
              <a:avLst/>
              <a:gdLst/>
              <a:ahLst/>
              <a:cxnLst/>
              <a:rect l="l" t="t" r="r" b="b"/>
              <a:pathLst>
                <a:path w="1115695" h="238125">
                  <a:moveTo>
                    <a:pt x="1065276" y="237743"/>
                  </a:moveTo>
                  <a:lnTo>
                    <a:pt x="1115314" y="219455"/>
                  </a:lnTo>
                  <a:lnTo>
                    <a:pt x="1065276" y="201167"/>
                  </a:lnTo>
                  <a:lnTo>
                    <a:pt x="1065276" y="237743"/>
                  </a:lnTo>
                  <a:close/>
                </a:path>
                <a:path w="1115695" h="238125">
                  <a:moveTo>
                    <a:pt x="0" y="0"/>
                  </a:moveTo>
                  <a:lnTo>
                    <a:pt x="0" y="22517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328181" y="2905774"/>
            <a:ext cx="838552" cy="832835"/>
            <a:chOff x="3275076" y="2904554"/>
            <a:chExt cx="838200" cy="832485"/>
          </a:xfrm>
        </p:grpSpPr>
        <p:sp>
          <p:nvSpPr>
            <p:cNvPr id="29" name="object 29"/>
            <p:cNvSpPr/>
            <p:nvPr/>
          </p:nvSpPr>
          <p:spPr>
            <a:xfrm>
              <a:off x="3275076" y="3713988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194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0" name="object 30"/>
            <p:cNvSpPr/>
            <p:nvPr/>
          </p:nvSpPr>
          <p:spPr>
            <a:xfrm>
              <a:off x="3430524" y="3694176"/>
              <a:ext cx="50165" cy="38100"/>
            </a:xfrm>
            <a:custGeom>
              <a:avLst/>
              <a:gdLst/>
              <a:ahLst/>
              <a:cxnLst/>
              <a:rect l="l" t="t" r="r" b="b"/>
              <a:pathLst>
                <a:path w="50164" h="38100">
                  <a:moveTo>
                    <a:pt x="0" y="0"/>
                  </a:moveTo>
                  <a:lnTo>
                    <a:pt x="0" y="38100"/>
                  </a:lnTo>
                  <a:lnTo>
                    <a:pt x="50037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1" name="object 31"/>
            <p:cNvSpPr/>
            <p:nvPr/>
          </p:nvSpPr>
          <p:spPr>
            <a:xfrm>
              <a:off x="3287268" y="2909316"/>
              <a:ext cx="193675" cy="822960"/>
            </a:xfrm>
            <a:custGeom>
              <a:avLst/>
              <a:gdLst/>
              <a:ahLst/>
              <a:cxnLst/>
              <a:rect l="l" t="t" r="r" b="b"/>
              <a:pathLst>
                <a:path w="193675" h="822960">
                  <a:moveTo>
                    <a:pt x="143256" y="822960"/>
                  </a:moveTo>
                  <a:lnTo>
                    <a:pt x="193294" y="803910"/>
                  </a:lnTo>
                  <a:lnTo>
                    <a:pt x="143256" y="784860"/>
                  </a:lnTo>
                  <a:lnTo>
                    <a:pt x="143256" y="822960"/>
                  </a:lnTo>
                  <a:close/>
                </a:path>
                <a:path w="193675" h="822960">
                  <a:moveTo>
                    <a:pt x="0" y="0"/>
                  </a:moveTo>
                  <a:lnTo>
                    <a:pt x="0" y="804545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2" name="object 32"/>
            <p:cNvSpPr/>
            <p:nvPr/>
          </p:nvSpPr>
          <p:spPr>
            <a:xfrm>
              <a:off x="3275076" y="2909316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0" y="0"/>
                  </a:moveTo>
                  <a:lnTo>
                    <a:pt x="83820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077950" y="2803814"/>
            <a:ext cx="461839" cy="1259734"/>
            <a:chOff x="3024950" y="2802636"/>
            <a:chExt cx="461645" cy="1259205"/>
          </a:xfrm>
        </p:grpSpPr>
        <p:sp>
          <p:nvSpPr>
            <p:cNvPr id="34" name="object 34"/>
            <p:cNvSpPr/>
            <p:nvPr/>
          </p:nvSpPr>
          <p:spPr>
            <a:xfrm>
              <a:off x="3029712" y="4038600"/>
              <a:ext cx="402590" cy="5715"/>
            </a:xfrm>
            <a:custGeom>
              <a:avLst/>
              <a:gdLst/>
              <a:ahLst/>
              <a:cxnLst/>
              <a:rect l="l" t="t" r="r" b="b"/>
              <a:pathLst>
                <a:path w="402589" h="5714">
                  <a:moveTo>
                    <a:pt x="0" y="5714"/>
                  </a:moveTo>
                  <a:lnTo>
                    <a:pt x="40233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5" name="object 35"/>
            <p:cNvSpPr/>
            <p:nvPr/>
          </p:nvSpPr>
          <p:spPr>
            <a:xfrm>
              <a:off x="3432048" y="4020312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507" y="36575"/>
                  </a:lnTo>
                  <a:lnTo>
                    <a:pt x="49784" y="17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6" name="object 36"/>
            <p:cNvSpPr/>
            <p:nvPr/>
          </p:nvSpPr>
          <p:spPr>
            <a:xfrm>
              <a:off x="3029712" y="4020312"/>
              <a:ext cx="452120" cy="36830"/>
            </a:xfrm>
            <a:custGeom>
              <a:avLst/>
              <a:gdLst/>
              <a:ahLst/>
              <a:cxnLst/>
              <a:rect l="l" t="t" r="r" b="b"/>
              <a:pathLst>
                <a:path w="452120" h="36829">
                  <a:moveTo>
                    <a:pt x="402843" y="36575"/>
                  </a:moveTo>
                  <a:lnTo>
                    <a:pt x="452120" y="17525"/>
                  </a:lnTo>
                  <a:lnTo>
                    <a:pt x="402336" y="0"/>
                  </a:lnTo>
                  <a:lnTo>
                    <a:pt x="402843" y="36575"/>
                  </a:lnTo>
                  <a:close/>
                </a:path>
                <a:path w="452120" h="36829">
                  <a:moveTo>
                    <a:pt x="0" y="22478"/>
                  </a:moveTo>
                  <a:lnTo>
                    <a:pt x="402336" y="16763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7" name="object 37"/>
            <p:cNvSpPr/>
            <p:nvPr/>
          </p:nvSpPr>
          <p:spPr>
            <a:xfrm>
              <a:off x="3432048" y="4018788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507" y="36575"/>
                  </a:lnTo>
                  <a:lnTo>
                    <a:pt x="49784" y="17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8" name="object 38"/>
            <p:cNvSpPr/>
            <p:nvPr/>
          </p:nvSpPr>
          <p:spPr>
            <a:xfrm>
              <a:off x="3037332" y="2802636"/>
              <a:ext cx="444500" cy="1252855"/>
            </a:xfrm>
            <a:custGeom>
              <a:avLst/>
              <a:gdLst/>
              <a:ahLst/>
              <a:cxnLst/>
              <a:rect l="l" t="t" r="r" b="b"/>
              <a:pathLst>
                <a:path w="444500" h="1252854">
                  <a:moveTo>
                    <a:pt x="395223" y="1252727"/>
                  </a:moveTo>
                  <a:lnTo>
                    <a:pt x="444500" y="1233677"/>
                  </a:lnTo>
                  <a:lnTo>
                    <a:pt x="394716" y="1216152"/>
                  </a:lnTo>
                  <a:lnTo>
                    <a:pt x="395223" y="1252727"/>
                  </a:lnTo>
                  <a:close/>
                </a:path>
                <a:path w="444500" h="1252854">
                  <a:moveTo>
                    <a:pt x="0" y="0"/>
                  </a:moveTo>
                  <a:lnTo>
                    <a:pt x="0" y="1246631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pic>
        <p:nvPicPr>
          <p:cNvPr id="39" name="object 3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0490" y="3220040"/>
            <a:ext cx="1059625" cy="72268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2118378" y="3972450"/>
            <a:ext cx="433252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20" dirty="0">
                <a:solidFill>
                  <a:srgbClr val="D9D9D9"/>
                </a:solidFill>
                <a:latin typeface="Arial"/>
                <a:cs typeface="Arial"/>
              </a:rPr>
              <a:t>U</a:t>
            </a:r>
            <a:r>
              <a:rPr sz="950" b="1" spc="-25" dirty="0">
                <a:solidFill>
                  <a:srgbClr val="D9D9D9"/>
                </a:solidFill>
                <a:latin typeface="Arial"/>
                <a:cs typeface="Arial"/>
              </a:rPr>
              <a:t>SE</a:t>
            </a:r>
            <a:r>
              <a:rPr sz="950" b="1" spc="-20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95837" y="4323626"/>
            <a:ext cx="736274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INVENTORY</a:t>
            </a:r>
            <a:endParaRPr sz="950">
              <a:latin typeface="Arial"/>
              <a:cs typeface="Arial"/>
            </a:endParaRPr>
          </a:p>
        </p:txBody>
      </p:sp>
      <p:pic>
        <p:nvPicPr>
          <p:cNvPr id="42" name="object 4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84622" y="3707925"/>
            <a:ext cx="535149" cy="454342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7313972" y="4233164"/>
            <a:ext cx="450404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H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-1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r>
              <a:rPr sz="950" b="1" spc="50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06992" y="5295838"/>
            <a:ext cx="654960" cy="306623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NETWORK</a:t>
            </a:r>
            <a:endParaRPr sz="950">
              <a:latin typeface="Arial"/>
              <a:cs typeface="Arial"/>
            </a:endParaRPr>
          </a:p>
          <a:p>
            <a:pPr marL="59714">
              <a:spcBef>
                <a:spcPts val="35"/>
              </a:spcBef>
            </a:pP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DEVICES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45" name="object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90721" y="4732483"/>
            <a:ext cx="513804" cy="513804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17045" y="3742992"/>
            <a:ext cx="483311" cy="516853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56577" y="3761288"/>
            <a:ext cx="544297" cy="506180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5661261" y="4327945"/>
            <a:ext cx="213450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30" dirty="0">
                <a:solidFill>
                  <a:srgbClr val="424B54"/>
                </a:solidFill>
                <a:latin typeface="Arial"/>
                <a:cs typeface="Arial"/>
              </a:rPr>
              <a:t>CL</a:t>
            </a:r>
            <a:r>
              <a:rPr sz="950" b="1" dirty="0">
                <a:solidFill>
                  <a:srgbClr val="424B54"/>
                </a:solidFill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</p:txBody>
      </p:sp>
      <p:pic>
        <p:nvPicPr>
          <p:cNvPr id="49" name="object 4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55161" y="4727909"/>
            <a:ext cx="420801" cy="420801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28289" y="1741139"/>
            <a:ext cx="1924096" cy="992541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1976206" y="5490611"/>
            <a:ext cx="700699" cy="322080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12705" marR="5082" indent="77501">
              <a:lnSpc>
                <a:spcPct val="103400"/>
              </a:lnSpc>
              <a:spcBef>
                <a:spcPts val="70"/>
              </a:spcBef>
            </a:pPr>
            <a:r>
              <a:rPr sz="950" b="1" spc="-10" dirty="0">
                <a:solidFill>
                  <a:srgbClr val="D9D9D9"/>
                </a:solidFill>
                <a:latin typeface="Arial"/>
                <a:cs typeface="Arial"/>
              </a:rPr>
              <a:t>ANSIBLE 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10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30" dirty="0">
                <a:solidFill>
                  <a:srgbClr val="D9D9D9"/>
                </a:solidFill>
                <a:latin typeface="Arial"/>
                <a:cs typeface="Arial"/>
              </a:rPr>
              <a:t>L</a:t>
            </a:r>
            <a:r>
              <a:rPr sz="950" b="1" spc="-17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Y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B</a:t>
            </a:r>
            <a:r>
              <a:rPr sz="950" b="1" spc="25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10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K</a:t>
            </a:r>
            <a:endParaRPr sz="9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003580" y="2243508"/>
            <a:ext cx="107804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29697" marR="5082" indent="-317627">
              <a:lnSpc>
                <a:spcPct val="103200"/>
              </a:lnSpc>
              <a:spcBef>
                <a:spcPts val="7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950" b="1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950" b="1" spc="-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PRIVATE </a:t>
            </a:r>
            <a:r>
              <a:rPr sz="950" b="1" spc="-25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03478" y="2114422"/>
            <a:ext cx="107804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29697" marR="5082" indent="-317627">
              <a:lnSpc>
                <a:spcPct val="103200"/>
              </a:lnSpc>
              <a:spcBef>
                <a:spcPts val="7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950" b="1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950" b="1" spc="-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PRIVATE </a:t>
            </a:r>
            <a:r>
              <a:rPr sz="950" b="1" spc="-25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828045" y="3730541"/>
            <a:ext cx="992286" cy="1037391"/>
          </a:xfrm>
          <a:custGeom>
            <a:avLst/>
            <a:gdLst/>
            <a:ahLst/>
            <a:cxnLst/>
            <a:rect l="l" t="t" r="r" b="b"/>
            <a:pathLst>
              <a:path w="991870" h="1036954">
                <a:moveTo>
                  <a:pt x="991615" y="0"/>
                </a:moveTo>
                <a:lnTo>
                  <a:pt x="0" y="0"/>
                </a:lnTo>
                <a:lnTo>
                  <a:pt x="888238" y="1036446"/>
                </a:lnTo>
                <a:lnTo>
                  <a:pt x="991615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55" name="object 55"/>
          <p:cNvSpPr txBox="1"/>
          <p:nvPr/>
        </p:nvSpPr>
        <p:spPr>
          <a:xfrm>
            <a:off x="4166733" y="2640664"/>
            <a:ext cx="3968512" cy="918843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2541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1301">
              <a:latin typeface="Times New Roman"/>
              <a:cs typeface="Times New Roman"/>
            </a:endParaRPr>
          </a:p>
          <a:p>
            <a:pPr marL="357648"/>
            <a:r>
              <a:rPr sz="1401" b="1" spc="25" dirty="0">
                <a:latin typeface="Arial"/>
                <a:cs typeface="Arial"/>
              </a:rPr>
              <a:t>PLUGINS</a:t>
            </a:r>
            <a:r>
              <a:rPr sz="1401" b="1" spc="-65" dirty="0">
                <a:latin typeface="Arial"/>
                <a:cs typeface="Arial"/>
              </a:rPr>
              <a:t> </a:t>
            </a:r>
            <a:r>
              <a:rPr sz="1401" b="1" spc="-5" dirty="0">
                <a:latin typeface="Arial"/>
                <a:cs typeface="Arial"/>
              </a:rPr>
              <a:t>sont </a:t>
            </a:r>
            <a:r>
              <a:rPr sz="1401" b="1" dirty="0">
                <a:latin typeface="Arial"/>
                <a:cs typeface="Arial"/>
              </a:rPr>
              <a:t>les</a:t>
            </a:r>
            <a:r>
              <a:rPr sz="1401" b="1" spc="-30" dirty="0">
                <a:latin typeface="Arial"/>
                <a:cs typeface="Arial"/>
              </a:rPr>
              <a:t> </a:t>
            </a:r>
            <a:r>
              <a:rPr sz="1401" b="1" spc="-5" dirty="0">
                <a:latin typeface="Arial"/>
                <a:cs typeface="Arial"/>
              </a:rPr>
              <a:t>engrenages</a:t>
            </a:r>
            <a:endParaRPr sz="1401">
              <a:latin typeface="Arial"/>
              <a:cs typeface="Arial"/>
            </a:endParaRPr>
          </a:p>
          <a:p>
            <a:pPr marL="268077" marR="489146" indent="-129591">
              <a:lnSpc>
                <a:spcPts val="1881"/>
              </a:lnSpc>
              <a:spcBef>
                <a:spcPts val="75"/>
              </a:spcBef>
            </a:pPr>
            <a:r>
              <a:rPr sz="1401" dirty="0">
                <a:latin typeface="Arial MT"/>
                <a:cs typeface="Arial MT"/>
              </a:rPr>
              <a:t>Code </a:t>
            </a:r>
            <a:r>
              <a:rPr sz="1401" spc="5" dirty="0">
                <a:latin typeface="Arial MT"/>
                <a:cs typeface="Arial MT"/>
              </a:rPr>
              <a:t>qui se </a:t>
            </a:r>
            <a:r>
              <a:rPr sz="1401" spc="10" dirty="0">
                <a:latin typeface="Arial MT"/>
                <a:cs typeface="Arial MT"/>
              </a:rPr>
              <a:t>connecte </a:t>
            </a:r>
            <a:r>
              <a:rPr sz="1401" dirty="0">
                <a:latin typeface="Arial MT"/>
                <a:cs typeface="Arial MT"/>
              </a:rPr>
              <a:t>au </a:t>
            </a:r>
            <a:r>
              <a:rPr sz="1401" spc="5" dirty="0">
                <a:latin typeface="Arial MT"/>
                <a:cs typeface="Arial MT"/>
              </a:rPr>
              <a:t>moteur principal </a:t>
            </a:r>
            <a:r>
              <a:rPr sz="1401" spc="-375" dirty="0">
                <a:latin typeface="Arial MT"/>
                <a:cs typeface="Arial MT"/>
              </a:rPr>
              <a:t> </a:t>
            </a:r>
            <a:r>
              <a:rPr sz="1401" spc="5" dirty="0">
                <a:latin typeface="Arial MT"/>
                <a:cs typeface="Arial MT"/>
              </a:rPr>
              <a:t>Adaptabilité</a:t>
            </a:r>
            <a:r>
              <a:rPr sz="1401" spc="-10" dirty="0">
                <a:latin typeface="Arial MT"/>
                <a:cs typeface="Arial MT"/>
              </a:rPr>
              <a:t> </a:t>
            </a:r>
            <a:r>
              <a:rPr sz="1401" spc="5" dirty="0">
                <a:latin typeface="Arial MT"/>
                <a:cs typeface="Arial MT"/>
              </a:rPr>
              <a:t>pour</a:t>
            </a:r>
            <a:r>
              <a:rPr sz="1401" dirty="0">
                <a:latin typeface="Arial MT"/>
                <a:cs typeface="Arial MT"/>
              </a:rPr>
              <a:t> </a:t>
            </a:r>
            <a:r>
              <a:rPr sz="1401" spc="10" dirty="0">
                <a:latin typeface="Arial MT"/>
                <a:cs typeface="Arial MT"/>
              </a:rPr>
              <a:t>diverses</a:t>
            </a:r>
            <a:r>
              <a:rPr sz="1401" spc="-15" dirty="0">
                <a:latin typeface="Arial MT"/>
                <a:cs typeface="Arial MT"/>
              </a:rPr>
              <a:t> </a:t>
            </a:r>
            <a:r>
              <a:rPr sz="1401" spc="5" dirty="0">
                <a:latin typeface="Arial MT"/>
                <a:cs typeface="Arial MT"/>
              </a:rPr>
              <a:t>plateformes</a:t>
            </a:r>
            <a:endParaRPr sz="1401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43862" y="5231041"/>
            <a:ext cx="631455" cy="14039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70"/>
              </a:lnSpc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MODULES</a:t>
            </a:r>
            <a:endParaRPr sz="9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475254" y="5211347"/>
            <a:ext cx="566658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dirty="0">
                <a:solidFill>
                  <a:srgbClr val="FB3D3D"/>
                </a:solidFill>
                <a:latin typeface="Arial"/>
                <a:cs typeface="Arial"/>
              </a:rPr>
              <a:t>PLUGINS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58" name="object 5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19987" y="4709614"/>
            <a:ext cx="644922" cy="432997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3381542" y="5798207"/>
            <a:ext cx="4754337" cy="539977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2541" rIns="0" bIns="0" rtlCol="0">
            <a:spAutoFit/>
          </a:bodyPr>
          <a:lstStyle/>
          <a:p>
            <a:pPr>
              <a:spcBef>
                <a:spcPts val="20"/>
              </a:spcBef>
            </a:pPr>
            <a:endParaRPr sz="1751">
              <a:latin typeface="Times New Roman"/>
              <a:cs typeface="Times New Roman"/>
            </a:endParaRPr>
          </a:p>
          <a:p>
            <a:pPr marL="216622"/>
            <a:r>
              <a:rPr sz="1651" spc="5" dirty="0">
                <a:solidFill>
                  <a:srgbClr val="006F1F"/>
                </a:solidFill>
                <a:latin typeface="Courier New"/>
                <a:cs typeface="Courier New"/>
              </a:rPr>
              <a:t>{{</a:t>
            </a:r>
            <a:r>
              <a:rPr sz="1651" spc="-15" dirty="0">
                <a:solidFill>
                  <a:srgbClr val="006F1F"/>
                </a:solidFill>
                <a:latin typeface="Courier New"/>
                <a:cs typeface="Courier New"/>
              </a:rPr>
              <a:t> </a:t>
            </a:r>
            <a:r>
              <a:rPr sz="1651" b="1" dirty="0">
                <a:solidFill>
                  <a:srgbClr val="995FB5"/>
                </a:solidFill>
                <a:latin typeface="Courier New"/>
                <a:cs typeface="Courier New"/>
              </a:rPr>
              <a:t>some_variable</a:t>
            </a:r>
            <a:r>
              <a:rPr sz="1651" b="1" spc="-10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651" b="1" spc="10" dirty="0">
                <a:solidFill>
                  <a:srgbClr val="666666"/>
                </a:solidFill>
                <a:latin typeface="Courier New"/>
                <a:cs typeface="Courier New"/>
              </a:rPr>
              <a:t>|</a:t>
            </a:r>
            <a:r>
              <a:rPr sz="1651" b="1" spc="-1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1651" b="1" dirty="0">
                <a:solidFill>
                  <a:srgbClr val="990000"/>
                </a:solidFill>
                <a:latin typeface="Courier New"/>
                <a:cs typeface="Courier New"/>
              </a:rPr>
              <a:t>to_nice_yaml</a:t>
            </a:r>
            <a:r>
              <a:rPr sz="1651" b="1" spc="-65" dirty="0">
                <a:solidFill>
                  <a:srgbClr val="990000"/>
                </a:solidFill>
                <a:latin typeface="Courier New"/>
                <a:cs typeface="Courier New"/>
              </a:rPr>
              <a:t> </a:t>
            </a:r>
            <a:r>
              <a:rPr sz="1651" spc="5" dirty="0">
                <a:solidFill>
                  <a:srgbClr val="006F1F"/>
                </a:solidFill>
                <a:latin typeface="Courier New"/>
                <a:cs typeface="Courier New"/>
              </a:rPr>
              <a:t>}}</a:t>
            </a:r>
            <a:endParaRPr sz="1651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739972" y="5374356"/>
            <a:ext cx="36845" cy="418006"/>
            <a:chOff x="5685854" y="5372100"/>
            <a:chExt cx="36830" cy="417830"/>
          </a:xfrm>
        </p:grpSpPr>
        <p:sp>
          <p:nvSpPr>
            <p:cNvPr id="61" name="object 61"/>
            <p:cNvSpPr/>
            <p:nvPr/>
          </p:nvSpPr>
          <p:spPr>
            <a:xfrm>
              <a:off x="5704332" y="5372100"/>
              <a:ext cx="0" cy="375285"/>
            </a:xfrm>
            <a:custGeom>
              <a:avLst/>
              <a:gdLst/>
              <a:ahLst/>
              <a:cxnLst/>
              <a:rect l="l" t="t" r="r" b="b"/>
              <a:pathLst>
                <a:path h="375285">
                  <a:moveTo>
                    <a:pt x="0" y="0"/>
                  </a:moveTo>
                  <a:lnTo>
                    <a:pt x="0" y="374904"/>
                  </a:lnTo>
                </a:path>
              </a:pathLst>
            </a:custGeom>
            <a:ln w="9523">
              <a:solidFill>
                <a:srgbClr val="FB3D3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62" name="object 62"/>
            <p:cNvSpPr/>
            <p:nvPr/>
          </p:nvSpPr>
          <p:spPr>
            <a:xfrm>
              <a:off x="5690616" y="5747004"/>
              <a:ext cx="27305" cy="38100"/>
            </a:xfrm>
            <a:custGeom>
              <a:avLst/>
              <a:gdLst/>
              <a:ahLst/>
              <a:cxnLst/>
              <a:rect l="l" t="t" r="r" b="b"/>
              <a:pathLst>
                <a:path w="27304" h="38100">
                  <a:moveTo>
                    <a:pt x="27178" y="0"/>
                  </a:moveTo>
                  <a:lnTo>
                    <a:pt x="0" y="0"/>
                  </a:lnTo>
                  <a:lnTo>
                    <a:pt x="13588" y="37592"/>
                  </a:lnTo>
                  <a:lnTo>
                    <a:pt x="27178" y="0"/>
                  </a:lnTo>
                  <a:close/>
                </a:path>
              </a:pathLst>
            </a:custGeom>
            <a:solidFill>
              <a:srgbClr val="FB3D3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63" name="object 63"/>
            <p:cNvSpPr/>
            <p:nvPr/>
          </p:nvSpPr>
          <p:spPr>
            <a:xfrm>
              <a:off x="5690616" y="5747004"/>
              <a:ext cx="27305" cy="38100"/>
            </a:xfrm>
            <a:custGeom>
              <a:avLst/>
              <a:gdLst/>
              <a:ahLst/>
              <a:cxnLst/>
              <a:rect l="l" t="t" r="r" b="b"/>
              <a:pathLst>
                <a:path w="27304" h="38100">
                  <a:moveTo>
                    <a:pt x="0" y="0"/>
                  </a:moveTo>
                  <a:lnTo>
                    <a:pt x="13588" y="37592"/>
                  </a:lnTo>
                  <a:lnTo>
                    <a:pt x="27178" y="0"/>
                  </a:lnTo>
                  <a:lnTo>
                    <a:pt x="0" y="0"/>
                  </a:lnTo>
                  <a:close/>
                </a:path>
              </a:pathLst>
            </a:custGeom>
            <a:ln w="9523">
              <a:solidFill>
                <a:srgbClr val="FB3D3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823603" y="1110700"/>
            <a:ext cx="4775936" cy="614938"/>
          </a:xfrm>
          <a:prstGeom prst="rect">
            <a:avLst/>
          </a:prstGeom>
        </p:spPr>
        <p:txBody>
          <a:bodyPr vert="horz" wrap="square" lIns="0" tIns="13976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0"/>
              </a:spcBef>
            </a:pPr>
            <a:r>
              <a:rPr sz="3852" dirty="0">
                <a:latin typeface="Calibri"/>
                <a:cs typeface="Calibri"/>
              </a:rPr>
              <a:t>Le</a:t>
            </a:r>
            <a:r>
              <a:rPr sz="3852" spc="-15" dirty="0">
                <a:latin typeface="Calibri"/>
                <a:cs typeface="Calibri"/>
              </a:rPr>
              <a:t> </a:t>
            </a:r>
            <a:r>
              <a:rPr sz="3852" spc="-10" dirty="0">
                <a:latin typeface="Calibri"/>
                <a:cs typeface="Calibri"/>
              </a:rPr>
              <a:t>vocabulaire</a:t>
            </a:r>
            <a:r>
              <a:rPr sz="3852" spc="-5" dirty="0">
                <a:latin typeface="Calibri"/>
                <a:cs typeface="Calibri"/>
              </a:rPr>
              <a:t> </a:t>
            </a:r>
            <a:r>
              <a:rPr sz="3852" spc="-55" dirty="0">
                <a:latin typeface="Calibri"/>
                <a:cs typeface="Calibri"/>
              </a:rPr>
              <a:t>d’Ansible</a:t>
            </a:r>
            <a:endParaRPr sz="3852">
              <a:latin typeface="Calibri"/>
              <a:cs typeface="Calibri"/>
            </a:endParaRPr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27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3822" y="1578002"/>
            <a:ext cx="1924095" cy="99254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858947" y="2828399"/>
            <a:ext cx="3006718" cy="2478176"/>
            <a:chOff x="3805619" y="2827211"/>
            <a:chExt cx="3005455" cy="2477135"/>
          </a:xfrm>
        </p:grpSpPr>
        <p:sp>
          <p:nvSpPr>
            <p:cNvPr id="4" name="object 4"/>
            <p:cNvSpPr/>
            <p:nvPr/>
          </p:nvSpPr>
          <p:spPr>
            <a:xfrm>
              <a:off x="3819906" y="2841498"/>
              <a:ext cx="2970530" cy="2448560"/>
            </a:xfrm>
            <a:custGeom>
              <a:avLst/>
              <a:gdLst/>
              <a:ahLst/>
              <a:cxnLst/>
              <a:rect l="l" t="t" r="r" b="b"/>
              <a:pathLst>
                <a:path w="2970529" h="2448560">
                  <a:moveTo>
                    <a:pt x="0" y="2448560"/>
                  </a:moveTo>
                  <a:lnTo>
                    <a:pt x="2970022" y="2448560"/>
                  </a:lnTo>
                  <a:lnTo>
                    <a:pt x="2970022" y="0"/>
                  </a:lnTo>
                  <a:lnTo>
                    <a:pt x="0" y="0"/>
                  </a:lnTo>
                  <a:lnTo>
                    <a:pt x="0" y="2448560"/>
                  </a:lnTo>
                  <a:close/>
                </a:path>
              </a:pathLst>
            </a:custGeom>
            <a:ln w="28573">
              <a:solidFill>
                <a:srgbClr val="F4CCCC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5" name="object 5"/>
            <p:cNvSpPr/>
            <p:nvPr/>
          </p:nvSpPr>
          <p:spPr>
            <a:xfrm>
              <a:off x="3831336" y="2855975"/>
              <a:ext cx="2979420" cy="362585"/>
            </a:xfrm>
            <a:custGeom>
              <a:avLst/>
              <a:gdLst/>
              <a:ahLst/>
              <a:cxnLst/>
              <a:rect l="l" t="t" r="r" b="b"/>
              <a:pathLst>
                <a:path w="2979420" h="362585">
                  <a:moveTo>
                    <a:pt x="2979166" y="0"/>
                  </a:moveTo>
                  <a:lnTo>
                    <a:pt x="0" y="0"/>
                  </a:lnTo>
                  <a:lnTo>
                    <a:pt x="0" y="41198"/>
                  </a:lnTo>
                  <a:lnTo>
                    <a:pt x="0" y="258394"/>
                  </a:lnTo>
                  <a:lnTo>
                    <a:pt x="150368" y="258394"/>
                  </a:lnTo>
                  <a:lnTo>
                    <a:pt x="150368" y="362458"/>
                  </a:lnTo>
                  <a:lnTo>
                    <a:pt x="2979166" y="362458"/>
                  </a:lnTo>
                  <a:lnTo>
                    <a:pt x="2979166" y="258394"/>
                  </a:lnTo>
                  <a:lnTo>
                    <a:pt x="2979166" y="41198"/>
                  </a:lnTo>
                  <a:lnTo>
                    <a:pt x="2979166" y="0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6" name="object 6"/>
          <p:cNvSpPr/>
          <p:nvPr/>
        </p:nvSpPr>
        <p:spPr>
          <a:xfrm>
            <a:off x="7127583" y="2742827"/>
            <a:ext cx="0" cy="2718942"/>
          </a:xfrm>
          <a:custGeom>
            <a:avLst/>
            <a:gdLst/>
            <a:ahLst/>
            <a:cxnLst/>
            <a:rect l="l" t="t" r="r" b="b"/>
            <a:pathLst>
              <a:path h="2717800">
                <a:moveTo>
                  <a:pt x="0" y="0"/>
                </a:moveTo>
                <a:lnTo>
                  <a:pt x="0" y="2717291"/>
                </a:lnTo>
              </a:path>
            </a:pathLst>
          </a:custGeom>
          <a:ln w="1904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9865" y="1590200"/>
            <a:ext cx="855322" cy="7333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901356" y="2179981"/>
            <a:ext cx="391960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50" b="1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DB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94313" y="3642176"/>
            <a:ext cx="538706" cy="47645"/>
            <a:chOff x="6839711" y="3640646"/>
            <a:chExt cx="538480" cy="47625"/>
          </a:xfrm>
        </p:grpSpPr>
        <p:sp>
          <p:nvSpPr>
            <p:cNvPr id="10" name="object 10"/>
            <p:cNvSpPr/>
            <p:nvPr/>
          </p:nvSpPr>
          <p:spPr>
            <a:xfrm>
              <a:off x="6839711" y="3663696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0" y="0"/>
                  </a:moveTo>
                  <a:lnTo>
                    <a:pt x="482727" y="0"/>
                  </a:lnTo>
                </a:path>
              </a:pathLst>
            </a:custGeom>
            <a:ln w="9523">
              <a:solidFill>
                <a:srgbClr val="4BB0B1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7322819" y="3645408"/>
              <a:ext cx="50165" cy="38100"/>
            </a:xfrm>
            <a:custGeom>
              <a:avLst/>
              <a:gdLst/>
              <a:ahLst/>
              <a:cxnLst/>
              <a:rect l="l" t="t" r="r" b="b"/>
              <a:pathLst>
                <a:path w="50165" h="38100">
                  <a:moveTo>
                    <a:pt x="0" y="0"/>
                  </a:moveTo>
                  <a:lnTo>
                    <a:pt x="0" y="38100"/>
                  </a:lnTo>
                  <a:lnTo>
                    <a:pt x="50037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B0B1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7322819" y="3645408"/>
              <a:ext cx="50165" cy="38100"/>
            </a:xfrm>
            <a:custGeom>
              <a:avLst/>
              <a:gdLst/>
              <a:ahLst/>
              <a:cxnLst/>
              <a:rect l="l" t="t" r="r" b="b"/>
              <a:pathLst>
                <a:path w="50165" h="38100">
                  <a:moveTo>
                    <a:pt x="0" y="38100"/>
                  </a:moveTo>
                  <a:lnTo>
                    <a:pt x="50037" y="1905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ln w="9523">
              <a:solidFill>
                <a:srgbClr val="4BB0B1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894313" y="4653012"/>
            <a:ext cx="538706" cy="46374"/>
            <a:chOff x="6839711" y="4651058"/>
            <a:chExt cx="538480" cy="46355"/>
          </a:xfrm>
        </p:grpSpPr>
        <p:sp>
          <p:nvSpPr>
            <p:cNvPr id="14" name="object 14"/>
            <p:cNvSpPr/>
            <p:nvPr/>
          </p:nvSpPr>
          <p:spPr>
            <a:xfrm>
              <a:off x="6839711" y="4674108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0" y="0"/>
                  </a:moveTo>
                  <a:lnTo>
                    <a:pt x="482727" y="0"/>
                  </a:lnTo>
                </a:path>
              </a:pathLst>
            </a:custGeom>
            <a:ln w="9523">
              <a:solidFill>
                <a:srgbClr val="4BB0B1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7322819" y="4655820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0"/>
                  </a:moveTo>
                  <a:lnTo>
                    <a:pt x="0" y="36576"/>
                  </a:lnTo>
                  <a:lnTo>
                    <a:pt x="50037" y="18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B0B1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7322819" y="4655820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36576"/>
                  </a:moveTo>
                  <a:lnTo>
                    <a:pt x="50037" y="18288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9523">
              <a:solidFill>
                <a:srgbClr val="4BB0B1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049006" y="1449933"/>
            <a:ext cx="6019788" cy="2525186"/>
            <a:chOff x="1996439" y="1449324"/>
            <a:chExt cx="6017260" cy="2524125"/>
          </a:xfrm>
        </p:grpSpPr>
        <p:sp>
          <p:nvSpPr>
            <p:cNvPr id="18" name="object 18"/>
            <p:cNvSpPr/>
            <p:nvPr/>
          </p:nvSpPr>
          <p:spPr>
            <a:xfrm>
              <a:off x="3523487" y="2401824"/>
              <a:ext cx="1524000" cy="495300"/>
            </a:xfrm>
            <a:custGeom>
              <a:avLst/>
              <a:gdLst/>
              <a:ahLst/>
              <a:cxnLst/>
              <a:rect l="l" t="t" r="r" b="b"/>
              <a:pathLst>
                <a:path w="1524000" h="495300">
                  <a:moveTo>
                    <a:pt x="12191" y="214883"/>
                  </a:moveTo>
                  <a:lnTo>
                    <a:pt x="12191" y="494791"/>
                  </a:lnTo>
                </a:path>
                <a:path w="1524000" h="495300">
                  <a:moveTo>
                    <a:pt x="1523619" y="214883"/>
                  </a:moveTo>
                  <a:lnTo>
                    <a:pt x="0" y="214883"/>
                  </a:lnTo>
                </a:path>
                <a:path w="1524000" h="495300">
                  <a:moveTo>
                    <a:pt x="1524000" y="0"/>
                  </a:moveTo>
                  <a:lnTo>
                    <a:pt x="1524000" y="22517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4099" y="1449324"/>
              <a:ext cx="1923288" cy="9906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78268" y="3415284"/>
              <a:ext cx="534924" cy="4526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50992" y="3467100"/>
              <a:ext cx="544067" cy="50596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787639" y="2706624"/>
              <a:ext cx="0" cy="286385"/>
            </a:xfrm>
            <a:custGeom>
              <a:avLst/>
              <a:gdLst/>
              <a:ahLst/>
              <a:cxnLst/>
              <a:rect l="l" t="t" r="r" b="b"/>
              <a:pathLst>
                <a:path h="286385">
                  <a:moveTo>
                    <a:pt x="0" y="286003"/>
                  </a:moveTo>
                  <a:lnTo>
                    <a:pt x="0" y="0"/>
                  </a:lnTo>
                </a:path>
              </a:pathLst>
            </a:custGeom>
            <a:ln w="9523">
              <a:solidFill>
                <a:srgbClr val="4BB0B1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3" name="object 23"/>
            <p:cNvSpPr/>
            <p:nvPr/>
          </p:nvSpPr>
          <p:spPr>
            <a:xfrm>
              <a:off x="7769351" y="2656332"/>
              <a:ext cx="36830" cy="52069"/>
            </a:xfrm>
            <a:custGeom>
              <a:avLst/>
              <a:gdLst/>
              <a:ahLst/>
              <a:cxnLst/>
              <a:rect l="l" t="t" r="r" b="b"/>
              <a:pathLst>
                <a:path w="36829" h="52069">
                  <a:moveTo>
                    <a:pt x="18288" y="0"/>
                  </a:moveTo>
                  <a:lnTo>
                    <a:pt x="0" y="51562"/>
                  </a:lnTo>
                  <a:lnTo>
                    <a:pt x="36575" y="51562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4BB0B1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4" name="object 24"/>
            <p:cNvSpPr/>
            <p:nvPr/>
          </p:nvSpPr>
          <p:spPr>
            <a:xfrm>
              <a:off x="7769351" y="2656332"/>
              <a:ext cx="36830" cy="52069"/>
            </a:xfrm>
            <a:custGeom>
              <a:avLst/>
              <a:gdLst/>
              <a:ahLst/>
              <a:cxnLst/>
              <a:rect l="l" t="t" r="r" b="b"/>
              <a:pathLst>
                <a:path w="36829" h="52069">
                  <a:moveTo>
                    <a:pt x="36575" y="51562"/>
                  </a:moveTo>
                  <a:lnTo>
                    <a:pt x="18288" y="0"/>
                  </a:lnTo>
                  <a:lnTo>
                    <a:pt x="0" y="51562"/>
                  </a:lnTo>
                  <a:lnTo>
                    <a:pt x="36575" y="51562"/>
                  </a:lnTo>
                  <a:close/>
                </a:path>
              </a:pathLst>
            </a:custGeom>
            <a:ln w="9523">
              <a:solidFill>
                <a:srgbClr val="4BB0B1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96439" y="2926080"/>
              <a:ext cx="1059180" cy="72237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562489" y="3940941"/>
            <a:ext cx="450404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H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-1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r>
              <a:rPr sz="950" b="1" spc="50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55509" y="5003996"/>
            <a:ext cx="654960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59714" marR="5082" indent="-47644">
              <a:lnSpc>
                <a:spcPct val="103200"/>
              </a:lnSpc>
              <a:spcBef>
                <a:spcPts val="70"/>
              </a:spcBef>
            </a:pPr>
            <a:r>
              <a:rPr sz="950" b="1" spc="15" dirty="0">
                <a:solidFill>
                  <a:srgbClr val="D9D9D9"/>
                </a:solidFill>
                <a:latin typeface="Arial"/>
                <a:cs typeface="Arial"/>
              </a:rPr>
              <a:t>N</a:t>
            </a:r>
            <a:r>
              <a:rPr sz="950" b="1" spc="10" dirty="0">
                <a:solidFill>
                  <a:srgbClr val="D9D9D9"/>
                </a:solidFill>
                <a:latin typeface="Arial"/>
                <a:cs typeface="Arial"/>
              </a:rPr>
              <a:t>E</a:t>
            </a:r>
            <a:r>
              <a:rPr sz="950" b="1" spc="15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950" b="1" spc="-15" dirty="0">
                <a:solidFill>
                  <a:srgbClr val="D9D9D9"/>
                </a:solidFill>
                <a:latin typeface="Arial"/>
                <a:cs typeface="Arial"/>
              </a:rPr>
              <a:t>WO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K  DEVICES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39238" y="4439752"/>
            <a:ext cx="513803" cy="51380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5903425" y="4035850"/>
            <a:ext cx="222343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424B54"/>
                </a:solidFill>
                <a:latin typeface="Arial"/>
                <a:cs typeface="Arial"/>
              </a:rPr>
              <a:t>CL</a:t>
            </a:r>
            <a:r>
              <a:rPr sz="950" b="1" dirty="0">
                <a:solidFill>
                  <a:srgbClr val="424B54"/>
                </a:solidFill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03677" y="4436703"/>
            <a:ext cx="422325" cy="419276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2261186" y="3699024"/>
            <a:ext cx="639714" cy="1946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8" algn="ctr">
              <a:lnSpc>
                <a:spcPts val="1060"/>
              </a:lnSpc>
            </a:pP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USERS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indent="6988" algn="ctr">
              <a:lnSpc>
                <a:spcPct val="104200"/>
              </a:lnSpc>
              <a:spcBef>
                <a:spcPts val="885"/>
              </a:spcBef>
            </a:pP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ANSIBLE </a:t>
            </a:r>
            <a:r>
              <a:rPr sz="950" b="1" spc="-2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L</a:t>
            </a:r>
            <a:r>
              <a:rPr sz="950" b="1" spc="-140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50" b="1" spc="-15" dirty="0">
                <a:solidFill>
                  <a:srgbClr val="D9D9D9"/>
                </a:solidFill>
                <a:latin typeface="Arial"/>
                <a:cs typeface="Arial"/>
              </a:rPr>
              <a:t>Y</a:t>
            </a:r>
            <a:r>
              <a:rPr sz="950" b="1" spc="-55" dirty="0">
                <a:solidFill>
                  <a:srgbClr val="D9D9D9"/>
                </a:solidFill>
                <a:latin typeface="Arial"/>
                <a:cs typeface="Arial"/>
              </a:rPr>
              <a:t>B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OOK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11553" y="2507842"/>
            <a:ext cx="1032309" cy="2615393"/>
            <a:chOff x="2258875" y="2506789"/>
            <a:chExt cx="1031875" cy="2614295"/>
          </a:xfrm>
        </p:grpSpPr>
        <p:sp>
          <p:nvSpPr>
            <p:cNvPr id="33" name="object 33"/>
            <p:cNvSpPr/>
            <p:nvPr/>
          </p:nvSpPr>
          <p:spPr>
            <a:xfrm>
              <a:off x="3285744" y="2511552"/>
              <a:ext cx="0" cy="385445"/>
            </a:xfrm>
            <a:custGeom>
              <a:avLst/>
              <a:gdLst/>
              <a:ahLst/>
              <a:cxnLst/>
              <a:rect l="l" t="t" r="r" b="b"/>
              <a:pathLst>
                <a:path h="385444">
                  <a:moveTo>
                    <a:pt x="0" y="0"/>
                  </a:moveTo>
                  <a:lnTo>
                    <a:pt x="0" y="385063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58875" y="4374057"/>
              <a:ext cx="540404" cy="74649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7265565" y="1951285"/>
            <a:ext cx="105390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30967" marR="5082" indent="-318898">
              <a:lnSpc>
                <a:spcPct val="103200"/>
              </a:lnSpc>
              <a:spcBef>
                <a:spcPts val="70"/>
              </a:spcBef>
            </a:pP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UBL</a:t>
            </a:r>
            <a:r>
              <a:rPr sz="950" b="1" spc="-40" dirty="0">
                <a:solidFill>
                  <a:srgbClr val="D9D9D9"/>
                </a:solidFill>
                <a:latin typeface="Arial"/>
                <a:cs typeface="Arial"/>
              </a:rPr>
              <a:t>I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</a:t>
            </a:r>
            <a:r>
              <a:rPr sz="950" b="1" spc="-6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950" b="1" spc="12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50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-45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spc="-55" dirty="0">
                <a:solidFill>
                  <a:srgbClr val="D9D9D9"/>
                </a:solidFill>
                <a:latin typeface="Arial"/>
                <a:cs typeface="Arial"/>
              </a:rPr>
              <a:t>I</a:t>
            </a:r>
            <a:r>
              <a:rPr sz="950" b="1" spc="-50" dirty="0">
                <a:solidFill>
                  <a:srgbClr val="D9D9D9"/>
                </a:solidFill>
                <a:latin typeface="Arial"/>
                <a:cs typeface="Arial"/>
              </a:rPr>
              <a:t>V</a:t>
            </a:r>
            <a:r>
              <a:rPr sz="950" b="1" spc="-80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50" b="1" spc="-45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E  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51993" y="1822326"/>
            <a:ext cx="107931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29697" marR="5082" indent="-317627">
              <a:lnSpc>
                <a:spcPct val="103200"/>
              </a:lnSpc>
              <a:spcBef>
                <a:spcPts val="7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950" b="1" spc="-6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950" b="1" spc="-2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PRIVATE </a:t>
            </a:r>
            <a:r>
              <a:rPr sz="950" b="1" spc="-25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92380" y="4938309"/>
            <a:ext cx="631455" cy="1423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75"/>
              </a:lnSpc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MODULES</a:t>
            </a:r>
            <a:endParaRPr sz="9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34062" y="4938309"/>
            <a:ext cx="556494" cy="1423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1271">
              <a:lnSpc>
                <a:spcPts val="1080"/>
              </a:lnSpc>
            </a:pP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PLUGINS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68503" y="4416883"/>
            <a:ext cx="644922" cy="434521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4344353" y="4031530"/>
            <a:ext cx="736274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dirty="0">
                <a:solidFill>
                  <a:srgbClr val="FB3D3D"/>
                </a:solidFill>
                <a:latin typeface="Arial"/>
                <a:cs typeface="Arial"/>
              </a:rPr>
              <a:t>INVENTORY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25891" y="2149742"/>
            <a:ext cx="9370185" cy="4221983"/>
            <a:chOff x="473963" y="2148840"/>
            <a:chExt cx="9366250" cy="4220210"/>
          </a:xfrm>
        </p:grpSpPr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11979" y="3450336"/>
              <a:ext cx="483108" cy="51511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937760" y="2148840"/>
              <a:ext cx="4902835" cy="1298575"/>
            </a:xfrm>
            <a:custGeom>
              <a:avLst/>
              <a:gdLst/>
              <a:ahLst/>
              <a:cxnLst/>
              <a:rect l="l" t="t" r="r" b="b"/>
              <a:pathLst>
                <a:path w="4902834" h="1298575">
                  <a:moveTo>
                    <a:pt x="4902454" y="965530"/>
                  </a:moveTo>
                  <a:lnTo>
                    <a:pt x="649097" y="965530"/>
                  </a:lnTo>
                  <a:lnTo>
                    <a:pt x="649097" y="1158621"/>
                  </a:lnTo>
                  <a:lnTo>
                    <a:pt x="4902454" y="1158621"/>
                  </a:lnTo>
                  <a:lnTo>
                    <a:pt x="4902454" y="965530"/>
                  </a:lnTo>
                  <a:close/>
                </a:path>
                <a:path w="4902834" h="1298575">
                  <a:moveTo>
                    <a:pt x="4902454" y="0"/>
                  </a:moveTo>
                  <a:lnTo>
                    <a:pt x="649097" y="0"/>
                  </a:lnTo>
                  <a:lnTo>
                    <a:pt x="649097" y="675894"/>
                  </a:lnTo>
                  <a:lnTo>
                    <a:pt x="0" y="1298321"/>
                  </a:lnTo>
                  <a:lnTo>
                    <a:pt x="649097" y="965454"/>
                  </a:lnTo>
                  <a:lnTo>
                    <a:pt x="4902454" y="965454"/>
                  </a:lnTo>
                  <a:lnTo>
                    <a:pt x="490245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4" name="object 44"/>
            <p:cNvSpPr/>
            <p:nvPr/>
          </p:nvSpPr>
          <p:spPr>
            <a:xfrm>
              <a:off x="473963" y="2897175"/>
              <a:ext cx="3507740" cy="3471545"/>
            </a:xfrm>
            <a:custGeom>
              <a:avLst/>
              <a:gdLst/>
              <a:ahLst/>
              <a:cxnLst/>
              <a:rect l="l" t="t" r="r" b="b"/>
              <a:pathLst>
                <a:path w="3507740" h="3471545">
                  <a:moveTo>
                    <a:pt x="3507740" y="0"/>
                  </a:moveTo>
                  <a:lnTo>
                    <a:pt x="0" y="0"/>
                  </a:lnTo>
                  <a:lnTo>
                    <a:pt x="0" y="3471545"/>
                  </a:lnTo>
                  <a:lnTo>
                    <a:pt x="3507740" y="3471545"/>
                  </a:lnTo>
                  <a:lnTo>
                    <a:pt x="35077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913234" y="2259881"/>
            <a:ext cx="3944284" cy="949506"/>
          </a:xfrm>
          <a:prstGeom prst="rect">
            <a:avLst/>
          </a:prstGeom>
        </p:spPr>
        <p:txBody>
          <a:bodyPr vert="horz" wrap="square" lIns="0" tIns="35575" rIns="0" bIns="0" rtlCol="0">
            <a:spAutoFit/>
          </a:bodyPr>
          <a:lstStyle/>
          <a:p>
            <a:pPr marL="12705">
              <a:spcBef>
                <a:spcPts val="280"/>
              </a:spcBef>
            </a:pPr>
            <a:r>
              <a:rPr sz="1401" b="1" spc="-5" dirty="0">
                <a:latin typeface="Arial"/>
                <a:cs typeface="Arial"/>
              </a:rPr>
              <a:t>INVENTORY</a:t>
            </a:r>
            <a:endParaRPr sz="1401" dirty="0">
              <a:latin typeface="Arial"/>
              <a:cs typeface="Arial"/>
            </a:endParaRPr>
          </a:p>
          <a:p>
            <a:pPr marL="12705">
              <a:spcBef>
                <a:spcPts val="180"/>
              </a:spcBef>
            </a:pPr>
            <a:r>
              <a:rPr sz="1401" spc="10" dirty="0">
                <a:latin typeface="Arial MT"/>
                <a:cs typeface="Arial MT"/>
              </a:rPr>
              <a:t>Liste</a:t>
            </a:r>
            <a:r>
              <a:rPr sz="1401" spc="-5" dirty="0">
                <a:latin typeface="Arial MT"/>
                <a:cs typeface="Arial MT"/>
              </a:rPr>
              <a:t> </a:t>
            </a:r>
            <a:r>
              <a:rPr sz="1401" spc="5" dirty="0">
                <a:latin typeface="Arial MT"/>
                <a:cs typeface="Arial MT"/>
              </a:rPr>
              <a:t>des </a:t>
            </a:r>
            <a:r>
              <a:rPr sz="1401" spc="10" dirty="0">
                <a:latin typeface="Arial MT"/>
                <a:cs typeface="Arial MT"/>
              </a:rPr>
              <a:t>systèmes</a:t>
            </a:r>
            <a:r>
              <a:rPr sz="1401" spc="-35" dirty="0">
                <a:latin typeface="Arial MT"/>
                <a:cs typeface="Arial MT"/>
              </a:rPr>
              <a:t> </a:t>
            </a:r>
            <a:r>
              <a:rPr sz="1401" dirty="0">
                <a:latin typeface="Arial MT"/>
                <a:cs typeface="Arial MT"/>
              </a:rPr>
              <a:t>à</a:t>
            </a:r>
            <a:r>
              <a:rPr sz="1401" spc="20" dirty="0">
                <a:latin typeface="Arial MT"/>
                <a:cs typeface="Arial MT"/>
              </a:rPr>
              <a:t> </a:t>
            </a:r>
            <a:r>
              <a:rPr sz="1401" spc="5" dirty="0">
                <a:latin typeface="Arial MT"/>
                <a:cs typeface="Arial MT"/>
              </a:rPr>
              <a:t>automatiser</a:t>
            </a:r>
            <a:r>
              <a:rPr sz="1401" spc="-25" dirty="0">
                <a:latin typeface="Arial MT"/>
                <a:cs typeface="Arial MT"/>
              </a:rPr>
              <a:t> </a:t>
            </a:r>
            <a:r>
              <a:rPr sz="1401" spc="5" dirty="0" err="1">
                <a:latin typeface="Arial MT"/>
                <a:cs typeface="Arial MT"/>
              </a:rPr>
              <a:t>dans</a:t>
            </a:r>
            <a:r>
              <a:rPr sz="1401" spc="5" dirty="0">
                <a:latin typeface="Arial MT"/>
                <a:cs typeface="Arial MT"/>
              </a:rPr>
              <a:t> </a:t>
            </a:r>
            <a:r>
              <a:rPr sz="1401" spc="10" dirty="0" err="1">
                <a:latin typeface="Arial MT"/>
                <a:cs typeface="Arial MT"/>
              </a:rPr>
              <a:t>votre</a:t>
            </a:r>
            <a:r>
              <a:rPr lang="fr-BE" sz="1401" spc="10" dirty="0">
                <a:latin typeface="Arial MT"/>
                <a:cs typeface="Arial MT"/>
              </a:rPr>
              <a:t> inventaire</a:t>
            </a:r>
          </a:p>
          <a:p>
            <a:pPr marL="12705">
              <a:spcBef>
                <a:spcPts val="180"/>
              </a:spcBef>
            </a:pPr>
            <a:endParaRPr sz="1401" dirty="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59517" y="2881253"/>
            <a:ext cx="3126783" cy="190443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395128">
              <a:spcBef>
                <a:spcPts val="105"/>
              </a:spcBef>
            </a:pPr>
            <a:r>
              <a:rPr sz="1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50" b="1" spc="-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1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101" baseline="29761" dirty="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7621" y="2930485"/>
            <a:ext cx="1936293" cy="625103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5082">
              <a:lnSpc>
                <a:spcPct val="113900"/>
              </a:lnSpc>
              <a:spcBef>
                <a:spcPts val="100"/>
              </a:spcBef>
            </a:pPr>
            <a:r>
              <a:rPr sz="1150" spc="-15" dirty="0">
                <a:latin typeface="Courier New"/>
                <a:cs typeface="Courier New"/>
              </a:rPr>
              <a:t>[web] </a:t>
            </a:r>
            <a:r>
              <a:rPr sz="1150" spc="-10" dirty="0">
                <a:latin typeface="Courier New"/>
                <a:cs typeface="Courier New"/>
              </a:rPr>
              <a:t> </a:t>
            </a:r>
            <a:r>
              <a:rPr sz="1150" spc="-15" dirty="0">
                <a:latin typeface="Courier New"/>
                <a:cs typeface="Courier New"/>
              </a:rPr>
              <a:t>webserver1.example.com </a:t>
            </a:r>
            <a:r>
              <a:rPr sz="1150" spc="-680" dirty="0">
                <a:latin typeface="Courier New"/>
                <a:cs typeface="Courier New"/>
              </a:rPr>
              <a:t> </a:t>
            </a:r>
            <a:r>
              <a:rPr sz="1150" spc="-15" dirty="0">
                <a:latin typeface="Courier New"/>
                <a:cs typeface="Courier New"/>
              </a:rPr>
              <a:t>webserver2.example.com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7621" y="3737275"/>
            <a:ext cx="1849262" cy="424993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5082">
              <a:lnSpc>
                <a:spcPct val="113900"/>
              </a:lnSpc>
              <a:spcBef>
                <a:spcPts val="100"/>
              </a:spcBef>
            </a:pPr>
            <a:r>
              <a:rPr sz="1150" spc="-15" dirty="0">
                <a:latin typeface="Courier New"/>
                <a:cs typeface="Courier New"/>
              </a:rPr>
              <a:t>[db] </a:t>
            </a:r>
            <a:r>
              <a:rPr sz="1150" spc="-10" dirty="0">
                <a:latin typeface="Courier New"/>
                <a:cs typeface="Courier New"/>
              </a:rPr>
              <a:t> </a:t>
            </a:r>
            <a:r>
              <a:rPr sz="1150" spc="-15" dirty="0">
                <a:latin typeface="Courier New"/>
                <a:cs typeface="Courier New"/>
              </a:rPr>
              <a:t>dbserver1.example.com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7621" y="4344081"/>
            <a:ext cx="1675199" cy="625103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5082">
              <a:lnSpc>
                <a:spcPct val="113900"/>
              </a:lnSpc>
              <a:spcBef>
                <a:spcPts val="100"/>
              </a:spcBef>
            </a:pPr>
            <a:r>
              <a:rPr sz="1150" spc="-15" dirty="0">
                <a:latin typeface="Courier New"/>
                <a:cs typeface="Courier New"/>
              </a:rPr>
              <a:t>[switches] </a:t>
            </a:r>
            <a:r>
              <a:rPr sz="1150" spc="-10" dirty="0">
                <a:latin typeface="Courier New"/>
                <a:cs typeface="Courier New"/>
              </a:rPr>
              <a:t> </a:t>
            </a:r>
            <a:r>
              <a:rPr sz="1150" spc="-15" dirty="0">
                <a:latin typeface="Courier New"/>
                <a:cs typeface="Courier New"/>
              </a:rPr>
              <a:t>leaf01.internal.com </a:t>
            </a:r>
            <a:r>
              <a:rPr sz="1150" spc="-680" dirty="0">
                <a:latin typeface="Courier New"/>
                <a:cs typeface="Courier New"/>
              </a:rPr>
              <a:t> </a:t>
            </a:r>
            <a:r>
              <a:rPr sz="1150" spc="-15" dirty="0">
                <a:latin typeface="Courier New"/>
                <a:cs typeface="Courier New"/>
              </a:rPr>
              <a:t>leaf02.internal.com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7620" y="5150998"/>
            <a:ext cx="2196753" cy="424993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5082">
              <a:lnSpc>
                <a:spcPct val="113900"/>
              </a:lnSpc>
              <a:spcBef>
                <a:spcPts val="100"/>
              </a:spcBef>
            </a:pPr>
            <a:r>
              <a:rPr sz="1150" spc="-15" dirty="0">
                <a:latin typeface="Courier New"/>
                <a:cs typeface="Courier New"/>
              </a:rPr>
              <a:t>[firewalls] </a:t>
            </a:r>
            <a:r>
              <a:rPr sz="1150" spc="-10" dirty="0">
                <a:latin typeface="Courier New"/>
                <a:cs typeface="Courier New"/>
              </a:rPr>
              <a:t> </a:t>
            </a:r>
            <a:r>
              <a:rPr sz="1150" spc="-15" dirty="0">
                <a:latin typeface="Courier New"/>
                <a:cs typeface="Courier New"/>
              </a:rPr>
              <a:t>checkpoint01.internal.com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87621" y="5774575"/>
            <a:ext cx="1588167" cy="421817"/>
          </a:xfrm>
          <a:prstGeom prst="rect">
            <a:avLst/>
          </a:prstGeom>
        </p:spPr>
        <p:txBody>
          <a:bodyPr vert="horz" wrap="square" lIns="0" tIns="35575" rIns="0" bIns="0" rtlCol="0">
            <a:spAutoFit/>
          </a:bodyPr>
          <a:lstStyle/>
          <a:p>
            <a:pPr marL="12705">
              <a:spcBef>
                <a:spcPts val="280"/>
              </a:spcBef>
            </a:pPr>
            <a:r>
              <a:rPr sz="1150" spc="-15" dirty="0">
                <a:latin typeface="Courier New"/>
                <a:cs typeface="Courier New"/>
              </a:rPr>
              <a:t>[lb]</a:t>
            </a:r>
            <a:endParaRPr sz="1150">
              <a:latin typeface="Courier New"/>
              <a:cs typeface="Courier New"/>
            </a:endParaRPr>
          </a:p>
          <a:p>
            <a:pPr marL="12705">
              <a:spcBef>
                <a:spcPts val="180"/>
              </a:spcBef>
            </a:pPr>
            <a:r>
              <a:rPr sz="1150" spc="-15" dirty="0">
                <a:latin typeface="Courier New"/>
                <a:cs typeface="Courier New"/>
              </a:rPr>
              <a:t>f5-01.internal.com</a:t>
            </a:r>
            <a:endParaRPr sz="1150">
              <a:latin typeface="Courier New"/>
              <a:cs typeface="Courier New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267004" y="4116339"/>
            <a:ext cx="944006" cy="36845"/>
            <a:chOff x="3213925" y="4114610"/>
            <a:chExt cx="943610" cy="36830"/>
          </a:xfrm>
        </p:grpSpPr>
        <p:sp>
          <p:nvSpPr>
            <p:cNvPr id="53" name="object 53"/>
            <p:cNvSpPr/>
            <p:nvPr/>
          </p:nvSpPr>
          <p:spPr>
            <a:xfrm>
              <a:off x="3256787" y="4133088"/>
              <a:ext cx="900430" cy="0"/>
            </a:xfrm>
            <a:custGeom>
              <a:avLst/>
              <a:gdLst/>
              <a:ahLst/>
              <a:cxnLst/>
              <a:rect l="l" t="t" r="r" b="b"/>
              <a:pathLst>
                <a:path w="900429">
                  <a:moveTo>
                    <a:pt x="900176" y="0"/>
                  </a:moveTo>
                  <a:lnTo>
                    <a:pt x="0" y="0"/>
                  </a:lnTo>
                </a:path>
              </a:pathLst>
            </a:custGeom>
            <a:ln w="9523">
              <a:solidFill>
                <a:srgbClr val="FB3D3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54" name="object 54"/>
            <p:cNvSpPr/>
            <p:nvPr/>
          </p:nvSpPr>
          <p:spPr>
            <a:xfrm>
              <a:off x="3218687" y="4119372"/>
              <a:ext cx="38100" cy="27305"/>
            </a:xfrm>
            <a:custGeom>
              <a:avLst/>
              <a:gdLst/>
              <a:ahLst/>
              <a:cxnLst/>
              <a:rect l="l" t="t" r="r" b="b"/>
              <a:pathLst>
                <a:path w="38100" h="27304">
                  <a:moveTo>
                    <a:pt x="37591" y="0"/>
                  </a:moveTo>
                  <a:lnTo>
                    <a:pt x="0" y="13589"/>
                  </a:lnTo>
                  <a:lnTo>
                    <a:pt x="37591" y="27178"/>
                  </a:lnTo>
                  <a:lnTo>
                    <a:pt x="37591" y="0"/>
                  </a:lnTo>
                  <a:close/>
                </a:path>
              </a:pathLst>
            </a:custGeom>
            <a:solidFill>
              <a:srgbClr val="FB3D3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55" name="object 55"/>
            <p:cNvSpPr/>
            <p:nvPr/>
          </p:nvSpPr>
          <p:spPr>
            <a:xfrm>
              <a:off x="3218687" y="4119372"/>
              <a:ext cx="38100" cy="27305"/>
            </a:xfrm>
            <a:custGeom>
              <a:avLst/>
              <a:gdLst/>
              <a:ahLst/>
              <a:cxnLst/>
              <a:rect l="l" t="t" r="r" b="b"/>
              <a:pathLst>
                <a:path w="38100" h="27304">
                  <a:moveTo>
                    <a:pt x="37591" y="0"/>
                  </a:moveTo>
                  <a:lnTo>
                    <a:pt x="0" y="13589"/>
                  </a:lnTo>
                  <a:lnTo>
                    <a:pt x="37591" y="27178"/>
                  </a:lnTo>
                  <a:lnTo>
                    <a:pt x="37591" y="0"/>
                  </a:lnTo>
                  <a:close/>
                </a:path>
              </a:pathLst>
            </a:custGeom>
            <a:ln w="9523">
              <a:solidFill>
                <a:srgbClr val="FB3D3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849216" y="896234"/>
            <a:ext cx="4775936" cy="614938"/>
          </a:xfrm>
          <a:prstGeom prst="rect">
            <a:avLst/>
          </a:prstGeom>
        </p:spPr>
        <p:txBody>
          <a:bodyPr vert="horz" wrap="square" lIns="0" tIns="13976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0"/>
              </a:spcBef>
            </a:pPr>
            <a:r>
              <a:rPr sz="3852" dirty="0">
                <a:latin typeface="Calibri"/>
                <a:cs typeface="Calibri"/>
              </a:rPr>
              <a:t>Le</a:t>
            </a:r>
            <a:r>
              <a:rPr sz="3852" spc="-15" dirty="0">
                <a:latin typeface="Calibri"/>
                <a:cs typeface="Calibri"/>
              </a:rPr>
              <a:t> </a:t>
            </a:r>
            <a:r>
              <a:rPr sz="3852" spc="-10" dirty="0">
                <a:latin typeface="Calibri"/>
                <a:cs typeface="Calibri"/>
              </a:rPr>
              <a:t>vocabulaire</a:t>
            </a:r>
            <a:r>
              <a:rPr sz="3852" spc="-5" dirty="0">
                <a:latin typeface="Calibri"/>
                <a:cs typeface="Calibri"/>
              </a:rPr>
              <a:t> </a:t>
            </a:r>
            <a:r>
              <a:rPr sz="3852" spc="-55" dirty="0">
                <a:latin typeface="Calibri"/>
                <a:cs typeface="Calibri"/>
              </a:rPr>
              <a:t>d’Ansible</a:t>
            </a:r>
            <a:endParaRPr sz="3852">
              <a:latin typeface="Calibri"/>
              <a:cs typeface="Calibri"/>
            </a:endParaRPr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14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2700" y="2969236"/>
            <a:ext cx="2971778" cy="2449589"/>
          </a:xfrm>
          <a:custGeom>
            <a:avLst/>
            <a:gdLst/>
            <a:ahLst/>
            <a:cxnLst/>
            <a:rect l="l" t="t" r="r" b="b"/>
            <a:pathLst>
              <a:path w="2970529" h="2448560">
                <a:moveTo>
                  <a:pt x="0" y="2448560"/>
                </a:moveTo>
                <a:lnTo>
                  <a:pt x="2970021" y="2448560"/>
                </a:lnTo>
                <a:lnTo>
                  <a:pt x="2970021" y="0"/>
                </a:lnTo>
                <a:lnTo>
                  <a:pt x="0" y="0"/>
                </a:lnTo>
                <a:lnTo>
                  <a:pt x="0" y="2448560"/>
                </a:lnTo>
                <a:close/>
              </a:path>
            </a:pathLst>
          </a:custGeom>
          <a:ln w="28573">
            <a:solidFill>
              <a:srgbClr val="F4CCCC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3" name="object 3"/>
          <p:cNvSpPr/>
          <p:nvPr/>
        </p:nvSpPr>
        <p:spPr>
          <a:xfrm>
            <a:off x="7187044" y="4663494"/>
            <a:ext cx="0" cy="924313"/>
          </a:xfrm>
          <a:custGeom>
            <a:avLst/>
            <a:gdLst/>
            <a:ahLst/>
            <a:cxnLst/>
            <a:rect l="l" t="t" r="r" b="b"/>
            <a:pathLst>
              <a:path h="923925">
                <a:moveTo>
                  <a:pt x="0" y="0"/>
                </a:moveTo>
                <a:lnTo>
                  <a:pt x="0" y="923924"/>
                </a:lnTo>
              </a:path>
            </a:pathLst>
          </a:custGeom>
          <a:ln w="1904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/>
          <p:nvPr/>
        </p:nvSpPr>
        <p:spPr>
          <a:xfrm>
            <a:off x="7187044" y="2869373"/>
            <a:ext cx="0" cy="557764"/>
          </a:xfrm>
          <a:custGeom>
            <a:avLst/>
            <a:gdLst/>
            <a:ahLst/>
            <a:cxnLst/>
            <a:rect l="l" t="t" r="r" b="b"/>
            <a:pathLst>
              <a:path h="557529">
                <a:moveTo>
                  <a:pt x="0" y="0"/>
                </a:moveTo>
                <a:lnTo>
                  <a:pt x="0" y="557428"/>
                </a:lnTo>
              </a:path>
            </a:pathLst>
          </a:custGeom>
          <a:ln w="1904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5" name="object 5"/>
          <p:cNvSpPr/>
          <p:nvPr/>
        </p:nvSpPr>
        <p:spPr>
          <a:xfrm>
            <a:off x="3944134" y="2983721"/>
            <a:ext cx="2947638" cy="283964"/>
          </a:xfrm>
          <a:custGeom>
            <a:avLst/>
            <a:gdLst/>
            <a:ahLst/>
            <a:cxnLst/>
            <a:rect l="l" t="t" r="r" b="b"/>
            <a:pathLst>
              <a:path w="2946400" h="283845">
                <a:moveTo>
                  <a:pt x="2945892" y="0"/>
                </a:moveTo>
                <a:lnTo>
                  <a:pt x="0" y="0"/>
                </a:lnTo>
                <a:lnTo>
                  <a:pt x="0" y="283463"/>
                </a:lnTo>
                <a:lnTo>
                  <a:pt x="2945892" y="283463"/>
                </a:lnTo>
                <a:lnTo>
                  <a:pt x="2945892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6" name="object 6"/>
          <p:cNvSpPr txBox="1"/>
          <p:nvPr/>
        </p:nvSpPr>
        <p:spPr>
          <a:xfrm>
            <a:off x="3946994" y="3074056"/>
            <a:ext cx="2943191" cy="188592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316992">
              <a:spcBef>
                <a:spcPts val="90"/>
              </a:spcBef>
            </a:pP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3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3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1150" b="1" spc="-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115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NGINE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53774" y="4779558"/>
            <a:ext cx="538706" cy="46374"/>
            <a:chOff x="6899147" y="4777550"/>
            <a:chExt cx="538480" cy="46355"/>
          </a:xfrm>
        </p:grpSpPr>
        <p:sp>
          <p:nvSpPr>
            <p:cNvPr id="8" name="object 8"/>
            <p:cNvSpPr/>
            <p:nvPr/>
          </p:nvSpPr>
          <p:spPr>
            <a:xfrm>
              <a:off x="6899147" y="4800600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0" y="0"/>
                  </a:moveTo>
                  <a:lnTo>
                    <a:pt x="48272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9" name="object 9"/>
            <p:cNvSpPr/>
            <p:nvPr/>
          </p:nvSpPr>
          <p:spPr>
            <a:xfrm>
              <a:off x="7382255" y="4782312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0"/>
                  </a:moveTo>
                  <a:lnTo>
                    <a:pt x="0" y="36575"/>
                  </a:lnTo>
                  <a:lnTo>
                    <a:pt x="50038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7382255" y="4782312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36575"/>
                  </a:moveTo>
                  <a:lnTo>
                    <a:pt x="50038" y="18287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108469" y="2523089"/>
            <a:ext cx="3058810" cy="2362557"/>
            <a:chOff x="2055876" y="2522029"/>
            <a:chExt cx="3057525" cy="2361565"/>
          </a:xfrm>
        </p:grpSpPr>
        <p:sp>
          <p:nvSpPr>
            <p:cNvPr id="12" name="object 12"/>
            <p:cNvSpPr/>
            <p:nvPr/>
          </p:nvSpPr>
          <p:spPr>
            <a:xfrm>
              <a:off x="3595116" y="2743200"/>
              <a:ext cx="0" cy="682625"/>
            </a:xfrm>
            <a:custGeom>
              <a:avLst/>
              <a:gdLst/>
              <a:ahLst/>
              <a:cxnLst/>
              <a:rect l="l" t="t" r="r" b="b"/>
              <a:pathLst>
                <a:path h="682625">
                  <a:moveTo>
                    <a:pt x="0" y="0"/>
                  </a:moveTo>
                  <a:lnTo>
                    <a:pt x="0" y="682396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2945892" y="2526792"/>
              <a:ext cx="2162175" cy="2339340"/>
            </a:xfrm>
            <a:custGeom>
              <a:avLst/>
              <a:gdLst/>
              <a:ahLst/>
              <a:cxnLst/>
              <a:rect l="l" t="t" r="r" b="b"/>
              <a:pathLst>
                <a:path w="2162175" h="2339340">
                  <a:moveTo>
                    <a:pt x="2162174" y="216408"/>
                  </a:moveTo>
                  <a:lnTo>
                    <a:pt x="637032" y="216408"/>
                  </a:lnTo>
                </a:path>
                <a:path w="2162175" h="2339340">
                  <a:moveTo>
                    <a:pt x="2161032" y="0"/>
                  </a:moveTo>
                  <a:lnTo>
                    <a:pt x="2161032" y="225171"/>
                  </a:lnTo>
                </a:path>
                <a:path w="2162175" h="2339340">
                  <a:moveTo>
                    <a:pt x="0" y="2339213"/>
                  </a:moveTo>
                  <a:lnTo>
                    <a:pt x="792480" y="2333244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3738372" y="4841748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380" y="36576"/>
                  </a:lnTo>
                  <a:lnTo>
                    <a:pt x="50164" y="17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7940" y="4064508"/>
              <a:ext cx="1221105" cy="814069"/>
            </a:xfrm>
            <a:custGeom>
              <a:avLst/>
              <a:gdLst/>
              <a:ahLst/>
              <a:cxnLst/>
              <a:rect l="l" t="t" r="r" b="b"/>
              <a:pathLst>
                <a:path w="1221104" h="814070">
                  <a:moveTo>
                    <a:pt x="1170813" y="813816"/>
                  </a:moveTo>
                  <a:lnTo>
                    <a:pt x="1220597" y="795020"/>
                  </a:lnTo>
                  <a:lnTo>
                    <a:pt x="1170432" y="777240"/>
                  </a:lnTo>
                  <a:lnTo>
                    <a:pt x="1170813" y="813816"/>
                  </a:lnTo>
                  <a:close/>
                </a:path>
                <a:path w="1221104" h="814070">
                  <a:moveTo>
                    <a:pt x="0" y="0"/>
                  </a:moveTo>
                  <a:lnTo>
                    <a:pt x="0" y="325755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2549652" y="4390644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36575" y="0"/>
                  </a:moveTo>
                  <a:lnTo>
                    <a:pt x="0" y="0"/>
                  </a:lnTo>
                  <a:lnTo>
                    <a:pt x="18287" y="50037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9652" y="4390644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0" y="0"/>
                  </a:moveTo>
                  <a:lnTo>
                    <a:pt x="18287" y="50037"/>
                  </a:lnTo>
                  <a:lnTo>
                    <a:pt x="36575" y="0"/>
                  </a:lnTo>
                  <a:lnTo>
                    <a:pt x="0" y="0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8" name="object 18"/>
            <p:cNvSpPr/>
            <p:nvPr/>
          </p:nvSpPr>
          <p:spPr>
            <a:xfrm>
              <a:off x="2670048" y="4280916"/>
              <a:ext cx="111760" cy="0"/>
            </a:xfrm>
            <a:custGeom>
              <a:avLst/>
              <a:gdLst/>
              <a:ahLst/>
              <a:cxnLst/>
              <a:rect l="l" t="t" r="r" b="b"/>
              <a:pathLst>
                <a:path w="111760">
                  <a:moveTo>
                    <a:pt x="0" y="0"/>
                  </a:moveTo>
                  <a:lnTo>
                    <a:pt x="111251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9" name="object 19"/>
            <p:cNvSpPr/>
            <p:nvPr/>
          </p:nvSpPr>
          <p:spPr>
            <a:xfrm>
              <a:off x="2674620" y="4061460"/>
              <a:ext cx="0" cy="225425"/>
            </a:xfrm>
            <a:custGeom>
              <a:avLst/>
              <a:gdLst/>
              <a:ahLst/>
              <a:cxnLst/>
              <a:rect l="l" t="t" r="r" b="b"/>
              <a:pathLst>
                <a:path h="225425">
                  <a:moveTo>
                    <a:pt x="0" y="0"/>
                  </a:moveTo>
                  <a:lnTo>
                    <a:pt x="0" y="225171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5876" y="3052572"/>
              <a:ext cx="1060703" cy="722376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426865" y="3806264"/>
            <a:ext cx="433887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15" dirty="0">
                <a:solidFill>
                  <a:srgbClr val="D9D9D9"/>
                </a:solidFill>
                <a:latin typeface="Arial"/>
                <a:cs typeface="Arial"/>
              </a:rPr>
              <a:t>U</a:t>
            </a:r>
            <a:r>
              <a:rPr sz="950" b="1" spc="-25" dirty="0">
                <a:solidFill>
                  <a:srgbClr val="D9D9D9"/>
                </a:solidFill>
                <a:latin typeface="Arial"/>
                <a:cs typeface="Arial"/>
              </a:rPr>
              <a:t>SE</a:t>
            </a:r>
            <a:r>
              <a:rPr sz="950" b="1" spc="-20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92599" y="3541739"/>
            <a:ext cx="535149" cy="45434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635290" y="4091237"/>
            <a:ext cx="184227" cy="141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0"/>
              </a:lnSpc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HO</a:t>
            </a:r>
            <a:endParaRPr sz="9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05542" y="4066978"/>
            <a:ext cx="267447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1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r>
              <a:rPr sz="950" b="1" spc="50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515606" y="5129906"/>
            <a:ext cx="654960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59714" marR="5082" indent="-47644">
              <a:lnSpc>
                <a:spcPct val="103200"/>
              </a:lnSpc>
              <a:spcBef>
                <a:spcPts val="70"/>
              </a:spcBef>
            </a:pPr>
            <a:r>
              <a:rPr sz="950" b="1" spc="15" dirty="0">
                <a:solidFill>
                  <a:srgbClr val="D9D9D9"/>
                </a:solidFill>
                <a:latin typeface="Arial"/>
                <a:cs typeface="Arial"/>
              </a:rPr>
              <a:t>N</a:t>
            </a:r>
            <a:r>
              <a:rPr sz="950" b="1" spc="10" dirty="0">
                <a:solidFill>
                  <a:srgbClr val="D9D9D9"/>
                </a:solidFill>
                <a:latin typeface="Arial"/>
                <a:cs typeface="Arial"/>
              </a:rPr>
              <a:t>E</a:t>
            </a:r>
            <a:r>
              <a:rPr sz="950" b="1" spc="15" dirty="0">
                <a:solidFill>
                  <a:srgbClr val="D9D9D9"/>
                </a:solidFill>
                <a:latin typeface="Arial"/>
                <a:cs typeface="Arial"/>
              </a:rPr>
              <a:t>T</a:t>
            </a:r>
            <a:r>
              <a:rPr sz="950" b="1" spc="-15" dirty="0">
                <a:solidFill>
                  <a:srgbClr val="D9D9D9"/>
                </a:solidFill>
                <a:latin typeface="Arial"/>
                <a:cs typeface="Arial"/>
              </a:rPr>
              <a:t>WO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K  DEVICES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879043" y="2779229"/>
            <a:ext cx="46374" cy="341774"/>
            <a:chOff x="7824026" y="2778062"/>
            <a:chExt cx="46355" cy="341630"/>
          </a:xfrm>
        </p:grpSpPr>
        <p:sp>
          <p:nvSpPr>
            <p:cNvPr id="27" name="object 27"/>
            <p:cNvSpPr/>
            <p:nvPr/>
          </p:nvSpPr>
          <p:spPr>
            <a:xfrm>
              <a:off x="7847076" y="2833116"/>
              <a:ext cx="0" cy="286385"/>
            </a:xfrm>
            <a:custGeom>
              <a:avLst/>
              <a:gdLst/>
              <a:ahLst/>
              <a:cxnLst/>
              <a:rect l="l" t="t" r="r" b="b"/>
              <a:pathLst>
                <a:path h="286385">
                  <a:moveTo>
                    <a:pt x="0" y="286003"/>
                  </a:moveTo>
                  <a:lnTo>
                    <a:pt x="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8" name="object 28"/>
            <p:cNvSpPr/>
            <p:nvPr/>
          </p:nvSpPr>
          <p:spPr>
            <a:xfrm>
              <a:off x="7828788" y="2782824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29" h="50164">
                  <a:moveTo>
                    <a:pt x="18287" y="0"/>
                  </a:moveTo>
                  <a:lnTo>
                    <a:pt x="0" y="50037"/>
                  </a:lnTo>
                  <a:lnTo>
                    <a:pt x="36575" y="500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9" name="object 29"/>
            <p:cNvSpPr/>
            <p:nvPr/>
          </p:nvSpPr>
          <p:spPr>
            <a:xfrm>
              <a:off x="7828788" y="2782824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29" h="50164">
                  <a:moveTo>
                    <a:pt x="36575" y="50037"/>
                  </a:moveTo>
                  <a:lnTo>
                    <a:pt x="18287" y="0"/>
                  </a:lnTo>
                  <a:lnTo>
                    <a:pt x="0" y="50037"/>
                  </a:lnTo>
                  <a:lnTo>
                    <a:pt x="36575" y="50037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187749" y="1574953"/>
            <a:ext cx="5926404" cy="3727745"/>
            <a:chOff x="2135123" y="1574292"/>
            <a:chExt cx="5923915" cy="3726179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3535" y="1574292"/>
              <a:ext cx="1924812" cy="9921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5123" y="4395216"/>
              <a:ext cx="906780" cy="90525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3800" y="4564380"/>
              <a:ext cx="515111" cy="51358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0427" y="3593592"/>
              <a:ext cx="544068" cy="505967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1039" y="4559808"/>
              <a:ext cx="420624" cy="42062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345179" y="2636520"/>
              <a:ext cx="0" cy="789305"/>
            </a:xfrm>
            <a:custGeom>
              <a:avLst/>
              <a:gdLst/>
              <a:ahLst/>
              <a:cxnLst/>
              <a:rect l="l" t="t" r="r" b="b"/>
              <a:pathLst>
                <a:path h="789304">
                  <a:moveTo>
                    <a:pt x="0" y="0"/>
                  </a:moveTo>
                  <a:lnTo>
                    <a:pt x="0" y="789076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75376" y="4541520"/>
              <a:ext cx="644651" cy="43281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2939" y="3575304"/>
              <a:ext cx="483108" cy="516636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2285072" y="5324806"/>
            <a:ext cx="700699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12705" marR="5082" indent="77501">
              <a:lnSpc>
                <a:spcPct val="103200"/>
              </a:lnSpc>
              <a:spcBef>
                <a:spcPts val="70"/>
              </a:spcBef>
            </a:pPr>
            <a:r>
              <a:rPr sz="950" b="1" spc="-10" dirty="0">
                <a:solidFill>
                  <a:srgbClr val="D9D9D9"/>
                </a:solidFill>
                <a:latin typeface="Arial"/>
                <a:cs typeface="Arial"/>
              </a:rPr>
              <a:t>ANSIBLE 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10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30" dirty="0">
                <a:solidFill>
                  <a:srgbClr val="D9D9D9"/>
                </a:solidFill>
                <a:latin typeface="Arial"/>
                <a:cs typeface="Arial"/>
              </a:rPr>
              <a:t>L</a:t>
            </a:r>
            <a:r>
              <a:rPr sz="950" b="1" spc="-17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Y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B</a:t>
            </a:r>
            <a:r>
              <a:rPr sz="950" b="1" spc="25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10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K</a:t>
            </a:r>
            <a:endParaRPr sz="9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51841" y="5064855"/>
            <a:ext cx="631455" cy="14039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070"/>
              </a:lnSpc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MODULES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95049" y="5064855"/>
            <a:ext cx="555223" cy="1423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75"/>
              </a:lnSpc>
            </a:pP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PLUGINS</a:t>
            </a:r>
            <a:endParaRPr sz="9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2343" y="1948236"/>
            <a:ext cx="107804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29697" marR="5082" indent="-317627">
              <a:lnSpc>
                <a:spcPct val="103200"/>
              </a:lnSpc>
              <a:spcBef>
                <a:spcPts val="70"/>
              </a:spcBef>
            </a:pP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PUBLIC</a:t>
            </a:r>
            <a:r>
              <a:rPr sz="950" b="1" spc="-55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414E54"/>
                </a:solidFill>
                <a:latin typeface="Arial"/>
                <a:cs typeface="Arial"/>
              </a:rPr>
              <a:t>/</a:t>
            </a:r>
            <a:r>
              <a:rPr sz="950" b="1" spc="-10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spc="-35" dirty="0">
                <a:solidFill>
                  <a:srgbClr val="414E54"/>
                </a:solidFill>
                <a:latin typeface="Arial"/>
                <a:cs typeface="Arial"/>
              </a:rPr>
              <a:t>PRIVATE </a:t>
            </a:r>
            <a:r>
              <a:rPr sz="950" b="1" spc="-250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pic>
        <p:nvPicPr>
          <p:cNvPr id="43" name="object 4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23282" y="1704548"/>
            <a:ext cx="1925621" cy="991016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7312193" y="2077322"/>
            <a:ext cx="107804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29697" marR="5082" indent="-317627">
              <a:lnSpc>
                <a:spcPct val="103200"/>
              </a:lnSpc>
              <a:spcBef>
                <a:spcPts val="70"/>
              </a:spcBef>
            </a:pP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PUBLIC</a:t>
            </a:r>
            <a:r>
              <a:rPr sz="950" b="1" spc="-55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414E54"/>
                </a:solidFill>
                <a:latin typeface="Arial"/>
                <a:cs typeface="Arial"/>
              </a:rPr>
              <a:t>/</a:t>
            </a:r>
            <a:r>
              <a:rPr sz="950" b="1" spc="-10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spc="-35" dirty="0">
                <a:solidFill>
                  <a:srgbClr val="414E54"/>
                </a:solidFill>
                <a:latin typeface="Arial"/>
                <a:cs typeface="Arial"/>
              </a:rPr>
              <a:t>PRIVATE </a:t>
            </a:r>
            <a:r>
              <a:rPr sz="950" b="1" spc="-250" dirty="0">
                <a:solidFill>
                  <a:srgbClr val="414E54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414E54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834197" y="1716745"/>
            <a:ext cx="4990656" cy="2947003"/>
            <a:chOff x="2781300" y="1716024"/>
            <a:chExt cx="4988560" cy="2945765"/>
          </a:xfrm>
        </p:grpSpPr>
        <p:sp>
          <p:nvSpPr>
            <p:cNvPr id="46" name="object 46"/>
            <p:cNvSpPr/>
            <p:nvPr/>
          </p:nvSpPr>
          <p:spPr>
            <a:xfrm>
              <a:off x="2781300" y="2572512"/>
              <a:ext cx="4988560" cy="2089150"/>
            </a:xfrm>
            <a:custGeom>
              <a:avLst/>
              <a:gdLst/>
              <a:ahLst/>
              <a:cxnLst/>
              <a:rect l="l" t="t" r="r" b="b"/>
              <a:pathLst>
                <a:path w="4988559" h="2089150">
                  <a:moveTo>
                    <a:pt x="2078355" y="853059"/>
                  </a:moveTo>
                  <a:lnTo>
                    <a:pt x="736854" y="0"/>
                  </a:lnTo>
                  <a:lnTo>
                    <a:pt x="831342" y="853059"/>
                  </a:lnTo>
                  <a:lnTo>
                    <a:pt x="2078355" y="853059"/>
                  </a:lnTo>
                  <a:close/>
                </a:path>
                <a:path w="4988559" h="2089150">
                  <a:moveTo>
                    <a:pt x="4988052" y="853084"/>
                  </a:moveTo>
                  <a:lnTo>
                    <a:pt x="0" y="853084"/>
                  </a:lnTo>
                  <a:lnTo>
                    <a:pt x="0" y="2089023"/>
                  </a:lnTo>
                  <a:lnTo>
                    <a:pt x="4988052" y="2089023"/>
                  </a:lnTo>
                  <a:lnTo>
                    <a:pt x="4988052" y="85308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77155" y="1716024"/>
              <a:ext cx="854963" cy="733044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4961451" y="2306018"/>
            <a:ext cx="391960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50" b="1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DB</a:t>
            </a:r>
            <a:endParaRPr sz="950">
              <a:latin typeface="Arial"/>
              <a:cs typeface="Arial"/>
            </a:endParaRPr>
          </a:p>
        </p:txBody>
      </p:sp>
      <p:pic>
        <p:nvPicPr>
          <p:cNvPr id="49" name="object 4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23878" y="3643895"/>
            <a:ext cx="3956391" cy="792675"/>
          </a:xfrm>
          <a:prstGeom prst="rect">
            <a:avLst/>
          </a:prstGeom>
        </p:spPr>
      </p:pic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849216" y="896234"/>
            <a:ext cx="4775936" cy="614938"/>
          </a:xfrm>
          <a:prstGeom prst="rect">
            <a:avLst/>
          </a:prstGeom>
        </p:spPr>
        <p:txBody>
          <a:bodyPr vert="horz" wrap="square" lIns="0" tIns="13976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0"/>
              </a:spcBef>
            </a:pPr>
            <a:r>
              <a:rPr sz="3852" dirty="0">
                <a:latin typeface="Calibri"/>
                <a:cs typeface="Calibri"/>
              </a:rPr>
              <a:t>Le</a:t>
            </a:r>
            <a:r>
              <a:rPr sz="3852" spc="-15" dirty="0">
                <a:latin typeface="Calibri"/>
                <a:cs typeface="Calibri"/>
              </a:rPr>
              <a:t> </a:t>
            </a:r>
            <a:r>
              <a:rPr sz="3852" spc="-10" dirty="0">
                <a:latin typeface="Calibri"/>
                <a:cs typeface="Calibri"/>
              </a:rPr>
              <a:t>vocabulaire</a:t>
            </a:r>
            <a:r>
              <a:rPr sz="3852" spc="-5" dirty="0">
                <a:latin typeface="Calibri"/>
                <a:cs typeface="Calibri"/>
              </a:rPr>
              <a:t> </a:t>
            </a:r>
            <a:r>
              <a:rPr sz="3852" spc="-55" dirty="0">
                <a:latin typeface="Calibri"/>
                <a:cs typeface="Calibri"/>
              </a:rPr>
              <a:t>d’Ansible</a:t>
            </a:r>
            <a:endParaRPr sz="3852">
              <a:latin typeface="Calibri"/>
              <a:cs typeface="Calibri"/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61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34825" y="3031176"/>
            <a:ext cx="3006718" cy="2478176"/>
            <a:chOff x="3581591" y="3029903"/>
            <a:chExt cx="3005455" cy="2477135"/>
          </a:xfrm>
        </p:grpSpPr>
        <p:sp>
          <p:nvSpPr>
            <p:cNvPr id="3" name="object 3"/>
            <p:cNvSpPr/>
            <p:nvPr/>
          </p:nvSpPr>
          <p:spPr>
            <a:xfrm>
              <a:off x="3595877" y="3044190"/>
              <a:ext cx="2970530" cy="2448560"/>
            </a:xfrm>
            <a:custGeom>
              <a:avLst/>
              <a:gdLst/>
              <a:ahLst/>
              <a:cxnLst/>
              <a:rect l="l" t="t" r="r" b="b"/>
              <a:pathLst>
                <a:path w="2970529" h="2448560">
                  <a:moveTo>
                    <a:pt x="0" y="2448560"/>
                  </a:moveTo>
                  <a:lnTo>
                    <a:pt x="2970022" y="2448560"/>
                  </a:lnTo>
                  <a:lnTo>
                    <a:pt x="2970022" y="0"/>
                  </a:lnTo>
                  <a:lnTo>
                    <a:pt x="0" y="0"/>
                  </a:lnTo>
                  <a:lnTo>
                    <a:pt x="0" y="2448560"/>
                  </a:lnTo>
                  <a:close/>
                </a:path>
              </a:pathLst>
            </a:custGeom>
            <a:ln w="28573">
              <a:solidFill>
                <a:srgbClr val="F4CCCC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" name="object 4"/>
            <p:cNvSpPr/>
            <p:nvPr/>
          </p:nvSpPr>
          <p:spPr>
            <a:xfrm>
              <a:off x="3607307" y="3058668"/>
              <a:ext cx="2979420" cy="362585"/>
            </a:xfrm>
            <a:custGeom>
              <a:avLst/>
              <a:gdLst/>
              <a:ahLst/>
              <a:cxnLst/>
              <a:rect l="l" t="t" r="r" b="b"/>
              <a:pathLst>
                <a:path w="2979420" h="362585">
                  <a:moveTo>
                    <a:pt x="2979166" y="0"/>
                  </a:moveTo>
                  <a:lnTo>
                    <a:pt x="0" y="0"/>
                  </a:lnTo>
                  <a:lnTo>
                    <a:pt x="0" y="362458"/>
                  </a:lnTo>
                  <a:lnTo>
                    <a:pt x="2979166" y="362458"/>
                  </a:lnTo>
                  <a:lnTo>
                    <a:pt x="2979166" y="0"/>
                  </a:lnTo>
                  <a:close/>
                </a:path>
              </a:pathLst>
            </a:custGeom>
            <a:solidFill>
              <a:srgbClr val="F4CCCC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5" name="object 5"/>
          <p:cNvSpPr/>
          <p:nvPr/>
        </p:nvSpPr>
        <p:spPr>
          <a:xfrm>
            <a:off x="6901937" y="2945605"/>
            <a:ext cx="0" cy="674018"/>
          </a:xfrm>
          <a:custGeom>
            <a:avLst/>
            <a:gdLst/>
            <a:ahLst/>
            <a:cxnLst/>
            <a:rect l="l" t="t" r="r" b="b"/>
            <a:pathLst>
              <a:path h="673735">
                <a:moveTo>
                  <a:pt x="0" y="0"/>
                </a:moveTo>
                <a:lnTo>
                  <a:pt x="0" y="673620"/>
                </a:lnTo>
              </a:path>
            </a:pathLst>
          </a:custGeom>
          <a:ln w="1904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6" name="object 6"/>
          <p:cNvSpPr/>
          <p:nvPr/>
        </p:nvSpPr>
        <p:spPr>
          <a:xfrm>
            <a:off x="6901937" y="4526403"/>
            <a:ext cx="0" cy="1137763"/>
          </a:xfrm>
          <a:custGeom>
            <a:avLst/>
            <a:gdLst/>
            <a:ahLst/>
            <a:cxnLst/>
            <a:rect l="l" t="t" r="r" b="b"/>
            <a:pathLst>
              <a:path h="1137285">
                <a:moveTo>
                  <a:pt x="0" y="0"/>
                </a:moveTo>
                <a:lnTo>
                  <a:pt x="0" y="1137158"/>
                </a:lnTo>
              </a:path>
            </a:pathLst>
          </a:custGeom>
          <a:ln w="1904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7" name="object 7"/>
          <p:cNvSpPr txBox="1"/>
          <p:nvPr/>
        </p:nvSpPr>
        <p:spPr>
          <a:xfrm>
            <a:off x="3663410" y="3150669"/>
            <a:ext cx="2943191" cy="188592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367812">
              <a:spcBef>
                <a:spcPts val="90"/>
              </a:spcBef>
            </a:pPr>
            <a:r>
              <a:rPr sz="1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50" b="1" spc="-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1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GI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70191" y="4855790"/>
            <a:ext cx="538706" cy="46374"/>
            <a:chOff x="6615683" y="4853750"/>
            <a:chExt cx="538480" cy="46355"/>
          </a:xfrm>
        </p:grpSpPr>
        <p:sp>
          <p:nvSpPr>
            <p:cNvPr id="9" name="object 9"/>
            <p:cNvSpPr/>
            <p:nvPr/>
          </p:nvSpPr>
          <p:spPr>
            <a:xfrm>
              <a:off x="6615683" y="4876800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0" y="0"/>
                  </a:moveTo>
                  <a:lnTo>
                    <a:pt x="48272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98791" y="4858512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0"/>
                  </a:moveTo>
                  <a:lnTo>
                    <a:pt x="0" y="36575"/>
                  </a:lnTo>
                  <a:lnTo>
                    <a:pt x="50037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1" name="object 11"/>
            <p:cNvSpPr/>
            <p:nvPr/>
          </p:nvSpPr>
          <p:spPr>
            <a:xfrm>
              <a:off x="7098791" y="4858512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36575"/>
                  </a:moveTo>
                  <a:lnTo>
                    <a:pt x="50037" y="18287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437599" y="4139398"/>
            <a:ext cx="1125693" cy="242672"/>
            <a:chOff x="2384869" y="4137660"/>
            <a:chExt cx="1125220" cy="242570"/>
          </a:xfrm>
        </p:grpSpPr>
        <p:sp>
          <p:nvSpPr>
            <p:cNvPr id="13" name="object 13"/>
            <p:cNvSpPr/>
            <p:nvPr/>
          </p:nvSpPr>
          <p:spPr>
            <a:xfrm>
              <a:off x="2386583" y="4357116"/>
              <a:ext cx="1068070" cy="0"/>
            </a:xfrm>
            <a:custGeom>
              <a:avLst/>
              <a:gdLst/>
              <a:ahLst/>
              <a:cxnLst/>
              <a:rect l="l" t="t" r="r" b="b"/>
              <a:pathLst>
                <a:path w="1068070">
                  <a:moveTo>
                    <a:pt x="0" y="0"/>
                  </a:moveTo>
                  <a:lnTo>
                    <a:pt x="106807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4" name="object 14"/>
            <p:cNvSpPr/>
            <p:nvPr/>
          </p:nvSpPr>
          <p:spPr>
            <a:xfrm>
              <a:off x="3453383" y="4338828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0"/>
                  </a:moveTo>
                  <a:lnTo>
                    <a:pt x="0" y="36575"/>
                  </a:lnTo>
                  <a:lnTo>
                    <a:pt x="51562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5" name="object 15"/>
            <p:cNvSpPr/>
            <p:nvPr/>
          </p:nvSpPr>
          <p:spPr>
            <a:xfrm>
              <a:off x="2389631" y="4137660"/>
              <a:ext cx="1115695" cy="238125"/>
            </a:xfrm>
            <a:custGeom>
              <a:avLst/>
              <a:gdLst/>
              <a:ahLst/>
              <a:cxnLst/>
              <a:rect l="l" t="t" r="r" b="b"/>
              <a:pathLst>
                <a:path w="1115695" h="238125">
                  <a:moveTo>
                    <a:pt x="1063752" y="237744"/>
                  </a:moveTo>
                  <a:lnTo>
                    <a:pt x="1115314" y="219456"/>
                  </a:lnTo>
                  <a:lnTo>
                    <a:pt x="1063752" y="201168"/>
                  </a:lnTo>
                  <a:lnTo>
                    <a:pt x="1063752" y="237744"/>
                  </a:lnTo>
                  <a:close/>
                </a:path>
                <a:path w="1115695" h="238125">
                  <a:moveTo>
                    <a:pt x="0" y="0"/>
                  </a:moveTo>
                  <a:lnTo>
                    <a:pt x="0" y="225171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4884" y="3130086"/>
            <a:ext cx="1059625" cy="72268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347810" y="2599321"/>
            <a:ext cx="4495148" cy="1578638"/>
            <a:chOff x="3294697" y="2598229"/>
            <a:chExt cx="4493260" cy="157797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2715" y="3616452"/>
              <a:ext cx="534924" cy="4541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6963" y="3669792"/>
              <a:ext cx="542543" cy="50596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99459" y="3624072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5193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1" name="object 21"/>
            <p:cNvSpPr/>
            <p:nvPr/>
          </p:nvSpPr>
          <p:spPr>
            <a:xfrm>
              <a:off x="3454907" y="3604260"/>
              <a:ext cx="50165" cy="38100"/>
            </a:xfrm>
            <a:custGeom>
              <a:avLst/>
              <a:gdLst/>
              <a:ahLst/>
              <a:cxnLst/>
              <a:rect l="l" t="t" r="r" b="b"/>
              <a:pathLst>
                <a:path w="50164" h="38100">
                  <a:moveTo>
                    <a:pt x="0" y="0"/>
                  </a:moveTo>
                  <a:lnTo>
                    <a:pt x="0" y="38100"/>
                  </a:lnTo>
                  <a:lnTo>
                    <a:pt x="50037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2" name="object 22"/>
            <p:cNvSpPr/>
            <p:nvPr/>
          </p:nvSpPr>
          <p:spPr>
            <a:xfrm>
              <a:off x="3299459" y="2602992"/>
              <a:ext cx="1524000" cy="1039494"/>
            </a:xfrm>
            <a:custGeom>
              <a:avLst/>
              <a:gdLst/>
              <a:ahLst/>
              <a:cxnLst/>
              <a:rect l="l" t="t" r="r" b="b"/>
              <a:pathLst>
                <a:path w="1524000" h="1039495">
                  <a:moveTo>
                    <a:pt x="155448" y="1039367"/>
                  </a:moveTo>
                  <a:lnTo>
                    <a:pt x="205486" y="1020317"/>
                  </a:lnTo>
                  <a:lnTo>
                    <a:pt x="155448" y="1001267"/>
                  </a:lnTo>
                  <a:lnTo>
                    <a:pt x="155448" y="1039367"/>
                  </a:lnTo>
                  <a:close/>
                </a:path>
                <a:path w="1524000" h="1039495">
                  <a:moveTo>
                    <a:pt x="10667" y="216408"/>
                  </a:moveTo>
                  <a:lnTo>
                    <a:pt x="10667" y="1020952"/>
                  </a:lnTo>
                </a:path>
                <a:path w="1524000" h="1039495">
                  <a:moveTo>
                    <a:pt x="1523618" y="216408"/>
                  </a:moveTo>
                  <a:lnTo>
                    <a:pt x="0" y="216408"/>
                  </a:lnTo>
                </a:path>
                <a:path w="1524000" h="1039495">
                  <a:moveTo>
                    <a:pt x="1524000" y="0"/>
                  </a:moveTo>
                  <a:lnTo>
                    <a:pt x="1524000" y="225171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904166" y="4142448"/>
            <a:ext cx="1659317" cy="1236864"/>
            <a:chOff x="1851660" y="4140708"/>
            <a:chExt cx="1658620" cy="1236345"/>
          </a:xfrm>
        </p:grpSpPr>
        <p:sp>
          <p:nvSpPr>
            <p:cNvPr id="24" name="object 24"/>
            <p:cNvSpPr/>
            <p:nvPr/>
          </p:nvSpPr>
          <p:spPr>
            <a:xfrm>
              <a:off x="2662428" y="4936236"/>
              <a:ext cx="792480" cy="6350"/>
            </a:xfrm>
            <a:custGeom>
              <a:avLst/>
              <a:gdLst/>
              <a:ahLst/>
              <a:cxnLst/>
              <a:rect l="l" t="t" r="r" b="b"/>
              <a:pathLst>
                <a:path w="792479" h="6350">
                  <a:moveTo>
                    <a:pt x="0" y="5968"/>
                  </a:moveTo>
                  <a:lnTo>
                    <a:pt x="79248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5" name="object 25"/>
            <p:cNvSpPr/>
            <p:nvPr/>
          </p:nvSpPr>
          <p:spPr>
            <a:xfrm>
              <a:off x="3453384" y="4916424"/>
              <a:ext cx="52069" cy="38100"/>
            </a:xfrm>
            <a:custGeom>
              <a:avLst/>
              <a:gdLst/>
              <a:ahLst/>
              <a:cxnLst/>
              <a:rect l="l" t="t" r="r" b="b"/>
              <a:pathLst>
                <a:path w="52070" h="38100">
                  <a:moveTo>
                    <a:pt x="0" y="0"/>
                  </a:moveTo>
                  <a:lnTo>
                    <a:pt x="380" y="38100"/>
                  </a:lnTo>
                  <a:lnTo>
                    <a:pt x="51688" y="185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6" name="object 26"/>
            <p:cNvSpPr/>
            <p:nvPr/>
          </p:nvSpPr>
          <p:spPr>
            <a:xfrm>
              <a:off x="2282952" y="4140708"/>
              <a:ext cx="1222375" cy="814069"/>
            </a:xfrm>
            <a:custGeom>
              <a:avLst/>
              <a:gdLst/>
              <a:ahLst/>
              <a:cxnLst/>
              <a:rect l="l" t="t" r="r" b="b"/>
              <a:pathLst>
                <a:path w="1222375" h="814070">
                  <a:moveTo>
                    <a:pt x="1170813" y="813816"/>
                  </a:moveTo>
                  <a:lnTo>
                    <a:pt x="1222121" y="794258"/>
                  </a:lnTo>
                  <a:lnTo>
                    <a:pt x="1170432" y="775716"/>
                  </a:lnTo>
                  <a:lnTo>
                    <a:pt x="1170813" y="813816"/>
                  </a:lnTo>
                  <a:close/>
                </a:path>
                <a:path w="1222375" h="814070">
                  <a:moveTo>
                    <a:pt x="0" y="0"/>
                  </a:moveTo>
                  <a:lnTo>
                    <a:pt x="0" y="325755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7" name="object 27"/>
            <p:cNvSpPr/>
            <p:nvPr/>
          </p:nvSpPr>
          <p:spPr>
            <a:xfrm>
              <a:off x="2264664" y="4466844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36575" y="0"/>
                  </a:moveTo>
                  <a:lnTo>
                    <a:pt x="0" y="0"/>
                  </a:lnTo>
                  <a:lnTo>
                    <a:pt x="18287" y="50037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8" name="object 28"/>
            <p:cNvSpPr/>
            <p:nvPr/>
          </p:nvSpPr>
          <p:spPr>
            <a:xfrm>
              <a:off x="2264664" y="4466844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0" y="0"/>
                  </a:moveTo>
                  <a:lnTo>
                    <a:pt x="18287" y="50037"/>
                  </a:lnTo>
                  <a:lnTo>
                    <a:pt x="36575" y="0"/>
                  </a:lnTo>
                  <a:lnTo>
                    <a:pt x="0" y="0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51660" y="4471416"/>
              <a:ext cx="905256" cy="905256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3102344" y="2713860"/>
            <a:ext cx="461839" cy="1259734"/>
            <a:chOff x="3049334" y="2712720"/>
            <a:chExt cx="461645" cy="1259205"/>
          </a:xfrm>
        </p:grpSpPr>
        <p:sp>
          <p:nvSpPr>
            <p:cNvPr id="31" name="object 31"/>
            <p:cNvSpPr/>
            <p:nvPr/>
          </p:nvSpPr>
          <p:spPr>
            <a:xfrm>
              <a:off x="3054096" y="3948684"/>
              <a:ext cx="402590" cy="5715"/>
            </a:xfrm>
            <a:custGeom>
              <a:avLst/>
              <a:gdLst/>
              <a:ahLst/>
              <a:cxnLst/>
              <a:rect l="l" t="t" r="r" b="b"/>
              <a:pathLst>
                <a:path w="402589" h="5714">
                  <a:moveTo>
                    <a:pt x="0" y="5715"/>
                  </a:moveTo>
                  <a:lnTo>
                    <a:pt x="40233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2" name="object 32"/>
            <p:cNvSpPr/>
            <p:nvPr/>
          </p:nvSpPr>
          <p:spPr>
            <a:xfrm>
              <a:off x="3456431" y="3930396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507" y="36575"/>
                  </a:lnTo>
                  <a:lnTo>
                    <a:pt x="49783" y="17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3" name="object 33"/>
            <p:cNvSpPr/>
            <p:nvPr/>
          </p:nvSpPr>
          <p:spPr>
            <a:xfrm>
              <a:off x="3054096" y="3930396"/>
              <a:ext cx="452120" cy="36830"/>
            </a:xfrm>
            <a:custGeom>
              <a:avLst/>
              <a:gdLst/>
              <a:ahLst/>
              <a:cxnLst/>
              <a:rect l="l" t="t" r="r" b="b"/>
              <a:pathLst>
                <a:path w="452120" h="36829">
                  <a:moveTo>
                    <a:pt x="402844" y="36575"/>
                  </a:moveTo>
                  <a:lnTo>
                    <a:pt x="452119" y="17525"/>
                  </a:lnTo>
                  <a:lnTo>
                    <a:pt x="402336" y="0"/>
                  </a:lnTo>
                  <a:lnTo>
                    <a:pt x="402844" y="36575"/>
                  </a:lnTo>
                  <a:close/>
                </a:path>
                <a:path w="452120" h="36829">
                  <a:moveTo>
                    <a:pt x="0" y="22479"/>
                  </a:moveTo>
                  <a:lnTo>
                    <a:pt x="402336" y="16763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4" name="object 34"/>
            <p:cNvSpPr/>
            <p:nvPr/>
          </p:nvSpPr>
          <p:spPr>
            <a:xfrm>
              <a:off x="3456431" y="3928872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507" y="36575"/>
                  </a:lnTo>
                  <a:lnTo>
                    <a:pt x="49783" y="17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5" name="object 35"/>
            <p:cNvSpPr/>
            <p:nvPr/>
          </p:nvSpPr>
          <p:spPr>
            <a:xfrm>
              <a:off x="3061716" y="2712720"/>
              <a:ext cx="444500" cy="1252855"/>
            </a:xfrm>
            <a:custGeom>
              <a:avLst/>
              <a:gdLst/>
              <a:ahLst/>
              <a:cxnLst/>
              <a:rect l="l" t="t" r="r" b="b"/>
              <a:pathLst>
                <a:path w="444500" h="1252854">
                  <a:moveTo>
                    <a:pt x="395223" y="1252727"/>
                  </a:moveTo>
                  <a:lnTo>
                    <a:pt x="444499" y="1233677"/>
                  </a:lnTo>
                  <a:lnTo>
                    <a:pt x="394716" y="1216152"/>
                  </a:lnTo>
                  <a:lnTo>
                    <a:pt x="395223" y="1252727"/>
                  </a:lnTo>
                  <a:close/>
                </a:path>
                <a:path w="444500" h="1252854">
                  <a:moveTo>
                    <a:pt x="0" y="0"/>
                  </a:moveTo>
                  <a:lnTo>
                    <a:pt x="0" y="1246632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142392" y="3882496"/>
            <a:ext cx="433252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20" dirty="0">
                <a:solidFill>
                  <a:srgbClr val="D9D9D9"/>
                </a:solidFill>
                <a:latin typeface="Arial"/>
                <a:cs typeface="Arial"/>
              </a:rPr>
              <a:t>U</a:t>
            </a:r>
            <a:r>
              <a:rPr sz="950" b="1" spc="-25" dirty="0">
                <a:solidFill>
                  <a:srgbClr val="D9D9D9"/>
                </a:solidFill>
                <a:latin typeface="Arial"/>
                <a:cs typeface="Arial"/>
              </a:rPr>
              <a:t>SE</a:t>
            </a:r>
            <a:r>
              <a:rPr sz="950" b="1" spc="-20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31005" y="5205884"/>
            <a:ext cx="654960" cy="306623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NETWORK</a:t>
            </a:r>
            <a:endParaRPr sz="950">
              <a:latin typeface="Arial"/>
              <a:cs typeface="Arial"/>
            </a:endParaRPr>
          </a:p>
          <a:p>
            <a:pPr marL="59714">
              <a:spcBef>
                <a:spcPts val="35"/>
              </a:spcBef>
            </a:pP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DEVICES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15114" y="4642529"/>
            <a:ext cx="513803" cy="513804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79556" y="4637955"/>
            <a:ext cx="420801" cy="420801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7593935" y="2855461"/>
            <a:ext cx="47645" cy="341774"/>
            <a:chOff x="7539038" y="2854262"/>
            <a:chExt cx="47625" cy="341630"/>
          </a:xfrm>
        </p:grpSpPr>
        <p:sp>
          <p:nvSpPr>
            <p:cNvPr id="41" name="object 41"/>
            <p:cNvSpPr/>
            <p:nvPr/>
          </p:nvSpPr>
          <p:spPr>
            <a:xfrm>
              <a:off x="7562088" y="2909316"/>
              <a:ext cx="0" cy="286385"/>
            </a:xfrm>
            <a:custGeom>
              <a:avLst/>
              <a:gdLst/>
              <a:ahLst/>
              <a:cxnLst/>
              <a:rect l="l" t="t" r="r" b="b"/>
              <a:pathLst>
                <a:path h="286385">
                  <a:moveTo>
                    <a:pt x="0" y="286003"/>
                  </a:moveTo>
                  <a:lnTo>
                    <a:pt x="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2" name="object 42"/>
            <p:cNvSpPr/>
            <p:nvPr/>
          </p:nvSpPr>
          <p:spPr>
            <a:xfrm>
              <a:off x="7543800" y="2859024"/>
              <a:ext cx="38100" cy="50165"/>
            </a:xfrm>
            <a:custGeom>
              <a:avLst/>
              <a:gdLst/>
              <a:ahLst/>
              <a:cxnLst/>
              <a:rect l="l" t="t" r="r" b="b"/>
              <a:pathLst>
                <a:path w="38100" h="50164">
                  <a:moveTo>
                    <a:pt x="19050" y="0"/>
                  </a:moveTo>
                  <a:lnTo>
                    <a:pt x="0" y="50037"/>
                  </a:lnTo>
                  <a:lnTo>
                    <a:pt x="38100" y="50037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3" name="object 43"/>
            <p:cNvSpPr/>
            <p:nvPr/>
          </p:nvSpPr>
          <p:spPr>
            <a:xfrm>
              <a:off x="7543800" y="2859024"/>
              <a:ext cx="38100" cy="50165"/>
            </a:xfrm>
            <a:custGeom>
              <a:avLst/>
              <a:gdLst/>
              <a:ahLst/>
              <a:cxnLst/>
              <a:rect l="l" t="t" r="r" b="b"/>
              <a:pathLst>
                <a:path w="38100" h="50164">
                  <a:moveTo>
                    <a:pt x="38100" y="50037"/>
                  </a:moveTo>
                  <a:lnTo>
                    <a:pt x="19050" y="0"/>
                  </a:lnTo>
                  <a:lnTo>
                    <a:pt x="0" y="50037"/>
                  </a:lnTo>
                  <a:lnTo>
                    <a:pt x="38100" y="50037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000346" y="5400657"/>
            <a:ext cx="700699" cy="322080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12705" marR="5082" indent="77501">
              <a:lnSpc>
                <a:spcPct val="103400"/>
              </a:lnSpc>
              <a:spcBef>
                <a:spcPts val="70"/>
              </a:spcBef>
            </a:pPr>
            <a:r>
              <a:rPr sz="950" b="1" spc="-10" dirty="0">
                <a:solidFill>
                  <a:srgbClr val="D9D9D9"/>
                </a:solidFill>
                <a:latin typeface="Arial"/>
                <a:cs typeface="Arial"/>
              </a:rPr>
              <a:t>ANSIBLE 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10" dirty="0">
                <a:solidFill>
                  <a:srgbClr val="D9D9D9"/>
                </a:solidFill>
                <a:latin typeface="Arial"/>
                <a:cs typeface="Arial"/>
              </a:rPr>
              <a:t>P</a:t>
            </a:r>
            <a:r>
              <a:rPr sz="950" b="1" spc="30" dirty="0">
                <a:solidFill>
                  <a:srgbClr val="D9D9D9"/>
                </a:solidFill>
                <a:latin typeface="Arial"/>
                <a:cs typeface="Arial"/>
              </a:rPr>
              <a:t>L</a:t>
            </a:r>
            <a:r>
              <a:rPr sz="950" b="1" spc="-175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Y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B</a:t>
            </a:r>
            <a:r>
              <a:rPr sz="950" b="1" spc="25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10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K</a:t>
            </a:r>
            <a:endParaRPr sz="9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66733" y="5141087"/>
            <a:ext cx="632726" cy="14039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1271">
              <a:lnSpc>
                <a:spcPts val="1070"/>
              </a:lnSpc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MODULES</a:t>
            </a:r>
            <a:endParaRPr sz="9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09941" y="5141087"/>
            <a:ext cx="556494" cy="140394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075"/>
              </a:lnSpc>
            </a:pP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PLUGINS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47" name="object 4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44382" y="4619660"/>
            <a:ext cx="644922" cy="432998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3663410" y="4233672"/>
            <a:ext cx="2957167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468182">
              <a:spcBef>
                <a:spcPts val="110"/>
              </a:spcBef>
            </a:pP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INVENTORY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241441" y="2677268"/>
            <a:ext cx="4890919" cy="1849262"/>
            <a:chOff x="4187952" y="2676144"/>
            <a:chExt cx="4888865" cy="1848485"/>
          </a:xfrm>
        </p:grpSpPr>
        <p:sp>
          <p:nvSpPr>
            <p:cNvPr id="50" name="object 50"/>
            <p:cNvSpPr/>
            <p:nvPr/>
          </p:nvSpPr>
          <p:spPr>
            <a:xfrm>
              <a:off x="5128260" y="2676143"/>
              <a:ext cx="3949065" cy="1848485"/>
            </a:xfrm>
            <a:custGeom>
              <a:avLst/>
              <a:gdLst/>
              <a:ahLst/>
              <a:cxnLst/>
              <a:rect l="l" t="t" r="r" b="b"/>
              <a:pathLst>
                <a:path w="3949065" h="1848485">
                  <a:moveTo>
                    <a:pt x="1667383" y="941832"/>
                  </a:moveTo>
                  <a:lnTo>
                    <a:pt x="0" y="0"/>
                  </a:lnTo>
                  <a:lnTo>
                    <a:pt x="689737" y="941832"/>
                  </a:lnTo>
                  <a:lnTo>
                    <a:pt x="1667383" y="941832"/>
                  </a:lnTo>
                  <a:close/>
                </a:path>
                <a:path w="3949065" h="1848485">
                  <a:moveTo>
                    <a:pt x="3948557" y="941844"/>
                  </a:moveTo>
                  <a:lnTo>
                    <a:pt x="37846" y="941844"/>
                  </a:lnTo>
                  <a:lnTo>
                    <a:pt x="37846" y="1848358"/>
                  </a:lnTo>
                  <a:lnTo>
                    <a:pt x="3948557" y="1848358"/>
                  </a:lnTo>
                  <a:lnTo>
                    <a:pt x="3948557" y="94184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51" name="object 5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87952" y="3651504"/>
              <a:ext cx="483108" cy="516636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5392288" y="3742018"/>
            <a:ext cx="3266542" cy="531083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1349279" algn="l"/>
              </a:tabLst>
            </a:pPr>
            <a:r>
              <a:rPr sz="2101" b="1" spc="15" baseline="-19841" dirty="0">
                <a:latin typeface="Arial"/>
                <a:cs typeface="Arial"/>
              </a:rPr>
              <a:t>CMDB	</a:t>
            </a:r>
            <a:r>
              <a:rPr sz="1401" spc="-35" dirty="0">
                <a:latin typeface="Arial MT"/>
                <a:cs typeface="Arial MT"/>
              </a:rPr>
              <a:t>bler,</a:t>
            </a:r>
            <a:r>
              <a:rPr sz="1401" spc="-90" dirty="0">
                <a:latin typeface="Arial MT"/>
                <a:cs typeface="Arial MT"/>
              </a:rPr>
              <a:t> </a:t>
            </a:r>
            <a:r>
              <a:rPr sz="1401" spc="-155" dirty="0">
                <a:latin typeface="Arial MT"/>
                <a:cs typeface="Arial MT"/>
              </a:rPr>
              <a:t>BM</a:t>
            </a:r>
            <a:r>
              <a:rPr sz="1426" b="1" spc="-232" baseline="-11695" dirty="0">
                <a:solidFill>
                  <a:srgbClr val="D9D9D9"/>
                </a:solidFill>
                <a:latin typeface="Arial"/>
                <a:cs typeface="Arial"/>
              </a:rPr>
              <a:t>H</a:t>
            </a:r>
            <a:r>
              <a:rPr sz="1401" spc="-155" dirty="0">
                <a:latin typeface="Arial MT"/>
                <a:cs typeface="Arial MT"/>
              </a:rPr>
              <a:t>C</a:t>
            </a:r>
            <a:r>
              <a:rPr sz="1426" b="1" spc="-232" baseline="-11695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1401" spc="-155" dirty="0">
                <a:latin typeface="Arial MT"/>
                <a:cs typeface="Arial MT"/>
              </a:rPr>
              <a:t>,</a:t>
            </a:r>
            <a:r>
              <a:rPr sz="1426" b="1" spc="-232" baseline="-1169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r>
              <a:rPr sz="1401" spc="-155" dirty="0">
                <a:latin typeface="Arial MT"/>
                <a:cs typeface="Arial MT"/>
              </a:rPr>
              <a:t>C</a:t>
            </a:r>
            <a:r>
              <a:rPr sz="1426" b="1" spc="-232" baseline="-11695" dirty="0">
                <a:solidFill>
                  <a:srgbClr val="D9D9D9"/>
                </a:solidFill>
                <a:latin typeface="Arial"/>
                <a:cs typeface="Arial"/>
              </a:rPr>
              <a:t>TS</a:t>
            </a:r>
            <a:r>
              <a:rPr sz="1401" spc="-155" dirty="0">
                <a:latin typeface="Arial MT"/>
                <a:cs typeface="Arial MT"/>
              </a:rPr>
              <a:t>ustomcmdb</a:t>
            </a:r>
            <a:endParaRPr sz="1401">
              <a:latin typeface="Arial MT"/>
              <a:cs typeface="Arial MT"/>
            </a:endParaRPr>
          </a:p>
          <a:p>
            <a:pPr marL="4447">
              <a:spcBef>
                <a:spcPts val="615"/>
              </a:spcBef>
            </a:pPr>
            <a:r>
              <a:rPr sz="1401" spc="-25" dirty="0">
                <a:latin typeface="Arial MT"/>
                <a:cs typeface="Arial MT"/>
              </a:rPr>
              <a:t>S</a:t>
            </a:r>
            <a:r>
              <a:rPr sz="1401" spc="-30" dirty="0">
                <a:latin typeface="Arial MT"/>
                <a:cs typeface="Arial MT"/>
              </a:rPr>
              <a:t>e</a:t>
            </a:r>
            <a:r>
              <a:rPr sz="1401" spc="-25" dirty="0">
                <a:latin typeface="Arial MT"/>
                <a:cs typeface="Arial MT"/>
              </a:rPr>
              <a:t>r</a:t>
            </a:r>
            <a:r>
              <a:rPr sz="1401" spc="-20" dirty="0">
                <a:latin typeface="Arial MT"/>
                <a:cs typeface="Arial MT"/>
              </a:rPr>
              <a:t>v</a:t>
            </a:r>
            <a:r>
              <a:rPr sz="1401" spc="-25" dirty="0">
                <a:latin typeface="Arial MT"/>
                <a:cs typeface="Arial MT"/>
              </a:rPr>
              <a:t>i</a:t>
            </a:r>
            <a:r>
              <a:rPr sz="1401" spc="-20" dirty="0">
                <a:latin typeface="Arial MT"/>
                <a:cs typeface="Arial MT"/>
              </a:rPr>
              <a:t>c</a:t>
            </a:r>
            <a:r>
              <a:rPr sz="1401" spc="-30" dirty="0">
                <a:latin typeface="Arial MT"/>
                <a:cs typeface="Arial MT"/>
              </a:rPr>
              <a:t>eNow</a:t>
            </a:r>
            <a:r>
              <a:rPr sz="1401" dirty="0">
                <a:latin typeface="Arial MT"/>
                <a:cs typeface="Arial MT"/>
              </a:rPr>
              <a:t>,</a:t>
            </a:r>
            <a:r>
              <a:rPr sz="1401" spc="-155" dirty="0">
                <a:latin typeface="Arial MT"/>
                <a:cs typeface="Arial MT"/>
              </a:rPr>
              <a:t> </a:t>
            </a:r>
            <a:r>
              <a:rPr sz="1401" spc="15" dirty="0">
                <a:latin typeface="Arial MT"/>
                <a:cs typeface="Arial MT"/>
              </a:rPr>
              <a:t>C</a:t>
            </a:r>
            <a:r>
              <a:rPr sz="1401" spc="20" dirty="0">
                <a:latin typeface="Arial MT"/>
                <a:cs typeface="Arial MT"/>
              </a:rPr>
              <a:t>o</a:t>
            </a:r>
            <a:r>
              <a:rPr sz="1401" dirty="0">
                <a:latin typeface="Arial MT"/>
                <a:cs typeface="Arial MT"/>
              </a:rPr>
              <a:t>b</a:t>
            </a:r>
            <a:endParaRPr sz="1401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152683" y="1651185"/>
            <a:ext cx="6411113" cy="1120611"/>
            <a:chOff x="2100072" y="1650492"/>
            <a:chExt cx="6408420" cy="1120140"/>
          </a:xfrm>
        </p:grpSpPr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85204" y="1780032"/>
              <a:ext cx="1923288" cy="9906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00072" y="1650492"/>
              <a:ext cx="1923288" cy="992124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7027720" y="2153554"/>
            <a:ext cx="107804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29697" marR="5082" indent="-317627">
              <a:lnSpc>
                <a:spcPct val="103200"/>
              </a:lnSpc>
              <a:spcBef>
                <a:spcPts val="7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950" b="1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950" b="1" spc="-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PRIVATE </a:t>
            </a:r>
            <a:r>
              <a:rPr sz="950" b="1" spc="-25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27490" y="2024468"/>
            <a:ext cx="1078683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29697" marR="5082" indent="-317627">
              <a:lnSpc>
                <a:spcPct val="103200"/>
              </a:lnSpc>
              <a:spcBef>
                <a:spcPts val="7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950" b="1" spc="-5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950" b="1" spc="-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PRIVATE </a:t>
            </a:r>
            <a:r>
              <a:rPr sz="950" b="1" spc="-25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pic>
        <p:nvPicPr>
          <p:cNvPr id="58" name="object 5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445742" y="1792977"/>
            <a:ext cx="855322" cy="733352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4676979" y="2348962"/>
            <a:ext cx="391960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50" b="1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DB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182143" y="2686416"/>
            <a:ext cx="3950724" cy="1849262"/>
            <a:chOff x="5128259" y="2685288"/>
            <a:chExt cx="3949065" cy="1848485"/>
          </a:xfrm>
        </p:grpSpPr>
        <p:sp>
          <p:nvSpPr>
            <p:cNvPr id="61" name="object 61"/>
            <p:cNvSpPr/>
            <p:nvPr/>
          </p:nvSpPr>
          <p:spPr>
            <a:xfrm>
              <a:off x="5128260" y="2685287"/>
              <a:ext cx="3949065" cy="1848485"/>
            </a:xfrm>
            <a:custGeom>
              <a:avLst/>
              <a:gdLst/>
              <a:ahLst/>
              <a:cxnLst/>
              <a:rect l="l" t="t" r="r" b="b"/>
              <a:pathLst>
                <a:path w="3949065" h="1848485">
                  <a:moveTo>
                    <a:pt x="1667383" y="941832"/>
                  </a:moveTo>
                  <a:lnTo>
                    <a:pt x="0" y="0"/>
                  </a:lnTo>
                  <a:lnTo>
                    <a:pt x="689737" y="941832"/>
                  </a:lnTo>
                  <a:lnTo>
                    <a:pt x="1667383" y="941832"/>
                  </a:lnTo>
                  <a:close/>
                </a:path>
                <a:path w="3949065" h="1848485">
                  <a:moveTo>
                    <a:pt x="3948557" y="941844"/>
                  </a:moveTo>
                  <a:lnTo>
                    <a:pt x="37846" y="941844"/>
                  </a:lnTo>
                  <a:lnTo>
                    <a:pt x="37846" y="1848358"/>
                  </a:lnTo>
                  <a:lnTo>
                    <a:pt x="3948557" y="1848358"/>
                  </a:lnTo>
                  <a:lnTo>
                    <a:pt x="3948557" y="94184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62" name="object 6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04103" y="3784094"/>
              <a:ext cx="3354718" cy="664462"/>
            </a:xfrm>
            <a:prstGeom prst="rect">
              <a:avLst/>
            </a:prstGeom>
          </p:spPr>
        </p:pic>
      </p:grpSp>
      <p:sp>
        <p:nvSpPr>
          <p:cNvPr id="63" name="object 63"/>
          <p:cNvSpPr txBox="1">
            <a:spLocks noGrp="1"/>
          </p:cNvSpPr>
          <p:nvPr>
            <p:ph type="title"/>
          </p:nvPr>
        </p:nvSpPr>
        <p:spPr>
          <a:xfrm>
            <a:off x="849216" y="896234"/>
            <a:ext cx="4775936" cy="614938"/>
          </a:xfrm>
          <a:prstGeom prst="rect">
            <a:avLst/>
          </a:prstGeom>
        </p:spPr>
        <p:txBody>
          <a:bodyPr vert="horz" wrap="square" lIns="0" tIns="13976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0"/>
              </a:spcBef>
            </a:pPr>
            <a:r>
              <a:rPr sz="3852" dirty="0">
                <a:latin typeface="Calibri"/>
                <a:cs typeface="Calibri"/>
              </a:rPr>
              <a:t>Le</a:t>
            </a:r>
            <a:r>
              <a:rPr sz="3852" spc="-15" dirty="0">
                <a:latin typeface="Calibri"/>
                <a:cs typeface="Calibri"/>
              </a:rPr>
              <a:t> </a:t>
            </a:r>
            <a:r>
              <a:rPr sz="3852" spc="-10" dirty="0">
                <a:latin typeface="Calibri"/>
                <a:cs typeface="Calibri"/>
              </a:rPr>
              <a:t>vocabulaire</a:t>
            </a:r>
            <a:r>
              <a:rPr sz="3852" spc="-5" dirty="0">
                <a:latin typeface="Calibri"/>
                <a:cs typeface="Calibri"/>
              </a:rPr>
              <a:t> </a:t>
            </a:r>
            <a:r>
              <a:rPr sz="3852" spc="-55" dirty="0">
                <a:latin typeface="Calibri"/>
                <a:cs typeface="Calibri"/>
              </a:rPr>
              <a:t>d’Ansible</a:t>
            </a:r>
            <a:endParaRPr sz="3852">
              <a:latin typeface="Calibri"/>
              <a:cs typeface="Calibri"/>
            </a:endParaRPr>
          </a:p>
        </p:txBody>
      </p:sp>
      <p:sp>
        <p:nvSpPr>
          <p:cNvPr id="64" name="Slide Number Placeholder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56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2700" y="2830494"/>
            <a:ext cx="2971778" cy="2449589"/>
          </a:xfrm>
          <a:custGeom>
            <a:avLst/>
            <a:gdLst/>
            <a:ahLst/>
            <a:cxnLst/>
            <a:rect l="l" t="t" r="r" b="b"/>
            <a:pathLst>
              <a:path w="2970529" h="2448560">
                <a:moveTo>
                  <a:pt x="0" y="2448560"/>
                </a:moveTo>
                <a:lnTo>
                  <a:pt x="2970021" y="2448560"/>
                </a:lnTo>
                <a:lnTo>
                  <a:pt x="2970021" y="0"/>
                </a:lnTo>
                <a:lnTo>
                  <a:pt x="0" y="0"/>
                </a:lnTo>
                <a:lnTo>
                  <a:pt x="0" y="2448560"/>
                </a:lnTo>
                <a:close/>
              </a:path>
            </a:pathLst>
          </a:custGeom>
          <a:ln w="28573">
            <a:solidFill>
              <a:srgbClr val="F4CCCC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3" name="object 3"/>
          <p:cNvSpPr/>
          <p:nvPr/>
        </p:nvSpPr>
        <p:spPr>
          <a:xfrm>
            <a:off x="7187044" y="2729106"/>
            <a:ext cx="0" cy="2718942"/>
          </a:xfrm>
          <a:custGeom>
            <a:avLst/>
            <a:gdLst/>
            <a:ahLst/>
            <a:cxnLst/>
            <a:rect l="l" t="t" r="r" b="b"/>
            <a:pathLst>
              <a:path h="2717800">
                <a:moveTo>
                  <a:pt x="0" y="0"/>
                </a:moveTo>
                <a:lnTo>
                  <a:pt x="0" y="2717292"/>
                </a:lnTo>
              </a:path>
            </a:pathLst>
          </a:custGeom>
          <a:ln w="19048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/>
          <p:nvPr/>
        </p:nvSpPr>
        <p:spPr>
          <a:xfrm>
            <a:off x="3944134" y="2841929"/>
            <a:ext cx="2947638" cy="287141"/>
          </a:xfrm>
          <a:custGeom>
            <a:avLst/>
            <a:gdLst/>
            <a:ahLst/>
            <a:cxnLst/>
            <a:rect l="l" t="t" r="r" b="b"/>
            <a:pathLst>
              <a:path w="2946400" h="287019">
                <a:moveTo>
                  <a:pt x="2945892" y="0"/>
                </a:moveTo>
                <a:lnTo>
                  <a:pt x="0" y="0"/>
                </a:lnTo>
                <a:lnTo>
                  <a:pt x="0" y="286512"/>
                </a:lnTo>
                <a:lnTo>
                  <a:pt x="2945892" y="286512"/>
                </a:lnTo>
                <a:lnTo>
                  <a:pt x="2945892" y="0"/>
                </a:lnTo>
                <a:close/>
              </a:path>
            </a:pathLst>
          </a:custGeom>
          <a:solidFill>
            <a:srgbClr val="F4CCCC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5" name="object 5"/>
          <p:cNvSpPr txBox="1"/>
          <p:nvPr/>
        </p:nvSpPr>
        <p:spPr>
          <a:xfrm>
            <a:off x="3946994" y="2844788"/>
            <a:ext cx="2943191" cy="283964"/>
          </a:xfrm>
          <a:prstGeom prst="rect">
            <a:avLst/>
          </a:prstGeom>
          <a:solidFill>
            <a:srgbClr val="F4CCCC"/>
          </a:solidFill>
        </p:spPr>
        <p:txBody>
          <a:bodyPr vert="horz" wrap="square" lIns="0" tIns="101643" rIns="0" bIns="0" rtlCol="0">
            <a:spAutoFit/>
          </a:bodyPr>
          <a:lstStyle/>
          <a:p>
            <a:pPr marL="368447">
              <a:spcBef>
                <a:spcPts val="800"/>
              </a:spcBef>
            </a:pPr>
            <a:r>
              <a:rPr sz="1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50" b="1" spc="-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OM</a:t>
            </a:r>
            <a:r>
              <a:rPr sz="115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50" b="1" spc="-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50" dirty="0">
                <a:solidFill>
                  <a:srgbClr val="FFFFFF"/>
                </a:solidFill>
                <a:latin typeface="Arial"/>
                <a:cs typeface="Arial"/>
              </a:rPr>
              <a:t>GI</a:t>
            </a:r>
            <a:r>
              <a:rPr sz="1150" b="1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150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53774" y="3629979"/>
            <a:ext cx="538706" cy="46374"/>
            <a:chOff x="6899147" y="3628454"/>
            <a:chExt cx="538480" cy="46355"/>
          </a:xfrm>
        </p:grpSpPr>
        <p:sp>
          <p:nvSpPr>
            <p:cNvPr id="7" name="object 7"/>
            <p:cNvSpPr/>
            <p:nvPr/>
          </p:nvSpPr>
          <p:spPr>
            <a:xfrm>
              <a:off x="6899147" y="3651504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0" y="0"/>
                  </a:moveTo>
                  <a:lnTo>
                    <a:pt x="48272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8" name="object 8"/>
            <p:cNvSpPr/>
            <p:nvPr/>
          </p:nvSpPr>
          <p:spPr>
            <a:xfrm>
              <a:off x="7382255" y="3633216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0"/>
                  </a:moveTo>
                  <a:lnTo>
                    <a:pt x="0" y="36575"/>
                  </a:lnTo>
                  <a:lnTo>
                    <a:pt x="50038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9" name="object 9"/>
            <p:cNvSpPr/>
            <p:nvPr/>
          </p:nvSpPr>
          <p:spPr>
            <a:xfrm>
              <a:off x="7382255" y="3633216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5" h="36829">
                  <a:moveTo>
                    <a:pt x="0" y="36575"/>
                  </a:moveTo>
                  <a:lnTo>
                    <a:pt x="50038" y="18287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953774" y="4639290"/>
            <a:ext cx="538706" cy="47645"/>
            <a:chOff x="6899147" y="4637342"/>
            <a:chExt cx="538480" cy="47625"/>
          </a:xfrm>
        </p:grpSpPr>
        <p:sp>
          <p:nvSpPr>
            <p:cNvPr id="11" name="object 11"/>
            <p:cNvSpPr/>
            <p:nvPr/>
          </p:nvSpPr>
          <p:spPr>
            <a:xfrm>
              <a:off x="6899147" y="4661916"/>
              <a:ext cx="483234" cy="0"/>
            </a:xfrm>
            <a:custGeom>
              <a:avLst/>
              <a:gdLst/>
              <a:ahLst/>
              <a:cxnLst/>
              <a:rect l="l" t="t" r="r" b="b"/>
              <a:pathLst>
                <a:path w="483234">
                  <a:moveTo>
                    <a:pt x="0" y="0"/>
                  </a:moveTo>
                  <a:lnTo>
                    <a:pt x="482726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2" name="object 12"/>
            <p:cNvSpPr/>
            <p:nvPr/>
          </p:nvSpPr>
          <p:spPr>
            <a:xfrm>
              <a:off x="7382255" y="4642104"/>
              <a:ext cx="50165" cy="38100"/>
            </a:xfrm>
            <a:custGeom>
              <a:avLst/>
              <a:gdLst/>
              <a:ahLst/>
              <a:cxnLst/>
              <a:rect l="l" t="t" r="r" b="b"/>
              <a:pathLst>
                <a:path w="50165" h="38100">
                  <a:moveTo>
                    <a:pt x="0" y="0"/>
                  </a:moveTo>
                  <a:lnTo>
                    <a:pt x="0" y="38100"/>
                  </a:lnTo>
                  <a:lnTo>
                    <a:pt x="50038" y="19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3" name="object 13"/>
            <p:cNvSpPr/>
            <p:nvPr/>
          </p:nvSpPr>
          <p:spPr>
            <a:xfrm>
              <a:off x="7382255" y="4642104"/>
              <a:ext cx="50165" cy="38100"/>
            </a:xfrm>
            <a:custGeom>
              <a:avLst/>
              <a:gdLst/>
              <a:ahLst/>
              <a:cxnLst/>
              <a:rect l="l" t="t" r="r" b="b"/>
              <a:pathLst>
                <a:path w="50165" h="38100">
                  <a:moveTo>
                    <a:pt x="0" y="38100"/>
                  </a:moveTo>
                  <a:lnTo>
                    <a:pt x="50038" y="1905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722708" y="3924424"/>
            <a:ext cx="1123787" cy="241401"/>
            <a:chOff x="2669857" y="3922776"/>
            <a:chExt cx="1123315" cy="241300"/>
          </a:xfrm>
        </p:grpSpPr>
        <p:sp>
          <p:nvSpPr>
            <p:cNvPr id="15" name="object 15"/>
            <p:cNvSpPr/>
            <p:nvPr/>
          </p:nvSpPr>
          <p:spPr>
            <a:xfrm>
              <a:off x="2670047" y="4140708"/>
              <a:ext cx="1068070" cy="0"/>
            </a:xfrm>
            <a:custGeom>
              <a:avLst/>
              <a:gdLst/>
              <a:ahLst/>
              <a:cxnLst/>
              <a:rect l="l" t="t" r="r" b="b"/>
              <a:pathLst>
                <a:path w="1068070">
                  <a:moveTo>
                    <a:pt x="0" y="0"/>
                  </a:moveTo>
                  <a:lnTo>
                    <a:pt x="1068069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6" name="object 16"/>
            <p:cNvSpPr/>
            <p:nvPr/>
          </p:nvSpPr>
          <p:spPr>
            <a:xfrm>
              <a:off x="3738371" y="4122420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0" y="36575"/>
                  </a:lnTo>
                  <a:lnTo>
                    <a:pt x="50037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17" name="object 17"/>
            <p:cNvSpPr/>
            <p:nvPr/>
          </p:nvSpPr>
          <p:spPr>
            <a:xfrm>
              <a:off x="2674619" y="3922776"/>
              <a:ext cx="1113790" cy="236220"/>
            </a:xfrm>
            <a:custGeom>
              <a:avLst/>
              <a:gdLst/>
              <a:ahLst/>
              <a:cxnLst/>
              <a:rect l="l" t="t" r="r" b="b"/>
              <a:pathLst>
                <a:path w="1113789" h="236220">
                  <a:moveTo>
                    <a:pt x="1063752" y="236219"/>
                  </a:moveTo>
                  <a:lnTo>
                    <a:pt x="1113790" y="217931"/>
                  </a:lnTo>
                  <a:lnTo>
                    <a:pt x="1063752" y="199643"/>
                  </a:lnTo>
                  <a:lnTo>
                    <a:pt x="1063752" y="236219"/>
                  </a:lnTo>
                  <a:close/>
                </a:path>
                <a:path w="1113789" h="236220">
                  <a:moveTo>
                    <a:pt x="0" y="0"/>
                  </a:moveTo>
                  <a:lnTo>
                    <a:pt x="0" y="22517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8469" y="2915112"/>
            <a:ext cx="1061149" cy="72115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2187749" y="3921184"/>
            <a:ext cx="2797715" cy="1243217"/>
            <a:chOff x="2135123" y="3919537"/>
            <a:chExt cx="2796540" cy="1242695"/>
          </a:xfrm>
        </p:grpSpPr>
        <p:sp>
          <p:nvSpPr>
            <p:cNvPr id="20" name="object 20"/>
            <p:cNvSpPr/>
            <p:nvPr/>
          </p:nvSpPr>
          <p:spPr>
            <a:xfrm>
              <a:off x="2945891" y="4719828"/>
              <a:ext cx="792480" cy="7620"/>
            </a:xfrm>
            <a:custGeom>
              <a:avLst/>
              <a:gdLst/>
              <a:ahLst/>
              <a:cxnLst/>
              <a:rect l="l" t="t" r="r" b="b"/>
              <a:pathLst>
                <a:path w="792479" h="7620">
                  <a:moveTo>
                    <a:pt x="0" y="7493"/>
                  </a:moveTo>
                  <a:lnTo>
                    <a:pt x="79248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8371" y="4701540"/>
              <a:ext cx="50165" cy="36830"/>
            </a:xfrm>
            <a:custGeom>
              <a:avLst/>
              <a:gdLst/>
              <a:ahLst/>
              <a:cxnLst/>
              <a:rect l="l" t="t" r="r" b="b"/>
              <a:pathLst>
                <a:path w="50164" h="36829">
                  <a:moveTo>
                    <a:pt x="0" y="0"/>
                  </a:moveTo>
                  <a:lnTo>
                    <a:pt x="380" y="36575"/>
                  </a:lnTo>
                  <a:lnTo>
                    <a:pt x="50164" y="177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2" name="object 22"/>
            <p:cNvSpPr/>
            <p:nvPr/>
          </p:nvSpPr>
          <p:spPr>
            <a:xfrm>
              <a:off x="2567939" y="3924300"/>
              <a:ext cx="1221105" cy="814069"/>
            </a:xfrm>
            <a:custGeom>
              <a:avLst/>
              <a:gdLst/>
              <a:ahLst/>
              <a:cxnLst/>
              <a:rect l="l" t="t" r="r" b="b"/>
              <a:pathLst>
                <a:path w="1221104" h="814070">
                  <a:moveTo>
                    <a:pt x="1170813" y="813815"/>
                  </a:moveTo>
                  <a:lnTo>
                    <a:pt x="1220597" y="795019"/>
                  </a:lnTo>
                  <a:lnTo>
                    <a:pt x="1170432" y="777239"/>
                  </a:lnTo>
                  <a:lnTo>
                    <a:pt x="1170813" y="813815"/>
                  </a:lnTo>
                  <a:close/>
                </a:path>
                <a:path w="1221104" h="814070">
                  <a:moveTo>
                    <a:pt x="0" y="0"/>
                  </a:moveTo>
                  <a:lnTo>
                    <a:pt x="0" y="327278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3" name="object 23"/>
            <p:cNvSpPr/>
            <p:nvPr/>
          </p:nvSpPr>
          <p:spPr>
            <a:xfrm>
              <a:off x="2549651" y="425196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36575" y="0"/>
                  </a:moveTo>
                  <a:lnTo>
                    <a:pt x="0" y="0"/>
                  </a:lnTo>
                  <a:lnTo>
                    <a:pt x="18287" y="50037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4" name="object 24"/>
            <p:cNvSpPr/>
            <p:nvPr/>
          </p:nvSpPr>
          <p:spPr>
            <a:xfrm>
              <a:off x="2549651" y="425196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30" h="50164">
                  <a:moveTo>
                    <a:pt x="0" y="0"/>
                  </a:moveTo>
                  <a:lnTo>
                    <a:pt x="18287" y="50037"/>
                  </a:lnTo>
                  <a:lnTo>
                    <a:pt x="36575" y="0"/>
                  </a:lnTo>
                  <a:lnTo>
                    <a:pt x="0" y="0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35123" y="4255008"/>
              <a:ext cx="906780" cy="90678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1039" y="4421124"/>
              <a:ext cx="420624" cy="420624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3387452" y="2498886"/>
            <a:ext cx="461839" cy="1259734"/>
            <a:chOff x="3334322" y="2497836"/>
            <a:chExt cx="461645" cy="1259205"/>
          </a:xfrm>
        </p:grpSpPr>
        <p:sp>
          <p:nvSpPr>
            <p:cNvPr id="28" name="object 28"/>
            <p:cNvSpPr/>
            <p:nvPr/>
          </p:nvSpPr>
          <p:spPr>
            <a:xfrm>
              <a:off x="3339084" y="3733800"/>
              <a:ext cx="401320" cy="5715"/>
            </a:xfrm>
            <a:custGeom>
              <a:avLst/>
              <a:gdLst/>
              <a:ahLst/>
              <a:cxnLst/>
              <a:rect l="l" t="t" r="r" b="b"/>
              <a:pathLst>
                <a:path w="401320" h="5714">
                  <a:moveTo>
                    <a:pt x="0" y="5714"/>
                  </a:moveTo>
                  <a:lnTo>
                    <a:pt x="400812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29" name="object 29"/>
            <p:cNvSpPr/>
            <p:nvPr/>
          </p:nvSpPr>
          <p:spPr>
            <a:xfrm>
              <a:off x="3739896" y="3715512"/>
              <a:ext cx="51435" cy="36830"/>
            </a:xfrm>
            <a:custGeom>
              <a:avLst/>
              <a:gdLst/>
              <a:ahLst/>
              <a:cxnLst/>
              <a:rect l="l" t="t" r="r" b="b"/>
              <a:pathLst>
                <a:path w="51435" h="36829">
                  <a:moveTo>
                    <a:pt x="0" y="0"/>
                  </a:moveTo>
                  <a:lnTo>
                    <a:pt x="507" y="36575"/>
                  </a:lnTo>
                  <a:lnTo>
                    <a:pt x="51307" y="17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0" name="object 30"/>
            <p:cNvSpPr/>
            <p:nvPr/>
          </p:nvSpPr>
          <p:spPr>
            <a:xfrm>
              <a:off x="3339084" y="3715512"/>
              <a:ext cx="452120" cy="36830"/>
            </a:xfrm>
            <a:custGeom>
              <a:avLst/>
              <a:gdLst/>
              <a:ahLst/>
              <a:cxnLst/>
              <a:rect l="l" t="t" r="r" b="b"/>
              <a:pathLst>
                <a:path w="452120" h="36829">
                  <a:moveTo>
                    <a:pt x="401319" y="36575"/>
                  </a:moveTo>
                  <a:lnTo>
                    <a:pt x="452119" y="17525"/>
                  </a:lnTo>
                  <a:lnTo>
                    <a:pt x="400812" y="0"/>
                  </a:lnTo>
                  <a:lnTo>
                    <a:pt x="401319" y="36575"/>
                  </a:lnTo>
                  <a:close/>
                </a:path>
                <a:path w="452120" h="36829">
                  <a:moveTo>
                    <a:pt x="0" y="22478"/>
                  </a:moveTo>
                  <a:lnTo>
                    <a:pt x="400812" y="16763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1" name="object 31"/>
            <p:cNvSpPr/>
            <p:nvPr/>
          </p:nvSpPr>
          <p:spPr>
            <a:xfrm>
              <a:off x="3739896" y="3713988"/>
              <a:ext cx="51435" cy="36830"/>
            </a:xfrm>
            <a:custGeom>
              <a:avLst/>
              <a:gdLst/>
              <a:ahLst/>
              <a:cxnLst/>
              <a:rect l="l" t="t" r="r" b="b"/>
              <a:pathLst>
                <a:path w="51435" h="36829">
                  <a:moveTo>
                    <a:pt x="0" y="0"/>
                  </a:moveTo>
                  <a:lnTo>
                    <a:pt x="507" y="36575"/>
                  </a:lnTo>
                  <a:lnTo>
                    <a:pt x="51307" y="175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2" name="object 32"/>
            <p:cNvSpPr/>
            <p:nvPr/>
          </p:nvSpPr>
          <p:spPr>
            <a:xfrm>
              <a:off x="3345180" y="2497836"/>
              <a:ext cx="446405" cy="1252855"/>
            </a:xfrm>
            <a:custGeom>
              <a:avLst/>
              <a:gdLst/>
              <a:ahLst/>
              <a:cxnLst/>
              <a:rect l="l" t="t" r="r" b="b"/>
              <a:pathLst>
                <a:path w="446404" h="1252854">
                  <a:moveTo>
                    <a:pt x="395224" y="1252727"/>
                  </a:moveTo>
                  <a:lnTo>
                    <a:pt x="446024" y="1233677"/>
                  </a:lnTo>
                  <a:lnTo>
                    <a:pt x="394716" y="1216152"/>
                  </a:lnTo>
                  <a:lnTo>
                    <a:pt x="395224" y="1252727"/>
                  </a:lnTo>
                  <a:close/>
                </a:path>
                <a:path w="446404" h="1252854">
                  <a:moveTo>
                    <a:pt x="0" y="0"/>
                  </a:moveTo>
                  <a:lnTo>
                    <a:pt x="0" y="1246631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436265" y="1436211"/>
            <a:ext cx="2731012" cy="2517562"/>
            <a:chOff x="2383535" y="1435608"/>
            <a:chExt cx="2729865" cy="2516505"/>
          </a:xfrm>
        </p:grpSpPr>
        <p:sp>
          <p:nvSpPr>
            <p:cNvPr id="34" name="object 34"/>
            <p:cNvSpPr/>
            <p:nvPr/>
          </p:nvSpPr>
          <p:spPr>
            <a:xfrm>
              <a:off x="3582923" y="3407664"/>
              <a:ext cx="156845" cy="0"/>
            </a:xfrm>
            <a:custGeom>
              <a:avLst/>
              <a:gdLst/>
              <a:ahLst/>
              <a:cxnLst/>
              <a:rect l="l" t="t" r="r" b="b"/>
              <a:pathLst>
                <a:path w="156845">
                  <a:moveTo>
                    <a:pt x="0" y="0"/>
                  </a:moveTo>
                  <a:lnTo>
                    <a:pt x="156717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5" name="object 35"/>
            <p:cNvSpPr/>
            <p:nvPr/>
          </p:nvSpPr>
          <p:spPr>
            <a:xfrm>
              <a:off x="3738371" y="3389376"/>
              <a:ext cx="52069" cy="36830"/>
            </a:xfrm>
            <a:custGeom>
              <a:avLst/>
              <a:gdLst/>
              <a:ahLst/>
              <a:cxnLst/>
              <a:rect l="l" t="t" r="r" b="b"/>
              <a:pathLst>
                <a:path w="52070" h="36829">
                  <a:moveTo>
                    <a:pt x="0" y="0"/>
                  </a:moveTo>
                  <a:lnTo>
                    <a:pt x="0" y="36575"/>
                  </a:lnTo>
                  <a:lnTo>
                    <a:pt x="51562" y="1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36" name="object 36"/>
            <p:cNvSpPr/>
            <p:nvPr/>
          </p:nvSpPr>
          <p:spPr>
            <a:xfrm>
              <a:off x="3582923" y="2388108"/>
              <a:ext cx="1525270" cy="1038225"/>
            </a:xfrm>
            <a:custGeom>
              <a:avLst/>
              <a:gdLst/>
              <a:ahLst/>
              <a:cxnLst/>
              <a:rect l="l" t="t" r="r" b="b"/>
              <a:pathLst>
                <a:path w="1525270" h="1038225">
                  <a:moveTo>
                    <a:pt x="155448" y="1037844"/>
                  </a:moveTo>
                  <a:lnTo>
                    <a:pt x="207010" y="1019556"/>
                  </a:lnTo>
                  <a:lnTo>
                    <a:pt x="155448" y="1001268"/>
                  </a:lnTo>
                  <a:lnTo>
                    <a:pt x="155448" y="1037844"/>
                  </a:lnTo>
                  <a:close/>
                </a:path>
                <a:path w="1525270" h="1038225">
                  <a:moveTo>
                    <a:pt x="12191" y="216408"/>
                  </a:moveTo>
                  <a:lnTo>
                    <a:pt x="12191" y="1019429"/>
                  </a:lnTo>
                </a:path>
                <a:path w="1525270" h="1038225">
                  <a:moveTo>
                    <a:pt x="1525142" y="216408"/>
                  </a:moveTo>
                  <a:lnTo>
                    <a:pt x="0" y="216408"/>
                  </a:lnTo>
                </a:path>
                <a:path w="1525270" h="1038225">
                  <a:moveTo>
                    <a:pt x="1524000" y="0"/>
                  </a:moveTo>
                  <a:lnTo>
                    <a:pt x="1524000" y="225171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2939" y="3436620"/>
              <a:ext cx="483108" cy="51511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83535" y="1435608"/>
              <a:ext cx="1924812" cy="992124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2426865" y="3666887"/>
            <a:ext cx="433887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-15" dirty="0">
                <a:solidFill>
                  <a:srgbClr val="D9D9D9"/>
                </a:solidFill>
                <a:latin typeface="Arial"/>
                <a:cs typeface="Arial"/>
              </a:rPr>
              <a:t>U</a:t>
            </a:r>
            <a:r>
              <a:rPr sz="950" b="1" spc="-25" dirty="0">
                <a:solidFill>
                  <a:srgbClr val="D9D9D9"/>
                </a:solidFill>
                <a:latin typeface="Arial"/>
                <a:cs typeface="Arial"/>
              </a:rPr>
              <a:t>SE</a:t>
            </a:r>
            <a:r>
              <a:rPr sz="950" b="1" spc="-20" dirty="0">
                <a:solidFill>
                  <a:srgbClr val="D9D9D9"/>
                </a:solidFill>
                <a:latin typeface="Arial"/>
                <a:cs typeface="Arial"/>
              </a:rPr>
              <a:t>R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4556" y="3454835"/>
            <a:ext cx="544297" cy="507704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5976226" y="4022763"/>
            <a:ext cx="209638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CL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I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879043" y="2640486"/>
            <a:ext cx="46374" cy="341774"/>
            <a:chOff x="7824026" y="2639378"/>
            <a:chExt cx="46355" cy="341630"/>
          </a:xfrm>
        </p:grpSpPr>
        <p:sp>
          <p:nvSpPr>
            <p:cNvPr id="43" name="object 43"/>
            <p:cNvSpPr/>
            <p:nvPr/>
          </p:nvSpPr>
          <p:spPr>
            <a:xfrm>
              <a:off x="7847076" y="2694432"/>
              <a:ext cx="0" cy="286385"/>
            </a:xfrm>
            <a:custGeom>
              <a:avLst/>
              <a:gdLst/>
              <a:ahLst/>
              <a:cxnLst/>
              <a:rect l="l" t="t" r="r" b="b"/>
              <a:pathLst>
                <a:path h="286385">
                  <a:moveTo>
                    <a:pt x="0" y="286004"/>
                  </a:moveTo>
                  <a:lnTo>
                    <a:pt x="0" y="0"/>
                  </a:lnTo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4" name="object 44"/>
            <p:cNvSpPr/>
            <p:nvPr/>
          </p:nvSpPr>
          <p:spPr>
            <a:xfrm>
              <a:off x="7828788" y="264414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29" h="50164">
                  <a:moveTo>
                    <a:pt x="18287" y="0"/>
                  </a:moveTo>
                  <a:lnTo>
                    <a:pt x="0" y="50037"/>
                  </a:lnTo>
                  <a:lnTo>
                    <a:pt x="36575" y="50037"/>
                  </a:lnTo>
                  <a:lnTo>
                    <a:pt x="18287" y="0"/>
                  </a:lnTo>
                  <a:close/>
                </a:path>
              </a:pathLst>
            </a:custGeom>
            <a:solidFill>
              <a:srgbClr val="E6B8AD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45" name="object 45"/>
            <p:cNvSpPr/>
            <p:nvPr/>
          </p:nvSpPr>
          <p:spPr>
            <a:xfrm>
              <a:off x="7828788" y="2644140"/>
              <a:ext cx="36830" cy="50165"/>
            </a:xfrm>
            <a:custGeom>
              <a:avLst/>
              <a:gdLst/>
              <a:ahLst/>
              <a:cxnLst/>
              <a:rect l="l" t="t" r="r" b="b"/>
              <a:pathLst>
                <a:path w="36829" h="50164">
                  <a:moveTo>
                    <a:pt x="36575" y="50037"/>
                  </a:moveTo>
                  <a:lnTo>
                    <a:pt x="18287" y="0"/>
                  </a:lnTo>
                  <a:lnTo>
                    <a:pt x="0" y="50037"/>
                  </a:lnTo>
                  <a:lnTo>
                    <a:pt x="36575" y="50037"/>
                  </a:lnTo>
                  <a:close/>
                </a:path>
              </a:pathLst>
            </a:custGeom>
            <a:ln w="9523">
              <a:solidFill>
                <a:srgbClr val="E6B8AD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317979" y="4927630"/>
            <a:ext cx="4005992" cy="59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1060"/>
              </a:lnSpc>
            </a:pPr>
            <a:r>
              <a:rPr sz="950" b="1" spc="-30" dirty="0">
                <a:solidFill>
                  <a:srgbClr val="D9D9D9"/>
                </a:solidFill>
                <a:latin typeface="Arial"/>
                <a:cs typeface="Arial"/>
              </a:rPr>
              <a:t>PLUGINS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spcBef>
                <a:spcPts val="35"/>
              </a:spcBef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950" b="1" spc="-50" dirty="0">
                <a:solidFill>
                  <a:srgbClr val="D9D9D9"/>
                </a:solidFill>
                <a:latin typeface="Arial"/>
                <a:cs typeface="Arial"/>
              </a:rPr>
              <a:t>PLAYBOOK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253308" y="4404686"/>
            <a:ext cx="4458302" cy="1921046"/>
            <a:chOff x="2200655" y="4402836"/>
            <a:chExt cx="4456430" cy="1920239"/>
          </a:xfrm>
        </p:grpSpPr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75376" y="4402836"/>
              <a:ext cx="644651" cy="43281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200655" y="4874450"/>
              <a:ext cx="4456430" cy="1448435"/>
            </a:xfrm>
            <a:custGeom>
              <a:avLst/>
              <a:gdLst/>
              <a:ahLst/>
              <a:cxnLst/>
              <a:rect l="l" t="t" r="r" b="b"/>
              <a:pathLst>
                <a:path w="4456430" h="1448435">
                  <a:moveTo>
                    <a:pt x="4456176" y="0"/>
                  </a:moveTo>
                  <a:lnTo>
                    <a:pt x="0" y="0"/>
                  </a:lnTo>
                  <a:lnTo>
                    <a:pt x="0" y="1448434"/>
                  </a:lnTo>
                  <a:lnTo>
                    <a:pt x="4456176" y="1448434"/>
                  </a:lnTo>
                  <a:lnTo>
                    <a:pt x="4456176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417027" y="4017884"/>
            <a:ext cx="724204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I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N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V</a:t>
            </a:r>
            <a:r>
              <a:rPr sz="950" b="1" spc="-5" dirty="0">
                <a:solidFill>
                  <a:srgbClr val="D9D9D9"/>
                </a:solidFill>
                <a:latin typeface="Arial"/>
                <a:cs typeface="Arial"/>
              </a:rPr>
              <a:t>E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NT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O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RY</a:t>
            </a:r>
            <a:endParaRPr sz="950">
              <a:latin typeface="Arial"/>
              <a:cs typeface="Arial"/>
            </a:endParaRPr>
          </a:p>
        </p:txBody>
      </p:sp>
      <p:pic>
        <p:nvPicPr>
          <p:cNvPr id="51" name="object 5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23282" y="1564280"/>
            <a:ext cx="1925621" cy="992541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7312193" y="1937944"/>
            <a:ext cx="107804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29697" marR="5082" indent="-317627">
              <a:lnSpc>
                <a:spcPct val="103200"/>
              </a:lnSpc>
              <a:spcBef>
                <a:spcPts val="7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950" b="1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950" b="1" spc="-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PRIVATE </a:t>
            </a:r>
            <a:r>
              <a:rPr sz="950" b="1" spc="-25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812343" y="1808985"/>
            <a:ext cx="1078048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329697" marR="5082" indent="-317627">
              <a:lnSpc>
                <a:spcPct val="103200"/>
              </a:lnSpc>
              <a:spcBef>
                <a:spcPts val="70"/>
              </a:spcBef>
            </a:pP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PUBLIC</a:t>
            </a:r>
            <a:r>
              <a:rPr sz="950" b="1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D9D9D9"/>
                </a:solidFill>
                <a:latin typeface="Arial"/>
                <a:cs typeface="Arial"/>
              </a:rPr>
              <a:t>/</a:t>
            </a:r>
            <a:r>
              <a:rPr sz="950" b="1" spc="-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-35" dirty="0">
                <a:solidFill>
                  <a:srgbClr val="D9D9D9"/>
                </a:solidFill>
                <a:latin typeface="Arial"/>
                <a:cs typeface="Arial"/>
              </a:rPr>
              <a:t>PRIVATE </a:t>
            </a:r>
            <a:r>
              <a:rPr sz="950" b="1" spc="-25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D9D9D9"/>
                </a:solidFill>
                <a:latin typeface="Arial"/>
                <a:cs typeface="Arial"/>
              </a:rPr>
              <a:t>CLOUD</a:t>
            </a:r>
            <a:endParaRPr sz="950">
              <a:latin typeface="Arial"/>
              <a:cs typeface="Arial"/>
            </a:endParaRPr>
          </a:p>
        </p:txBody>
      </p:sp>
      <p:pic>
        <p:nvPicPr>
          <p:cNvPr id="54" name="object 5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30849" y="1578003"/>
            <a:ext cx="855322" cy="733351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4961451" y="2166641"/>
            <a:ext cx="391960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950" b="1" spc="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DB</a:t>
            </a:r>
            <a:endParaRPr sz="950">
              <a:latin typeface="Arial"/>
              <a:cs typeface="Arial"/>
            </a:endParaRPr>
          </a:p>
        </p:txBody>
      </p:sp>
      <p:pic>
        <p:nvPicPr>
          <p:cNvPr id="56" name="object 5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92599" y="3402997"/>
            <a:ext cx="535149" cy="454342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7622585" y="3927854"/>
            <a:ext cx="450404" cy="160367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950" b="1" spc="5" dirty="0">
                <a:solidFill>
                  <a:srgbClr val="FB3D3D"/>
                </a:solidFill>
                <a:latin typeface="Arial"/>
                <a:cs typeface="Arial"/>
              </a:rPr>
              <a:t>H</a:t>
            </a:r>
            <a:r>
              <a:rPr sz="950" b="1" dirty="0">
                <a:solidFill>
                  <a:srgbClr val="FB3D3D"/>
                </a:solidFill>
                <a:latin typeface="Arial"/>
                <a:cs typeface="Arial"/>
              </a:rPr>
              <a:t>O</a:t>
            </a:r>
            <a:r>
              <a:rPr sz="950" b="1" spc="-15" dirty="0">
                <a:solidFill>
                  <a:srgbClr val="FB3D3D"/>
                </a:solidFill>
                <a:latin typeface="Arial"/>
                <a:cs typeface="Arial"/>
              </a:rPr>
              <a:t>S</a:t>
            </a:r>
            <a:r>
              <a:rPr sz="950" b="1" spc="50" dirty="0">
                <a:solidFill>
                  <a:srgbClr val="FB3D3D"/>
                </a:solidFill>
                <a:latin typeface="Arial"/>
                <a:cs typeface="Arial"/>
              </a:rPr>
              <a:t>T</a:t>
            </a:r>
            <a:r>
              <a:rPr sz="950" b="1" spc="5" dirty="0">
                <a:solidFill>
                  <a:srgbClr val="FB3D3D"/>
                </a:solidFill>
                <a:latin typeface="Arial"/>
                <a:cs typeface="Arial"/>
              </a:rPr>
              <a:t>S</a:t>
            </a:r>
            <a:endParaRPr sz="9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515606" y="4990528"/>
            <a:ext cx="654960" cy="321445"/>
          </a:xfrm>
          <a:prstGeom prst="rect">
            <a:avLst/>
          </a:prstGeom>
        </p:spPr>
        <p:txBody>
          <a:bodyPr vert="horz" wrap="square" lIns="0" tIns="8894" rIns="0" bIns="0" rtlCol="0">
            <a:spAutoFit/>
          </a:bodyPr>
          <a:lstStyle/>
          <a:p>
            <a:pPr marL="59714" marR="5082" indent="-47644">
              <a:lnSpc>
                <a:spcPct val="103200"/>
              </a:lnSpc>
              <a:spcBef>
                <a:spcPts val="70"/>
              </a:spcBef>
            </a:pPr>
            <a:r>
              <a:rPr sz="950" b="1" spc="15" dirty="0">
                <a:solidFill>
                  <a:srgbClr val="FB3D3D"/>
                </a:solidFill>
                <a:latin typeface="Arial"/>
                <a:cs typeface="Arial"/>
              </a:rPr>
              <a:t>N</a:t>
            </a:r>
            <a:r>
              <a:rPr sz="950" b="1" spc="10" dirty="0">
                <a:solidFill>
                  <a:srgbClr val="FB3D3D"/>
                </a:solidFill>
                <a:latin typeface="Arial"/>
                <a:cs typeface="Arial"/>
              </a:rPr>
              <a:t>E</a:t>
            </a:r>
            <a:r>
              <a:rPr sz="950" b="1" spc="15" dirty="0">
                <a:solidFill>
                  <a:srgbClr val="FB3D3D"/>
                </a:solidFill>
                <a:latin typeface="Arial"/>
                <a:cs typeface="Arial"/>
              </a:rPr>
              <a:t>T</a:t>
            </a:r>
            <a:r>
              <a:rPr sz="950" b="1" spc="-15" dirty="0">
                <a:solidFill>
                  <a:srgbClr val="FB3D3D"/>
                </a:solidFill>
                <a:latin typeface="Arial"/>
                <a:cs typeface="Arial"/>
              </a:rPr>
              <a:t>WO</a:t>
            </a:r>
            <a:r>
              <a:rPr sz="950" b="1" spc="-5" dirty="0">
                <a:solidFill>
                  <a:srgbClr val="FB3D3D"/>
                </a:solidFill>
                <a:latin typeface="Arial"/>
                <a:cs typeface="Arial"/>
              </a:rPr>
              <a:t>R</a:t>
            </a:r>
            <a:r>
              <a:rPr sz="950" b="1" dirty="0">
                <a:solidFill>
                  <a:srgbClr val="FB3D3D"/>
                </a:solidFill>
                <a:latin typeface="Arial"/>
                <a:cs typeface="Arial"/>
              </a:rPr>
              <a:t>K  DEVICES</a:t>
            </a:r>
            <a:endParaRPr sz="950">
              <a:latin typeface="Arial"/>
              <a:cs typeface="Arial"/>
            </a:endParaRPr>
          </a:p>
        </p:txBody>
      </p:sp>
      <p:pic>
        <p:nvPicPr>
          <p:cNvPr id="59" name="object 5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98699" y="4426031"/>
            <a:ext cx="515327" cy="515328"/>
          </a:xfrm>
          <a:prstGeom prst="rect">
            <a:avLst/>
          </a:prstGeom>
        </p:spPr>
      </p:pic>
      <p:sp>
        <p:nvSpPr>
          <p:cNvPr id="60" name="object 60"/>
          <p:cNvSpPr/>
          <p:nvPr/>
        </p:nvSpPr>
        <p:spPr>
          <a:xfrm>
            <a:off x="4853837" y="4226303"/>
            <a:ext cx="2553137" cy="650513"/>
          </a:xfrm>
          <a:custGeom>
            <a:avLst/>
            <a:gdLst/>
            <a:ahLst/>
            <a:cxnLst/>
            <a:rect l="l" t="t" r="r" b="b"/>
            <a:pathLst>
              <a:path w="2552065" h="650239">
                <a:moveTo>
                  <a:pt x="2551684" y="0"/>
                </a:moveTo>
                <a:lnTo>
                  <a:pt x="0" y="649858"/>
                </a:lnTo>
                <a:lnTo>
                  <a:pt x="1114044" y="649858"/>
                </a:lnTo>
                <a:lnTo>
                  <a:pt x="255168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pic>
        <p:nvPicPr>
          <p:cNvPr id="61" name="object 6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433216" y="5029769"/>
            <a:ext cx="3697230" cy="1140300"/>
          </a:xfrm>
          <a:prstGeom prst="rect">
            <a:avLst/>
          </a:prstGeom>
        </p:spPr>
      </p:pic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849216" y="896234"/>
            <a:ext cx="4775936" cy="614938"/>
          </a:xfrm>
          <a:prstGeom prst="rect">
            <a:avLst/>
          </a:prstGeom>
        </p:spPr>
        <p:txBody>
          <a:bodyPr vert="horz" wrap="square" lIns="0" tIns="13976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0"/>
              </a:spcBef>
            </a:pPr>
            <a:r>
              <a:rPr sz="3852" dirty="0">
                <a:latin typeface="Calibri"/>
                <a:cs typeface="Calibri"/>
              </a:rPr>
              <a:t>Le</a:t>
            </a:r>
            <a:r>
              <a:rPr sz="3852" spc="-15" dirty="0">
                <a:latin typeface="Calibri"/>
                <a:cs typeface="Calibri"/>
              </a:rPr>
              <a:t> </a:t>
            </a:r>
            <a:r>
              <a:rPr sz="3852" spc="-10" dirty="0">
                <a:latin typeface="Calibri"/>
                <a:cs typeface="Calibri"/>
              </a:rPr>
              <a:t>vocabulaire</a:t>
            </a:r>
            <a:r>
              <a:rPr sz="3852" spc="-5" dirty="0">
                <a:latin typeface="Calibri"/>
                <a:cs typeface="Calibri"/>
              </a:rPr>
              <a:t> </a:t>
            </a:r>
            <a:r>
              <a:rPr sz="3852" spc="-55" dirty="0">
                <a:latin typeface="Calibri"/>
                <a:cs typeface="Calibri"/>
              </a:rPr>
              <a:t>d’Ansible</a:t>
            </a:r>
            <a:endParaRPr sz="3852">
              <a:latin typeface="Calibri"/>
              <a:cs typeface="Calibri"/>
            </a:endParaRPr>
          </a:p>
        </p:txBody>
      </p:sp>
      <p:sp>
        <p:nvSpPr>
          <p:cNvPr id="63" name="Slide Number Placeholder 6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74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6852" y="1032257"/>
            <a:ext cx="7703244" cy="614938"/>
          </a:xfrm>
          <a:prstGeom prst="rect">
            <a:avLst/>
          </a:prstGeom>
        </p:spPr>
        <p:txBody>
          <a:bodyPr vert="horz" wrap="square" lIns="0" tIns="1461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4"/>
              </a:spcBef>
            </a:pPr>
            <a:r>
              <a:rPr sz="3852" dirty="0">
                <a:latin typeface="Calibri"/>
                <a:cs typeface="Calibri"/>
              </a:rPr>
              <a:t>Mécanisme</a:t>
            </a:r>
            <a:r>
              <a:rPr sz="3852" spc="-10" dirty="0">
                <a:latin typeface="Calibri"/>
                <a:cs typeface="Calibri"/>
              </a:rPr>
              <a:t> </a:t>
            </a:r>
            <a:r>
              <a:rPr sz="3852" spc="-20" dirty="0">
                <a:latin typeface="Calibri"/>
                <a:cs typeface="Calibri"/>
              </a:rPr>
              <a:t>d’automatisation</a:t>
            </a:r>
            <a:r>
              <a:rPr sz="3852" spc="-45" dirty="0">
                <a:latin typeface="Calibri"/>
                <a:cs typeface="Calibri"/>
              </a:rPr>
              <a:t> </a:t>
            </a:r>
            <a:r>
              <a:rPr sz="3852" spc="-50" dirty="0">
                <a:latin typeface="Calibri"/>
                <a:cs typeface="Calibri"/>
              </a:rPr>
              <a:t>d’Ansible</a:t>
            </a:r>
            <a:endParaRPr sz="3852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60364" y="2764299"/>
            <a:ext cx="1302297" cy="509484"/>
          </a:xfrm>
          <a:prstGeom prst="rect">
            <a:avLst/>
          </a:prstGeom>
        </p:spPr>
        <p:txBody>
          <a:bodyPr vert="horz" wrap="square" lIns="0" tIns="10800" rIns="0" bIns="0" rtlCol="0">
            <a:spAutoFit/>
          </a:bodyPr>
          <a:lstStyle/>
          <a:p>
            <a:pPr marL="273159" marR="5082" indent="-261089">
              <a:lnSpc>
                <a:spcPct val="102600"/>
              </a:lnSpc>
              <a:spcBef>
                <a:spcPts val="85"/>
              </a:spcBef>
            </a:pPr>
            <a:r>
              <a:rPr sz="1551" b="1" spc="25" dirty="0">
                <a:solidFill>
                  <a:srgbClr val="A20000"/>
                </a:solidFill>
                <a:latin typeface="Arial"/>
                <a:cs typeface="Arial"/>
              </a:rPr>
              <a:t>É</a:t>
            </a:r>
            <a:r>
              <a:rPr sz="1551" b="1" spc="30" dirty="0">
                <a:solidFill>
                  <a:srgbClr val="A20000"/>
                </a:solidFill>
                <a:latin typeface="Arial"/>
                <a:cs typeface="Arial"/>
              </a:rPr>
              <a:t>qu</a:t>
            </a:r>
            <a:r>
              <a:rPr sz="1551" b="1" spc="15" dirty="0">
                <a:solidFill>
                  <a:srgbClr val="A20000"/>
                </a:solidFill>
                <a:latin typeface="Arial"/>
                <a:cs typeface="Arial"/>
              </a:rPr>
              <a:t>i</a:t>
            </a:r>
            <a:r>
              <a:rPr sz="1551" b="1" spc="30" dirty="0">
                <a:solidFill>
                  <a:srgbClr val="A20000"/>
                </a:solidFill>
                <a:latin typeface="Arial"/>
                <a:cs typeface="Arial"/>
              </a:rPr>
              <a:t>p</a:t>
            </a:r>
            <a:r>
              <a:rPr sz="1551" b="1" spc="25" dirty="0">
                <a:solidFill>
                  <a:srgbClr val="A20000"/>
                </a:solidFill>
                <a:latin typeface="Arial"/>
                <a:cs typeface="Arial"/>
              </a:rPr>
              <a:t>eme</a:t>
            </a:r>
            <a:r>
              <a:rPr sz="1551" b="1" spc="20" dirty="0">
                <a:solidFill>
                  <a:srgbClr val="A20000"/>
                </a:solidFill>
                <a:latin typeface="Arial"/>
                <a:cs typeface="Arial"/>
              </a:rPr>
              <a:t>n</a:t>
            </a:r>
            <a:r>
              <a:rPr sz="1551" b="1" spc="25" dirty="0">
                <a:solidFill>
                  <a:srgbClr val="A20000"/>
                </a:solidFill>
                <a:latin typeface="Arial"/>
                <a:cs typeface="Arial"/>
              </a:rPr>
              <a:t>t</a:t>
            </a:r>
            <a:r>
              <a:rPr sz="1551" b="1" spc="10" dirty="0">
                <a:solidFill>
                  <a:srgbClr val="A20000"/>
                </a:solidFill>
                <a:latin typeface="Arial"/>
                <a:cs typeface="Arial"/>
              </a:rPr>
              <a:t>s  </a:t>
            </a:r>
            <a:r>
              <a:rPr sz="1551" b="1" spc="25" dirty="0">
                <a:solidFill>
                  <a:srgbClr val="A20000"/>
                </a:solidFill>
                <a:latin typeface="Arial"/>
                <a:cs typeface="Arial"/>
              </a:rPr>
              <a:t>du</a:t>
            </a:r>
            <a:r>
              <a:rPr sz="1551" b="1" spc="-30" dirty="0">
                <a:solidFill>
                  <a:srgbClr val="A20000"/>
                </a:solidFill>
                <a:latin typeface="Arial"/>
                <a:cs typeface="Arial"/>
              </a:rPr>
              <a:t> </a:t>
            </a:r>
            <a:r>
              <a:rPr sz="1551" b="1" spc="20" dirty="0">
                <a:solidFill>
                  <a:srgbClr val="A20000"/>
                </a:solidFill>
                <a:latin typeface="Arial"/>
                <a:cs typeface="Arial"/>
              </a:rPr>
              <a:t>réseau</a:t>
            </a:r>
            <a:endParaRPr sz="15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95702" y="4917065"/>
            <a:ext cx="1765405" cy="534895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12705" marR="5082" indent="572999">
              <a:lnSpc>
                <a:spcPct val="107700"/>
              </a:lnSpc>
              <a:spcBef>
                <a:spcPts val="90"/>
              </a:spcBef>
            </a:pPr>
            <a:r>
              <a:rPr sz="1551" b="1" spc="50" dirty="0">
                <a:solidFill>
                  <a:srgbClr val="A20000"/>
                </a:solidFill>
                <a:latin typeface="Arial"/>
                <a:cs typeface="Arial"/>
              </a:rPr>
              <a:t>Hôtes </a:t>
            </a:r>
            <a:r>
              <a:rPr sz="1551" b="1" spc="55" dirty="0">
                <a:solidFill>
                  <a:srgbClr val="A20000"/>
                </a:solidFill>
                <a:latin typeface="Arial"/>
                <a:cs typeface="Arial"/>
              </a:rPr>
              <a:t> </a:t>
            </a:r>
            <a:r>
              <a:rPr sz="1551" b="1" spc="70" dirty="0">
                <a:solidFill>
                  <a:srgbClr val="A20000"/>
                </a:solidFill>
                <a:latin typeface="Arial"/>
                <a:cs typeface="Arial"/>
              </a:rPr>
              <a:t>L</a:t>
            </a:r>
            <a:r>
              <a:rPr sz="1551" b="1" spc="55" dirty="0">
                <a:solidFill>
                  <a:srgbClr val="A20000"/>
                </a:solidFill>
                <a:latin typeface="Arial"/>
                <a:cs typeface="Arial"/>
              </a:rPr>
              <a:t>I</a:t>
            </a:r>
            <a:r>
              <a:rPr sz="1551" b="1" spc="60" dirty="0">
                <a:solidFill>
                  <a:srgbClr val="A20000"/>
                </a:solidFill>
                <a:latin typeface="Arial"/>
                <a:cs typeface="Arial"/>
              </a:rPr>
              <a:t>NU</a:t>
            </a:r>
            <a:r>
              <a:rPr sz="1551" b="1" spc="65" dirty="0">
                <a:solidFill>
                  <a:srgbClr val="A20000"/>
                </a:solidFill>
                <a:latin typeface="Arial"/>
                <a:cs typeface="Arial"/>
              </a:rPr>
              <a:t>X</a:t>
            </a:r>
            <a:r>
              <a:rPr sz="1551" b="1" spc="55" dirty="0">
                <a:solidFill>
                  <a:srgbClr val="A20000"/>
                </a:solidFill>
                <a:latin typeface="Arial"/>
                <a:cs typeface="Arial"/>
              </a:rPr>
              <a:t>/</a:t>
            </a:r>
            <a:r>
              <a:rPr sz="1551" b="1" spc="80" dirty="0">
                <a:solidFill>
                  <a:srgbClr val="A20000"/>
                </a:solidFill>
                <a:latin typeface="Arial"/>
                <a:cs typeface="Arial"/>
              </a:rPr>
              <a:t>W</a:t>
            </a:r>
            <a:r>
              <a:rPr sz="1551" b="1" spc="55" dirty="0">
                <a:solidFill>
                  <a:srgbClr val="A20000"/>
                </a:solidFill>
                <a:latin typeface="Arial"/>
                <a:cs typeface="Arial"/>
              </a:rPr>
              <a:t>I</a:t>
            </a:r>
            <a:r>
              <a:rPr sz="1551" b="1" spc="60" dirty="0">
                <a:solidFill>
                  <a:srgbClr val="A20000"/>
                </a:solidFill>
                <a:latin typeface="Arial"/>
                <a:cs typeface="Arial"/>
              </a:rPr>
              <a:t>N</a:t>
            </a:r>
            <a:r>
              <a:rPr sz="1551" b="1" spc="75" dirty="0">
                <a:solidFill>
                  <a:srgbClr val="A20000"/>
                </a:solidFill>
                <a:latin typeface="Arial"/>
                <a:cs typeface="Arial"/>
              </a:rPr>
              <a:t>D</a:t>
            </a:r>
            <a:r>
              <a:rPr sz="1551" b="1" spc="50" dirty="0">
                <a:solidFill>
                  <a:srgbClr val="A20000"/>
                </a:solidFill>
                <a:latin typeface="Arial"/>
                <a:cs typeface="Arial"/>
              </a:rPr>
              <a:t>O</a:t>
            </a:r>
            <a:r>
              <a:rPr sz="1551" b="1" spc="10" dirty="0">
                <a:solidFill>
                  <a:srgbClr val="A20000"/>
                </a:solidFill>
                <a:latin typeface="Arial"/>
                <a:cs typeface="Arial"/>
              </a:rPr>
              <a:t>W</a:t>
            </a:r>
            <a:r>
              <a:rPr sz="1551" b="1" spc="20" dirty="0">
                <a:solidFill>
                  <a:srgbClr val="A20000"/>
                </a:solidFill>
                <a:latin typeface="Arial"/>
                <a:cs typeface="Arial"/>
              </a:rPr>
              <a:t>S</a:t>
            </a:r>
            <a:endParaRPr sz="155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398" y="4804268"/>
            <a:ext cx="1534169" cy="585716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12705" marR="5082">
              <a:lnSpc>
                <a:spcPct val="102099"/>
              </a:lnSpc>
              <a:spcBef>
                <a:spcPts val="90"/>
              </a:spcBef>
            </a:pPr>
            <a:r>
              <a:rPr sz="1200" spc="5" dirty="0">
                <a:latin typeface="Calibri"/>
                <a:cs typeface="Calibri"/>
              </a:rPr>
              <a:t>Le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code</a:t>
            </a:r>
            <a:r>
              <a:rPr sz="1200" spc="10" dirty="0">
                <a:latin typeface="Calibri"/>
                <a:cs typeface="Calibri"/>
              </a:rPr>
              <a:t> du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module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est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copié </a:t>
            </a:r>
            <a:r>
              <a:rPr sz="1200" spc="10" dirty="0">
                <a:latin typeface="Calibri"/>
                <a:cs typeface="Calibri"/>
              </a:rPr>
              <a:t>sur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nœud</a:t>
            </a:r>
            <a:r>
              <a:rPr sz="1200" spc="-1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cible,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exécuté</a:t>
            </a:r>
            <a:r>
              <a:rPr sz="1200" spc="2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puis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supprimé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398" y="2732917"/>
            <a:ext cx="1497324" cy="585716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12705" marR="5082" algn="just">
              <a:lnSpc>
                <a:spcPct val="102099"/>
              </a:lnSpc>
              <a:spcBef>
                <a:spcPts val="90"/>
              </a:spcBef>
            </a:pPr>
            <a:r>
              <a:rPr sz="1200" spc="5" dirty="0">
                <a:latin typeface="Calibri"/>
                <a:cs typeface="Calibri"/>
              </a:rPr>
              <a:t>Le code </a:t>
            </a:r>
            <a:r>
              <a:rPr sz="1200" spc="10" dirty="0">
                <a:latin typeface="Calibri"/>
                <a:cs typeface="Calibri"/>
              </a:rPr>
              <a:t>du </a:t>
            </a:r>
            <a:r>
              <a:rPr sz="1200" spc="5" dirty="0">
                <a:latin typeface="Calibri"/>
                <a:cs typeface="Calibri"/>
              </a:rPr>
              <a:t>module est 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exécuté </a:t>
            </a:r>
            <a:r>
              <a:rPr sz="1200" spc="5" dirty="0">
                <a:latin typeface="Calibri"/>
                <a:cs typeface="Calibri"/>
              </a:rPr>
              <a:t>localement </a:t>
            </a:r>
            <a:r>
              <a:rPr sz="1200" spc="10" dirty="0">
                <a:latin typeface="Calibri"/>
                <a:cs typeface="Calibri"/>
              </a:rPr>
              <a:t>sur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le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15" dirty="0">
                <a:latin typeface="Calibri"/>
                <a:cs typeface="Calibri"/>
              </a:rPr>
              <a:t>nœud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de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contrôle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4198" y="2494376"/>
            <a:ext cx="3505072" cy="303078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02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097" y="6415943"/>
            <a:ext cx="0" cy="405473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6599"/>
                </a:moveTo>
                <a:lnTo>
                  <a:pt x="0" y="0"/>
                </a:lnTo>
              </a:path>
            </a:pathLst>
          </a:custGeom>
          <a:ln w="9524">
            <a:solidFill>
              <a:srgbClr val="EE0000"/>
            </a:solidFill>
          </a:ln>
        </p:spPr>
        <p:txBody>
          <a:bodyPr wrap="square" lIns="0" tIns="0" rIns="0" bIns="0" rtlCol="0"/>
          <a:lstStyle/>
          <a:p>
            <a:endParaRPr sz="1831"/>
          </a:p>
        </p:txBody>
      </p:sp>
      <p:grpSp>
        <p:nvGrpSpPr>
          <p:cNvPr id="4" name="object 4"/>
          <p:cNvGrpSpPr/>
          <p:nvPr/>
        </p:nvGrpSpPr>
        <p:grpSpPr>
          <a:xfrm>
            <a:off x="110" y="1379791"/>
            <a:ext cx="10801350" cy="4630839"/>
            <a:chOff x="124" y="722774"/>
            <a:chExt cx="12179300" cy="5221605"/>
          </a:xfrm>
        </p:grpSpPr>
        <p:sp>
          <p:nvSpPr>
            <p:cNvPr id="5" name="object 5"/>
            <p:cNvSpPr/>
            <p:nvPr/>
          </p:nvSpPr>
          <p:spPr>
            <a:xfrm>
              <a:off x="124" y="914399"/>
              <a:ext cx="12179300" cy="5029835"/>
            </a:xfrm>
            <a:custGeom>
              <a:avLst/>
              <a:gdLst/>
              <a:ahLst/>
              <a:cxnLst/>
              <a:rect l="l" t="t" r="r" b="b"/>
              <a:pathLst>
                <a:path w="12179300" h="5029835">
                  <a:moveTo>
                    <a:pt x="0" y="0"/>
                  </a:moveTo>
                  <a:lnTo>
                    <a:pt x="12179174" y="0"/>
                  </a:lnTo>
                  <a:lnTo>
                    <a:pt x="12179174" y="5029499"/>
                  </a:lnTo>
                  <a:lnTo>
                    <a:pt x="0" y="5029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6" name="object 6"/>
            <p:cNvSpPr/>
            <p:nvPr/>
          </p:nvSpPr>
          <p:spPr>
            <a:xfrm>
              <a:off x="8588089" y="722774"/>
              <a:ext cx="3591560" cy="377825"/>
            </a:xfrm>
            <a:custGeom>
              <a:avLst/>
              <a:gdLst/>
              <a:ahLst/>
              <a:cxnLst/>
              <a:rect l="l" t="t" r="r" b="b"/>
              <a:pathLst>
                <a:path w="3591559" h="377825">
                  <a:moveTo>
                    <a:pt x="0" y="0"/>
                  </a:moveTo>
                  <a:lnTo>
                    <a:pt x="3591210" y="0"/>
                  </a:lnTo>
                  <a:lnTo>
                    <a:pt x="3591210" y="377699"/>
                  </a:lnTo>
                  <a:lnTo>
                    <a:pt x="0" y="377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0000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54227" y="1441399"/>
            <a:ext cx="1321729" cy="202516"/>
          </a:xfrm>
          <a:prstGeom prst="rect">
            <a:avLst/>
          </a:prstGeom>
        </p:spPr>
        <p:txBody>
          <a:bodyPr vert="horz" wrap="square" lIns="0" tIns="11263" rIns="0" bIns="0" rtlCol="0" anchor="ctr">
            <a:spAutoFit/>
          </a:bodyPr>
          <a:lstStyle/>
          <a:p>
            <a:pPr marL="11264">
              <a:lnSpc>
                <a:spcPct val="100000"/>
              </a:lnSpc>
              <a:spcBef>
                <a:spcPts val="89"/>
              </a:spcBef>
            </a:pPr>
            <a:r>
              <a:rPr sz="1242" spc="9" dirty="0">
                <a:solidFill>
                  <a:srgbClr val="FFFFFF"/>
                </a:solidFill>
              </a:rPr>
              <a:t>Ansible</a:t>
            </a:r>
            <a:r>
              <a:rPr sz="1242" spc="-71" dirty="0">
                <a:solidFill>
                  <a:srgbClr val="FFFFFF"/>
                </a:solidFill>
              </a:rPr>
              <a:t> </a:t>
            </a:r>
            <a:r>
              <a:rPr sz="1242" spc="4" dirty="0">
                <a:solidFill>
                  <a:srgbClr val="FFFFFF"/>
                </a:solidFill>
              </a:rPr>
              <a:t>pl</a:t>
            </a:r>
            <a:r>
              <a:rPr sz="1242" spc="-9" dirty="0">
                <a:solidFill>
                  <a:srgbClr val="FFFFFF"/>
                </a:solidFill>
              </a:rPr>
              <a:t>a</a:t>
            </a:r>
            <a:r>
              <a:rPr sz="1242" spc="49" dirty="0">
                <a:solidFill>
                  <a:srgbClr val="FFFFFF"/>
                </a:solidFill>
              </a:rPr>
              <a:t>yboo</a:t>
            </a:r>
            <a:r>
              <a:rPr sz="1242" spc="35" dirty="0">
                <a:solidFill>
                  <a:srgbClr val="FFFFFF"/>
                </a:solidFill>
              </a:rPr>
              <a:t>k</a:t>
            </a:r>
            <a:r>
              <a:rPr sz="1242" spc="-44" dirty="0">
                <a:solidFill>
                  <a:srgbClr val="FFFFFF"/>
                </a:solidFill>
              </a:rPr>
              <a:t>s</a:t>
            </a:r>
            <a:endParaRPr sz="1242"/>
          </a:p>
        </p:txBody>
      </p:sp>
      <p:sp>
        <p:nvSpPr>
          <p:cNvPr id="8" name="object 8"/>
          <p:cNvSpPr txBox="1"/>
          <p:nvPr/>
        </p:nvSpPr>
        <p:spPr>
          <a:xfrm>
            <a:off x="774420" y="1066583"/>
            <a:ext cx="2470569" cy="147885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spcBef>
                <a:spcPts val="89"/>
              </a:spcBef>
            </a:pPr>
            <a:r>
              <a:rPr sz="887" spc="-84" dirty="0">
                <a:solidFill>
                  <a:srgbClr val="EE0000"/>
                </a:solidFill>
                <a:latin typeface="Microsoft Sans Serif"/>
                <a:cs typeface="Microsoft Sans Serif"/>
              </a:rPr>
              <a:t>R</a:t>
            </a:r>
            <a:r>
              <a:rPr sz="887" spc="13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r>
              <a:rPr sz="887" spc="44" dirty="0">
                <a:solidFill>
                  <a:srgbClr val="EE0000"/>
                </a:solidFill>
                <a:latin typeface="Microsoft Sans Serif"/>
                <a:cs typeface="Microsoft Sans Serif"/>
              </a:rPr>
              <a:t>d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-9" dirty="0">
                <a:solidFill>
                  <a:srgbClr val="EE0000"/>
                </a:solidFill>
                <a:latin typeface="Microsoft Sans Serif"/>
                <a:cs typeface="Microsoft Sans Serif"/>
              </a:rPr>
              <a:t>H</a:t>
            </a:r>
            <a:r>
              <a:rPr sz="887" spc="-35" dirty="0">
                <a:solidFill>
                  <a:srgbClr val="EE0000"/>
                </a:solidFill>
                <a:latin typeface="Microsoft Sans Serif"/>
                <a:cs typeface="Microsoft Sans Serif"/>
              </a:rPr>
              <a:t>a</a:t>
            </a:r>
            <a:r>
              <a:rPr sz="887" spc="98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4" dirty="0">
                <a:solidFill>
                  <a:srgbClr val="EE0000"/>
                </a:solidFill>
                <a:latin typeface="Microsoft Sans Serif"/>
                <a:cs typeface="Microsoft Sans Serif"/>
              </a:rPr>
              <a:t>Ansible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-13" dirty="0">
                <a:solidFill>
                  <a:srgbClr val="EE0000"/>
                </a:solidFill>
                <a:latin typeface="Microsoft Sans Serif"/>
                <a:cs typeface="Microsoft Sans Serif"/>
              </a:rPr>
              <a:t>Pl</a:t>
            </a:r>
            <a:r>
              <a:rPr sz="887" spc="-31" dirty="0">
                <a:solidFill>
                  <a:srgbClr val="EE0000"/>
                </a:solidFill>
                <a:latin typeface="Microsoft Sans Serif"/>
                <a:cs typeface="Microsoft Sans Serif"/>
              </a:rPr>
              <a:t>a</a:t>
            </a:r>
            <a:r>
              <a:rPr sz="887" spc="101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80" dirty="0">
                <a:solidFill>
                  <a:srgbClr val="EE0000"/>
                </a:solidFill>
                <a:latin typeface="Microsoft Sans Serif"/>
                <a:cs typeface="Microsoft Sans Serif"/>
              </a:rPr>
              <a:t>f</a:t>
            </a:r>
            <a:r>
              <a:rPr sz="887" spc="35" dirty="0">
                <a:solidFill>
                  <a:srgbClr val="EE0000"/>
                </a:solidFill>
                <a:latin typeface="Microsoft Sans Serif"/>
                <a:cs typeface="Microsoft Sans Serif"/>
              </a:rPr>
              <a:t>orm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89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13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r>
              <a:rPr sz="887" dirty="0">
                <a:solidFill>
                  <a:srgbClr val="EE0000"/>
                </a:solidFill>
                <a:latin typeface="Microsoft Sans Serif"/>
                <a:cs typeface="Microsoft Sans Serif"/>
              </a:rPr>
              <a:t>chnical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27" dirty="0">
                <a:solidFill>
                  <a:srgbClr val="EE0000"/>
                </a:solidFill>
                <a:latin typeface="Microsoft Sans Serif"/>
                <a:cs typeface="Microsoft Sans Serif"/>
              </a:rPr>
              <a:t>de</a:t>
            </a:r>
            <a:r>
              <a:rPr sz="887" spc="4" dirty="0">
                <a:solidFill>
                  <a:srgbClr val="EE0000"/>
                </a:solidFill>
                <a:latin typeface="Microsoft Sans Serif"/>
                <a:cs typeface="Microsoft Sans Serif"/>
              </a:rPr>
              <a:t>ck: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18" dirty="0">
                <a:solidFill>
                  <a:srgbClr val="EE0000"/>
                </a:solidFill>
                <a:latin typeface="Microsoft Sans Serif"/>
                <a:cs typeface="Microsoft Sans Serif"/>
              </a:rPr>
              <a:t>C</a:t>
            </a:r>
            <a:r>
              <a:rPr sz="887" spc="-18" dirty="0">
                <a:solidFill>
                  <a:srgbClr val="EE0000"/>
                </a:solidFill>
                <a:latin typeface="Microsoft Sans Serif"/>
                <a:cs typeface="Microsoft Sans Serif"/>
              </a:rPr>
              <a:t>r</a:t>
            </a:r>
            <a:r>
              <a:rPr sz="887" spc="4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r>
              <a:rPr sz="887" spc="-35" dirty="0">
                <a:solidFill>
                  <a:srgbClr val="EE0000"/>
                </a:solidFill>
                <a:latin typeface="Microsoft Sans Serif"/>
                <a:cs typeface="Microsoft Sans Serif"/>
              </a:rPr>
              <a:t>a</a:t>
            </a:r>
            <a:r>
              <a:rPr sz="887" spc="89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13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endParaRPr sz="887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0260" y="1903982"/>
            <a:ext cx="3138315" cy="780814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lnSpc>
                <a:spcPts val="1476"/>
              </a:lnSpc>
              <a:spcBef>
                <a:spcPts val="89"/>
              </a:spcBef>
            </a:pP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---</a:t>
            </a:r>
            <a:endParaRPr sz="1242" dirty="0">
              <a:latin typeface="Consolas"/>
              <a:cs typeface="Consolas"/>
            </a:endParaRPr>
          </a:p>
          <a:p>
            <a:pPr marL="184160" marR="4505" indent="-173460">
              <a:lnSpc>
                <a:spcPts val="1463"/>
              </a:lnSpc>
              <a:spcBef>
                <a:spcPts val="58"/>
              </a:spcBef>
            </a:pP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-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install and start apache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hosts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9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web</a:t>
            </a:r>
            <a:endParaRPr sz="1242" dirty="0">
              <a:latin typeface="Consolas"/>
              <a:cs typeface="Consolas"/>
            </a:endParaRPr>
          </a:p>
          <a:p>
            <a:pPr marL="184160">
              <a:lnSpc>
                <a:spcPts val="1419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become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58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yes</a:t>
            </a:r>
            <a:endParaRPr sz="1242" dirty="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3554" y="2833191"/>
            <a:ext cx="3126766" cy="985999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lnSpc>
                <a:spcPts val="1476"/>
              </a:lnSpc>
              <a:spcBef>
                <a:spcPts val="89"/>
              </a:spcBef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tasks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 dirty="0">
              <a:latin typeface="Consolas"/>
              <a:cs typeface="Consolas"/>
            </a:endParaRPr>
          </a:p>
          <a:p>
            <a:pPr marL="416754" marR="4505" indent="-232594">
              <a:lnSpc>
                <a:spcPts val="1463"/>
              </a:lnSpc>
              <a:spcBef>
                <a:spcPts val="58"/>
              </a:spcBef>
            </a:pP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-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httpd package is present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yum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 dirty="0">
              <a:latin typeface="Consolas"/>
              <a:cs typeface="Consolas"/>
            </a:endParaRPr>
          </a:p>
          <a:p>
            <a:pPr marL="589651" marR="1242378">
              <a:lnSpc>
                <a:spcPts val="1463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httpd </a:t>
            </a: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state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8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latest</a:t>
            </a:r>
            <a:endParaRPr sz="1242"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6534" y="3948242"/>
            <a:ext cx="3715786" cy="1750497"/>
          </a:xfrm>
          <a:prstGeom prst="rect">
            <a:avLst/>
          </a:prstGeom>
        </p:spPr>
        <p:txBody>
          <a:bodyPr vert="horz" wrap="square" lIns="0" tIns="20274" rIns="0" bIns="0" rtlCol="0">
            <a:spAutoFit/>
          </a:bodyPr>
          <a:lstStyle/>
          <a:p>
            <a:pPr marL="184723" marR="4505" indent="-173460">
              <a:lnSpc>
                <a:spcPts val="1463"/>
              </a:lnSpc>
              <a:spcBef>
                <a:spcPts val="160"/>
              </a:spcBef>
              <a:buClr>
                <a:srgbClr val="FFFFFF"/>
              </a:buClr>
              <a:buChar char="-"/>
              <a:tabLst>
                <a:tab pos="185287" algn="l"/>
              </a:tabLst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latest index.html file is present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template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 dirty="0">
              <a:latin typeface="Consolas"/>
              <a:cs typeface="Consolas"/>
            </a:endParaRPr>
          </a:p>
          <a:p>
            <a:pPr marL="357620" marR="1386553">
              <a:lnSpc>
                <a:spcPts val="1463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src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7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files/index.html </a:t>
            </a:r>
            <a:r>
              <a:rPr sz="1242" spc="-6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dest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44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/var/www/html/</a:t>
            </a:r>
            <a:endParaRPr sz="1242" dirty="0">
              <a:latin typeface="Consolas"/>
              <a:cs typeface="Consolas"/>
            </a:endParaRPr>
          </a:p>
          <a:p>
            <a:pPr>
              <a:spcBef>
                <a:spcPts val="9"/>
              </a:spcBef>
            </a:pPr>
            <a:endParaRPr sz="1242" dirty="0">
              <a:latin typeface="Consolas"/>
              <a:cs typeface="Consolas"/>
            </a:endParaRPr>
          </a:p>
          <a:p>
            <a:pPr marL="184723" marR="1473846" indent="-174023">
              <a:lnSpc>
                <a:spcPts val="1463"/>
              </a:lnSpc>
              <a:buClr>
                <a:srgbClr val="FFFFFF"/>
              </a:buClr>
              <a:buChar char="-"/>
              <a:tabLst>
                <a:tab pos="185287" algn="l"/>
              </a:tabLst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3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httpd</a:t>
            </a:r>
            <a:r>
              <a:rPr sz="1242" spc="-27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is</a:t>
            </a:r>
            <a:r>
              <a:rPr sz="1242" spc="-27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started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service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 dirty="0">
              <a:latin typeface="Consolas"/>
              <a:cs typeface="Consolas"/>
            </a:endParaRPr>
          </a:p>
          <a:p>
            <a:pPr marL="357620" marR="1992536">
              <a:lnSpc>
                <a:spcPts val="1463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httpd </a:t>
            </a: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state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84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started</a:t>
            </a:r>
            <a:endParaRPr sz="1242" dirty="0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2881" y="738878"/>
            <a:ext cx="7723134" cy="5038565"/>
            <a:chOff x="443001" y="99"/>
            <a:chExt cx="8708390" cy="5681345"/>
          </a:xfrm>
        </p:grpSpPr>
        <p:sp>
          <p:nvSpPr>
            <p:cNvPr id="13" name="object 13"/>
            <p:cNvSpPr/>
            <p:nvPr/>
          </p:nvSpPr>
          <p:spPr>
            <a:xfrm>
              <a:off x="447763" y="99"/>
              <a:ext cx="0" cy="887094"/>
            </a:xfrm>
            <a:custGeom>
              <a:avLst/>
              <a:gdLst/>
              <a:ahLst/>
              <a:cxnLst/>
              <a:rect l="l" t="t" r="r" b="b"/>
              <a:pathLst>
                <a:path h="887094">
                  <a:moveTo>
                    <a:pt x="0" y="8864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0000"/>
              </a:solidFill>
            </a:ln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14" name="object 14"/>
            <p:cNvSpPr/>
            <p:nvPr/>
          </p:nvSpPr>
          <p:spPr>
            <a:xfrm>
              <a:off x="8409992" y="548550"/>
              <a:ext cx="732155" cy="732155"/>
            </a:xfrm>
            <a:custGeom>
              <a:avLst/>
              <a:gdLst/>
              <a:ahLst/>
              <a:cxnLst/>
              <a:rect l="l" t="t" r="r" b="b"/>
              <a:pathLst>
                <a:path w="732154" h="732155">
                  <a:moveTo>
                    <a:pt x="365849" y="731699"/>
                  </a:moveTo>
                  <a:lnTo>
                    <a:pt x="319958" y="728849"/>
                  </a:lnTo>
                  <a:lnTo>
                    <a:pt x="275768" y="720526"/>
                  </a:lnTo>
                  <a:lnTo>
                    <a:pt x="233621" y="707074"/>
                  </a:lnTo>
                  <a:lnTo>
                    <a:pt x="193862" y="688834"/>
                  </a:lnTo>
                  <a:lnTo>
                    <a:pt x="156832" y="666151"/>
                  </a:lnTo>
                  <a:lnTo>
                    <a:pt x="122874" y="639367"/>
                  </a:lnTo>
                  <a:lnTo>
                    <a:pt x="92332" y="608825"/>
                  </a:lnTo>
                  <a:lnTo>
                    <a:pt x="65548" y="574867"/>
                  </a:lnTo>
                  <a:lnTo>
                    <a:pt x="42865" y="537837"/>
                  </a:lnTo>
                  <a:lnTo>
                    <a:pt x="24625" y="498078"/>
                  </a:lnTo>
                  <a:lnTo>
                    <a:pt x="11173" y="455931"/>
                  </a:lnTo>
                  <a:lnTo>
                    <a:pt x="2850" y="411741"/>
                  </a:lnTo>
                  <a:lnTo>
                    <a:pt x="0" y="365849"/>
                  </a:lnTo>
                  <a:lnTo>
                    <a:pt x="2850" y="319958"/>
                  </a:lnTo>
                  <a:lnTo>
                    <a:pt x="11173" y="275768"/>
                  </a:lnTo>
                  <a:lnTo>
                    <a:pt x="24625" y="233621"/>
                  </a:lnTo>
                  <a:lnTo>
                    <a:pt x="42865" y="193862"/>
                  </a:lnTo>
                  <a:lnTo>
                    <a:pt x="65548" y="156832"/>
                  </a:lnTo>
                  <a:lnTo>
                    <a:pt x="92332" y="122874"/>
                  </a:lnTo>
                  <a:lnTo>
                    <a:pt x="122874" y="92332"/>
                  </a:lnTo>
                  <a:lnTo>
                    <a:pt x="156832" y="65548"/>
                  </a:lnTo>
                  <a:lnTo>
                    <a:pt x="193862" y="42865"/>
                  </a:lnTo>
                  <a:lnTo>
                    <a:pt x="233621" y="24625"/>
                  </a:lnTo>
                  <a:lnTo>
                    <a:pt x="275768" y="11173"/>
                  </a:lnTo>
                  <a:lnTo>
                    <a:pt x="319958" y="2850"/>
                  </a:lnTo>
                  <a:lnTo>
                    <a:pt x="365849" y="0"/>
                  </a:lnTo>
                  <a:lnTo>
                    <a:pt x="413938" y="3172"/>
                  </a:lnTo>
                  <a:lnTo>
                    <a:pt x="460796" y="12534"/>
                  </a:lnTo>
                  <a:lnTo>
                    <a:pt x="505854" y="27848"/>
                  </a:lnTo>
                  <a:lnTo>
                    <a:pt x="548544" y="48880"/>
                  </a:lnTo>
                  <a:lnTo>
                    <a:pt x="588297" y="75394"/>
                  </a:lnTo>
                  <a:lnTo>
                    <a:pt x="624545" y="107154"/>
                  </a:lnTo>
                  <a:lnTo>
                    <a:pt x="656305" y="143402"/>
                  </a:lnTo>
                  <a:lnTo>
                    <a:pt x="682819" y="183155"/>
                  </a:lnTo>
                  <a:lnTo>
                    <a:pt x="703851" y="225845"/>
                  </a:lnTo>
                  <a:lnTo>
                    <a:pt x="719165" y="270903"/>
                  </a:lnTo>
                  <a:lnTo>
                    <a:pt x="728527" y="317761"/>
                  </a:lnTo>
                  <a:lnTo>
                    <a:pt x="731699" y="365849"/>
                  </a:lnTo>
                  <a:lnTo>
                    <a:pt x="728849" y="411741"/>
                  </a:lnTo>
                  <a:lnTo>
                    <a:pt x="720526" y="455931"/>
                  </a:lnTo>
                  <a:lnTo>
                    <a:pt x="707074" y="498078"/>
                  </a:lnTo>
                  <a:lnTo>
                    <a:pt x="688834" y="537837"/>
                  </a:lnTo>
                  <a:lnTo>
                    <a:pt x="666151" y="574867"/>
                  </a:lnTo>
                  <a:lnTo>
                    <a:pt x="639367" y="608825"/>
                  </a:lnTo>
                  <a:lnTo>
                    <a:pt x="608825" y="639367"/>
                  </a:lnTo>
                  <a:lnTo>
                    <a:pt x="574867" y="666151"/>
                  </a:lnTo>
                  <a:lnTo>
                    <a:pt x="537837" y="688834"/>
                  </a:lnTo>
                  <a:lnTo>
                    <a:pt x="498078" y="707074"/>
                  </a:lnTo>
                  <a:lnTo>
                    <a:pt x="455931" y="720526"/>
                  </a:lnTo>
                  <a:lnTo>
                    <a:pt x="411741" y="728849"/>
                  </a:lnTo>
                  <a:lnTo>
                    <a:pt x="365849" y="731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15" name="object 15"/>
            <p:cNvSpPr/>
            <p:nvPr/>
          </p:nvSpPr>
          <p:spPr>
            <a:xfrm>
              <a:off x="8409992" y="548550"/>
              <a:ext cx="732155" cy="732155"/>
            </a:xfrm>
            <a:custGeom>
              <a:avLst/>
              <a:gdLst/>
              <a:ahLst/>
              <a:cxnLst/>
              <a:rect l="l" t="t" r="r" b="b"/>
              <a:pathLst>
                <a:path w="732154" h="732155">
                  <a:moveTo>
                    <a:pt x="0" y="365849"/>
                  </a:moveTo>
                  <a:lnTo>
                    <a:pt x="2850" y="319958"/>
                  </a:lnTo>
                  <a:lnTo>
                    <a:pt x="11173" y="275768"/>
                  </a:lnTo>
                  <a:lnTo>
                    <a:pt x="24625" y="233621"/>
                  </a:lnTo>
                  <a:lnTo>
                    <a:pt x="42865" y="193862"/>
                  </a:lnTo>
                  <a:lnTo>
                    <a:pt x="65548" y="156832"/>
                  </a:lnTo>
                  <a:lnTo>
                    <a:pt x="92332" y="122874"/>
                  </a:lnTo>
                  <a:lnTo>
                    <a:pt x="122874" y="92332"/>
                  </a:lnTo>
                  <a:lnTo>
                    <a:pt x="156832" y="65548"/>
                  </a:lnTo>
                  <a:lnTo>
                    <a:pt x="193862" y="42865"/>
                  </a:lnTo>
                  <a:lnTo>
                    <a:pt x="233621" y="24625"/>
                  </a:lnTo>
                  <a:lnTo>
                    <a:pt x="275768" y="11173"/>
                  </a:lnTo>
                  <a:lnTo>
                    <a:pt x="319958" y="2850"/>
                  </a:lnTo>
                  <a:lnTo>
                    <a:pt x="365849" y="0"/>
                  </a:lnTo>
                  <a:lnTo>
                    <a:pt x="413938" y="3172"/>
                  </a:lnTo>
                  <a:lnTo>
                    <a:pt x="460796" y="12534"/>
                  </a:lnTo>
                  <a:lnTo>
                    <a:pt x="505854" y="27848"/>
                  </a:lnTo>
                  <a:lnTo>
                    <a:pt x="548544" y="48880"/>
                  </a:lnTo>
                  <a:lnTo>
                    <a:pt x="588297" y="75394"/>
                  </a:lnTo>
                  <a:lnTo>
                    <a:pt x="624545" y="107154"/>
                  </a:lnTo>
                  <a:lnTo>
                    <a:pt x="656305" y="143402"/>
                  </a:lnTo>
                  <a:lnTo>
                    <a:pt x="682819" y="183155"/>
                  </a:lnTo>
                  <a:lnTo>
                    <a:pt x="703851" y="225845"/>
                  </a:lnTo>
                  <a:lnTo>
                    <a:pt x="719165" y="270903"/>
                  </a:lnTo>
                  <a:lnTo>
                    <a:pt x="728527" y="317761"/>
                  </a:lnTo>
                  <a:lnTo>
                    <a:pt x="731699" y="365849"/>
                  </a:lnTo>
                  <a:lnTo>
                    <a:pt x="728849" y="411741"/>
                  </a:lnTo>
                  <a:lnTo>
                    <a:pt x="720526" y="455931"/>
                  </a:lnTo>
                  <a:lnTo>
                    <a:pt x="707074" y="498078"/>
                  </a:lnTo>
                  <a:lnTo>
                    <a:pt x="688834" y="537837"/>
                  </a:lnTo>
                  <a:lnTo>
                    <a:pt x="666151" y="574867"/>
                  </a:lnTo>
                  <a:lnTo>
                    <a:pt x="639367" y="608825"/>
                  </a:lnTo>
                  <a:lnTo>
                    <a:pt x="608825" y="639367"/>
                  </a:lnTo>
                  <a:lnTo>
                    <a:pt x="574867" y="666151"/>
                  </a:lnTo>
                  <a:lnTo>
                    <a:pt x="537837" y="688834"/>
                  </a:lnTo>
                  <a:lnTo>
                    <a:pt x="498078" y="707074"/>
                  </a:lnTo>
                  <a:lnTo>
                    <a:pt x="455931" y="720526"/>
                  </a:lnTo>
                  <a:lnTo>
                    <a:pt x="411741" y="728849"/>
                  </a:lnTo>
                  <a:lnTo>
                    <a:pt x="365849" y="731699"/>
                  </a:lnTo>
                  <a:lnTo>
                    <a:pt x="319958" y="728849"/>
                  </a:lnTo>
                  <a:lnTo>
                    <a:pt x="275768" y="720526"/>
                  </a:lnTo>
                  <a:lnTo>
                    <a:pt x="233621" y="707074"/>
                  </a:lnTo>
                  <a:lnTo>
                    <a:pt x="193862" y="688834"/>
                  </a:lnTo>
                  <a:lnTo>
                    <a:pt x="156832" y="666151"/>
                  </a:lnTo>
                  <a:lnTo>
                    <a:pt x="122874" y="639367"/>
                  </a:lnTo>
                  <a:lnTo>
                    <a:pt x="92332" y="608825"/>
                  </a:lnTo>
                  <a:lnTo>
                    <a:pt x="65548" y="574867"/>
                  </a:lnTo>
                  <a:lnTo>
                    <a:pt x="42865" y="537837"/>
                  </a:lnTo>
                  <a:lnTo>
                    <a:pt x="24625" y="498078"/>
                  </a:lnTo>
                  <a:lnTo>
                    <a:pt x="11173" y="455931"/>
                  </a:lnTo>
                  <a:lnTo>
                    <a:pt x="2850" y="411741"/>
                  </a:lnTo>
                  <a:lnTo>
                    <a:pt x="0" y="365849"/>
                  </a:lnTo>
                  <a:close/>
                </a:path>
              </a:pathLst>
            </a:custGeom>
            <a:ln w="19049">
              <a:solidFill>
                <a:srgbClr val="EE0000"/>
              </a:solidFill>
            </a:ln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2966" y="638750"/>
              <a:ext cx="545613" cy="54561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131824" y="1480199"/>
              <a:ext cx="266700" cy="4163060"/>
            </a:xfrm>
            <a:custGeom>
              <a:avLst/>
              <a:gdLst/>
              <a:ahLst/>
              <a:cxnLst/>
              <a:rect l="l" t="t" r="r" b="b"/>
              <a:pathLst>
                <a:path w="266700" h="4163060">
                  <a:moveTo>
                    <a:pt x="266699" y="4162799"/>
                  </a:moveTo>
                  <a:lnTo>
                    <a:pt x="182402" y="4161666"/>
                  </a:lnTo>
                  <a:lnTo>
                    <a:pt x="109190" y="4158512"/>
                  </a:lnTo>
                  <a:lnTo>
                    <a:pt x="51457" y="4153701"/>
                  </a:lnTo>
                  <a:lnTo>
                    <a:pt x="13596" y="4147600"/>
                  </a:lnTo>
                  <a:lnTo>
                    <a:pt x="0" y="4140575"/>
                  </a:lnTo>
                  <a:lnTo>
                    <a:pt x="0" y="22224"/>
                  </a:lnTo>
                  <a:lnTo>
                    <a:pt x="44808" y="9894"/>
                  </a:lnTo>
                  <a:lnTo>
                    <a:pt x="118734" y="3733"/>
                  </a:lnTo>
                  <a:lnTo>
                    <a:pt x="164638" y="1691"/>
                  </a:lnTo>
                  <a:lnTo>
                    <a:pt x="214426" y="430"/>
                  </a:lnTo>
                  <a:lnTo>
                    <a:pt x="266699" y="0"/>
                  </a:lnTo>
                </a:path>
              </a:pathLst>
            </a:custGeom>
            <a:ln w="76199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 sz="1831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57046" y="3514499"/>
            <a:ext cx="1117867" cy="502726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spcBef>
                <a:spcPts val="89"/>
              </a:spcBef>
            </a:pPr>
            <a:r>
              <a:rPr sz="3193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193" spc="-16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93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pl</a:t>
            </a:r>
            <a:r>
              <a:rPr sz="3193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193" spc="31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endParaRPr sz="3193">
              <a:latin typeface="Microsoft Sans Serif"/>
              <a:cs typeface="Microsoft Sans Serif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4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93" y="402484"/>
            <a:ext cx="9316164" cy="715116"/>
          </a:xfrm>
        </p:spPr>
        <p:txBody>
          <a:bodyPr>
            <a:normAutofit fontScale="90000"/>
          </a:bodyPr>
          <a:lstStyle/>
          <a:p>
            <a:r>
              <a:rPr lang="fr-BE" dirty="0"/>
              <a:t>Objectif de la formation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fr-FR" dirty="0"/>
              <a:t>Comprendre l'organisation de </a:t>
            </a:r>
            <a:r>
              <a:rPr lang="fr-FR" dirty="0" err="1"/>
              <a:t>Ansible</a:t>
            </a:r>
            <a:r>
              <a:rPr lang="fr-FR" dirty="0"/>
              <a:t> (rôles, tâches, </a:t>
            </a:r>
            <a:r>
              <a:rPr lang="fr-FR" dirty="0" err="1"/>
              <a:t>playbooks</a:t>
            </a:r>
            <a:r>
              <a:rPr lang="fr-FR" dirty="0"/>
              <a:t>, modules...)</a:t>
            </a:r>
          </a:p>
          <a:p>
            <a:r>
              <a:rPr lang="en-US" dirty="0"/>
              <a:t>Installer et </a:t>
            </a:r>
            <a:r>
              <a:rPr lang="en-US" dirty="0" err="1"/>
              <a:t>configurer</a:t>
            </a:r>
            <a:r>
              <a:rPr lang="en-US" dirty="0"/>
              <a:t> </a:t>
            </a:r>
            <a:r>
              <a:rPr lang="en-US" dirty="0" err="1"/>
              <a:t>Ansible</a:t>
            </a:r>
            <a:endParaRPr lang="en-US" dirty="0"/>
          </a:p>
          <a:p>
            <a:r>
              <a:rPr lang="fr-FR" dirty="0"/>
              <a:t>Utiliser et créer des </a:t>
            </a:r>
            <a:r>
              <a:rPr lang="fr-FR" dirty="0" err="1"/>
              <a:t>playbooks</a:t>
            </a:r>
            <a:r>
              <a:rPr lang="fr-FR" dirty="0"/>
              <a:t> pour gérer une infrastructure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0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097" y="6415943"/>
            <a:ext cx="0" cy="405473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6599"/>
                </a:moveTo>
                <a:lnTo>
                  <a:pt x="0" y="0"/>
                </a:lnTo>
              </a:path>
            </a:pathLst>
          </a:custGeom>
          <a:ln w="9524">
            <a:solidFill>
              <a:srgbClr val="EE0000"/>
            </a:solidFill>
          </a:ln>
        </p:spPr>
        <p:txBody>
          <a:bodyPr wrap="square" lIns="0" tIns="0" rIns="0" bIns="0" rtlCol="0"/>
          <a:lstStyle/>
          <a:p>
            <a:endParaRPr sz="1831"/>
          </a:p>
        </p:txBody>
      </p:sp>
      <p:grpSp>
        <p:nvGrpSpPr>
          <p:cNvPr id="4" name="object 4"/>
          <p:cNvGrpSpPr/>
          <p:nvPr/>
        </p:nvGrpSpPr>
        <p:grpSpPr>
          <a:xfrm>
            <a:off x="110" y="1379791"/>
            <a:ext cx="10801350" cy="4630839"/>
            <a:chOff x="124" y="722774"/>
            <a:chExt cx="12179300" cy="5221605"/>
          </a:xfrm>
        </p:grpSpPr>
        <p:sp>
          <p:nvSpPr>
            <p:cNvPr id="5" name="object 5"/>
            <p:cNvSpPr/>
            <p:nvPr/>
          </p:nvSpPr>
          <p:spPr>
            <a:xfrm>
              <a:off x="124" y="914399"/>
              <a:ext cx="12179300" cy="5029835"/>
            </a:xfrm>
            <a:custGeom>
              <a:avLst/>
              <a:gdLst/>
              <a:ahLst/>
              <a:cxnLst/>
              <a:rect l="l" t="t" r="r" b="b"/>
              <a:pathLst>
                <a:path w="12179300" h="5029835">
                  <a:moveTo>
                    <a:pt x="0" y="0"/>
                  </a:moveTo>
                  <a:lnTo>
                    <a:pt x="12179174" y="0"/>
                  </a:lnTo>
                  <a:lnTo>
                    <a:pt x="12179174" y="5029499"/>
                  </a:lnTo>
                  <a:lnTo>
                    <a:pt x="0" y="5029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6" name="object 6"/>
            <p:cNvSpPr/>
            <p:nvPr/>
          </p:nvSpPr>
          <p:spPr>
            <a:xfrm>
              <a:off x="8588089" y="722774"/>
              <a:ext cx="3591560" cy="377825"/>
            </a:xfrm>
            <a:custGeom>
              <a:avLst/>
              <a:gdLst/>
              <a:ahLst/>
              <a:cxnLst/>
              <a:rect l="l" t="t" r="r" b="b"/>
              <a:pathLst>
                <a:path w="3591559" h="377825">
                  <a:moveTo>
                    <a:pt x="0" y="0"/>
                  </a:moveTo>
                  <a:lnTo>
                    <a:pt x="3591210" y="0"/>
                  </a:lnTo>
                  <a:lnTo>
                    <a:pt x="3591210" y="377699"/>
                  </a:lnTo>
                  <a:lnTo>
                    <a:pt x="0" y="377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0000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54227" y="1441399"/>
            <a:ext cx="1321729" cy="202516"/>
          </a:xfrm>
          <a:prstGeom prst="rect">
            <a:avLst/>
          </a:prstGeom>
        </p:spPr>
        <p:txBody>
          <a:bodyPr vert="horz" wrap="square" lIns="0" tIns="11263" rIns="0" bIns="0" rtlCol="0" anchor="ctr">
            <a:spAutoFit/>
          </a:bodyPr>
          <a:lstStyle/>
          <a:p>
            <a:pPr marL="11264">
              <a:lnSpc>
                <a:spcPct val="100000"/>
              </a:lnSpc>
              <a:spcBef>
                <a:spcPts val="89"/>
              </a:spcBef>
            </a:pPr>
            <a:r>
              <a:rPr sz="1242" spc="9" dirty="0">
                <a:solidFill>
                  <a:srgbClr val="FFFFFF"/>
                </a:solidFill>
              </a:rPr>
              <a:t>Ansible</a:t>
            </a:r>
            <a:r>
              <a:rPr sz="1242" spc="-71" dirty="0">
                <a:solidFill>
                  <a:srgbClr val="FFFFFF"/>
                </a:solidFill>
              </a:rPr>
              <a:t> </a:t>
            </a:r>
            <a:r>
              <a:rPr sz="1242" spc="4" dirty="0">
                <a:solidFill>
                  <a:srgbClr val="FFFFFF"/>
                </a:solidFill>
              </a:rPr>
              <a:t>pl</a:t>
            </a:r>
            <a:r>
              <a:rPr sz="1242" spc="-9" dirty="0">
                <a:solidFill>
                  <a:srgbClr val="FFFFFF"/>
                </a:solidFill>
              </a:rPr>
              <a:t>a</a:t>
            </a:r>
            <a:r>
              <a:rPr sz="1242" spc="49" dirty="0">
                <a:solidFill>
                  <a:srgbClr val="FFFFFF"/>
                </a:solidFill>
              </a:rPr>
              <a:t>yboo</a:t>
            </a:r>
            <a:r>
              <a:rPr sz="1242" spc="35" dirty="0">
                <a:solidFill>
                  <a:srgbClr val="FFFFFF"/>
                </a:solidFill>
              </a:rPr>
              <a:t>k</a:t>
            </a:r>
            <a:r>
              <a:rPr sz="1242" spc="-44" dirty="0">
                <a:solidFill>
                  <a:srgbClr val="FFFFFF"/>
                </a:solidFill>
              </a:rPr>
              <a:t>s</a:t>
            </a:r>
            <a:endParaRPr sz="1242"/>
          </a:p>
        </p:txBody>
      </p:sp>
      <p:sp>
        <p:nvSpPr>
          <p:cNvPr id="8" name="object 8"/>
          <p:cNvSpPr txBox="1"/>
          <p:nvPr/>
        </p:nvSpPr>
        <p:spPr>
          <a:xfrm>
            <a:off x="774420" y="1066583"/>
            <a:ext cx="2470569" cy="147885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spcBef>
                <a:spcPts val="89"/>
              </a:spcBef>
            </a:pPr>
            <a:r>
              <a:rPr sz="887" spc="-84" dirty="0">
                <a:solidFill>
                  <a:srgbClr val="EE0000"/>
                </a:solidFill>
                <a:latin typeface="Microsoft Sans Serif"/>
                <a:cs typeface="Microsoft Sans Serif"/>
              </a:rPr>
              <a:t>R</a:t>
            </a:r>
            <a:r>
              <a:rPr sz="887" spc="13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r>
              <a:rPr sz="887" spc="44" dirty="0">
                <a:solidFill>
                  <a:srgbClr val="EE0000"/>
                </a:solidFill>
                <a:latin typeface="Microsoft Sans Serif"/>
                <a:cs typeface="Microsoft Sans Serif"/>
              </a:rPr>
              <a:t>d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-9" dirty="0">
                <a:solidFill>
                  <a:srgbClr val="EE0000"/>
                </a:solidFill>
                <a:latin typeface="Microsoft Sans Serif"/>
                <a:cs typeface="Microsoft Sans Serif"/>
              </a:rPr>
              <a:t>H</a:t>
            </a:r>
            <a:r>
              <a:rPr sz="887" spc="-35" dirty="0">
                <a:solidFill>
                  <a:srgbClr val="EE0000"/>
                </a:solidFill>
                <a:latin typeface="Microsoft Sans Serif"/>
                <a:cs typeface="Microsoft Sans Serif"/>
              </a:rPr>
              <a:t>a</a:t>
            </a:r>
            <a:r>
              <a:rPr sz="887" spc="98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4" dirty="0">
                <a:solidFill>
                  <a:srgbClr val="EE0000"/>
                </a:solidFill>
                <a:latin typeface="Microsoft Sans Serif"/>
                <a:cs typeface="Microsoft Sans Serif"/>
              </a:rPr>
              <a:t>Ansible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-13" dirty="0">
                <a:solidFill>
                  <a:srgbClr val="EE0000"/>
                </a:solidFill>
                <a:latin typeface="Microsoft Sans Serif"/>
                <a:cs typeface="Microsoft Sans Serif"/>
              </a:rPr>
              <a:t>Pl</a:t>
            </a:r>
            <a:r>
              <a:rPr sz="887" spc="-31" dirty="0">
                <a:solidFill>
                  <a:srgbClr val="EE0000"/>
                </a:solidFill>
                <a:latin typeface="Microsoft Sans Serif"/>
                <a:cs typeface="Microsoft Sans Serif"/>
              </a:rPr>
              <a:t>a</a:t>
            </a:r>
            <a:r>
              <a:rPr sz="887" spc="101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80" dirty="0">
                <a:solidFill>
                  <a:srgbClr val="EE0000"/>
                </a:solidFill>
                <a:latin typeface="Microsoft Sans Serif"/>
                <a:cs typeface="Microsoft Sans Serif"/>
              </a:rPr>
              <a:t>f</a:t>
            </a:r>
            <a:r>
              <a:rPr sz="887" spc="35" dirty="0">
                <a:solidFill>
                  <a:srgbClr val="EE0000"/>
                </a:solidFill>
                <a:latin typeface="Microsoft Sans Serif"/>
                <a:cs typeface="Microsoft Sans Serif"/>
              </a:rPr>
              <a:t>orm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89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13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r>
              <a:rPr sz="887" dirty="0">
                <a:solidFill>
                  <a:srgbClr val="EE0000"/>
                </a:solidFill>
                <a:latin typeface="Microsoft Sans Serif"/>
                <a:cs typeface="Microsoft Sans Serif"/>
              </a:rPr>
              <a:t>chnical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27" dirty="0">
                <a:solidFill>
                  <a:srgbClr val="EE0000"/>
                </a:solidFill>
                <a:latin typeface="Microsoft Sans Serif"/>
                <a:cs typeface="Microsoft Sans Serif"/>
              </a:rPr>
              <a:t>de</a:t>
            </a:r>
            <a:r>
              <a:rPr sz="887" spc="4" dirty="0">
                <a:solidFill>
                  <a:srgbClr val="EE0000"/>
                </a:solidFill>
                <a:latin typeface="Microsoft Sans Serif"/>
                <a:cs typeface="Microsoft Sans Serif"/>
              </a:rPr>
              <a:t>ck: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18" dirty="0">
                <a:solidFill>
                  <a:srgbClr val="EE0000"/>
                </a:solidFill>
                <a:latin typeface="Microsoft Sans Serif"/>
                <a:cs typeface="Microsoft Sans Serif"/>
              </a:rPr>
              <a:t>C</a:t>
            </a:r>
            <a:r>
              <a:rPr sz="887" spc="-18" dirty="0">
                <a:solidFill>
                  <a:srgbClr val="EE0000"/>
                </a:solidFill>
                <a:latin typeface="Microsoft Sans Serif"/>
                <a:cs typeface="Microsoft Sans Serif"/>
              </a:rPr>
              <a:t>r</a:t>
            </a:r>
            <a:r>
              <a:rPr sz="887" spc="4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r>
              <a:rPr sz="887" spc="-35" dirty="0">
                <a:solidFill>
                  <a:srgbClr val="EE0000"/>
                </a:solidFill>
                <a:latin typeface="Microsoft Sans Serif"/>
                <a:cs typeface="Microsoft Sans Serif"/>
              </a:rPr>
              <a:t>a</a:t>
            </a:r>
            <a:r>
              <a:rPr sz="887" spc="89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13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endParaRPr sz="887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0260" y="1903982"/>
            <a:ext cx="2791569" cy="1156174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lnSpc>
                <a:spcPts val="1476"/>
              </a:lnSpc>
              <a:spcBef>
                <a:spcPts val="89"/>
              </a:spcBef>
            </a:pP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---</a:t>
            </a:r>
            <a:endParaRPr sz="1242" dirty="0">
              <a:latin typeface="Consolas"/>
              <a:cs typeface="Consolas"/>
            </a:endParaRPr>
          </a:p>
          <a:p>
            <a:pPr marL="184160" marR="4505" indent="-173460">
              <a:lnSpc>
                <a:spcPts val="1463"/>
              </a:lnSpc>
              <a:spcBef>
                <a:spcPts val="58"/>
              </a:spcBef>
            </a:pP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-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install and start apache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hosts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9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web</a:t>
            </a:r>
            <a:endParaRPr sz="1242" dirty="0">
              <a:latin typeface="Consolas"/>
              <a:cs typeface="Consolas"/>
            </a:endParaRPr>
          </a:p>
          <a:p>
            <a:pPr marL="184160">
              <a:lnSpc>
                <a:spcPts val="1419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become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58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yes</a:t>
            </a:r>
            <a:endParaRPr sz="1242" dirty="0">
              <a:latin typeface="Consolas"/>
              <a:cs typeface="Consolas"/>
            </a:endParaRPr>
          </a:p>
          <a:p>
            <a:pPr>
              <a:spcBef>
                <a:spcPts val="31"/>
              </a:spcBef>
            </a:pPr>
            <a:endParaRPr sz="1197" dirty="0">
              <a:latin typeface="Consolas"/>
              <a:cs typeface="Consolas"/>
            </a:endParaRPr>
          </a:p>
          <a:p>
            <a:pPr marL="184160">
              <a:spcBef>
                <a:spcPts val="4"/>
              </a:spcBef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tasks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 dirty="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6534" y="3019033"/>
            <a:ext cx="2792132" cy="789913"/>
          </a:xfrm>
          <a:prstGeom prst="rect">
            <a:avLst/>
          </a:prstGeom>
        </p:spPr>
        <p:txBody>
          <a:bodyPr vert="horz" wrap="square" lIns="0" tIns="20274" rIns="0" bIns="0" rtlCol="0">
            <a:spAutoFit/>
          </a:bodyPr>
          <a:lstStyle/>
          <a:p>
            <a:pPr marL="243294" marR="4505" indent="-232594">
              <a:lnSpc>
                <a:spcPts val="1463"/>
              </a:lnSpc>
              <a:spcBef>
                <a:spcPts val="160"/>
              </a:spcBef>
            </a:pP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-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httpd package is present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yum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>
              <a:latin typeface="Consolas"/>
              <a:cs typeface="Consolas"/>
            </a:endParaRPr>
          </a:p>
          <a:p>
            <a:pPr marL="416754" marR="1242378">
              <a:lnSpc>
                <a:spcPts val="1463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httpd </a:t>
            </a: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state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8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latest</a:t>
            </a:r>
            <a:endParaRPr sz="1242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6534" y="3948242"/>
            <a:ext cx="3570415" cy="1750497"/>
          </a:xfrm>
          <a:prstGeom prst="rect">
            <a:avLst/>
          </a:prstGeom>
        </p:spPr>
        <p:txBody>
          <a:bodyPr vert="horz" wrap="square" lIns="0" tIns="20274" rIns="0" bIns="0" rtlCol="0">
            <a:spAutoFit/>
          </a:bodyPr>
          <a:lstStyle/>
          <a:p>
            <a:pPr marL="184723" marR="4505" indent="-173460">
              <a:lnSpc>
                <a:spcPts val="1463"/>
              </a:lnSpc>
              <a:spcBef>
                <a:spcPts val="160"/>
              </a:spcBef>
              <a:buClr>
                <a:srgbClr val="FFFFFF"/>
              </a:buClr>
              <a:buChar char="-"/>
              <a:tabLst>
                <a:tab pos="185287" algn="l"/>
              </a:tabLst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latest index.html file is present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template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>
              <a:latin typeface="Consolas"/>
              <a:cs typeface="Consolas"/>
            </a:endParaRPr>
          </a:p>
          <a:p>
            <a:pPr marL="357620" marR="1386553">
              <a:lnSpc>
                <a:spcPts val="1463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src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7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files/index.html </a:t>
            </a:r>
            <a:r>
              <a:rPr sz="1242" spc="-6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dest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44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/var/www/html/</a:t>
            </a:r>
            <a:endParaRPr sz="1242">
              <a:latin typeface="Consolas"/>
              <a:cs typeface="Consolas"/>
            </a:endParaRPr>
          </a:p>
          <a:p>
            <a:pPr>
              <a:spcBef>
                <a:spcPts val="9"/>
              </a:spcBef>
            </a:pPr>
            <a:endParaRPr sz="1242">
              <a:latin typeface="Consolas"/>
              <a:cs typeface="Consolas"/>
            </a:endParaRPr>
          </a:p>
          <a:p>
            <a:pPr marL="184723" marR="1473846" indent="-174023">
              <a:lnSpc>
                <a:spcPts val="1463"/>
              </a:lnSpc>
              <a:buClr>
                <a:srgbClr val="FFFFFF"/>
              </a:buClr>
              <a:buChar char="-"/>
              <a:tabLst>
                <a:tab pos="185287" algn="l"/>
              </a:tabLst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3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httpd</a:t>
            </a:r>
            <a:r>
              <a:rPr sz="1242" spc="-27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is</a:t>
            </a:r>
            <a:r>
              <a:rPr sz="1242" spc="-27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started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service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>
              <a:latin typeface="Consolas"/>
              <a:cs typeface="Consolas"/>
            </a:endParaRPr>
          </a:p>
          <a:p>
            <a:pPr marL="357620" marR="1992536">
              <a:lnSpc>
                <a:spcPts val="1463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httpd </a:t>
            </a: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state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84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started</a:t>
            </a:r>
            <a:endParaRPr sz="1242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2881" y="738877"/>
            <a:ext cx="7723134" cy="3161563"/>
            <a:chOff x="443001" y="99"/>
            <a:chExt cx="8708390" cy="3564890"/>
          </a:xfrm>
        </p:grpSpPr>
        <p:sp>
          <p:nvSpPr>
            <p:cNvPr id="13" name="object 13"/>
            <p:cNvSpPr/>
            <p:nvPr/>
          </p:nvSpPr>
          <p:spPr>
            <a:xfrm>
              <a:off x="447763" y="99"/>
              <a:ext cx="0" cy="887094"/>
            </a:xfrm>
            <a:custGeom>
              <a:avLst/>
              <a:gdLst/>
              <a:ahLst/>
              <a:cxnLst/>
              <a:rect l="l" t="t" r="r" b="b"/>
              <a:pathLst>
                <a:path h="887094">
                  <a:moveTo>
                    <a:pt x="0" y="8864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0000"/>
              </a:solidFill>
            </a:ln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14" name="object 14"/>
            <p:cNvSpPr/>
            <p:nvPr/>
          </p:nvSpPr>
          <p:spPr>
            <a:xfrm>
              <a:off x="8409992" y="548550"/>
              <a:ext cx="732155" cy="732155"/>
            </a:xfrm>
            <a:custGeom>
              <a:avLst/>
              <a:gdLst/>
              <a:ahLst/>
              <a:cxnLst/>
              <a:rect l="l" t="t" r="r" b="b"/>
              <a:pathLst>
                <a:path w="732154" h="732155">
                  <a:moveTo>
                    <a:pt x="365849" y="731699"/>
                  </a:moveTo>
                  <a:lnTo>
                    <a:pt x="319958" y="728849"/>
                  </a:lnTo>
                  <a:lnTo>
                    <a:pt x="275768" y="720526"/>
                  </a:lnTo>
                  <a:lnTo>
                    <a:pt x="233621" y="707074"/>
                  </a:lnTo>
                  <a:lnTo>
                    <a:pt x="193862" y="688834"/>
                  </a:lnTo>
                  <a:lnTo>
                    <a:pt x="156832" y="666151"/>
                  </a:lnTo>
                  <a:lnTo>
                    <a:pt x="122874" y="639367"/>
                  </a:lnTo>
                  <a:lnTo>
                    <a:pt x="92332" y="608825"/>
                  </a:lnTo>
                  <a:lnTo>
                    <a:pt x="65548" y="574867"/>
                  </a:lnTo>
                  <a:lnTo>
                    <a:pt x="42865" y="537837"/>
                  </a:lnTo>
                  <a:lnTo>
                    <a:pt x="24625" y="498078"/>
                  </a:lnTo>
                  <a:lnTo>
                    <a:pt x="11173" y="455931"/>
                  </a:lnTo>
                  <a:lnTo>
                    <a:pt x="2850" y="411741"/>
                  </a:lnTo>
                  <a:lnTo>
                    <a:pt x="0" y="365849"/>
                  </a:lnTo>
                  <a:lnTo>
                    <a:pt x="2850" y="319958"/>
                  </a:lnTo>
                  <a:lnTo>
                    <a:pt x="11173" y="275768"/>
                  </a:lnTo>
                  <a:lnTo>
                    <a:pt x="24625" y="233621"/>
                  </a:lnTo>
                  <a:lnTo>
                    <a:pt x="42865" y="193862"/>
                  </a:lnTo>
                  <a:lnTo>
                    <a:pt x="65548" y="156832"/>
                  </a:lnTo>
                  <a:lnTo>
                    <a:pt x="92332" y="122874"/>
                  </a:lnTo>
                  <a:lnTo>
                    <a:pt x="122874" y="92332"/>
                  </a:lnTo>
                  <a:lnTo>
                    <a:pt x="156832" y="65548"/>
                  </a:lnTo>
                  <a:lnTo>
                    <a:pt x="193862" y="42865"/>
                  </a:lnTo>
                  <a:lnTo>
                    <a:pt x="233621" y="24625"/>
                  </a:lnTo>
                  <a:lnTo>
                    <a:pt x="275768" y="11173"/>
                  </a:lnTo>
                  <a:lnTo>
                    <a:pt x="319958" y="2850"/>
                  </a:lnTo>
                  <a:lnTo>
                    <a:pt x="365849" y="0"/>
                  </a:lnTo>
                  <a:lnTo>
                    <a:pt x="413938" y="3172"/>
                  </a:lnTo>
                  <a:lnTo>
                    <a:pt x="460796" y="12534"/>
                  </a:lnTo>
                  <a:lnTo>
                    <a:pt x="505854" y="27848"/>
                  </a:lnTo>
                  <a:lnTo>
                    <a:pt x="548544" y="48880"/>
                  </a:lnTo>
                  <a:lnTo>
                    <a:pt x="588297" y="75394"/>
                  </a:lnTo>
                  <a:lnTo>
                    <a:pt x="624545" y="107154"/>
                  </a:lnTo>
                  <a:lnTo>
                    <a:pt x="656305" y="143402"/>
                  </a:lnTo>
                  <a:lnTo>
                    <a:pt x="682819" y="183155"/>
                  </a:lnTo>
                  <a:lnTo>
                    <a:pt x="703851" y="225845"/>
                  </a:lnTo>
                  <a:lnTo>
                    <a:pt x="719165" y="270903"/>
                  </a:lnTo>
                  <a:lnTo>
                    <a:pt x="728527" y="317761"/>
                  </a:lnTo>
                  <a:lnTo>
                    <a:pt x="731699" y="365849"/>
                  </a:lnTo>
                  <a:lnTo>
                    <a:pt x="728849" y="411741"/>
                  </a:lnTo>
                  <a:lnTo>
                    <a:pt x="720526" y="455931"/>
                  </a:lnTo>
                  <a:lnTo>
                    <a:pt x="707074" y="498078"/>
                  </a:lnTo>
                  <a:lnTo>
                    <a:pt x="688834" y="537837"/>
                  </a:lnTo>
                  <a:lnTo>
                    <a:pt x="666151" y="574867"/>
                  </a:lnTo>
                  <a:lnTo>
                    <a:pt x="639367" y="608825"/>
                  </a:lnTo>
                  <a:lnTo>
                    <a:pt x="608825" y="639367"/>
                  </a:lnTo>
                  <a:lnTo>
                    <a:pt x="574867" y="666151"/>
                  </a:lnTo>
                  <a:lnTo>
                    <a:pt x="537837" y="688834"/>
                  </a:lnTo>
                  <a:lnTo>
                    <a:pt x="498078" y="707074"/>
                  </a:lnTo>
                  <a:lnTo>
                    <a:pt x="455931" y="720526"/>
                  </a:lnTo>
                  <a:lnTo>
                    <a:pt x="411741" y="728849"/>
                  </a:lnTo>
                  <a:lnTo>
                    <a:pt x="365849" y="731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15" name="object 15"/>
            <p:cNvSpPr/>
            <p:nvPr/>
          </p:nvSpPr>
          <p:spPr>
            <a:xfrm>
              <a:off x="8409992" y="548550"/>
              <a:ext cx="732155" cy="732155"/>
            </a:xfrm>
            <a:custGeom>
              <a:avLst/>
              <a:gdLst/>
              <a:ahLst/>
              <a:cxnLst/>
              <a:rect l="l" t="t" r="r" b="b"/>
              <a:pathLst>
                <a:path w="732154" h="732155">
                  <a:moveTo>
                    <a:pt x="0" y="365849"/>
                  </a:moveTo>
                  <a:lnTo>
                    <a:pt x="2850" y="319958"/>
                  </a:lnTo>
                  <a:lnTo>
                    <a:pt x="11173" y="275768"/>
                  </a:lnTo>
                  <a:lnTo>
                    <a:pt x="24625" y="233621"/>
                  </a:lnTo>
                  <a:lnTo>
                    <a:pt x="42865" y="193862"/>
                  </a:lnTo>
                  <a:lnTo>
                    <a:pt x="65548" y="156832"/>
                  </a:lnTo>
                  <a:lnTo>
                    <a:pt x="92332" y="122874"/>
                  </a:lnTo>
                  <a:lnTo>
                    <a:pt x="122874" y="92332"/>
                  </a:lnTo>
                  <a:lnTo>
                    <a:pt x="156832" y="65548"/>
                  </a:lnTo>
                  <a:lnTo>
                    <a:pt x="193862" y="42865"/>
                  </a:lnTo>
                  <a:lnTo>
                    <a:pt x="233621" y="24625"/>
                  </a:lnTo>
                  <a:lnTo>
                    <a:pt x="275768" y="11173"/>
                  </a:lnTo>
                  <a:lnTo>
                    <a:pt x="319958" y="2850"/>
                  </a:lnTo>
                  <a:lnTo>
                    <a:pt x="365849" y="0"/>
                  </a:lnTo>
                  <a:lnTo>
                    <a:pt x="413938" y="3172"/>
                  </a:lnTo>
                  <a:lnTo>
                    <a:pt x="460796" y="12534"/>
                  </a:lnTo>
                  <a:lnTo>
                    <a:pt x="505854" y="27848"/>
                  </a:lnTo>
                  <a:lnTo>
                    <a:pt x="548544" y="48880"/>
                  </a:lnTo>
                  <a:lnTo>
                    <a:pt x="588297" y="75394"/>
                  </a:lnTo>
                  <a:lnTo>
                    <a:pt x="624545" y="107154"/>
                  </a:lnTo>
                  <a:lnTo>
                    <a:pt x="656305" y="143402"/>
                  </a:lnTo>
                  <a:lnTo>
                    <a:pt x="682819" y="183155"/>
                  </a:lnTo>
                  <a:lnTo>
                    <a:pt x="703851" y="225845"/>
                  </a:lnTo>
                  <a:lnTo>
                    <a:pt x="719165" y="270903"/>
                  </a:lnTo>
                  <a:lnTo>
                    <a:pt x="728527" y="317761"/>
                  </a:lnTo>
                  <a:lnTo>
                    <a:pt x="731699" y="365849"/>
                  </a:lnTo>
                  <a:lnTo>
                    <a:pt x="728849" y="411741"/>
                  </a:lnTo>
                  <a:lnTo>
                    <a:pt x="720526" y="455931"/>
                  </a:lnTo>
                  <a:lnTo>
                    <a:pt x="707074" y="498078"/>
                  </a:lnTo>
                  <a:lnTo>
                    <a:pt x="688834" y="537837"/>
                  </a:lnTo>
                  <a:lnTo>
                    <a:pt x="666151" y="574867"/>
                  </a:lnTo>
                  <a:lnTo>
                    <a:pt x="639367" y="608825"/>
                  </a:lnTo>
                  <a:lnTo>
                    <a:pt x="608825" y="639367"/>
                  </a:lnTo>
                  <a:lnTo>
                    <a:pt x="574867" y="666151"/>
                  </a:lnTo>
                  <a:lnTo>
                    <a:pt x="537837" y="688834"/>
                  </a:lnTo>
                  <a:lnTo>
                    <a:pt x="498078" y="707074"/>
                  </a:lnTo>
                  <a:lnTo>
                    <a:pt x="455931" y="720526"/>
                  </a:lnTo>
                  <a:lnTo>
                    <a:pt x="411741" y="728849"/>
                  </a:lnTo>
                  <a:lnTo>
                    <a:pt x="365849" y="731699"/>
                  </a:lnTo>
                  <a:lnTo>
                    <a:pt x="319958" y="728849"/>
                  </a:lnTo>
                  <a:lnTo>
                    <a:pt x="275768" y="720526"/>
                  </a:lnTo>
                  <a:lnTo>
                    <a:pt x="233621" y="707074"/>
                  </a:lnTo>
                  <a:lnTo>
                    <a:pt x="193862" y="688834"/>
                  </a:lnTo>
                  <a:lnTo>
                    <a:pt x="156832" y="666151"/>
                  </a:lnTo>
                  <a:lnTo>
                    <a:pt x="122874" y="639367"/>
                  </a:lnTo>
                  <a:lnTo>
                    <a:pt x="92332" y="608825"/>
                  </a:lnTo>
                  <a:lnTo>
                    <a:pt x="65548" y="574867"/>
                  </a:lnTo>
                  <a:lnTo>
                    <a:pt x="42865" y="537837"/>
                  </a:lnTo>
                  <a:lnTo>
                    <a:pt x="24625" y="498078"/>
                  </a:lnTo>
                  <a:lnTo>
                    <a:pt x="11173" y="455931"/>
                  </a:lnTo>
                  <a:lnTo>
                    <a:pt x="2850" y="411741"/>
                  </a:lnTo>
                  <a:lnTo>
                    <a:pt x="0" y="365849"/>
                  </a:lnTo>
                  <a:close/>
                </a:path>
              </a:pathLst>
            </a:custGeom>
            <a:ln w="19049">
              <a:solidFill>
                <a:srgbClr val="EE0000"/>
              </a:solidFill>
            </a:ln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2966" y="638750"/>
              <a:ext cx="545613" cy="54561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409125" y="2710550"/>
              <a:ext cx="365125" cy="816610"/>
            </a:xfrm>
            <a:custGeom>
              <a:avLst/>
              <a:gdLst/>
              <a:ahLst/>
              <a:cxnLst/>
              <a:rect l="l" t="t" r="r" b="b"/>
              <a:pathLst>
                <a:path w="365125" h="816610">
                  <a:moveTo>
                    <a:pt x="364799" y="816299"/>
                  </a:moveTo>
                  <a:lnTo>
                    <a:pt x="291280" y="815682"/>
                  </a:lnTo>
                  <a:lnTo>
                    <a:pt x="222803" y="813911"/>
                  </a:lnTo>
                  <a:lnTo>
                    <a:pt x="160836" y="811108"/>
                  </a:lnTo>
                  <a:lnTo>
                    <a:pt x="106847" y="807396"/>
                  </a:lnTo>
                  <a:lnTo>
                    <a:pt x="62302" y="802897"/>
                  </a:lnTo>
                  <a:lnTo>
                    <a:pt x="7411" y="792027"/>
                  </a:lnTo>
                  <a:lnTo>
                    <a:pt x="0" y="785901"/>
                  </a:lnTo>
                  <a:lnTo>
                    <a:pt x="0" y="30398"/>
                  </a:lnTo>
                  <a:lnTo>
                    <a:pt x="61290" y="13533"/>
                  </a:lnTo>
                  <a:lnTo>
                    <a:pt x="106847" y="8903"/>
                  </a:lnTo>
                  <a:lnTo>
                    <a:pt x="150656" y="5788"/>
                  </a:lnTo>
                  <a:lnTo>
                    <a:pt x="199336" y="3306"/>
                  </a:lnTo>
                  <a:lnTo>
                    <a:pt x="251907" y="1492"/>
                  </a:lnTo>
                  <a:lnTo>
                    <a:pt x="307388" y="378"/>
                  </a:lnTo>
                  <a:lnTo>
                    <a:pt x="364799" y="0"/>
                  </a:lnTo>
                </a:path>
              </a:pathLst>
            </a:custGeom>
            <a:ln w="76199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 sz="1831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27058" y="3176605"/>
            <a:ext cx="1123498" cy="502726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spcBef>
                <a:spcPts val="89"/>
              </a:spcBef>
            </a:pPr>
            <a:r>
              <a:rPr sz="3193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193" spc="-16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93" spc="-13" dirty="0">
                <a:solidFill>
                  <a:srgbClr val="FFFFFF"/>
                </a:solidFill>
                <a:latin typeface="Microsoft Sans Serif"/>
                <a:cs typeface="Microsoft Sans Serif"/>
              </a:rPr>
              <a:t>task</a:t>
            </a:r>
            <a:endParaRPr sz="3193">
              <a:latin typeface="Microsoft Sans Serif"/>
              <a:cs typeface="Microsoft Sans Serif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99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097" y="6415943"/>
            <a:ext cx="0" cy="405473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6599"/>
                </a:moveTo>
                <a:lnTo>
                  <a:pt x="0" y="0"/>
                </a:lnTo>
              </a:path>
            </a:pathLst>
          </a:custGeom>
          <a:ln w="9524">
            <a:solidFill>
              <a:srgbClr val="EE0000"/>
            </a:solidFill>
          </a:ln>
        </p:spPr>
        <p:txBody>
          <a:bodyPr wrap="square" lIns="0" tIns="0" rIns="0" bIns="0" rtlCol="0"/>
          <a:lstStyle/>
          <a:p>
            <a:endParaRPr sz="1831"/>
          </a:p>
        </p:txBody>
      </p:sp>
      <p:grpSp>
        <p:nvGrpSpPr>
          <p:cNvPr id="4" name="object 4"/>
          <p:cNvGrpSpPr/>
          <p:nvPr/>
        </p:nvGrpSpPr>
        <p:grpSpPr>
          <a:xfrm>
            <a:off x="110" y="1379791"/>
            <a:ext cx="10801350" cy="4630839"/>
            <a:chOff x="124" y="722774"/>
            <a:chExt cx="12179300" cy="5221605"/>
          </a:xfrm>
        </p:grpSpPr>
        <p:sp>
          <p:nvSpPr>
            <p:cNvPr id="5" name="object 5"/>
            <p:cNvSpPr/>
            <p:nvPr/>
          </p:nvSpPr>
          <p:spPr>
            <a:xfrm>
              <a:off x="124" y="914399"/>
              <a:ext cx="12179300" cy="5029835"/>
            </a:xfrm>
            <a:custGeom>
              <a:avLst/>
              <a:gdLst/>
              <a:ahLst/>
              <a:cxnLst/>
              <a:rect l="l" t="t" r="r" b="b"/>
              <a:pathLst>
                <a:path w="12179300" h="5029835">
                  <a:moveTo>
                    <a:pt x="0" y="0"/>
                  </a:moveTo>
                  <a:lnTo>
                    <a:pt x="12179174" y="0"/>
                  </a:lnTo>
                  <a:lnTo>
                    <a:pt x="12179174" y="5029499"/>
                  </a:lnTo>
                  <a:lnTo>
                    <a:pt x="0" y="5029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6" name="object 6"/>
            <p:cNvSpPr/>
            <p:nvPr/>
          </p:nvSpPr>
          <p:spPr>
            <a:xfrm>
              <a:off x="8588089" y="722774"/>
              <a:ext cx="3591560" cy="377825"/>
            </a:xfrm>
            <a:custGeom>
              <a:avLst/>
              <a:gdLst/>
              <a:ahLst/>
              <a:cxnLst/>
              <a:rect l="l" t="t" r="r" b="b"/>
              <a:pathLst>
                <a:path w="3591559" h="377825">
                  <a:moveTo>
                    <a:pt x="0" y="0"/>
                  </a:moveTo>
                  <a:lnTo>
                    <a:pt x="3591210" y="0"/>
                  </a:lnTo>
                  <a:lnTo>
                    <a:pt x="3591210" y="377699"/>
                  </a:lnTo>
                  <a:lnTo>
                    <a:pt x="0" y="377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0000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54227" y="1441399"/>
            <a:ext cx="1321729" cy="202516"/>
          </a:xfrm>
          <a:prstGeom prst="rect">
            <a:avLst/>
          </a:prstGeom>
        </p:spPr>
        <p:txBody>
          <a:bodyPr vert="horz" wrap="square" lIns="0" tIns="11263" rIns="0" bIns="0" rtlCol="0" anchor="ctr">
            <a:spAutoFit/>
          </a:bodyPr>
          <a:lstStyle/>
          <a:p>
            <a:pPr marL="11264">
              <a:lnSpc>
                <a:spcPct val="100000"/>
              </a:lnSpc>
              <a:spcBef>
                <a:spcPts val="89"/>
              </a:spcBef>
            </a:pPr>
            <a:r>
              <a:rPr sz="1242" spc="9" dirty="0">
                <a:solidFill>
                  <a:srgbClr val="FFFFFF"/>
                </a:solidFill>
              </a:rPr>
              <a:t>Ansible</a:t>
            </a:r>
            <a:r>
              <a:rPr sz="1242" spc="-71" dirty="0">
                <a:solidFill>
                  <a:srgbClr val="FFFFFF"/>
                </a:solidFill>
              </a:rPr>
              <a:t> </a:t>
            </a:r>
            <a:r>
              <a:rPr sz="1242" spc="4" dirty="0">
                <a:solidFill>
                  <a:srgbClr val="FFFFFF"/>
                </a:solidFill>
              </a:rPr>
              <a:t>pl</a:t>
            </a:r>
            <a:r>
              <a:rPr sz="1242" spc="-9" dirty="0">
                <a:solidFill>
                  <a:srgbClr val="FFFFFF"/>
                </a:solidFill>
              </a:rPr>
              <a:t>a</a:t>
            </a:r>
            <a:r>
              <a:rPr sz="1242" spc="49" dirty="0">
                <a:solidFill>
                  <a:srgbClr val="FFFFFF"/>
                </a:solidFill>
              </a:rPr>
              <a:t>yboo</a:t>
            </a:r>
            <a:r>
              <a:rPr sz="1242" spc="35" dirty="0">
                <a:solidFill>
                  <a:srgbClr val="FFFFFF"/>
                </a:solidFill>
              </a:rPr>
              <a:t>k</a:t>
            </a:r>
            <a:r>
              <a:rPr sz="1242" spc="-44" dirty="0">
                <a:solidFill>
                  <a:srgbClr val="FFFFFF"/>
                </a:solidFill>
              </a:rPr>
              <a:t>s</a:t>
            </a:r>
            <a:endParaRPr sz="1242"/>
          </a:p>
        </p:txBody>
      </p:sp>
      <p:sp>
        <p:nvSpPr>
          <p:cNvPr id="8" name="object 8"/>
          <p:cNvSpPr txBox="1"/>
          <p:nvPr/>
        </p:nvSpPr>
        <p:spPr>
          <a:xfrm>
            <a:off x="774420" y="1066583"/>
            <a:ext cx="2470569" cy="147885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spcBef>
                <a:spcPts val="89"/>
              </a:spcBef>
            </a:pPr>
            <a:r>
              <a:rPr sz="887" spc="-84" dirty="0">
                <a:solidFill>
                  <a:srgbClr val="EE0000"/>
                </a:solidFill>
                <a:latin typeface="Microsoft Sans Serif"/>
                <a:cs typeface="Microsoft Sans Serif"/>
              </a:rPr>
              <a:t>R</a:t>
            </a:r>
            <a:r>
              <a:rPr sz="887" spc="13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r>
              <a:rPr sz="887" spc="44" dirty="0">
                <a:solidFill>
                  <a:srgbClr val="EE0000"/>
                </a:solidFill>
                <a:latin typeface="Microsoft Sans Serif"/>
                <a:cs typeface="Microsoft Sans Serif"/>
              </a:rPr>
              <a:t>d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-9" dirty="0">
                <a:solidFill>
                  <a:srgbClr val="EE0000"/>
                </a:solidFill>
                <a:latin typeface="Microsoft Sans Serif"/>
                <a:cs typeface="Microsoft Sans Serif"/>
              </a:rPr>
              <a:t>H</a:t>
            </a:r>
            <a:r>
              <a:rPr sz="887" spc="-35" dirty="0">
                <a:solidFill>
                  <a:srgbClr val="EE0000"/>
                </a:solidFill>
                <a:latin typeface="Microsoft Sans Serif"/>
                <a:cs typeface="Microsoft Sans Serif"/>
              </a:rPr>
              <a:t>a</a:t>
            </a:r>
            <a:r>
              <a:rPr sz="887" spc="98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4" dirty="0">
                <a:solidFill>
                  <a:srgbClr val="EE0000"/>
                </a:solidFill>
                <a:latin typeface="Microsoft Sans Serif"/>
                <a:cs typeface="Microsoft Sans Serif"/>
              </a:rPr>
              <a:t>Ansible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-13" dirty="0">
                <a:solidFill>
                  <a:srgbClr val="EE0000"/>
                </a:solidFill>
                <a:latin typeface="Microsoft Sans Serif"/>
                <a:cs typeface="Microsoft Sans Serif"/>
              </a:rPr>
              <a:t>Pl</a:t>
            </a:r>
            <a:r>
              <a:rPr sz="887" spc="-31" dirty="0">
                <a:solidFill>
                  <a:srgbClr val="EE0000"/>
                </a:solidFill>
                <a:latin typeface="Microsoft Sans Serif"/>
                <a:cs typeface="Microsoft Sans Serif"/>
              </a:rPr>
              <a:t>a</a:t>
            </a:r>
            <a:r>
              <a:rPr sz="887" spc="101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80" dirty="0">
                <a:solidFill>
                  <a:srgbClr val="EE0000"/>
                </a:solidFill>
                <a:latin typeface="Microsoft Sans Serif"/>
                <a:cs typeface="Microsoft Sans Serif"/>
              </a:rPr>
              <a:t>f</a:t>
            </a:r>
            <a:r>
              <a:rPr sz="887" spc="35" dirty="0">
                <a:solidFill>
                  <a:srgbClr val="EE0000"/>
                </a:solidFill>
                <a:latin typeface="Microsoft Sans Serif"/>
                <a:cs typeface="Microsoft Sans Serif"/>
              </a:rPr>
              <a:t>orm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89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13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r>
              <a:rPr sz="887" dirty="0">
                <a:solidFill>
                  <a:srgbClr val="EE0000"/>
                </a:solidFill>
                <a:latin typeface="Microsoft Sans Serif"/>
                <a:cs typeface="Microsoft Sans Serif"/>
              </a:rPr>
              <a:t>chnical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27" dirty="0">
                <a:solidFill>
                  <a:srgbClr val="EE0000"/>
                </a:solidFill>
                <a:latin typeface="Microsoft Sans Serif"/>
                <a:cs typeface="Microsoft Sans Serif"/>
              </a:rPr>
              <a:t>de</a:t>
            </a:r>
            <a:r>
              <a:rPr sz="887" spc="4" dirty="0">
                <a:solidFill>
                  <a:srgbClr val="EE0000"/>
                </a:solidFill>
                <a:latin typeface="Microsoft Sans Serif"/>
                <a:cs typeface="Microsoft Sans Serif"/>
              </a:rPr>
              <a:t>ck:</a:t>
            </a:r>
            <a:r>
              <a:rPr sz="887" spc="-53" dirty="0">
                <a:solidFill>
                  <a:srgbClr val="EE0000"/>
                </a:solidFill>
                <a:latin typeface="Microsoft Sans Serif"/>
                <a:cs typeface="Microsoft Sans Serif"/>
              </a:rPr>
              <a:t> </a:t>
            </a:r>
            <a:r>
              <a:rPr sz="887" spc="18" dirty="0">
                <a:solidFill>
                  <a:srgbClr val="EE0000"/>
                </a:solidFill>
                <a:latin typeface="Microsoft Sans Serif"/>
                <a:cs typeface="Microsoft Sans Serif"/>
              </a:rPr>
              <a:t>C</a:t>
            </a:r>
            <a:r>
              <a:rPr sz="887" spc="-18" dirty="0">
                <a:solidFill>
                  <a:srgbClr val="EE0000"/>
                </a:solidFill>
                <a:latin typeface="Microsoft Sans Serif"/>
                <a:cs typeface="Microsoft Sans Serif"/>
              </a:rPr>
              <a:t>r</a:t>
            </a:r>
            <a:r>
              <a:rPr sz="887" spc="4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r>
              <a:rPr sz="887" spc="-35" dirty="0">
                <a:solidFill>
                  <a:srgbClr val="EE0000"/>
                </a:solidFill>
                <a:latin typeface="Microsoft Sans Serif"/>
                <a:cs typeface="Microsoft Sans Serif"/>
              </a:rPr>
              <a:t>a</a:t>
            </a:r>
            <a:r>
              <a:rPr sz="887" spc="89" dirty="0">
                <a:solidFill>
                  <a:srgbClr val="EE0000"/>
                </a:solidFill>
                <a:latin typeface="Microsoft Sans Serif"/>
                <a:cs typeface="Microsoft Sans Serif"/>
              </a:rPr>
              <a:t>t</a:t>
            </a:r>
            <a:r>
              <a:rPr sz="887" spc="13" dirty="0">
                <a:solidFill>
                  <a:srgbClr val="EE0000"/>
                </a:solidFill>
                <a:latin typeface="Microsoft Sans Serif"/>
                <a:cs typeface="Microsoft Sans Serif"/>
              </a:rPr>
              <a:t>e</a:t>
            </a:r>
            <a:endParaRPr sz="887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0260" y="1903982"/>
            <a:ext cx="2791569" cy="780814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lnSpc>
                <a:spcPts val="1476"/>
              </a:lnSpc>
              <a:spcBef>
                <a:spcPts val="89"/>
              </a:spcBef>
            </a:pP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---</a:t>
            </a:r>
            <a:endParaRPr sz="1242">
              <a:latin typeface="Consolas"/>
              <a:cs typeface="Consolas"/>
            </a:endParaRPr>
          </a:p>
          <a:p>
            <a:pPr marL="184160" marR="4505" indent="-173460">
              <a:lnSpc>
                <a:spcPts val="1463"/>
              </a:lnSpc>
              <a:spcBef>
                <a:spcPts val="58"/>
              </a:spcBef>
            </a:pP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-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install and start apache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hosts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9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web</a:t>
            </a:r>
            <a:endParaRPr sz="1242">
              <a:latin typeface="Consolas"/>
              <a:cs typeface="Consolas"/>
            </a:endParaRPr>
          </a:p>
          <a:p>
            <a:pPr marL="184160">
              <a:lnSpc>
                <a:spcPts val="1419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become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58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yes</a:t>
            </a:r>
            <a:endParaRPr sz="1242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3554" y="2833191"/>
            <a:ext cx="3269006" cy="985999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lnSpc>
                <a:spcPts val="1476"/>
              </a:lnSpc>
              <a:spcBef>
                <a:spcPts val="89"/>
              </a:spcBef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tasks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 dirty="0">
              <a:latin typeface="Consolas"/>
              <a:cs typeface="Consolas"/>
            </a:endParaRPr>
          </a:p>
          <a:p>
            <a:pPr marL="416754" marR="4505" indent="-232594">
              <a:lnSpc>
                <a:spcPts val="1463"/>
              </a:lnSpc>
              <a:spcBef>
                <a:spcPts val="58"/>
              </a:spcBef>
            </a:pP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-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httpd package is present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yum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 dirty="0">
              <a:latin typeface="Consolas"/>
              <a:cs typeface="Consolas"/>
            </a:endParaRPr>
          </a:p>
          <a:p>
            <a:pPr marL="589651" marR="1242378">
              <a:lnSpc>
                <a:spcPts val="1463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httpd </a:t>
            </a: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state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8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latest</a:t>
            </a:r>
            <a:endParaRPr sz="1242" dirty="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6534" y="3948242"/>
            <a:ext cx="3570415" cy="1750497"/>
          </a:xfrm>
          <a:prstGeom prst="rect">
            <a:avLst/>
          </a:prstGeom>
        </p:spPr>
        <p:txBody>
          <a:bodyPr vert="horz" wrap="square" lIns="0" tIns="20274" rIns="0" bIns="0" rtlCol="0">
            <a:spAutoFit/>
          </a:bodyPr>
          <a:lstStyle/>
          <a:p>
            <a:pPr marL="184723" marR="4505" indent="-173460">
              <a:lnSpc>
                <a:spcPts val="1463"/>
              </a:lnSpc>
              <a:spcBef>
                <a:spcPts val="160"/>
              </a:spcBef>
              <a:buClr>
                <a:srgbClr val="FFFFFF"/>
              </a:buClr>
              <a:buChar char="-"/>
              <a:tabLst>
                <a:tab pos="185287" algn="l"/>
              </a:tabLst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latest index.html file is present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template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>
              <a:latin typeface="Consolas"/>
              <a:cs typeface="Consolas"/>
            </a:endParaRPr>
          </a:p>
          <a:p>
            <a:pPr marL="357620" marR="1386553">
              <a:lnSpc>
                <a:spcPts val="1463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src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7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files/index.html </a:t>
            </a:r>
            <a:r>
              <a:rPr sz="1242" spc="-67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dest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44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/var/www/html/</a:t>
            </a:r>
            <a:endParaRPr sz="1242">
              <a:latin typeface="Consolas"/>
              <a:cs typeface="Consolas"/>
            </a:endParaRPr>
          </a:p>
          <a:p>
            <a:pPr>
              <a:spcBef>
                <a:spcPts val="9"/>
              </a:spcBef>
            </a:pPr>
            <a:endParaRPr sz="1242">
              <a:latin typeface="Consolas"/>
              <a:cs typeface="Consolas"/>
            </a:endParaRPr>
          </a:p>
          <a:p>
            <a:pPr marL="184723" marR="1473846" indent="-174023">
              <a:lnSpc>
                <a:spcPts val="1463"/>
              </a:lnSpc>
              <a:buClr>
                <a:srgbClr val="FFFFFF"/>
              </a:buClr>
              <a:buChar char="-"/>
              <a:tabLst>
                <a:tab pos="185287" algn="l"/>
              </a:tabLst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31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httpd</a:t>
            </a:r>
            <a:r>
              <a:rPr sz="1242" spc="-27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is</a:t>
            </a:r>
            <a:r>
              <a:rPr sz="1242" spc="-27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EE0000"/>
                </a:solidFill>
                <a:latin typeface="Consolas"/>
                <a:cs typeface="Consolas"/>
              </a:rPr>
              <a:t>started </a:t>
            </a:r>
            <a:r>
              <a:rPr sz="1242" spc="-670" dirty="0">
                <a:solidFill>
                  <a:srgbClr val="EE0000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service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1242">
              <a:latin typeface="Consolas"/>
              <a:cs typeface="Consolas"/>
            </a:endParaRPr>
          </a:p>
          <a:p>
            <a:pPr marL="357620" marR="1992536">
              <a:lnSpc>
                <a:spcPts val="1463"/>
              </a:lnSpc>
            </a:pP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name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 httpd </a:t>
            </a:r>
            <a:r>
              <a:rPr sz="1242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93D3E6"/>
                </a:solidFill>
                <a:latin typeface="Consolas"/>
                <a:cs typeface="Consolas"/>
              </a:rPr>
              <a:t>state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r>
              <a:rPr sz="1242" spc="-84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242" spc="-4" dirty="0">
                <a:solidFill>
                  <a:srgbClr val="FFFFFF"/>
                </a:solidFill>
                <a:latin typeface="Consolas"/>
                <a:cs typeface="Consolas"/>
              </a:rPr>
              <a:t>started</a:t>
            </a:r>
            <a:endParaRPr sz="1242">
              <a:latin typeface="Consolas"/>
              <a:cs typeface="Consola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2881" y="738877"/>
            <a:ext cx="7723134" cy="2694143"/>
            <a:chOff x="443001" y="99"/>
            <a:chExt cx="8708390" cy="3037840"/>
          </a:xfrm>
        </p:grpSpPr>
        <p:sp>
          <p:nvSpPr>
            <p:cNvPr id="13" name="object 13"/>
            <p:cNvSpPr/>
            <p:nvPr/>
          </p:nvSpPr>
          <p:spPr>
            <a:xfrm>
              <a:off x="447763" y="99"/>
              <a:ext cx="0" cy="887094"/>
            </a:xfrm>
            <a:custGeom>
              <a:avLst/>
              <a:gdLst/>
              <a:ahLst/>
              <a:cxnLst/>
              <a:rect l="l" t="t" r="r" b="b"/>
              <a:pathLst>
                <a:path h="887094">
                  <a:moveTo>
                    <a:pt x="0" y="8864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0000"/>
              </a:solidFill>
            </a:ln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14" name="object 14"/>
            <p:cNvSpPr/>
            <p:nvPr/>
          </p:nvSpPr>
          <p:spPr>
            <a:xfrm>
              <a:off x="8409992" y="548550"/>
              <a:ext cx="732155" cy="732155"/>
            </a:xfrm>
            <a:custGeom>
              <a:avLst/>
              <a:gdLst/>
              <a:ahLst/>
              <a:cxnLst/>
              <a:rect l="l" t="t" r="r" b="b"/>
              <a:pathLst>
                <a:path w="732154" h="732155">
                  <a:moveTo>
                    <a:pt x="365849" y="731699"/>
                  </a:moveTo>
                  <a:lnTo>
                    <a:pt x="319958" y="728849"/>
                  </a:lnTo>
                  <a:lnTo>
                    <a:pt x="275768" y="720526"/>
                  </a:lnTo>
                  <a:lnTo>
                    <a:pt x="233621" y="707074"/>
                  </a:lnTo>
                  <a:lnTo>
                    <a:pt x="193862" y="688834"/>
                  </a:lnTo>
                  <a:lnTo>
                    <a:pt x="156832" y="666151"/>
                  </a:lnTo>
                  <a:lnTo>
                    <a:pt x="122874" y="639367"/>
                  </a:lnTo>
                  <a:lnTo>
                    <a:pt x="92332" y="608825"/>
                  </a:lnTo>
                  <a:lnTo>
                    <a:pt x="65548" y="574867"/>
                  </a:lnTo>
                  <a:lnTo>
                    <a:pt x="42865" y="537837"/>
                  </a:lnTo>
                  <a:lnTo>
                    <a:pt x="24625" y="498078"/>
                  </a:lnTo>
                  <a:lnTo>
                    <a:pt x="11173" y="455931"/>
                  </a:lnTo>
                  <a:lnTo>
                    <a:pt x="2850" y="411741"/>
                  </a:lnTo>
                  <a:lnTo>
                    <a:pt x="0" y="365849"/>
                  </a:lnTo>
                  <a:lnTo>
                    <a:pt x="2850" y="319958"/>
                  </a:lnTo>
                  <a:lnTo>
                    <a:pt x="11173" y="275768"/>
                  </a:lnTo>
                  <a:lnTo>
                    <a:pt x="24625" y="233621"/>
                  </a:lnTo>
                  <a:lnTo>
                    <a:pt x="42865" y="193862"/>
                  </a:lnTo>
                  <a:lnTo>
                    <a:pt x="65548" y="156832"/>
                  </a:lnTo>
                  <a:lnTo>
                    <a:pt x="92332" y="122874"/>
                  </a:lnTo>
                  <a:lnTo>
                    <a:pt x="122874" y="92332"/>
                  </a:lnTo>
                  <a:lnTo>
                    <a:pt x="156832" y="65548"/>
                  </a:lnTo>
                  <a:lnTo>
                    <a:pt x="193862" y="42865"/>
                  </a:lnTo>
                  <a:lnTo>
                    <a:pt x="233621" y="24625"/>
                  </a:lnTo>
                  <a:lnTo>
                    <a:pt x="275768" y="11173"/>
                  </a:lnTo>
                  <a:lnTo>
                    <a:pt x="319958" y="2850"/>
                  </a:lnTo>
                  <a:lnTo>
                    <a:pt x="365849" y="0"/>
                  </a:lnTo>
                  <a:lnTo>
                    <a:pt x="413938" y="3172"/>
                  </a:lnTo>
                  <a:lnTo>
                    <a:pt x="460796" y="12534"/>
                  </a:lnTo>
                  <a:lnTo>
                    <a:pt x="505854" y="27848"/>
                  </a:lnTo>
                  <a:lnTo>
                    <a:pt x="548544" y="48880"/>
                  </a:lnTo>
                  <a:lnTo>
                    <a:pt x="588297" y="75394"/>
                  </a:lnTo>
                  <a:lnTo>
                    <a:pt x="624545" y="107154"/>
                  </a:lnTo>
                  <a:lnTo>
                    <a:pt x="656305" y="143402"/>
                  </a:lnTo>
                  <a:lnTo>
                    <a:pt x="682819" y="183155"/>
                  </a:lnTo>
                  <a:lnTo>
                    <a:pt x="703851" y="225845"/>
                  </a:lnTo>
                  <a:lnTo>
                    <a:pt x="719165" y="270903"/>
                  </a:lnTo>
                  <a:lnTo>
                    <a:pt x="728527" y="317761"/>
                  </a:lnTo>
                  <a:lnTo>
                    <a:pt x="731699" y="365849"/>
                  </a:lnTo>
                  <a:lnTo>
                    <a:pt x="728849" y="411741"/>
                  </a:lnTo>
                  <a:lnTo>
                    <a:pt x="720526" y="455931"/>
                  </a:lnTo>
                  <a:lnTo>
                    <a:pt x="707074" y="498078"/>
                  </a:lnTo>
                  <a:lnTo>
                    <a:pt x="688834" y="537837"/>
                  </a:lnTo>
                  <a:lnTo>
                    <a:pt x="666151" y="574867"/>
                  </a:lnTo>
                  <a:lnTo>
                    <a:pt x="639367" y="608825"/>
                  </a:lnTo>
                  <a:lnTo>
                    <a:pt x="608825" y="639367"/>
                  </a:lnTo>
                  <a:lnTo>
                    <a:pt x="574867" y="666151"/>
                  </a:lnTo>
                  <a:lnTo>
                    <a:pt x="537837" y="688834"/>
                  </a:lnTo>
                  <a:lnTo>
                    <a:pt x="498078" y="707074"/>
                  </a:lnTo>
                  <a:lnTo>
                    <a:pt x="455931" y="720526"/>
                  </a:lnTo>
                  <a:lnTo>
                    <a:pt x="411741" y="728849"/>
                  </a:lnTo>
                  <a:lnTo>
                    <a:pt x="365849" y="731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15" name="object 15"/>
            <p:cNvSpPr/>
            <p:nvPr/>
          </p:nvSpPr>
          <p:spPr>
            <a:xfrm>
              <a:off x="8409992" y="548550"/>
              <a:ext cx="732155" cy="732155"/>
            </a:xfrm>
            <a:custGeom>
              <a:avLst/>
              <a:gdLst/>
              <a:ahLst/>
              <a:cxnLst/>
              <a:rect l="l" t="t" r="r" b="b"/>
              <a:pathLst>
                <a:path w="732154" h="732155">
                  <a:moveTo>
                    <a:pt x="0" y="365849"/>
                  </a:moveTo>
                  <a:lnTo>
                    <a:pt x="2850" y="319958"/>
                  </a:lnTo>
                  <a:lnTo>
                    <a:pt x="11173" y="275768"/>
                  </a:lnTo>
                  <a:lnTo>
                    <a:pt x="24625" y="233621"/>
                  </a:lnTo>
                  <a:lnTo>
                    <a:pt x="42865" y="193862"/>
                  </a:lnTo>
                  <a:lnTo>
                    <a:pt x="65548" y="156832"/>
                  </a:lnTo>
                  <a:lnTo>
                    <a:pt x="92332" y="122874"/>
                  </a:lnTo>
                  <a:lnTo>
                    <a:pt x="122874" y="92332"/>
                  </a:lnTo>
                  <a:lnTo>
                    <a:pt x="156832" y="65548"/>
                  </a:lnTo>
                  <a:lnTo>
                    <a:pt x="193862" y="42865"/>
                  </a:lnTo>
                  <a:lnTo>
                    <a:pt x="233621" y="24625"/>
                  </a:lnTo>
                  <a:lnTo>
                    <a:pt x="275768" y="11173"/>
                  </a:lnTo>
                  <a:lnTo>
                    <a:pt x="319958" y="2850"/>
                  </a:lnTo>
                  <a:lnTo>
                    <a:pt x="365849" y="0"/>
                  </a:lnTo>
                  <a:lnTo>
                    <a:pt x="413938" y="3172"/>
                  </a:lnTo>
                  <a:lnTo>
                    <a:pt x="460796" y="12534"/>
                  </a:lnTo>
                  <a:lnTo>
                    <a:pt x="505854" y="27848"/>
                  </a:lnTo>
                  <a:lnTo>
                    <a:pt x="548544" y="48880"/>
                  </a:lnTo>
                  <a:lnTo>
                    <a:pt x="588297" y="75394"/>
                  </a:lnTo>
                  <a:lnTo>
                    <a:pt x="624545" y="107154"/>
                  </a:lnTo>
                  <a:lnTo>
                    <a:pt x="656305" y="143402"/>
                  </a:lnTo>
                  <a:lnTo>
                    <a:pt x="682819" y="183155"/>
                  </a:lnTo>
                  <a:lnTo>
                    <a:pt x="703851" y="225845"/>
                  </a:lnTo>
                  <a:lnTo>
                    <a:pt x="719165" y="270903"/>
                  </a:lnTo>
                  <a:lnTo>
                    <a:pt x="728527" y="317761"/>
                  </a:lnTo>
                  <a:lnTo>
                    <a:pt x="731699" y="365849"/>
                  </a:lnTo>
                  <a:lnTo>
                    <a:pt x="728849" y="411741"/>
                  </a:lnTo>
                  <a:lnTo>
                    <a:pt x="720526" y="455931"/>
                  </a:lnTo>
                  <a:lnTo>
                    <a:pt x="707074" y="498078"/>
                  </a:lnTo>
                  <a:lnTo>
                    <a:pt x="688834" y="537837"/>
                  </a:lnTo>
                  <a:lnTo>
                    <a:pt x="666151" y="574867"/>
                  </a:lnTo>
                  <a:lnTo>
                    <a:pt x="639367" y="608825"/>
                  </a:lnTo>
                  <a:lnTo>
                    <a:pt x="608825" y="639367"/>
                  </a:lnTo>
                  <a:lnTo>
                    <a:pt x="574867" y="666151"/>
                  </a:lnTo>
                  <a:lnTo>
                    <a:pt x="537837" y="688834"/>
                  </a:lnTo>
                  <a:lnTo>
                    <a:pt x="498078" y="707074"/>
                  </a:lnTo>
                  <a:lnTo>
                    <a:pt x="455931" y="720526"/>
                  </a:lnTo>
                  <a:lnTo>
                    <a:pt x="411741" y="728849"/>
                  </a:lnTo>
                  <a:lnTo>
                    <a:pt x="365849" y="731699"/>
                  </a:lnTo>
                  <a:lnTo>
                    <a:pt x="319958" y="728849"/>
                  </a:lnTo>
                  <a:lnTo>
                    <a:pt x="275768" y="720526"/>
                  </a:lnTo>
                  <a:lnTo>
                    <a:pt x="233621" y="707074"/>
                  </a:lnTo>
                  <a:lnTo>
                    <a:pt x="193862" y="688834"/>
                  </a:lnTo>
                  <a:lnTo>
                    <a:pt x="156832" y="666151"/>
                  </a:lnTo>
                  <a:lnTo>
                    <a:pt x="122874" y="639367"/>
                  </a:lnTo>
                  <a:lnTo>
                    <a:pt x="92332" y="608825"/>
                  </a:lnTo>
                  <a:lnTo>
                    <a:pt x="65548" y="574867"/>
                  </a:lnTo>
                  <a:lnTo>
                    <a:pt x="42865" y="537837"/>
                  </a:lnTo>
                  <a:lnTo>
                    <a:pt x="24625" y="498078"/>
                  </a:lnTo>
                  <a:lnTo>
                    <a:pt x="11173" y="455931"/>
                  </a:lnTo>
                  <a:lnTo>
                    <a:pt x="2850" y="411741"/>
                  </a:lnTo>
                  <a:lnTo>
                    <a:pt x="0" y="365849"/>
                  </a:lnTo>
                  <a:close/>
                </a:path>
              </a:pathLst>
            </a:custGeom>
            <a:ln w="19049">
              <a:solidFill>
                <a:srgbClr val="EE0000"/>
              </a:solidFill>
            </a:ln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2966" y="638750"/>
              <a:ext cx="545613" cy="54561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294124" y="2836324"/>
              <a:ext cx="732155" cy="196850"/>
            </a:xfrm>
            <a:custGeom>
              <a:avLst/>
              <a:gdLst/>
              <a:ahLst/>
              <a:cxnLst/>
              <a:rect l="l" t="t" r="r" b="b"/>
              <a:pathLst>
                <a:path w="732154" h="196850">
                  <a:moveTo>
                    <a:pt x="633449" y="196499"/>
                  </a:moveTo>
                  <a:lnTo>
                    <a:pt x="633449" y="147374"/>
                  </a:lnTo>
                  <a:lnTo>
                    <a:pt x="0" y="147374"/>
                  </a:lnTo>
                  <a:lnTo>
                    <a:pt x="0" y="49124"/>
                  </a:lnTo>
                  <a:lnTo>
                    <a:pt x="633449" y="49124"/>
                  </a:lnTo>
                  <a:lnTo>
                    <a:pt x="633449" y="0"/>
                  </a:lnTo>
                  <a:lnTo>
                    <a:pt x="731699" y="98249"/>
                  </a:lnTo>
                  <a:lnTo>
                    <a:pt x="633449" y="196499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18" name="object 18"/>
            <p:cNvSpPr/>
            <p:nvPr/>
          </p:nvSpPr>
          <p:spPr>
            <a:xfrm>
              <a:off x="3294124" y="2836324"/>
              <a:ext cx="732155" cy="196850"/>
            </a:xfrm>
            <a:custGeom>
              <a:avLst/>
              <a:gdLst/>
              <a:ahLst/>
              <a:cxnLst/>
              <a:rect l="l" t="t" r="r" b="b"/>
              <a:pathLst>
                <a:path w="732154" h="196850">
                  <a:moveTo>
                    <a:pt x="0" y="49124"/>
                  </a:moveTo>
                  <a:lnTo>
                    <a:pt x="633449" y="49124"/>
                  </a:lnTo>
                  <a:lnTo>
                    <a:pt x="633449" y="0"/>
                  </a:lnTo>
                  <a:lnTo>
                    <a:pt x="731699" y="98249"/>
                  </a:lnTo>
                  <a:lnTo>
                    <a:pt x="633449" y="196499"/>
                  </a:lnTo>
                  <a:lnTo>
                    <a:pt x="633449" y="147374"/>
                  </a:lnTo>
                  <a:lnTo>
                    <a:pt x="0" y="147374"/>
                  </a:lnTo>
                  <a:lnTo>
                    <a:pt x="0" y="491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831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57609" y="3109025"/>
            <a:ext cx="1745222" cy="502726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spcBef>
                <a:spcPts val="89"/>
              </a:spcBef>
            </a:pPr>
            <a:r>
              <a:rPr sz="3193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193" spc="-164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193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module</a:t>
            </a:r>
            <a:endParaRPr sz="3193">
              <a:latin typeface="Microsoft Sans Serif"/>
              <a:cs typeface="Microsoft Sans Serif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46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097" y="6415943"/>
            <a:ext cx="0" cy="405473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6599"/>
                </a:moveTo>
                <a:lnTo>
                  <a:pt x="0" y="0"/>
                </a:lnTo>
              </a:path>
            </a:pathLst>
          </a:custGeom>
          <a:ln w="9524">
            <a:solidFill>
              <a:srgbClr val="EE0000"/>
            </a:solidFill>
          </a:ln>
        </p:spPr>
        <p:txBody>
          <a:bodyPr wrap="square" lIns="0" tIns="0" rIns="0" bIns="0" rtlCol="0"/>
          <a:lstStyle/>
          <a:p>
            <a:endParaRPr sz="1831"/>
          </a:p>
        </p:txBody>
      </p:sp>
      <p:grpSp>
        <p:nvGrpSpPr>
          <p:cNvPr id="4" name="object 4"/>
          <p:cNvGrpSpPr/>
          <p:nvPr/>
        </p:nvGrpSpPr>
        <p:grpSpPr>
          <a:xfrm>
            <a:off x="110" y="1379791"/>
            <a:ext cx="10801350" cy="4630839"/>
            <a:chOff x="124" y="722774"/>
            <a:chExt cx="12179300" cy="5221605"/>
          </a:xfrm>
        </p:grpSpPr>
        <p:sp>
          <p:nvSpPr>
            <p:cNvPr id="5" name="object 5"/>
            <p:cNvSpPr/>
            <p:nvPr/>
          </p:nvSpPr>
          <p:spPr>
            <a:xfrm>
              <a:off x="124" y="914399"/>
              <a:ext cx="12179300" cy="5029835"/>
            </a:xfrm>
            <a:custGeom>
              <a:avLst/>
              <a:gdLst/>
              <a:ahLst/>
              <a:cxnLst/>
              <a:rect l="l" t="t" r="r" b="b"/>
              <a:pathLst>
                <a:path w="12179300" h="5029835">
                  <a:moveTo>
                    <a:pt x="0" y="0"/>
                  </a:moveTo>
                  <a:lnTo>
                    <a:pt x="12179174" y="0"/>
                  </a:lnTo>
                  <a:lnTo>
                    <a:pt x="12179174" y="5029499"/>
                  </a:lnTo>
                  <a:lnTo>
                    <a:pt x="0" y="5029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6" name="object 6"/>
            <p:cNvSpPr/>
            <p:nvPr/>
          </p:nvSpPr>
          <p:spPr>
            <a:xfrm>
              <a:off x="8588089" y="722774"/>
              <a:ext cx="3591560" cy="377825"/>
            </a:xfrm>
            <a:custGeom>
              <a:avLst/>
              <a:gdLst/>
              <a:ahLst/>
              <a:cxnLst/>
              <a:rect l="l" t="t" r="r" b="b"/>
              <a:pathLst>
                <a:path w="3591559" h="377825">
                  <a:moveTo>
                    <a:pt x="0" y="0"/>
                  </a:moveTo>
                  <a:lnTo>
                    <a:pt x="3591210" y="0"/>
                  </a:lnTo>
                  <a:lnTo>
                    <a:pt x="3591210" y="377699"/>
                  </a:lnTo>
                  <a:lnTo>
                    <a:pt x="0" y="377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0000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689365" y="1436784"/>
            <a:ext cx="1051414" cy="202516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spcBef>
                <a:spcPts val="89"/>
              </a:spcBef>
            </a:pPr>
            <a:r>
              <a:rPr sz="1242" spc="9" dirty="0">
                <a:solidFill>
                  <a:srgbClr val="FFFFFF"/>
                </a:solidFill>
                <a:latin typeface="Microsoft Sans Serif"/>
                <a:cs typeface="Microsoft Sans Serif"/>
              </a:rPr>
              <a:t>Ansible</a:t>
            </a:r>
            <a:r>
              <a:rPr sz="1242" spc="-71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42" spc="-22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242" spc="18" dirty="0">
                <a:solidFill>
                  <a:srgbClr val="FFFFFF"/>
                </a:solidFill>
                <a:latin typeface="Microsoft Sans Serif"/>
                <a:cs typeface="Microsoft Sans Serif"/>
              </a:rPr>
              <a:t>olors</a:t>
            </a:r>
            <a:endParaRPr sz="1242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0218" y="2955396"/>
            <a:ext cx="7211702" cy="1636561"/>
          </a:xfrm>
          <a:prstGeom prst="rect">
            <a:avLst/>
          </a:prstGeom>
        </p:spPr>
        <p:txBody>
          <a:bodyPr vert="horz" wrap="square" lIns="0" tIns="11263" rIns="0" bIns="0" rtlCol="0">
            <a:spAutoFit/>
          </a:bodyPr>
          <a:lstStyle/>
          <a:p>
            <a:pPr marL="11264">
              <a:spcBef>
                <a:spcPts val="89"/>
              </a:spcBef>
            </a:pPr>
            <a:r>
              <a:rPr sz="2129" b="1" dirty="0">
                <a:solidFill>
                  <a:srgbClr val="00FF00"/>
                </a:solidFill>
                <a:latin typeface="Consolas"/>
                <a:cs typeface="Consolas"/>
              </a:rPr>
              <a:t>A</a:t>
            </a:r>
            <a:r>
              <a:rPr sz="2129" b="1" spc="-18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00FF00"/>
                </a:solidFill>
                <a:latin typeface="Consolas"/>
                <a:cs typeface="Consolas"/>
              </a:rPr>
              <a:t>task</a:t>
            </a:r>
            <a:r>
              <a:rPr sz="2129" b="1" spc="-18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00FF00"/>
                </a:solidFill>
                <a:latin typeface="Consolas"/>
                <a:cs typeface="Consolas"/>
              </a:rPr>
              <a:t>executed</a:t>
            </a:r>
            <a:r>
              <a:rPr sz="2129" b="1" spc="-13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00FF00"/>
                </a:solidFill>
                <a:latin typeface="Consolas"/>
                <a:cs typeface="Consolas"/>
              </a:rPr>
              <a:t>as</a:t>
            </a:r>
            <a:r>
              <a:rPr sz="2129" b="1" spc="-18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00FF00"/>
                </a:solidFill>
                <a:latin typeface="Consolas"/>
                <a:cs typeface="Consolas"/>
              </a:rPr>
              <a:t>expected,</a:t>
            </a:r>
            <a:r>
              <a:rPr sz="2129" b="1" spc="-13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00FF00"/>
                </a:solidFill>
                <a:latin typeface="Consolas"/>
                <a:cs typeface="Consolas"/>
              </a:rPr>
              <a:t>no</a:t>
            </a:r>
            <a:r>
              <a:rPr sz="2129" b="1" spc="-18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00FF00"/>
                </a:solidFill>
                <a:latin typeface="Consolas"/>
                <a:cs typeface="Consolas"/>
              </a:rPr>
              <a:t>change</a:t>
            </a:r>
            <a:r>
              <a:rPr sz="2129" b="1" spc="-18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00FF00"/>
                </a:solidFill>
                <a:latin typeface="Consolas"/>
                <a:cs typeface="Consolas"/>
              </a:rPr>
              <a:t>was</a:t>
            </a:r>
            <a:r>
              <a:rPr sz="2129" b="1" spc="-13" dirty="0">
                <a:solidFill>
                  <a:srgbClr val="00FF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00FF00"/>
                </a:solidFill>
                <a:latin typeface="Consolas"/>
                <a:cs typeface="Consolas"/>
              </a:rPr>
              <a:t>made.</a:t>
            </a:r>
            <a:endParaRPr sz="2129" dirty="0">
              <a:latin typeface="Consolas"/>
              <a:cs typeface="Consolas"/>
            </a:endParaRPr>
          </a:p>
          <a:p>
            <a:pPr marL="11264" marR="596972">
              <a:lnSpc>
                <a:spcPct val="197900"/>
              </a:lnSpc>
            </a:pPr>
            <a:r>
              <a:rPr sz="2129" b="1" dirty="0">
                <a:solidFill>
                  <a:srgbClr val="FFD966"/>
                </a:solidFill>
                <a:latin typeface="Consolas"/>
                <a:cs typeface="Consolas"/>
              </a:rPr>
              <a:t>A</a:t>
            </a:r>
            <a:r>
              <a:rPr sz="2129" b="1" spc="-22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FFD966"/>
                </a:solidFill>
                <a:latin typeface="Consolas"/>
                <a:cs typeface="Consolas"/>
              </a:rPr>
              <a:t>task</a:t>
            </a:r>
            <a:r>
              <a:rPr sz="2129" b="1" spc="-18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FFD966"/>
                </a:solidFill>
                <a:latin typeface="Consolas"/>
                <a:cs typeface="Consolas"/>
              </a:rPr>
              <a:t>executed</a:t>
            </a:r>
            <a:r>
              <a:rPr sz="2129" b="1" spc="-18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FFD966"/>
                </a:solidFill>
                <a:latin typeface="Consolas"/>
                <a:cs typeface="Consolas"/>
              </a:rPr>
              <a:t>as</a:t>
            </a:r>
            <a:r>
              <a:rPr sz="2129" b="1" spc="-18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FFD966"/>
                </a:solidFill>
                <a:latin typeface="Consolas"/>
                <a:cs typeface="Consolas"/>
              </a:rPr>
              <a:t>expected,</a:t>
            </a:r>
            <a:r>
              <a:rPr sz="2129" b="1" spc="-18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FFD966"/>
                </a:solidFill>
                <a:latin typeface="Consolas"/>
                <a:cs typeface="Consolas"/>
              </a:rPr>
              <a:t>making</a:t>
            </a:r>
            <a:r>
              <a:rPr sz="2129" b="1" spc="-18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2129" b="1" dirty="0">
                <a:solidFill>
                  <a:srgbClr val="FFD966"/>
                </a:solidFill>
                <a:latin typeface="Consolas"/>
                <a:cs typeface="Consolas"/>
              </a:rPr>
              <a:t>a</a:t>
            </a:r>
            <a:r>
              <a:rPr sz="2129" b="1" spc="-18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FFD966"/>
                </a:solidFill>
                <a:latin typeface="Consolas"/>
                <a:cs typeface="Consolas"/>
              </a:rPr>
              <a:t>change </a:t>
            </a:r>
            <a:r>
              <a:rPr sz="2129" b="1" spc="-1157" dirty="0">
                <a:solidFill>
                  <a:srgbClr val="FFD966"/>
                </a:solidFill>
                <a:latin typeface="Consolas"/>
                <a:cs typeface="Consolas"/>
              </a:rPr>
              <a:t> </a:t>
            </a:r>
            <a:r>
              <a:rPr sz="2129" b="1" dirty="0">
                <a:solidFill>
                  <a:srgbClr val="FF0000"/>
                </a:solidFill>
                <a:latin typeface="Consolas"/>
                <a:cs typeface="Consolas"/>
              </a:rPr>
              <a:t>A</a:t>
            </a:r>
            <a:r>
              <a:rPr sz="2129" b="1" spc="-18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FF0000"/>
                </a:solidFill>
                <a:latin typeface="Consolas"/>
                <a:cs typeface="Consolas"/>
              </a:rPr>
              <a:t>task</a:t>
            </a:r>
            <a:r>
              <a:rPr sz="2129" b="1" spc="-13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FF0000"/>
                </a:solidFill>
                <a:latin typeface="Consolas"/>
                <a:cs typeface="Consolas"/>
              </a:rPr>
              <a:t>failed</a:t>
            </a:r>
            <a:r>
              <a:rPr sz="2129" b="1" spc="-13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FF0000"/>
                </a:solidFill>
                <a:latin typeface="Consolas"/>
                <a:cs typeface="Consolas"/>
              </a:rPr>
              <a:t>to</a:t>
            </a:r>
            <a:r>
              <a:rPr sz="2129" b="1" spc="-18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FF0000"/>
                </a:solidFill>
                <a:latin typeface="Consolas"/>
                <a:cs typeface="Consolas"/>
              </a:rPr>
              <a:t>execute</a:t>
            </a:r>
            <a:r>
              <a:rPr sz="2129" b="1" spc="-13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129" b="1" spc="-4" dirty="0">
                <a:solidFill>
                  <a:srgbClr val="FF0000"/>
                </a:solidFill>
                <a:latin typeface="Consolas"/>
                <a:cs typeface="Consolas"/>
              </a:rPr>
              <a:t>successfully</a:t>
            </a:r>
            <a:endParaRPr sz="2129" dirty="0">
              <a:latin typeface="Consolas"/>
              <a:cs typeface="Consola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2881" y="738878"/>
            <a:ext cx="7723134" cy="1143772"/>
            <a:chOff x="443001" y="99"/>
            <a:chExt cx="8708390" cy="1289685"/>
          </a:xfrm>
        </p:grpSpPr>
        <p:sp>
          <p:nvSpPr>
            <p:cNvPr id="10" name="object 10"/>
            <p:cNvSpPr/>
            <p:nvPr/>
          </p:nvSpPr>
          <p:spPr>
            <a:xfrm>
              <a:off x="447763" y="99"/>
              <a:ext cx="0" cy="887094"/>
            </a:xfrm>
            <a:custGeom>
              <a:avLst/>
              <a:gdLst/>
              <a:ahLst/>
              <a:cxnLst/>
              <a:rect l="l" t="t" r="r" b="b"/>
              <a:pathLst>
                <a:path h="887094">
                  <a:moveTo>
                    <a:pt x="0" y="8864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0000"/>
              </a:solidFill>
            </a:ln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11" name="object 11"/>
            <p:cNvSpPr/>
            <p:nvPr/>
          </p:nvSpPr>
          <p:spPr>
            <a:xfrm>
              <a:off x="8409992" y="548550"/>
              <a:ext cx="732155" cy="732155"/>
            </a:xfrm>
            <a:custGeom>
              <a:avLst/>
              <a:gdLst/>
              <a:ahLst/>
              <a:cxnLst/>
              <a:rect l="l" t="t" r="r" b="b"/>
              <a:pathLst>
                <a:path w="732154" h="732155">
                  <a:moveTo>
                    <a:pt x="365849" y="731699"/>
                  </a:moveTo>
                  <a:lnTo>
                    <a:pt x="319958" y="728849"/>
                  </a:lnTo>
                  <a:lnTo>
                    <a:pt x="275768" y="720526"/>
                  </a:lnTo>
                  <a:lnTo>
                    <a:pt x="233621" y="707074"/>
                  </a:lnTo>
                  <a:lnTo>
                    <a:pt x="193862" y="688834"/>
                  </a:lnTo>
                  <a:lnTo>
                    <a:pt x="156832" y="666151"/>
                  </a:lnTo>
                  <a:lnTo>
                    <a:pt x="122874" y="639367"/>
                  </a:lnTo>
                  <a:lnTo>
                    <a:pt x="92332" y="608825"/>
                  </a:lnTo>
                  <a:lnTo>
                    <a:pt x="65548" y="574867"/>
                  </a:lnTo>
                  <a:lnTo>
                    <a:pt x="42865" y="537837"/>
                  </a:lnTo>
                  <a:lnTo>
                    <a:pt x="24625" y="498078"/>
                  </a:lnTo>
                  <a:lnTo>
                    <a:pt x="11173" y="455931"/>
                  </a:lnTo>
                  <a:lnTo>
                    <a:pt x="2850" y="411741"/>
                  </a:lnTo>
                  <a:lnTo>
                    <a:pt x="0" y="365849"/>
                  </a:lnTo>
                  <a:lnTo>
                    <a:pt x="2850" y="319958"/>
                  </a:lnTo>
                  <a:lnTo>
                    <a:pt x="11173" y="275768"/>
                  </a:lnTo>
                  <a:lnTo>
                    <a:pt x="24625" y="233621"/>
                  </a:lnTo>
                  <a:lnTo>
                    <a:pt x="42865" y="193862"/>
                  </a:lnTo>
                  <a:lnTo>
                    <a:pt x="65548" y="156832"/>
                  </a:lnTo>
                  <a:lnTo>
                    <a:pt x="92332" y="122874"/>
                  </a:lnTo>
                  <a:lnTo>
                    <a:pt x="122874" y="92332"/>
                  </a:lnTo>
                  <a:lnTo>
                    <a:pt x="156832" y="65548"/>
                  </a:lnTo>
                  <a:lnTo>
                    <a:pt x="193862" y="42865"/>
                  </a:lnTo>
                  <a:lnTo>
                    <a:pt x="233621" y="24625"/>
                  </a:lnTo>
                  <a:lnTo>
                    <a:pt x="275768" y="11173"/>
                  </a:lnTo>
                  <a:lnTo>
                    <a:pt x="319958" y="2850"/>
                  </a:lnTo>
                  <a:lnTo>
                    <a:pt x="365849" y="0"/>
                  </a:lnTo>
                  <a:lnTo>
                    <a:pt x="413938" y="3172"/>
                  </a:lnTo>
                  <a:lnTo>
                    <a:pt x="460796" y="12534"/>
                  </a:lnTo>
                  <a:lnTo>
                    <a:pt x="505854" y="27848"/>
                  </a:lnTo>
                  <a:lnTo>
                    <a:pt x="548544" y="48880"/>
                  </a:lnTo>
                  <a:lnTo>
                    <a:pt x="588297" y="75394"/>
                  </a:lnTo>
                  <a:lnTo>
                    <a:pt x="624545" y="107154"/>
                  </a:lnTo>
                  <a:lnTo>
                    <a:pt x="656305" y="143402"/>
                  </a:lnTo>
                  <a:lnTo>
                    <a:pt x="682819" y="183155"/>
                  </a:lnTo>
                  <a:lnTo>
                    <a:pt x="703851" y="225845"/>
                  </a:lnTo>
                  <a:lnTo>
                    <a:pt x="719165" y="270903"/>
                  </a:lnTo>
                  <a:lnTo>
                    <a:pt x="728527" y="317761"/>
                  </a:lnTo>
                  <a:lnTo>
                    <a:pt x="731699" y="365849"/>
                  </a:lnTo>
                  <a:lnTo>
                    <a:pt x="728849" y="411741"/>
                  </a:lnTo>
                  <a:lnTo>
                    <a:pt x="720526" y="455931"/>
                  </a:lnTo>
                  <a:lnTo>
                    <a:pt x="707074" y="498078"/>
                  </a:lnTo>
                  <a:lnTo>
                    <a:pt x="688834" y="537837"/>
                  </a:lnTo>
                  <a:lnTo>
                    <a:pt x="666151" y="574867"/>
                  </a:lnTo>
                  <a:lnTo>
                    <a:pt x="639367" y="608825"/>
                  </a:lnTo>
                  <a:lnTo>
                    <a:pt x="608825" y="639367"/>
                  </a:lnTo>
                  <a:lnTo>
                    <a:pt x="574867" y="666151"/>
                  </a:lnTo>
                  <a:lnTo>
                    <a:pt x="537837" y="688834"/>
                  </a:lnTo>
                  <a:lnTo>
                    <a:pt x="498078" y="707074"/>
                  </a:lnTo>
                  <a:lnTo>
                    <a:pt x="455931" y="720526"/>
                  </a:lnTo>
                  <a:lnTo>
                    <a:pt x="411741" y="728849"/>
                  </a:lnTo>
                  <a:lnTo>
                    <a:pt x="365849" y="731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sp>
          <p:nvSpPr>
            <p:cNvPr id="12" name="object 12"/>
            <p:cNvSpPr/>
            <p:nvPr/>
          </p:nvSpPr>
          <p:spPr>
            <a:xfrm>
              <a:off x="8409992" y="548550"/>
              <a:ext cx="732155" cy="732155"/>
            </a:xfrm>
            <a:custGeom>
              <a:avLst/>
              <a:gdLst/>
              <a:ahLst/>
              <a:cxnLst/>
              <a:rect l="l" t="t" r="r" b="b"/>
              <a:pathLst>
                <a:path w="732154" h="732155">
                  <a:moveTo>
                    <a:pt x="0" y="365849"/>
                  </a:moveTo>
                  <a:lnTo>
                    <a:pt x="2850" y="319958"/>
                  </a:lnTo>
                  <a:lnTo>
                    <a:pt x="11173" y="275768"/>
                  </a:lnTo>
                  <a:lnTo>
                    <a:pt x="24625" y="233621"/>
                  </a:lnTo>
                  <a:lnTo>
                    <a:pt x="42865" y="193862"/>
                  </a:lnTo>
                  <a:lnTo>
                    <a:pt x="65548" y="156832"/>
                  </a:lnTo>
                  <a:lnTo>
                    <a:pt x="92332" y="122874"/>
                  </a:lnTo>
                  <a:lnTo>
                    <a:pt x="122874" y="92332"/>
                  </a:lnTo>
                  <a:lnTo>
                    <a:pt x="156832" y="65548"/>
                  </a:lnTo>
                  <a:lnTo>
                    <a:pt x="193862" y="42865"/>
                  </a:lnTo>
                  <a:lnTo>
                    <a:pt x="233621" y="24625"/>
                  </a:lnTo>
                  <a:lnTo>
                    <a:pt x="275768" y="11173"/>
                  </a:lnTo>
                  <a:lnTo>
                    <a:pt x="319958" y="2850"/>
                  </a:lnTo>
                  <a:lnTo>
                    <a:pt x="365849" y="0"/>
                  </a:lnTo>
                  <a:lnTo>
                    <a:pt x="413938" y="3172"/>
                  </a:lnTo>
                  <a:lnTo>
                    <a:pt x="460796" y="12534"/>
                  </a:lnTo>
                  <a:lnTo>
                    <a:pt x="505854" y="27848"/>
                  </a:lnTo>
                  <a:lnTo>
                    <a:pt x="548544" y="48880"/>
                  </a:lnTo>
                  <a:lnTo>
                    <a:pt x="588297" y="75394"/>
                  </a:lnTo>
                  <a:lnTo>
                    <a:pt x="624545" y="107154"/>
                  </a:lnTo>
                  <a:lnTo>
                    <a:pt x="656305" y="143402"/>
                  </a:lnTo>
                  <a:lnTo>
                    <a:pt x="682819" y="183155"/>
                  </a:lnTo>
                  <a:lnTo>
                    <a:pt x="703851" y="225845"/>
                  </a:lnTo>
                  <a:lnTo>
                    <a:pt x="719165" y="270903"/>
                  </a:lnTo>
                  <a:lnTo>
                    <a:pt x="728527" y="317761"/>
                  </a:lnTo>
                  <a:lnTo>
                    <a:pt x="731699" y="365849"/>
                  </a:lnTo>
                  <a:lnTo>
                    <a:pt x="728849" y="411741"/>
                  </a:lnTo>
                  <a:lnTo>
                    <a:pt x="720526" y="455931"/>
                  </a:lnTo>
                  <a:lnTo>
                    <a:pt x="707074" y="498078"/>
                  </a:lnTo>
                  <a:lnTo>
                    <a:pt x="688834" y="537837"/>
                  </a:lnTo>
                  <a:lnTo>
                    <a:pt x="666151" y="574867"/>
                  </a:lnTo>
                  <a:lnTo>
                    <a:pt x="639367" y="608825"/>
                  </a:lnTo>
                  <a:lnTo>
                    <a:pt x="608825" y="639367"/>
                  </a:lnTo>
                  <a:lnTo>
                    <a:pt x="574867" y="666151"/>
                  </a:lnTo>
                  <a:lnTo>
                    <a:pt x="537837" y="688834"/>
                  </a:lnTo>
                  <a:lnTo>
                    <a:pt x="498078" y="707074"/>
                  </a:lnTo>
                  <a:lnTo>
                    <a:pt x="455931" y="720526"/>
                  </a:lnTo>
                  <a:lnTo>
                    <a:pt x="411741" y="728849"/>
                  </a:lnTo>
                  <a:lnTo>
                    <a:pt x="365849" y="731699"/>
                  </a:lnTo>
                  <a:lnTo>
                    <a:pt x="319958" y="728849"/>
                  </a:lnTo>
                  <a:lnTo>
                    <a:pt x="275768" y="720526"/>
                  </a:lnTo>
                  <a:lnTo>
                    <a:pt x="233621" y="707074"/>
                  </a:lnTo>
                  <a:lnTo>
                    <a:pt x="193862" y="688834"/>
                  </a:lnTo>
                  <a:lnTo>
                    <a:pt x="156832" y="666151"/>
                  </a:lnTo>
                  <a:lnTo>
                    <a:pt x="122874" y="639367"/>
                  </a:lnTo>
                  <a:lnTo>
                    <a:pt x="92332" y="608825"/>
                  </a:lnTo>
                  <a:lnTo>
                    <a:pt x="65548" y="574867"/>
                  </a:lnTo>
                  <a:lnTo>
                    <a:pt x="42865" y="537837"/>
                  </a:lnTo>
                  <a:lnTo>
                    <a:pt x="24625" y="498078"/>
                  </a:lnTo>
                  <a:lnTo>
                    <a:pt x="11173" y="455931"/>
                  </a:lnTo>
                  <a:lnTo>
                    <a:pt x="2850" y="411741"/>
                  </a:lnTo>
                  <a:lnTo>
                    <a:pt x="0" y="365849"/>
                  </a:lnTo>
                  <a:close/>
                </a:path>
              </a:pathLst>
            </a:custGeom>
            <a:ln w="19049">
              <a:solidFill>
                <a:srgbClr val="EE0000"/>
              </a:solidFill>
            </a:ln>
          </p:spPr>
          <p:txBody>
            <a:bodyPr wrap="square" lIns="0" tIns="0" rIns="0" bIns="0" rtlCol="0"/>
            <a:lstStyle/>
            <a:p>
              <a:endParaRPr sz="1831"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02966" y="638750"/>
              <a:ext cx="545613" cy="545613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83128" y="1859592"/>
            <a:ext cx="5498239" cy="614102"/>
          </a:xfrm>
          <a:prstGeom prst="rect">
            <a:avLst/>
          </a:prstGeom>
        </p:spPr>
        <p:txBody>
          <a:bodyPr vert="horz" wrap="square" lIns="0" tIns="11263" rIns="0" bIns="0" rtlCol="0" anchor="ctr">
            <a:spAutoFit/>
          </a:bodyPr>
          <a:lstStyle/>
          <a:p>
            <a:pPr marR="127842" algn="ctr">
              <a:lnSpc>
                <a:spcPts val="2785"/>
              </a:lnSpc>
              <a:spcBef>
                <a:spcPts val="89"/>
              </a:spcBef>
            </a:pPr>
            <a:r>
              <a:rPr spc="-222" dirty="0">
                <a:solidFill>
                  <a:srgbClr val="FFFFFF"/>
                </a:solidFill>
              </a:rPr>
              <a:t>R</a:t>
            </a:r>
            <a:r>
              <a:rPr spc="-13" dirty="0">
                <a:solidFill>
                  <a:srgbClr val="FFFFFF"/>
                </a:solidFill>
              </a:rPr>
              <a:t>unning</a:t>
            </a:r>
            <a:r>
              <a:rPr spc="-129" dirty="0">
                <a:solidFill>
                  <a:srgbClr val="FFFFFF"/>
                </a:solidFill>
              </a:rPr>
              <a:t> </a:t>
            </a:r>
            <a:r>
              <a:rPr spc="-71" dirty="0">
                <a:solidFill>
                  <a:srgbClr val="FFFFFF"/>
                </a:solidFill>
              </a:rPr>
              <a:t>Pl</a:t>
            </a:r>
            <a:r>
              <a:rPr spc="-111" dirty="0">
                <a:solidFill>
                  <a:srgbClr val="FFFFFF"/>
                </a:solidFill>
              </a:rPr>
              <a:t>a</a:t>
            </a:r>
            <a:r>
              <a:rPr spc="53" dirty="0">
                <a:solidFill>
                  <a:srgbClr val="FFFFFF"/>
                </a:solidFill>
              </a:rPr>
              <a:t>yboo</a:t>
            </a:r>
            <a:r>
              <a:rPr spc="22" dirty="0">
                <a:solidFill>
                  <a:srgbClr val="FFFFFF"/>
                </a:solidFill>
              </a:rPr>
              <a:t>k</a:t>
            </a:r>
            <a:r>
              <a:rPr spc="-137" dirty="0">
                <a:solidFill>
                  <a:srgbClr val="FFFFFF"/>
                </a:solidFill>
              </a:rPr>
              <a:t>s</a:t>
            </a:r>
          </a:p>
          <a:p>
            <a:pPr marL="11264">
              <a:lnSpc>
                <a:spcPts val="1933"/>
              </a:lnSpc>
            </a:pPr>
            <a:r>
              <a:rPr sz="1774" dirty="0">
                <a:solidFill>
                  <a:srgbClr val="FFFFFF"/>
                </a:solidFill>
              </a:rPr>
              <a:t>The</a:t>
            </a:r>
            <a:r>
              <a:rPr sz="1774" spc="-101" dirty="0">
                <a:solidFill>
                  <a:srgbClr val="FFFFFF"/>
                </a:solidFill>
              </a:rPr>
              <a:t> </a:t>
            </a:r>
            <a:r>
              <a:rPr sz="1774" spc="35" dirty="0">
                <a:solidFill>
                  <a:srgbClr val="FFFFFF"/>
                </a:solidFill>
              </a:rPr>
              <a:t>most</a:t>
            </a:r>
            <a:r>
              <a:rPr sz="1774" spc="-98" dirty="0">
                <a:solidFill>
                  <a:srgbClr val="FFFFFF"/>
                </a:solidFill>
              </a:rPr>
              <a:t> </a:t>
            </a:r>
            <a:r>
              <a:rPr sz="1774" spc="35" dirty="0">
                <a:solidFill>
                  <a:srgbClr val="FFFFFF"/>
                </a:solidFill>
              </a:rPr>
              <a:t>important</a:t>
            </a:r>
            <a:r>
              <a:rPr sz="1774" spc="-106" dirty="0">
                <a:solidFill>
                  <a:srgbClr val="FFFFFF"/>
                </a:solidFill>
              </a:rPr>
              <a:t> </a:t>
            </a:r>
            <a:r>
              <a:rPr sz="1774" dirty="0">
                <a:solidFill>
                  <a:srgbClr val="CC0000"/>
                </a:solidFill>
              </a:rPr>
              <a:t>c</a:t>
            </a:r>
            <a:r>
              <a:rPr sz="1774" dirty="0">
                <a:solidFill>
                  <a:srgbClr val="FFFF00"/>
                </a:solidFill>
              </a:rPr>
              <a:t>o</a:t>
            </a:r>
            <a:r>
              <a:rPr sz="1774" dirty="0">
                <a:solidFill>
                  <a:srgbClr val="BE9000"/>
                </a:solidFill>
              </a:rPr>
              <a:t>l</a:t>
            </a:r>
            <a:r>
              <a:rPr sz="1774" dirty="0">
                <a:solidFill>
                  <a:srgbClr val="00B9E4"/>
                </a:solidFill>
              </a:rPr>
              <a:t>o</a:t>
            </a:r>
            <a:r>
              <a:rPr sz="1774" dirty="0">
                <a:solidFill>
                  <a:srgbClr val="00FF00"/>
                </a:solidFill>
              </a:rPr>
              <a:t>r</a:t>
            </a:r>
            <a:r>
              <a:rPr sz="1774" dirty="0">
                <a:solidFill>
                  <a:srgbClr val="9900FF"/>
                </a:solidFill>
              </a:rPr>
              <a:t>s</a:t>
            </a:r>
            <a:r>
              <a:rPr sz="1774" spc="-98" dirty="0">
                <a:solidFill>
                  <a:srgbClr val="9900FF"/>
                </a:solidFill>
              </a:rPr>
              <a:t> </a:t>
            </a:r>
            <a:r>
              <a:rPr sz="1774" spc="84" dirty="0">
                <a:solidFill>
                  <a:srgbClr val="FFFFFF"/>
                </a:solidFill>
              </a:rPr>
              <a:t>of</a:t>
            </a:r>
            <a:r>
              <a:rPr sz="1774" spc="-98" dirty="0">
                <a:solidFill>
                  <a:srgbClr val="FFFFFF"/>
                </a:solidFill>
              </a:rPr>
              <a:t> </a:t>
            </a:r>
            <a:r>
              <a:rPr sz="1774" spc="-18" dirty="0">
                <a:solidFill>
                  <a:srgbClr val="FFFFFF"/>
                </a:solidFill>
              </a:rPr>
              <a:t>Ansible</a:t>
            </a:r>
            <a:endParaRPr sz="1774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42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583" y="865088"/>
            <a:ext cx="871786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L</a:t>
            </a:r>
            <a:r>
              <a:rPr spc="-90" dirty="0"/>
              <a:t>e</a:t>
            </a:r>
            <a:r>
              <a:rPr spc="-5" dirty="0"/>
              <a:t>s</a:t>
            </a:r>
            <a:r>
              <a:rPr spc="-175" dirty="0"/>
              <a:t> </a:t>
            </a:r>
            <a:r>
              <a:rPr spc="-100" dirty="0"/>
              <a:t>a</a:t>
            </a:r>
            <a:r>
              <a:rPr spc="-105" dirty="0"/>
              <a:t>u</a:t>
            </a:r>
            <a:r>
              <a:rPr spc="-100" dirty="0"/>
              <a:t>t</a:t>
            </a:r>
            <a:r>
              <a:rPr spc="-110" dirty="0"/>
              <a:t>r</a:t>
            </a:r>
            <a:r>
              <a:rPr spc="-100" dirty="0"/>
              <a:t>e</a:t>
            </a:r>
            <a:r>
              <a:rPr spc="-5" dirty="0"/>
              <a:t>s</a:t>
            </a:r>
            <a:r>
              <a:rPr spc="-35" dirty="0"/>
              <a:t> </a:t>
            </a:r>
            <a:r>
              <a:rPr spc="-55" dirty="0"/>
              <a:t>o</a:t>
            </a:r>
            <a:r>
              <a:rPr spc="-60" dirty="0"/>
              <a:t>u</a:t>
            </a:r>
            <a:r>
              <a:rPr spc="-55" dirty="0"/>
              <a:t>t</a:t>
            </a:r>
            <a:r>
              <a:rPr spc="-50" dirty="0"/>
              <a:t>il</a:t>
            </a:r>
            <a:r>
              <a:rPr spc="-5" dirty="0"/>
              <a:t>s</a:t>
            </a:r>
            <a:r>
              <a:rPr spc="-130" dirty="0"/>
              <a:t> </a:t>
            </a:r>
            <a:r>
              <a:rPr spc="-50" dirty="0"/>
              <a:t>d’</a:t>
            </a:r>
            <a:r>
              <a:rPr spc="-55" dirty="0"/>
              <a:t>aut</a:t>
            </a:r>
            <a:r>
              <a:rPr spc="-50" dirty="0"/>
              <a:t>om</a:t>
            </a:r>
            <a:r>
              <a:rPr spc="-65" dirty="0"/>
              <a:t>at</a:t>
            </a:r>
            <a:r>
              <a:rPr spc="-50" dirty="0"/>
              <a:t>i</a:t>
            </a:r>
            <a:r>
              <a:rPr spc="-70" dirty="0"/>
              <a:t>s</a:t>
            </a:r>
            <a:r>
              <a:rPr spc="-55" dirty="0"/>
              <a:t>a</a:t>
            </a:r>
            <a:r>
              <a:rPr spc="-65" dirty="0"/>
              <a:t>t</a:t>
            </a:r>
            <a:r>
              <a:rPr spc="-50" dirty="0"/>
              <a:t>i</a:t>
            </a:r>
            <a:r>
              <a:rPr spc="-60" dirty="0"/>
              <a:t>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7583" y="1858532"/>
            <a:ext cx="6093479" cy="2970508"/>
          </a:xfrm>
          <a:prstGeom prst="rect">
            <a:avLst/>
          </a:prstGeom>
        </p:spPr>
        <p:txBody>
          <a:bodyPr vert="horz" wrap="square" lIns="0" tIns="30493" rIns="0" bIns="0" rtlCol="0">
            <a:spAutoFit/>
          </a:bodyPr>
          <a:lstStyle/>
          <a:p>
            <a:pPr marL="312545" indent="-300475">
              <a:spcBef>
                <a:spcPts val="240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1901" b="1" spc="-50" dirty="0">
                <a:latin typeface="Tahoma"/>
                <a:cs typeface="Tahoma"/>
              </a:rPr>
              <a:t>Par</a:t>
            </a:r>
            <a:r>
              <a:rPr sz="1901" b="1" spc="-40" dirty="0">
                <a:latin typeface="Tahoma"/>
                <a:cs typeface="Tahoma"/>
              </a:rPr>
              <a:t>m</a:t>
            </a:r>
            <a:r>
              <a:rPr sz="1901" b="1" dirty="0">
                <a:latin typeface="Tahoma"/>
                <a:cs typeface="Tahoma"/>
              </a:rPr>
              <a:t>i</a:t>
            </a:r>
            <a:r>
              <a:rPr sz="1901" b="1" spc="-40" dirty="0">
                <a:latin typeface="Tahoma"/>
                <a:cs typeface="Tahoma"/>
              </a:rPr>
              <a:t> </a:t>
            </a:r>
            <a:r>
              <a:rPr sz="1901" b="1" spc="-110" dirty="0">
                <a:latin typeface="Tahoma"/>
                <a:cs typeface="Tahoma"/>
              </a:rPr>
              <a:t>l</a:t>
            </a:r>
            <a:r>
              <a:rPr sz="1901" b="1" spc="-114" dirty="0">
                <a:latin typeface="Tahoma"/>
                <a:cs typeface="Tahoma"/>
              </a:rPr>
              <a:t>e</a:t>
            </a:r>
            <a:r>
              <a:rPr sz="1901" b="1" dirty="0">
                <a:latin typeface="Tahoma"/>
                <a:cs typeface="Tahoma"/>
              </a:rPr>
              <a:t>s</a:t>
            </a:r>
            <a:r>
              <a:rPr sz="1901" b="1" spc="-185" dirty="0">
                <a:latin typeface="Tahoma"/>
                <a:cs typeface="Tahoma"/>
              </a:rPr>
              <a:t> </a:t>
            </a:r>
            <a:r>
              <a:rPr sz="1901" b="1" spc="-75" dirty="0">
                <a:latin typeface="Tahoma"/>
                <a:cs typeface="Tahoma"/>
              </a:rPr>
              <a:t>pl</a:t>
            </a:r>
            <a:r>
              <a:rPr sz="1901" b="1" spc="-65" dirty="0">
                <a:latin typeface="Tahoma"/>
                <a:cs typeface="Tahoma"/>
              </a:rPr>
              <a:t>u</a:t>
            </a:r>
            <a:r>
              <a:rPr sz="1901" b="1" dirty="0">
                <a:latin typeface="Tahoma"/>
                <a:cs typeface="Tahoma"/>
              </a:rPr>
              <a:t>s</a:t>
            </a:r>
            <a:r>
              <a:rPr sz="1901" b="1" spc="-160" dirty="0">
                <a:latin typeface="Tahoma"/>
                <a:cs typeface="Tahoma"/>
              </a:rPr>
              <a:t> </a:t>
            </a:r>
            <a:r>
              <a:rPr sz="1901" b="1" spc="-85" dirty="0">
                <a:latin typeface="Tahoma"/>
                <a:cs typeface="Tahoma"/>
              </a:rPr>
              <a:t>c</a:t>
            </a:r>
            <a:r>
              <a:rPr sz="1901" b="1" spc="-90" dirty="0">
                <a:latin typeface="Tahoma"/>
                <a:cs typeface="Tahoma"/>
              </a:rPr>
              <a:t>o</a:t>
            </a:r>
            <a:r>
              <a:rPr sz="1901" b="1" spc="-80" dirty="0">
                <a:latin typeface="Tahoma"/>
                <a:cs typeface="Tahoma"/>
              </a:rPr>
              <a:t>nnu</a:t>
            </a:r>
            <a:r>
              <a:rPr sz="1901" b="1" dirty="0">
                <a:latin typeface="Tahoma"/>
                <a:cs typeface="Tahoma"/>
              </a:rPr>
              <a:t>s</a:t>
            </a:r>
            <a:r>
              <a:rPr sz="1901" b="1" spc="250" dirty="0">
                <a:latin typeface="Tahoma"/>
                <a:cs typeface="Tahoma"/>
              </a:rPr>
              <a:t> </a:t>
            </a:r>
            <a:r>
              <a:rPr sz="1901" b="1" dirty="0">
                <a:latin typeface="Tahoma"/>
                <a:cs typeface="Tahoma"/>
              </a:rPr>
              <a:t>:</a:t>
            </a:r>
            <a:endParaRPr sz="1901">
              <a:latin typeface="Tahoma"/>
              <a:cs typeface="Tahoma"/>
            </a:endParaRPr>
          </a:p>
          <a:p>
            <a:pPr marL="744518" marR="3592361" lvl="1" indent="-251561">
              <a:lnSpc>
                <a:spcPts val="2091"/>
              </a:lnSpc>
              <a:buChar char="•"/>
              <a:tabLst>
                <a:tab pos="743882" algn="l"/>
                <a:tab pos="745153" algn="l"/>
              </a:tabLst>
            </a:pPr>
            <a:r>
              <a:rPr sz="1551" spc="-60" dirty="0">
                <a:latin typeface="Arial MT"/>
                <a:cs typeface="Arial MT"/>
              </a:rPr>
              <a:t>CFEngine</a:t>
            </a:r>
            <a:r>
              <a:rPr sz="1551" spc="-55" dirty="0">
                <a:latin typeface="Arial MT"/>
                <a:cs typeface="Arial MT"/>
              </a:rPr>
              <a:t> Chef </a:t>
            </a:r>
            <a:r>
              <a:rPr sz="1551" spc="-50" dirty="0">
                <a:latin typeface="Arial MT"/>
                <a:cs typeface="Arial MT"/>
              </a:rPr>
              <a:t> </a:t>
            </a:r>
            <a:r>
              <a:rPr sz="1551" spc="-20" dirty="0">
                <a:latin typeface="Arial MT"/>
                <a:cs typeface="Arial MT"/>
              </a:rPr>
              <a:t>Puppet</a:t>
            </a:r>
            <a:r>
              <a:rPr sz="1551" spc="370" dirty="0">
                <a:latin typeface="Arial MT"/>
                <a:cs typeface="Arial MT"/>
              </a:rPr>
              <a:t> </a:t>
            </a:r>
            <a:r>
              <a:rPr sz="1551" spc="-20" dirty="0">
                <a:latin typeface="Arial MT"/>
                <a:cs typeface="Arial MT"/>
              </a:rPr>
              <a:t>Salt</a:t>
            </a:r>
            <a:r>
              <a:rPr sz="1551" spc="270" dirty="0">
                <a:latin typeface="Arial MT"/>
                <a:cs typeface="Arial MT"/>
              </a:rPr>
              <a:t> </a:t>
            </a:r>
            <a:r>
              <a:rPr sz="1551" spc="-50" dirty="0">
                <a:latin typeface="Arial MT"/>
                <a:cs typeface="Arial MT"/>
              </a:rPr>
              <a:t>Ansible</a:t>
            </a:r>
            <a:endParaRPr sz="1551">
              <a:latin typeface="Arial MT"/>
              <a:cs typeface="Arial MT"/>
            </a:endParaRPr>
          </a:p>
          <a:p>
            <a:pPr marL="312545" indent="-300475">
              <a:spcBef>
                <a:spcPts val="600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1901" b="1" spc="-65" dirty="0">
                <a:latin typeface="Tahoma"/>
                <a:cs typeface="Tahoma"/>
              </a:rPr>
              <a:t>A</a:t>
            </a:r>
            <a:r>
              <a:rPr sz="1901" b="1" spc="-75" dirty="0">
                <a:latin typeface="Tahoma"/>
                <a:cs typeface="Tahoma"/>
              </a:rPr>
              <a:t>va</a:t>
            </a:r>
            <a:r>
              <a:rPr sz="1901" b="1" spc="-65" dirty="0">
                <a:latin typeface="Tahoma"/>
                <a:cs typeface="Tahoma"/>
              </a:rPr>
              <a:t>n</a:t>
            </a:r>
            <a:r>
              <a:rPr sz="1901" b="1" spc="-75" dirty="0">
                <a:latin typeface="Tahoma"/>
                <a:cs typeface="Tahoma"/>
              </a:rPr>
              <a:t>tag</a:t>
            </a:r>
            <a:r>
              <a:rPr sz="1901" b="1" spc="-80" dirty="0">
                <a:latin typeface="Tahoma"/>
                <a:cs typeface="Tahoma"/>
              </a:rPr>
              <a:t>e</a:t>
            </a:r>
            <a:r>
              <a:rPr sz="1901" b="1" dirty="0">
                <a:latin typeface="Tahoma"/>
                <a:cs typeface="Tahoma"/>
              </a:rPr>
              <a:t>s</a:t>
            </a:r>
            <a:r>
              <a:rPr sz="1901" b="1" spc="-145" dirty="0">
                <a:latin typeface="Tahoma"/>
                <a:cs typeface="Tahoma"/>
              </a:rPr>
              <a:t> </a:t>
            </a:r>
            <a:r>
              <a:rPr sz="1901" b="1" spc="-85" dirty="0">
                <a:latin typeface="Tahoma"/>
                <a:cs typeface="Tahoma"/>
              </a:rPr>
              <a:t>s</a:t>
            </a:r>
            <a:r>
              <a:rPr sz="1901" b="1" spc="-90" dirty="0">
                <a:latin typeface="Tahoma"/>
                <a:cs typeface="Tahoma"/>
              </a:rPr>
              <a:t>o</a:t>
            </a:r>
            <a:r>
              <a:rPr sz="1901" b="1" spc="-85" dirty="0">
                <a:latin typeface="Tahoma"/>
                <a:cs typeface="Tahoma"/>
              </a:rPr>
              <a:t>uv</a:t>
            </a:r>
            <a:r>
              <a:rPr sz="1901" b="1" spc="-90" dirty="0">
                <a:latin typeface="Tahoma"/>
                <a:cs typeface="Tahoma"/>
              </a:rPr>
              <a:t>e</a:t>
            </a:r>
            <a:r>
              <a:rPr sz="1901" b="1" spc="-80" dirty="0">
                <a:latin typeface="Tahoma"/>
                <a:cs typeface="Tahoma"/>
              </a:rPr>
              <a:t>n</a:t>
            </a:r>
            <a:r>
              <a:rPr sz="1901" b="1" dirty="0">
                <a:latin typeface="Tahoma"/>
                <a:cs typeface="Tahoma"/>
              </a:rPr>
              <a:t>t</a:t>
            </a:r>
            <a:r>
              <a:rPr sz="1901" b="1" spc="-150" dirty="0">
                <a:latin typeface="Tahoma"/>
                <a:cs typeface="Tahoma"/>
              </a:rPr>
              <a:t> </a:t>
            </a:r>
            <a:r>
              <a:rPr sz="1901" b="1" spc="-60" dirty="0">
                <a:latin typeface="Tahoma"/>
                <a:cs typeface="Tahoma"/>
              </a:rPr>
              <a:t>c</a:t>
            </a:r>
            <a:r>
              <a:rPr sz="1901" b="1" spc="-65" dirty="0">
                <a:latin typeface="Tahoma"/>
                <a:cs typeface="Tahoma"/>
              </a:rPr>
              <a:t>ité</a:t>
            </a:r>
            <a:r>
              <a:rPr sz="1901" b="1" dirty="0">
                <a:latin typeface="Tahoma"/>
                <a:cs typeface="Tahoma"/>
              </a:rPr>
              <a:t>s</a:t>
            </a:r>
            <a:r>
              <a:rPr sz="1901" b="1" spc="-100" dirty="0">
                <a:latin typeface="Tahoma"/>
                <a:cs typeface="Tahoma"/>
              </a:rPr>
              <a:t> </a:t>
            </a:r>
            <a:r>
              <a:rPr sz="1901" b="1" spc="-60" dirty="0">
                <a:latin typeface="Tahoma"/>
                <a:cs typeface="Tahoma"/>
              </a:rPr>
              <a:t>po</a:t>
            </a:r>
            <a:r>
              <a:rPr sz="1901" b="1" spc="-55" dirty="0">
                <a:latin typeface="Tahoma"/>
                <a:cs typeface="Tahoma"/>
              </a:rPr>
              <a:t>u</a:t>
            </a:r>
            <a:r>
              <a:rPr sz="1901" b="1" dirty="0">
                <a:latin typeface="Tahoma"/>
                <a:cs typeface="Tahoma"/>
              </a:rPr>
              <a:t>r</a:t>
            </a:r>
            <a:r>
              <a:rPr sz="1901" b="1" spc="-110" dirty="0">
                <a:latin typeface="Tahoma"/>
                <a:cs typeface="Tahoma"/>
              </a:rPr>
              <a:t> </a:t>
            </a:r>
            <a:r>
              <a:rPr sz="1901" b="1" spc="-50" dirty="0">
                <a:latin typeface="Tahoma"/>
                <a:cs typeface="Tahoma"/>
              </a:rPr>
              <a:t>Ansibl</a:t>
            </a:r>
            <a:r>
              <a:rPr sz="1901" b="1" dirty="0">
                <a:latin typeface="Tahoma"/>
                <a:cs typeface="Tahoma"/>
              </a:rPr>
              <a:t>e </a:t>
            </a:r>
            <a:r>
              <a:rPr sz="1901" b="1" spc="-175" dirty="0">
                <a:latin typeface="Tahoma"/>
                <a:cs typeface="Tahoma"/>
              </a:rPr>
              <a:t> </a:t>
            </a:r>
            <a:r>
              <a:rPr sz="1901" b="1" dirty="0">
                <a:latin typeface="Tahoma"/>
                <a:cs typeface="Tahoma"/>
              </a:rPr>
              <a:t>:</a:t>
            </a:r>
            <a:endParaRPr sz="1901">
              <a:latin typeface="Tahoma"/>
              <a:cs typeface="Tahoma"/>
            </a:endParaRPr>
          </a:p>
          <a:p>
            <a:pPr marL="744518" lvl="1" indent="-252196">
              <a:spcBef>
                <a:spcPts val="290"/>
              </a:spcBef>
              <a:buChar char="•"/>
              <a:tabLst>
                <a:tab pos="743882" algn="l"/>
                <a:tab pos="745153" algn="l"/>
              </a:tabLst>
            </a:pPr>
            <a:r>
              <a:rPr sz="1551" spc="-10" dirty="0">
                <a:latin typeface="Arial MT"/>
                <a:cs typeface="Arial MT"/>
              </a:rPr>
              <a:t>Simplicité</a:t>
            </a:r>
            <a:r>
              <a:rPr sz="1551" spc="20" dirty="0">
                <a:latin typeface="Arial MT"/>
                <a:cs typeface="Arial MT"/>
              </a:rPr>
              <a:t> </a:t>
            </a:r>
            <a:r>
              <a:rPr sz="1551" dirty="0">
                <a:latin typeface="Arial MT"/>
                <a:cs typeface="Arial MT"/>
              </a:rPr>
              <a:t>:</a:t>
            </a:r>
            <a:endParaRPr sz="1551">
              <a:latin typeface="Arial MT"/>
              <a:cs typeface="Arial MT"/>
            </a:endParaRPr>
          </a:p>
          <a:p>
            <a:pPr marL="1224770" lvl="2" indent="-250925">
              <a:spcBef>
                <a:spcPts val="420"/>
              </a:spcBef>
              <a:buChar char="•"/>
              <a:tabLst>
                <a:tab pos="1224770" algn="l"/>
                <a:tab pos="1225405" algn="l"/>
              </a:tabLst>
            </a:pPr>
            <a:r>
              <a:rPr sz="1551" spc="-55" dirty="0">
                <a:latin typeface="Arial MT"/>
                <a:cs typeface="Arial MT"/>
              </a:rPr>
              <a:t>R</a:t>
            </a:r>
            <a:r>
              <a:rPr sz="1551" spc="-60" dirty="0">
                <a:latin typeface="Arial MT"/>
                <a:cs typeface="Arial MT"/>
              </a:rPr>
              <a:t>e</a:t>
            </a:r>
            <a:r>
              <a:rPr sz="1551" spc="-55" dirty="0">
                <a:latin typeface="Arial MT"/>
                <a:cs typeface="Arial MT"/>
              </a:rPr>
              <a:t>c</a:t>
            </a:r>
            <a:r>
              <a:rPr sz="1551" spc="-60" dirty="0">
                <a:latin typeface="Arial MT"/>
                <a:cs typeface="Arial MT"/>
              </a:rPr>
              <a:t>e</a:t>
            </a:r>
            <a:r>
              <a:rPr sz="1551" spc="-65" dirty="0">
                <a:latin typeface="Arial MT"/>
                <a:cs typeface="Arial MT"/>
              </a:rPr>
              <a:t>tt</a:t>
            </a:r>
            <a:r>
              <a:rPr sz="1551" spc="5" dirty="0">
                <a:latin typeface="Arial MT"/>
                <a:cs typeface="Arial MT"/>
              </a:rPr>
              <a:t>e</a:t>
            </a:r>
            <a:r>
              <a:rPr sz="1551" spc="-75" dirty="0">
                <a:latin typeface="Arial MT"/>
                <a:cs typeface="Arial MT"/>
              </a:rPr>
              <a:t> </a:t>
            </a:r>
            <a:r>
              <a:rPr sz="1551" spc="-110" dirty="0">
                <a:latin typeface="Arial MT"/>
                <a:cs typeface="Arial MT"/>
              </a:rPr>
              <a:t>e</a:t>
            </a:r>
            <a:r>
              <a:rPr sz="1551" spc="5" dirty="0">
                <a:latin typeface="Arial MT"/>
                <a:cs typeface="Arial MT"/>
              </a:rPr>
              <a:t>n</a:t>
            </a:r>
            <a:r>
              <a:rPr sz="1551" spc="-254" dirty="0">
                <a:latin typeface="Arial MT"/>
                <a:cs typeface="Arial MT"/>
              </a:rPr>
              <a:t> </a:t>
            </a:r>
            <a:r>
              <a:rPr sz="1551" spc="-160" dirty="0">
                <a:latin typeface="Arial MT"/>
                <a:cs typeface="Arial MT"/>
              </a:rPr>
              <a:t>Y</a:t>
            </a:r>
            <a:r>
              <a:rPr sz="1551" spc="-5" dirty="0">
                <a:latin typeface="Arial MT"/>
                <a:cs typeface="Arial MT"/>
              </a:rPr>
              <a:t>A</a:t>
            </a:r>
            <a:r>
              <a:rPr sz="1551" spc="5" dirty="0">
                <a:latin typeface="Arial MT"/>
                <a:cs typeface="Arial MT"/>
              </a:rPr>
              <a:t>ML</a:t>
            </a:r>
            <a:endParaRPr sz="1551">
              <a:latin typeface="Arial MT"/>
              <a:cs typeface="Arial MT"/>
            </a:endParaRPr>
          </a:p>
          <a:p>
            <a:pPr marL="1224770" lvl="2" indent="-250925">
              <a:spcBef>
                <a:spcPts val="215"/>
              </a:spcBef>
              <a:buChar char="•"/>
              <a:tabLst>
                <a:tab pos="1224770" algn="l"/>
                <a:tab pos="1225405" algn="l"/>
              </a:tabLst>
            </a:pPr>
            <a:r>
              <a:rPr sz="1551" spc="-70" dirty="0">
                <a:latin typeface="Arial MT"/>
                <a:cs typeface="Arial MT"/>
              </a:rPr>
              <a:t>R</a:t>
            </a:r>
            <a:r>
              <a:rPr sz="1551" spc="-75" dirty="0">
                <a:latin typeface="Arial MT"/>
                <a:cs typeface="Arial MT"/>
              </a:rPr>
              <a:t>i</a:t>
            </a:r>
            <a:r>
              <a:rPr sz="1551" spc="-70" dirty="0">
                <a:latin typeface="Arial MT"/>
                <a:cs typeface="Arial MT"/>
              </a:rPr>
              <a:t>e</a:t>
            </a:r>
            <a:r>
              <a:rPr sz="1551" spc="5" dirty="0">
                <a:latin typeface="Arial MT"/>
                <a:cs typeface="Arial MT"/>
              </a:rPr>
              <a:t>n</a:t>
            </a:r>
            <a:r>
              <a:rPr sz="1551" spc="-150" dirty="0">
                <a:latin typeface="Arial MT"/>
                <a:cs typeface="Arial MT"/>
              </a:rPr>
              <a:t> </a:t>
            </a:r>
            <a:r>
              <a:rPr sz="1551" spc="5" dirty="0">
                <a:latin typeface="Arial MT"/>
                <a:cs typeface="Arial MT"/>
              </a:rPr>
              <a:t>à</a:t>
            </a:r>
            <a:r>
              <a:rPr sz="1551" spc="-195" dirty="0">
                <a:latin typeface="Arial MT"/>
                <a:cs typeface="Arial MT"/>
              </a:rPr>
              <a:t> </a:t>
            </a:r>
            <a:r>
              <a:rPr sz="1551" spc="-25" dirty="0">
                <a:latin typeface="Arial MT"/>
                <a:cs typeface="Arial MT"/>
              </a:rPr>
              <a:t>in</a:t>
            </a:r>
            <a:r>
              <a:rPr sz="1551" spc="-20" dirty="0">
                <a:latin typeface="Arial MT"/>
                <a:cs typeface="Arial MT"/>
              </a:rPr>
              <a:t>s</a:t>
            </a:r>
            <a:r>
              <a:rPr sz="1551" spc="-25" dirty="0">
                <a:latin typeface="Arial MT"/>
                <a:cs typeface="Arial MT"/>
              </a:rPr>
              <a:t>talle</a:t>
            </a:r>
            <a:r>
              <a:rPr sz="1551" dirty="0">
                <a:latin typeface="Arial MT"/>
                <a:cs typeface="Arial MT"/>
              </a:rPr>
              <a:t>r</a:t>
            </a:r>
            <a:r>
              <a:rPr sz="1551" spc="-5" dirty="0">
                <a:latin typeface="Arial MT"/>
                <a:cs typeface="Arial MT"/>
              </a:rPr>
              <a:t> </a:t>
            </a:r>
            <a:r>
              <a:rPr sz="1551" spc="-70" dirty="0">
                <a:latin typeface="Arial MT"/>
                <a:cs typeface="Arial MT"/>
              </a:rPr>
              <a:t>su</a:t>
            </a:r>
            <a:r>
              <a:rPr sz="1551" dirty="0">
                <a:latin typeface="Arial MT"/>
                <a:cs typeface="Arial MT"/>
              </a:rPr>
              <a:t>r</a:t>
            </a:r>
            <a:r>
              <a:rPr sz="1551" spc="-114" dirty="0">
                <a:latin typeface="Arial MT"/>
                <a:cs typeface="Arial MT"/>
              </a:rPr>
              <a:t> </a:t>
            </a:r>
            <a:r>
              <a:rPr sz="1551" spc="-110" dirty="0">
                <a:latin typeface="Arial MT"/>
                <a:cs typeface="Arial MT"/>
              </a:rPr>
              <a:t>le</a:t>
            </a:r>
            <a:r>
              <a:rPr sz="1551" spc="5" dirty="0">
                <a:latin typeface="Arial MT"/>
                <a:cs typeface="Arial MT"/>
              </a:rPr>
              <a:t>s</a:t>
            </a:r>
            <a:r>
              <a:rPr sz="1551" spc="20" dirty="0">
                <a:latin typeface="Arial MT"/>
                <a:cs typeface="Arial MT"/>
              </a:rPr>
              <a:t> </a:t>
            </a:r>
            <a:r>
              <a:rPr sz="1551" spc="-95" dirty="0">
                <a:latin typeface="Arial MT"/>
                <a:cs typeface="Arial MT"/>
              </a:rPr>
              <a:t>noeuds</a:t>
            </a:r>
            <a:endParaRPr sz="1551">
              <a:latin typeface="Arial MT"/>
              <a:cs typeface="Arial MT"/>
            </a:endParaRPr>
          </a:p>
          <a:p>
            <a:pPr marL="1224770" lvl="2" indent="-250925">
              <a:spcBef>
                <a:spcPts val="219"/>
              </a:spcBef>
              <a:buChar char="•"/>
              <a:tabLst>
                <a:tab pos="1224770" algn="l"/>
                <a:tab pos="1225405" algn="l"/>
              </a:tabLst>
            </a:pPr>
            <a:r>
              <a:rPr sz="1551" spc="-35" dirty="0">
                <a:latin typeface="Arial MT"/>
                <a:cs typeface="Arial MT"/>
              </a:rPr>
              <a:t>Mod</a:t>
            </a:r>
            <a:r>
              <a:rPr sz="1551" spc="5" dirty="0">
                <a:latin typeface="Arial MT"/>
                <a:cs typeface="Arial MT"/>
              </a:rPr>
              <a:t>e</a:t>
            </a:r>
            <a:r>
              <a:rPr sz="1551" spc="-30" dirty="0">
                <a:latin typeface="Arial MT"/>
                <a:cs typeface="Arial MT"/>
              </a:rPr>
              <a:t> </a:t>
            </a:r>
            <a:r>
              <a:rPr sz="1551" spc="-85" dirty="0">
                <a:latin typeface="Arial MT"/>
                <a:cs typeface="Arial MT"/>
              </a:rPr>
              <a:t>pu</a:t>
            </a:r>
            <a:r>
              <a:rPr sz="1551" spc="-80" dirty="0">
                <a:latin typeface="Arial MT"/>
                <a:cs typeface="Arial MT"/>
              </a:rPr>
              <a:t>s</a:t>
            </a:r>
            <a:r>
              <a:rPr sz="1551" spc="5" dirty="0">
                <a:latin typeface="Arial MT"/>
                <a:cs typeface="Arial MT"/>
              </a:rPr>
              <a:t>h</a:t>
            </a:r>
            <a:r>
              <a:rPr sz="1551" spc="-135" dirty="0">
                <a:latin typeface="Arial MT"/>
                <a:cs typeface="Arial MT"/>
              </a:rPr>
              <a:t> </a:t>
            </a:r>
            <a:r>
              <a:rPr sz="1551" spc="-30" dirty="0">
                <a:latin typeface="Arial MT"/>
                <a:cs typeface="Arial MT"/>
              </a:rPr>
              <a:t>(pa</a:t>
            </a:r>
            <a:r>
              <a:rPr sz="1551" dirty="0">
                <a:latin typeface="Arial MT"/>
                <a:cs typeface="Arial MT"/>
              </a:rPr>
              <a:t>r</a:t>
            </a:r>
            <a:r>
              <a:rPr sz="1551" spc="-30" dirty="0">
                <a:latin typeface="Arial MT"/>
                <a:cs typeface="Arial MT"/>
              </a:rPr>
              <a:t> </a:t>
            </a:r>
            <a:r>
              <a:rPr sz="1551" spc="-15" dirty="0">
                <a:latin typeface="Arial MT"/>
                <a:cs typeface="Arial MT"/>
              </a:rPr>
              <a:t>défaut</a:t>
            </a:r>
            <a:r>
              <a:rPr sz="1551" spc="-20" dirty="0">
                <a:latin typeface="Arial MT"/>
                <a:cs typeface="Arial MT"/>
              </a:rPr>
              <a:t>)</a:t>
            </a:r>
            <a:r>
              <a:rPr sz="1551" dirty="0">
                <a:latin typeface="Arial MT"/>
                <a:cs typeface="Arial MT"/>
              </a:rPr>
              <a:t>: </a:t>
            </a:r>
            <a:r>
              <a:rPr sz="1551" spc="-110" dirty="0">
                <a:latin typeface="Arial MT"/>
                <a:cs typeface="Arial MT"/>
              </a:rPr>
              <a:t>pa</a:t>
            </a:r>
            <a:r>
              <a:rPr sz="1551" spc="5" dirty="0">
                <a:latin typeface="Arial MT"/>
                <a:cs typeface="Arial MT"/>
              </a:rPr>
              <a:t>s</a:t>
            </a:r>
            <a:r>
              <a:rPr sz="1551" spc="-195" dirty="0">
                <a:latin typeface="Arial MT"/>
                <a:cs typeface="Arial MT"/>
              </a:rPr>
              <a:t> </a:t>
            </a:r>
            <a:r>
              <a:rPr sz="1551" spc="-110" dirty="0">
                <a:latin typeface="Arial MT"/>
                <a:cs typeface="Arial MT"/>
              </a:rPr>
              <a:t>d</a:t>
            </a:r>
            <a:r>
              <a:rPr sz="1551" spc="5" dirty="0">
                <a:latin typeface="Arial MT"/>
                <a:cs typeface="Arial MT"/>
              </a:rPr>
              <a:t>e</a:t>
            </a:r>
            <a:r>
              <a:rPr sz="1551" spc="-210" dirty="0">
                <a:latin typeface="Arial MT"/>
                <a:cs typeface="Arial MT"/>
              </a:rPr>
              <a:t> </a:t>
            </a:r>
            <a:r>
              <a:rPr sz="1551" spc="-70" dirty="0">
                <a:latin typeface="Arial MT"/>
                <a:cs typeface="Arial MT"/>
              </a:rPr>
              <a:t>se</a:t>
            </a:r>
            <a:r>
              <a:rPr sz="1551" spc="-75" dirty="0">
                <a:latin typeface="Arial MT"/>
                <a:cs typeface="Arial MT"/>
              </a:rPr>
              <a:t>rv</a:t>
            </a:r>
            <a:r>
              <a:rPr sz="1551" spc="-70" dirty="0">
                <a:latin typeface="Arial MT"/>
                <a:cs typeface="Arial MT"/>
              </a:rPr>
              <a:t>eu</a:t>
            </a:r>
            <a:r>
              <a:rPr sz="1551" dirty="0">
                <a:latin typeface="Arial MT"/>
                <a:cs typeface="Arial MT"/>
              </a:rPr>
              <a:t>r</a:t>
            </a:r>
            <a:r>
              <a:rPr sz="1551" spc="15" dirty="0">
                <a:latin typeface="Arial MT"/>
                <a:cs typeface="Arial MT"/>
              </a:rPr>
              <a:t> </a:t>
            </a:r>
            <a:r>
              <a:rPr sz="1551" spc="-85" dirty="0">
                <a:latin typeface="Arial MT"/>
                <a:cs typeface="Arial MT"/>
              </a:rPr>
              <a:t>dédi</a:t>
            </a:r>
            <a:r>
              <a:rPr sz="1551" spc="5" dirty="0">
                <a:latin typeface="Arial MT"/>
                <a:cs typeface="Arial MT"/>
              </a:rPr>
              <a:t>é</a:t>
            </a:r>
            <a:endParaRPr sz="1551">
              <a:latin typeface="Arial MT"/>
              <a:cs typeface="Arial MT"/>
            </a:endParaRPr>
          </a:p>
          <a:p>
            <a:pPr marL="744518" lvl="1" indent="-252196">
              <a:spcBef>
                <a:spcPts val="420"/>
              </a:spcBef>
              <a:buChar char="•"/>
              <a:tabLst>
                <a:tab pos="743882" algn="l"/>
                <a:tab pos="745153" algn="l"/>
              </a:tabLst>
            </a:pPr>
            <a:r>
              <a:rPr sz="1551" spc="-40" dirty="0">
                <a:latin typeface="Arial MT"/>
                <a:cs typeface="Arial MT"/>
              </a:rPr>
              <a:t>Complet</a:t>
            </a:r>
            <a:r>
              <a:rPr sz="1551" spc="-20" dirty="0">
                <a:latin typeface="Arial MT"/>
                <a:cs typeface="Arial MT"/>
              </a:rPr>
              <a:t> </a:t>
            </a:r>
            <a:r>
              <a:rPr sz="1551" dirty="0">
                <a:latin typeface="Arial MT"/>
                <a:cs typeface="Arial MT"/>
              </a:rPr>
              <a:t>:</a:t>
            </a:r>
            <a:r>
              <a:rPr sz="1551" spc="25" dirty="0">
                <a:latin typeface="Arial MT"/>
                <a:cs typeface="Arial MT"/>
              </a:rPr>
              <a:t> </a:t>
            </a:r>
            <a:r>
              <a:rPr sz="1551" spc="-25" dirty="0">
                <a:latin typeface="Arial MT"/>
                <a:cs typeface="Arial MT"/>
              </a:rPr>
              <a:t>Description</a:t>
            </a:r>
            <a:r>
              <a:rPr sz="1551" spc="10" dirty="0">
                <a:latin typeface="Arial MT"/>
                <a:cs typeface="Arial MT"/>
              </a:rPr>
              <a:t> </a:t>
            </a:r>
            <a:r>
              <a:rPr sz="1551" spc="-25" dirty="0">
                <a:latin typeface="Arial MT"/>
                <a:cs typeface="Arial MT"/>
              </a:rPr>
              <a:t>du</a:t>
            </a:r>
            <a:r>
              <a:rPr sz="1551" spc="-85" dirty="0">
                <a:latin typeface="Arial MT"/>
                <a:cs typeface="Arial MT"/>
              </a:rPr>
              <a:t> </a:t>
            </a:r>
            <a:r>
              <a:rPr sz="1551" spc="-55" dirty="0">
                <a:latin typeface="Arial MT"/>
                <a:cs typeface="Arial MT"/>
              </a:rPr>
              <a:t>parc</a:t>
            </a:r>
            <a:r>
              <a:rPr sz="1551" spc="-80" dirty="0">
                <a:latin typeface="Arial MT"/>
                <a:cs typeface="Arial MT"/>
              </a:rPr>
              <a:t> </a:t>
            </a:r>
            <a:r>
              <a:rPr sz="1551" spc="-45" dirty="0">
                <a:latin typeface="Arial MT"/>
                <a:cs typeface="Arial MT"/>
              </a:rPr>
              <a:t>machine,</a:t>
            </a:r>
            <a:r>
              <a:rPr sz="1551" spc="-55" dirty="0">
                <a:latin typeface="Arial MT"/>
                <a:cs typeface="Arial MT"/>
              </a:rPr>
              <a:t> </a:t>
            </a:r>
            <a:r>
              <a:rPr sz="1551" spc="-75" dirty="0">
                <a:latin typeface="Arial MT"/>
                <a:cs typeface="Arial MT"/>
              </a:rPr>
              <a:t>commandes</a:t>
            </a:r>
            <a:r>
              <a:rPr sz="1551" spc="-114" dirty="0">
                <a:latin typeface="Arial MT"/>
                <a:cs typeface="Arial MT"/>
              </a:rPr>
              <a:t> </a:t>
            </a:r>
            <a:r>
              <a:rPr sz="1551" spc="-45" dirty="0">
                <a:latin typeface="Arial MT"/>
                <a:cs typeface="Arial MT"/>
              </a:rPr>
              <a:t>ad-hoc,</a:t>
            </a:r>
            <a:r>
              <a:rPr sz="1551" spc="-55" dirty="0">
                <a:latin typeface="Arial MT"/>
                <a:cs typeface="Arial MT"/>
              </a:rPr>
              <a:t> </a:t>
            </a:r>
            <a:r>
              <a:rPr sz="1551" dirty="0">
                <a:latin typeface="Arial MT"/>
                <a:cs typeface="Arial MT"/>
              </a:rPr>
              <a:t>.</a:t>
            </a:r>
            <a:r>
              <a:rPr sz="1551" spc="40" dirty="0">
                <a:latin typeface="Arial MT"/>
                <a:cs typeface="Arial MT"/>
              </a:rPr>
              <a:t> </a:t>
            </a:r>
            <a:r>
              <a:rPr sz="1551" dirty="0">
                <a:latin typeface="Arial MT"/>
                <a:cs typeface="Arial MT"/>
              </a:rPr>
              <a:t>.</a:t>
            </a:r>
            <a:r>
              <a:rPr sz="1551" spc="75" dirty="0">
                <a:latin typeface="Arial MT"/>
                <a:cs typeface="Arial MT"/>
              </a:rPr>
              <a:t> </a:t>
            </a:r>
            <a:r>
              <a:rPr sz="1551" dirty="0">
                <a:latin typeface="Arial MT"/>
                <a:cs typeface="Arial MT"/>
              </a:rPr>
              <a:t>.</a:t>
            </a:r>
            <a:endParaRPr sz="1551">
              <a:latin typeface="Arial MT"/>
              <a:cs typeface="Arial MT"/>
            </a:endParaRPr>
          </a:p>
          <a:p>
            <a:pPr marL="312545" indent="-300475">
              <a:spcBef>
                <a:spcPts val="550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1901" b="1" spc="-90" dirty="0">
                <a:latin typeface="Tahoma"/>
                <a:cs typeface="Tahoma"/>
              </a:rPr>
              <a:t>Inconvénients</a:t>
            </a:r>
            <a:r>
              <a:rPr sz="1901" b="1" spc="-15" dirty="0">
                <a:latin typeface="Tahoma"/>
                <a:cs typeface="Tahoma"/>
              </a:rPr>
              <a:t> </a:t>
            </a:r>
            <a:r>
              <a:rPr sz="1901" dirty="0">
                <a:latin typeface="Tahoma"/>
                <a:cs typeface="Tahoma"/>
              </a:rPr>
              <a:t>:</a:t>
            </a:r>
            <a:endParaRPr sz="1901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53713" y="4824978"/>
            <a:ext cx="917961" cy="252868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</a:pPr>
            <a:r>
              <a:rPr sz="1551" spc="-20" dirty="0">
                <a:latin typeface="Arial MT"/>
                <a:cs typeface="Arial MT"/>
              </a:rPr>
              <a:t>niveau”</a:t>
            </a:r>
            <a:r>
              <a:rPr sz="1551" spc="-85" dirty="0">
                <a:latin typeface="Arial MT"/>
                <a:cs typeface="Arial MT"/>
              </a:rPr>
              <a:t> </a:t>
            </a:r>
            <a:r>
              <a:rPr sz="1551" spc="-45" dirty="0">
                <a:latin typeface="Arial MT"/>
                <a:cs typeface="Arial MT"/>
              </a:rPr>
              <a:t>du</a:t>
            </a:r>
            <a:endParaRPr sz="1551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07895" y="4824978"/>
            <a:ext cx="7782653" cy="983393"/>
          </a:xfrm>
          <a:prstGeom prst="rect">
            <a:avLst/>
          </a:prstGeom>
        </p:spPr>
        <p:txBody>
          <a:bodyPr vert="horz" wrap="square" lIns="0" tIns="9529" rIns="0" bIns="0" rtlCol="0">
            <a:spAutoFit/>
          </a:bodyPr>
          <a:lstStyle/>
          <a:p>
            <a:pPr marL="264266" marR="1644672" indent="-251561">
              <a:lnSpc>
                <a:spcPct val="101899"/>
              </a:lnSpc>
              <a:spcBef>
                <a:spcPts val="75"/>
              </a:spcBef>
              <a:buChar char="•"/>
              <a:tabLst>
                <a:tab pos="263630" algn="l"/>
                <a:tab pos="264266" algn="l"/>
              </a:tabLst>
            </a:pPr>
            <a:r>
              <a:rPr sz="1551" spc="-65" dirty="0">
                <a:latin typeface="Arial MT"/>
                <a:cs typeface="Arial MT"/>
              </a:rPr>
              <a:t>Recettes</a:t>
            </a:r>
            <a:r>
              <a:rPr sz="1551" spc="-135" dirty="0">
                <a:latin typeface="Arial MT"/>
                <a:cs typeface="Arial MT"/>
              </a:rPr>
              <a:t> </a:t>
            </a:r>
            <a:r>
              <a:rPr sz="1551" dirty="0">
                <a:latin typeface="Arial MT"/>
                <a:cs typeface="Arial MT"/>
              </a:rPr>
              <a:t>:</a:t>
            </a:r>
            <a:r>
              <a:rPr sz="1551" spc="25" dirty="0">
                <a:latin typeface="Arial MT"/>
                <a:cs typeface="Arial MT"/>
              </a:rPr>
              <a:t> </a:t>
            </a:r>
            <a:r>
              <a:rPr sz="1551" spc="-55" dirty="0">
                <a:latin typeface="Arial MT"/>
                <a:cs typeface="Arial MT"/>
              </a:rPr>
              <a:t>plus</a:t>
            </a:r>
            <a:r>
              <a:rPr sz="1551" spc="-95" dirty="0">
                <a:latin typeface="Arial MT"/>
                <a:cs typeface="Arial MT"/>
              </a:rPr>
              <a:t> </a:t>
            </a:r>
            <a:r>
              <a:rPr sz="1551" spc="-55" dirty="0">
                <a:latin typeface="Arial MT"/>
                <a:cs typeface="Arial MT"/>
              </a:rPr>
              <a:t>une</a:t>
            </a:r>
            <a:r>
              <a:rPr sz="1551" spc="-135" dirty="0">
                <a:latin typeface="Arial MT"/>
                <a:cs typeface="Arial MT"/>
              </a:rPr>
              <a:t> </a:t>
            </a:r>
            <a:r>
              <a:rPr sz="1551" spc="-85" dirty="0">
                <a:latin typeface="Arial MT"/>
                <a:cs typeface="Arial MT"/>
              </a:rPr>
              <a:t>succession</a:t>
            </a:r>
            <a:r>
              <a:rPr sz="1551" spc="-125" dirty="0">
                <a:latin typeface="Arial MT"/>
                <a:cs typeface="Arial MT"/>
              </a:rPr>
              <a:t> </a:t>
            </a:r>
            <a:r>
              <a:rPr sz="1551" spc="-55" dirty="0">
                <a:latin typeface="Arial MT"/>
                <a:cs typeface="Arial MT"/>
              </a:rPr>
              <a:t>de</a:t>
            </a:r>
            <a:r>
              <a:rPr sz="1551" spc="-210" dirty="0">
                <a:latin typeface="Arial MT"/>
                <a:cs typeface="Arial MT"/>
              </a:rPr>
              <a:t> </a:t>
            </a:r>
            <a:r>
              <a:rPr sz="1551" spc="-60" dirty="0">
                <a:latin typeface="Arial MT"/>
                <a:cs typeface="Arial MT"/>
              </a:rPr>
              <a:t>tâches</a:t>
            </a:r>
            <a:r>
              <a:rPr sz="1551" spc="-70" dirty="0">
                <a:latin typeface="Arial MT"/>
                <a:cs typeface="Arial MT"/>
              </a:rPr>
              <a:t> </a:t>
            </a:r>
            <a:r>
              <a:rPr sz="1551" spc="5" dirty="0">
                <a:latin typeface="Arial MT"/>
                <a:cs typeface="Arial MT"/>
              </a:rPr>
              <a:t>à</a:t>
            </a:r>
            <a:r>
              <a:rPr sz="1551" spc="-190" dirty="0">
                <a:latin typeface="Arial MT"/>
                <a:cs typeface="Arial MT"/>
              </a:rPr>
              <a:t> </a:t>
            </a:r>
            <a:r>
              <a:rPr sz="1551" spc="-45" dirty="0">
                <a:latin typeface="Arial MT"/>
                <a:cs typeface="Arial MT"/>
              </a:rPr>
              <a:t>appliquer</a:t>
            </a:r>
            <a:r>
              <a:rPr sz="1551" spc="-65" dirty="0">
                <a:latin typeface="Arial MT"/>
                <a:cs typeface="Arial MT"/>
              </a:rPr>
              <a:t> </a:t>
            </a:r>
            <a:r>
              <a:rPr sz="1551" spc="-40" dirty="0">
                <a:latin typeface="Arial MT"/>
                <a:cs typeface="Arial MT"/>
              </a:rPr>
              <a:t>qu’une</a:t>
            </a:r>
            <a:r>
              <a:rPr sz="1551" spc="-60" dirty="0">
                <a:latin typeface="Arial MT"/>
                <a:cs typeface="Arial MT"/>
              </a:rPr>
              <a:t> </a:t>
            </a:r>
            <a:r>
              <a:rPr sz="1551" spc="-40" dirty="0">
                <a:latin typeface="Arial MT"/>
                <a:cs typeface="Arial MT"/>
              </a:rPr>
              <a:t>vision</a:t>
            </a:r>
            <a:r>
              <a:rPr sz="1551" spc="-65" dirty="0">
                <a:latin typeface="Arial MT"/>
                <a:cs typeface="Arial MT"/>
              </a:rPr>
              <a:t> </a:t>
            </a:r>
            <a:r>
              <a:rPr sz="1551" spc="15" dirty="0">
                <a:latin typeface="Arial MT"/>
                <a:cs typeface="Arial MT"/>
              </a:rPr>
              <a:t>“haut </a:t>
            </a:r>
            <a:r>
              <a:rPr sz="1551" spc="-415" dirty="0">
                <a:latin typeface="Arial MT"/>
                <a:cs typeface="Arial MT"/>
              </a:rPr>
              <a:t> </a:t>
            </a:r>
            <a:r>
              <a:rPr sz="1551" spc="-15" dirty="0">
                <a:latin typeface="Arial MT"/>
                <a:cs typeface="Arial MT"/>
              </a:rPr>
              <a:t>résultat</a:t>
            </a:r>
            <a:r>
              <a:rPr sz="1551" spc="-25" dirty="0">
                <a:latin typeface="Arial MT"/>
                <a:cs typeface="Arial MT"/>
              </a:rPr>
              <a:t> </a:t>
            </a:r>
            <a:r>
              <a:rPr sz="1551" spc="-45" dirty="0">
                <a:latin typeface="Arial MT"/>
                <a:cs typeface="Arial MT"/>
              </a:rPr>
              <a:t>souhaité</a:t>
            </a:r>
            <a:endParaRPr sz="1551">
              <a:latin typeface="Arial MT"/>
              <a:cs typeface="Arial MT"/>
            </a:endParaRPr>
          </a:p>
          <a:p>
            <a:pPr marL="264266" indent="-251561">
              <a:lnSpc>
                <a:spcPts val="1821"/>
              </a:lnSpc>
              <a:spcBef>
                <a:spcPts val="130"/>
              </a:spcBef>
              <a:buChar char="•"/>
              <a:tabLst>
                <a:tab pos="263630" algn="l"/>
                <a:tab pos="264266" algn="l"/>
              </a:tabLst>
            </a:pPr>
            <a:r>
              <a:rPr sz="1551" spc="-70" dirty="0">
                <a:latin typeface="Arial MT"/>
                <a:cs typeface="Arial MT"/>
              </a:rPr>
              <a:t>Risque</a:t>
            </a:r>
            <a:r>
              <a:rPr sz="1551" spc="-145" dirty="0">
                <a:latin typeface="Arial MT"/>
                <a:cs typeface="Arial MT"/>
              </a:rPr>
              <a:t> </a:t>
            </a:r>
            <a:r>
              <a:rPr sz="1551" spc="-55" dirty="0">
                <a:latin typeface="Arial MT"/>
                <a:cs typeface="Arial MT"/>
              </a:rPr>
              <a:t>de</a:t>
            </a:r>
            <a:r>
              <a:rPr sz="1551" spc="-210" dirty="0">
                <a:latin typeface="Arial MT"/>
                <a:cs typeface="Arial MT"/>
              </a:rPr>
              <a:t> </a:t>
            </a:r>
            <a:r>
              <a:rPr sz="1551" spc="-75" dirty="0">
                <a:latin typeface="Arial MT"/>
                <a:cs typeface="Arial MT"/>
              </a:rPr>
              <a:t>mauvaises</a:t>
            </a:r>
            <a:r>
              <a:rPr sz="1551" spc="-120" dirty="0">
                <a:latin typeface="Arial MT"/>
                <a:cs typeface="Arial MT"/>
              </a:rPr>
              <a:t> </a:t>
            </a:r>
            <a:r>
              <a:rPr sz="1551" spc="-40" dirty="0">
                <a:latin typeface="Arial MT"/>
                <a:cs typeface="Arial MT"/>
              </a:rPr>
              <a:t>pratiques,</a:t>
            </a:r>
            <a:r>
              <a:rPr sz="1551" spc="-25" dirty="0">
                <a:latin typeface="Arial MT"/>
                <a:cs typeface="Arial MT"/>
              </a:rPr>
              <a:t> </a:t>
            </a:r>
            <a:r>
              <a:rPr sz="1551" spc="-60" dirty="0">
                <a:latin typeface="Arial MT"/>
                <a:cs typeface="Arial MT"/>
              </a:rPr>
              <a:t>erreurs</a:t>
            </a:r>
            <a:r>
              <a:rPr sz="1551" spc="-125" dirty="0">
                <a:latin typeface="Arial MT"/>
                <a:cs typeface="Arial MT"/>
              </a:rPr>
              <a:t> </a:t>
            </a:r>
            <a:r>
              <a:rPr sz="1551" spc="-40" dirty="0">
                <a:latin typeface="Arial MT"/>
                <a:cs typeface="Arial MT"/>
              </a:rPr>
              <a:t>non</a:t>
            </a:r>
            <a:r>
              <a:rPr sz="1551" spc="-65" dirty="0">
                <a:latin typeface="Arial MT"/>
                <a:cs typeface="Arial MT"/>
              </a:rPr>
              <a:t> détectées</a:t>
            </a:r>
            <a:endParaRPr sz="1551">
              <a:latin typeface="Arial MT"/>
              <a:cs typeface="Arial MT"/>
            </a:endParaRPr>
          </a:p>
          <a:p>
            <a:pPr marL="264266" indent="-251561">
              <a:lnSpc>
                <a:spcPts val="1821"/>
              </a:lnSpc>
              <a:buChar char="•"/>
              <a:tabLst>
                <a:tab pos="263630" algn="l"/>
                <a:tab pos="264266" algn="l"/>
              </a:tabLst>
            </a:pPr>
            <a:r>
              <a:rPr sz="1551" spc="-35" dirty="0">
                <a:latin typeface="Arial MT"/>
                <a:cs typeface="Arial MT"/>
              </a:rPr>
              <a:t>Peut</a:t>
            </a:r>
            <a:r>
              <a:rPr sz="1551" spc="-60" dirty="0">
                <a:latin typeface="Arial MT"/>
                <a:cs typeface="Arial MT"/>
              </a:rPr>
              <a:t> </a:t>
            </a:r>
            <a:r>
              <a:rPr sz="1551" spc="-45" dirty="0">
                <a:latin typeface="Arial MT"/>
                <a:cs typeface="Arial MT"/>
              </a:rPr>
              <a:t>être</a:t>
            </a:r>
            <a:r>
              <a:rPr sz="1551" spc="-70" dirty="0">
                <a:latin typeface="Arial MT"/>
                <a:cs typeface="Arial MT"/>
              </a:rPr>
              <a:t> </a:t>
            </a:r>
            <a:r>
              <a:rPr sz="1551" spc="-55" dirty="0">
                <a:latin typeface="Arial MT"/>
                <a:cs typeface="Arial MT"/>
              </a:rPr>
              <a:t>plus</a:t>
            </a:r>
            <a:r>
              <a:rPr sz="1551" spc="-85" dirty="0">
                <a:latin typeface="Arial MT"/>
                <a:cs typeface="Arial MT"/>
              </a:rPr>
              <a:t> </a:t>
            </a:r>
            <a:r>
              <a:rPr sz="1551" spc="-10" dirty="0">
                <a:latin typeface="Arial MT"/>
                <a:cs typeface="Arial MT"/>
              </a:rPr>
              <a:t>lent </a:t>
            </a:r>
            <a:r>
              <a:rPr sz="1551" spc="-55" dirty="0">
                <a:latin typeface="Arial MT"/>
                <a:cs typeface="Arial MT"/>
              </a:rPr>
              <a:t>(tâches</a:t>
            </a:r>
            <a:r>
              <a:rPr sz="1551" spc="-45" dirty="0">
                <a:latin typeface="Arial MT"/>
                <a:cs typeface="Arial MT"/>
              </a:rPr>
              <a:t> </a:t>
            </a:r>
            <a:r>
              <a:rPr sz="1551" spc="-85" dirty="0">
                <a:latin typeface="Arial MT"/>
                <a:cs typeface="Arial MT"/>
              </a:rPr>
              <a:t>appliquées</a:t>
            </a:r>
            <a:r>
              <a:rPr sz="1551" spc="-120" dirty="0">
                <a:latin typeface="Arial MT"/>
                <a:cs typeface="Arial MT"/>
              </a:rPr>
              <a:t> </a:t>
            </a:r>
            <a:r>
              <a:rPr sz="1551" spc="-40" dirty="0">
                <a:latin typeface="Arial MT"/>
                <a:cs typeface="Arial MT"/>
              </a:rPr>
              <a:t>individuellement</a:t>
            </a:r>
            <a:r>
              <a:rPr sz="1551" spc="-10" dirty="0">
                <a:latin typeface="Arial MT"/>
                <a:cs typeface="Arial MT"/>
              </a:rPr>
              <a:t> </a:t>
            </a:r>
            <a:r>
              <a:rPr sz="1551" spc="-45" dirty="0">
                <a:latin typeface="Arial MT"/>
                <a:cs typeface="Arial MT"/>
              </a:rPr>
              <a:t>au</a:t>
            </a:r>
            <a:r>
              <a:rPr sz="1551" spc="-160" dirty="0">
                <a:latin typeface="Arial MT"/>
                <a:cs typeface="Arial MT"/>
              </a:rPr>
              <a:t> </a:t>
            </a:r>
            <a:r>
              <a:rPr sz="1551" spc="-40" dirty="0">
                <a:latin typeface="Arial MT"/>
                <a:cs typeface="Arial MT"/>
              </a:rPr>
              <a:t>lieu</a:t>
            </a:r>
            <a:r>
              <a:rPr sz="1551" spc="-25" dirty="0">
                <a:latin typeface="Arial MT"/>
                <a:cs typeface="Arial MT"/>
              </a:rPr>
              <a:t> </a:t>
            </a:r>
            <a:r>
              <a:rPr sz="1551" spc="-30" dirty="0">
                <a:latin typeface="Arial MT"/>
                <a:cs typeface="Arial MT"/>
              </a:rPr>
              <a:t>d’être</a:t>
            </a:r>
            <a:r>
              <a:rPr sz="1551" dirty="0">
                <a:latin typeface="Arial MT"/>
                <a:cs typeface="Arial MT"/>
              </a:rPr>
              <a:t> </a:t>
            </a:r>
            <a:r>
              <a:rPr sz="1551" spc="-110" dirty="0">
                <a:latin typeface="Arial MT"/>
                <a:cs typeface="Arial MT"/>
              </a:rPr>
              <a:t>analysées</a:t>
            </a:r>
            <a:r>
              <a:rPr sz="1551" spc="150" dirty="0">
                <a:latin typeface="Arial MT"/>
                <a:cs typeface="Arial MT"/>
              </a:rPr>
              <a:t> </a:t>
            </a:r>
            <a:r>
              <a:rPr sz="1551" spc="-40" dirty="0">
                <a:latin typeface="Arial MT"/>
                <a:cs typeface="Arial MT"/>
              </a:rPr>
              <a:t>globalement)</a:t>
            </a:r>
            <a:endParaRPr sz="1551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10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115" y="526154"/>
            <a:ext cx="7552687" cy="1505531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Installation</a:t>
            </a:r>
            <a:r>
              <a:rPr spc="-40" dirty="0"/>
              <a:t> </a:t>
            </a:r>
            <a:r>
              <a:rPr spc="-5" dirty="0"/>
              <a:t>–</a:t>
            </a:r>
            <a:r>
              <a:rPr spc="15" dirty="0"/>
              <a:t> </a:t>
            </a:r>
            <a:r>
              <a:rPr spc="-10" dirty="0"/>
              <a:t>Serveur</a:t>
            </a:r>
            <a:r>
              <a:rPr spc="5" dirty="0"/>
              <a:t> </a:t>
            </a:r>
            <a:r>
              <a:rPr spc="-5" dirty="0"/>
              <a:t>depuis</a:t>
            </a:r>
            <a:r>
              <a:rPr spc="20" dirty="0"/>
              <a:t> </a:t>
            </a:r>
            <a:r>
              <a:rPr spc="-5" dirty="0"/>
              <a:t>les</a:t>
            </a:r>
            <a:r>
              <a:rPr spc="-75" dirty="0"/>
              <a:t> </a:t>
            </a:r>
            <a:r>
              <a:rPr spc="-10" dirty="0"/>
              <a:t>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2867" y="2154955"/>
            <a:ext cx="5732012" cy="2702425"/>
          </a:xfrm>
          <a:prstGeom prst="rect">
            <a:avLst/>
          </a:prstGeom>
        </p:spPr>
        <p:txBody>
          <a:bodyPr vert="horz" wrap="square" lIns="0" tIns="132135" rIns="0" bIns="0" rtlCol="0">
            <a:spAutoFit/>
          </a:bodyPr>
          <a:lstStyle/>
          <a:p>
            <a:pPr marL="275700" indent="-238220">
              <a:spcBef>
                <a:spcPts val="1040"/>
              </a:spcBef>
              <a:buClr>
                <a:srgbClr val="C0504D"/>
              </a:buClr>
              <a:buSzPct val="69047"/>
              <a:buFont typeface="Tahoma"/>
              <a:buChar char="○"/>
              <a:tabLst>
                <a:tab pos="275700" algn="l"/>
                <a:tab pos="276335" algn="l"/>
              </a:tabLst>
            </a:pPr>
            <a:r>
              <a:rPr sz="2101" spc="-5" dirty="0">
                <a:latin typeface="Trebuchet MS"/>
                <a:cs typeface="Trebuchet MS"/>
              </a:rPr>
              <a:t>Depuis</a:t>
            </a:r>
            <a:r>
              <a:rPr sz="2101" spc="-10" dirty="0">
                <a:latin typeface="Trebuchet MS"/>
                <a:cs typeface="Trebuchet MS"/>
              </a:rPr>
              <a:t> </a:t>
            </a:r>
            <a:r>
              <a:rPr sz="2101" dirty="0">
                <a:latin typeface="Trebuchet MS"/>
                <a:cs typeface="Trebuchet MS"/>
              </a:rPr>
              <a:t>les</a:t>
            </a:r>
            <a:r>
              <a:rPr sz="2101" spc="-20" dirty="0">
                <a:latin typeface="Trebuchet MS"/>
                <a:cs typeface="Trebuchet MS"/>
              </a:rPr>
              <a:t> </a:t>
            </a:r>
            <a:r>
              <a:rPr sz="2101" dirty="0">
                <a:latin typeface="Trebuchet MS"/>
                <a:cs typeface="Trebuchet MS"/>
              </a:rPr>
              <a:t>sources</a:t>
            </a:r>
          </a:p>
          <a:p>
            <a:pPr marL="597774" lvl="1" indent="-240125">
              <a:spcBef>
                <a:spcPts val="985"/>
              </a:spcBef>
              <a:buClr>
                <a:srgbClr val="C0504D"/>
              </a:buClr>
              <a:buSzPct val="117857"/>
              <a:buFont typeface="Tahoma"/>
              <a:buChar char="●"/>
              <a:tabLst>
                <a:tab pos="598409" algn="l"/>
              </a:tabLst>
            </a:pPr>
            <a:r>
              <a:rPr sz="2101" baseline="1984" dirty="0">
                <a:latin typeface="Courier New"/>
                <a:cs typeface="Courier New"/>
              </a:rPr>
              <a:t>$</a:t>
            </a:r>
            <a:r>
              <a:rPr sz="2101" spc="-44" baseline="1984" dirty="0">
                <a:latin typeface="Courier New"/>
                <a:cs typeface="Courier New"/>
              </a:rPr>
              <a:t> </a:t>
            </a:r>
            <a:r>
              <a:rPr sz="2101" spc="-7" baseline="1984" dirty="0">
                <a:latin typeface="Courier New"/>
                <a:cs typeface="Courier New"/>
              </a:rPr>
              <a:t>git</a:t>
            </a:r>
            <a:r>
              <a:rPr sz="2101" spc="-60" baseline="1984" dirty="0">
                <a:latin typeface="Courier New"/>
                <a:cs typeface="Courier New"/>
              </a:rPr>
              <a:t> </a:t>
            </a:r>
            <a:r>
              <a:rPr sz="2101" spc="-15" baseline="1984" dirty="0">
                <a:latin typeface="Courier New"/>
                <a:cs typeface="Courier New"/>
              </a:rPr>
              <a:t>clone</a:t>
            </a:r>
            <a:r>
              <a:rPr sz="2101" spc="-187" baseline="1984" dirty="0">
                <a:latin typeface="Courier New"/>
                <a:cs typeface="Courier New"/>
              </a:rPr>
              <a:t> </a:t>
            </a:r>
            <a:r>
              <a:rPr sz="2101" spc="-7" baseline="1984" dirty="0">
                <a:latin typeface="Courier New"/>
                <a:cs typeface="Courier New"/>
              </a:rPr>
              <a:t>git://github.com/ansible/ansible.git</a:t>
            </a:r>
            <a:endParaRPr sz="2101" baseline="1984" dirty="0">
              <a:latin typeface="Courier New"/>
              <a:cs typeface="Courier New"/>
            </a:endParaRPr>
          </a:p>
          <a:p>
            <a:pPr marL="597774" lvl="1" indent="-240125">
              <a:spcBef>
                <a:spcPts val="1105"/>
              </a:spcBef>
              <a:buClr>
                <a:srgbClr val="C0504D"/>
              </a:buClr>
              <a:buSzPct val="117857"/>
              <a:buFont typeface="Tahoma"/>
              <a:buChar char="●"/>
              <a:tabLst>
                <a:tab pos="598409" algn="l"/>
              </a:tabLst>
            </a:pPr>
            <a:r>
              <a:rPr sz="2101" baseline="1984" dirty="0">
                <a:latin typeface="Courier New"/>
                <a:cs typeface="Courier New"/>
              </a:rPr>
              <a:t>$</a:t>
            </a:r>
            <a:r>
              <a:rPr sz="2101" spc="-60" baseline="1984" dirty="0">
                <a:latin typeface="Courier New"/>
                <a:cs typeface="Courier New"/>
              </a:rPr>
              <a:t> </a:t>
            </a:r>
            <a:r>
              <a:rPr sz="2101" spc="-15" baseline="1984" dirty="0">
                <a:latin typeface="Courier New"/>
                <a:cs typeface="Courier New"/>
              </a:rPr>
              <a:t>cd</a:t>
            </a:r>
            <a:r>
              <a:rPr sz="2101" spc="-82" baseline="1984" dirty="0">
                <a:latin typeface="Courier New"/>
                <a:cs typeface="Courier New"/>
              </a:rPr>
              <a:t> </a:t>
            </a:r>
            <a:r>
              <a:rPr sz="2101" spc="-15" baseline="1984" dirty="0">
                <a:latin typeface="Courier New"/>
                <a:cs typeface="Courier New"/>
              </a:rPr>
              <a:t>./ansible</a:t>
            </a:r>
            <a:endParaRPr sz="2101" baseline="1984" dirty="0">
              <a:latin typeface="Courier New"/>
              <a:cs typeface="Courier New"/>
            </a:endParaRPr>
          </a:p>
          <a:p>
            <a:pPr marL="597774" lvl="1" indent="-240125">
              <a:spcBef>
                <a:spcPts val="1105"/>
              </a:spcBef>
              <a:buClr>
                <a:srgbClr val="C0504D"/>
              </a:buClr>
              <a:buSzPct val="117857"/>
              <a:buFont typeface="Tahoma"/>
              <a:buChar char="●"/>
              <a:tabLst>
                <a:tab pos="598409" algn="l"/>
              </a:tabLst>
            </a:pPr>
            <a:r>
              <a:rPr sz="2101" baseline="1984" dirty="0">
                <a:latin typeface="Courier New"/>
                <a:cs typeface="Courier New"/>
              </a:rPr>
              <a:t>$</a:t>
            </a:r>
            <a:r>
              <a:rPr sz="2101" spc="-60" baseline="1984" dirty="0">
                <a:latin typeface="Courier New"/>
                <a:cs typeface="Courier New"/>
              </a:rPr>
              <a:t> </a:t>
            </a:r>
            <a:r>
              <a:rPr sz="2101" spc="-15" baseline="1984" dirty="0">
                <a:latin typeface="Courier New"/>
                <a:cs typeface="Courier New"/>
              </a:rPr>
              <a:t>source</a:t>
            </a:r>
            <a:r>
              <a:rPr sz="2101" spc="-89" baseline="1984" dirty="0">
                <a:latin typeface="Courier New"/>
                <a:cs typeface="Courier New"/>
              </a:rPr>
              <a:t> </a:t>
            </a:r>
            <a:r>
              <a:rPr sz="2101" spc="-7" baseline="1984" dirty="0">
                <a:latin typeface="Courier New"/>
                <a:cs typeface="Courier New"/>
              </a:rPr>
              <a:t>./hacking/env-setup</a:t>
            </a:r>
            <a:endParaRPr sz="2101" baseline="1984" dirty="0">
              <a:latin typeface="Courier New"/>
              <a:cs typeface="Courier New"/>
            </a:endParaRPr>
          </a:p>
          <a:p>
            <a:pPr marL="275700" indent="-238220">
              <a:spcBef>
                <a:spcPts val="1351"/>
              </a:spcBef>
              <a:buClr>
                <a:srgbClr val="C0504D"/>
              </a:buClr>
              <a:buSzPct val="69047"/>
              <a:buFont typeface="Tahoma"/>
              <a:buChar char="○"/>
              <a:tabLst>
                <a:tab pos="275700" algn="l"/>
                <a:tab pos="276335" algn="l"/>
              </a:tabLst>
            </a:pPr>
            <a:r>
              <a:rPr sz="2101" spc="-5" dirty="0">
                <a:latin typeface="Trebuchet MS"/>
                <a:cs typeface="Trebuchet MS"/>
              </a:rPr>
              <a:t>Modules</a:t>
            </a:r>
            <a:r>
              <a:rPr sz="2101" spc="-45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python</a:t>
            </a:r>
            <a:r>
              <a:rPr sz="2101" spc="-3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supplémentaires</a:t>
            </a:r>
            <a:endParaRPr sz="2101" dirty="0">
              <a:latin typeface="Trebuchet MS"/>
              <a:cs typeface="Trebuchet MS"/>
            </a:endParaRPr>
          </a:p>
          <a:p>
            <a:pPr marL="597774" lvl="1" indent="-240125">
              <a:spcBef>
                <a:spcPts val="985"/>
              </a:spcBef>
              <a:buClr>
                <a:srgbClr val="C0504D"/>
              </a:buClr>
              <a:buSzPct val="117857"/>
              <a:buFont typeface="Tahoma"/>
              <a:buChar char="●"/>
              <a:tabLst>
                <a:tab pos="598409" algn="l"/>
              </a:tabLst>
            </a:pPr>
            <a:r>
              <a:rPr sz="2101" spc="-15" baseline="1984" dirty="0">
                <a:latin typeface="Courier New"/>
                <a:cs typeface="Courier New"/>
              </a:rPr>
              <a:t>sudo</a:t>
            </a:r>
            <a:r>
              <a:rPr sz="2101" spc="-30" baseline="1984" dirty="0">
                <a:latin typeface="Courier New"/>
                <a:cs typeface="Courier New"/>
              </a:rPr>
              <a:t> </a:t>
            </a:r>
            <a:r>
              <a:rPr sz="2101" spc="-22" baseline="1984" dirty="0">
                <a:latin typeface="Courier New"/>
                <a:cs typeface="Courier New"/>
              </a:rPr>
              <a:t>easy_install</a:t>
            </a:r>
            <a:r>
              <a:rPr sz="2101" spc="-30" baseline="1984" dirty="0">
                <a:latin typeface="Courier New"/>
                <a:cs typeface="Courier New"/>
              </a:rPr>
              <a:t> </a:t>
            </a:r>
            <a:r>
              <a:rPr sz="2101" spc="-15" baseline="1984" dirty="0">
                <a:latin typeface="Courier New"/>
                <a:cs typeface="Courier New"/>
              </a:rPr>
              <a:t>pip</a:t>
            </a:r>
            <a:endParaRPr sz="2101" baseline="1984" dirty="0">
              <a:latin typeface="Courier New"/>
              <a:cs typeface="Courier New"/>
            </a:endParaRPr>
          </a:p>
          <a:p>
            <a:pPr marL="597774" lvl="1" indent="-240125">
              <a:spcBef>
                <a:spcPts val="1105"/>
              </a:spcBef>
              <a:buClr>
                <a:srgbClr val="C0504D"/>
              </a:buClr>
              <a:buSzPct val="117857"/>
              <a:buFont typeface="Tahoma"/>
              <a:buChar char="●"/>
              <a:tabLst>
                <a:tab pos="598409" algn="l"/>
              </a:tabLst>
            </a:pPr>
            <a:r>
              <a:rPr sz="2101" spc="-7" baseline="1984" dirty="0">
                <a:latin typeface="Courier New"/>
                <a:cs typeface="Courier New"/>
              </a:rPr>
              <a:t>sudo</a:t>
            </a:r>
            <a:r>
              <a:rPr sz="2101" spc="-44" baseline="1984" dirty="0">
                <a:latin typeface="Courier New"/>
                <a:cs typeface="Courier New"/>
              </a:rPr>
              <a:t> </a:t>
            </a:r>
            <a:r>
              <a:rPr sz="2101" spc="-7" baseline="1984" dirty="0">
                <a:latin typeface="Courier New"/>
                <a:cs typeface="Courier New"/>
              </a:rPr>
              <a:t>pip</a:t>
            </a:r>
            <a:r>
              <a:rPr sz="2101" spc="-37" baseline="1984" dirty="0">
                <a:latin typeface="Courier New"/>
                <a:cs typeface="Courier New"/>
              </a:rPr>
              <a:t> </a:t>
            </a:r>
            <a:r>
              <a:rPr sz="2101" spc="-15" baseline="1984" dirty="0">
                <a:latin typeface="Courier New"/>
                <a:cs typeface="Courier New"/>
              </a:rPr>
              <a:t>install</a:t>
            </a:r>
            <a:r>
              <a:rPr sz="2101" spc="-37" baseline="1984" dirty="0">
                <a:latin typeface="Courier New"/>
                <a:cs typeface="Courier New"/>
              </a:rPr>
              <a:t> </a:t>
            </a:r>
            <a:r>
              <a:rPr sz="2101" spc="-15" baseline="1984" dirty="0">
                <a:latin typeface="Courier New"/>
                <a:cs typeface="Courier New"/>
              </a:rPr>
              <a:t>paramiko</a:t>
            </a:r>
            <a:r>
              <a:rPr sz="2101" spc="-30" baseline="1984" dirty="0">
                <a:latin typeface="Courier New"/>
                <a:cs typeface="Courier New"/>
              </a:rPr>
              <a:t> </a:t>
            </a:r>
            <a:r>
              <a:rPr sz="2101" spc="-15" baseline="1984" dirty="0">
                <a:latin typeface="Courier New"/>
                <a:cs typeface="Courier New"/>
              </a:rPr>
              <a:t>PyYAML</a:t>
            </a:r>
            <a:r>
              <a:rPr sz="2101" spc="-37" baseline="1984" dirty="0">
                <a:latin typeface="Courier New"/>
                <a:cs typeface="Courier New"/>
              </a:rPr>
              <a:t> </a:t>
            </a:r>
            <a:r>
              <a:rPr sz="2101" spc="-15" baseline="1984" dirty="0">
                <a:latin typeface="Courier New"/>
                <a:cs typeface="Courier New"/>
              </a:rPr>
              <a:t>jinja2</a:t>
            </a:r>
            <a:r>
              <a:rPr sz="2101" spc="-127" baseline="1984" dirty="0">
                <a:latin typeface="Courier New"/>
                <a:cs typeface="Courier New"/>
              </a:rPr>
              <a:t> </a:t>
            </a:r>
            <a:r>
              <a:rPr sz="2101" spc="-7" baseline="1984" dirty="0">
                <a:latin typeface="Courier New"/>
                <a:cs typeface="Courier New"/>
              </a:rPr>
              <a:t>httplib2</a:t>
            </a:r>
            <a:endParaRPr sz="2101" baseline="1984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145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9547" y="838279"/>
            <a:ext cx="836948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Installation</a:t>
            </a:r>
            <a:r>
              <a:rPr spc="-60" dirty="0"/>
              <a:t> </a:t>
            </a:r>
            <a:r>
              <a:rPr lang="fr-BE" spc="-10" dirty="0" err="1"/>
              <a:t>Ansible</a:t>
            </a:r>
            <a:r>
              <a:rPr lang="fr-BE" spc="-10" dirty="0"/>
              <a:t> sur Centos9</a:t>
            </a:r>
            <a:endParaRPr spc="-10" dirty="0"/>
          </a:p>
        </p:txBody>
      </p:sp>
      <p:sp>
        <p:nvSpPr>
          <p:cNvPr id="5" name="TextBox 4"/>
          <p:cNvSpPr txBox="1"/>
          <p:nvPr/>
        </p:nvSpPr>
        <p:spPr>
          <a:xfrm>
            <a:off x="1819547" y="2989943"/>
            <a:ext cx="7939314" cy="4101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dnf</a:t>
            </a:r>
            <a:r>
              <a:rPr lang="en-US" dirty="0"/>
              <a:t> install </a:t>
            </a:r>
            <a:r>
              <a:rPr lang="en-US" dirty="0" err="1"/>
              <a:t>ansible</a:t>
            </a:r>
            <a:r>
              <a:rPr lang="en-US" dirty="0"/>
              <a:t>-core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94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9221" y="905109"/>
            <a:ext cx="8310313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Configuration</a:t>
            </a:r>
            <a:r>
              <a:rPr spc="-40" dirty="0"/>
              <a:t> </a:t>
            </a:r>
            <a:r>
              <a:rPr spc="-5" dirty="0"/>
              <a:t>de</a:t>
            </a:r>
            <a:r>
              <a:rPr spc="-25" dirty="0"/>
              <a:t> </a:t>
            </a:r>
            <a:r>
              <a:rPr spc="-5" dirty="0"/>
              <a:t>Ansible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891" y="2237029"/>
            <a:ext cx="9402584" cy="2212634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299205" indent="-287135">
              <a:lnSpc>
                <a:spcPts val="2126"/>
              </a:lnSpc>
              <a:spcBef>
                <a:spcPts val="100"/>
              </a:spcBef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spc="-5" dirty="0">
                <a:latin typeface="Segoe UI Symbol"/>
                <a:cs typeface="Segoe UI Symbol"/>
              </a:rPr>
              <a:t>Affichage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la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configuration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d’ansible:</a:t>
            </a:r>
            <a:endParaRPr sz="1801" dirty="0">
              <a:latin typeface="Segoe UI Symbol"/>
              <a:cs typeface="Segoe UI Symbol"/>
            </a:endParaRPr>
          </a:p>
          <a:p>
            <a:pPr marL="469453">
              <a:lnSpc>
                <a:spcPts val="2126"/>
              </a:lnSpc>
            </a:pPr>
            <a:r>
              <a:rPr sz="1801" i="1" spc="-5" dirty="0">
                <a:latin typeface="Calibri"/>
                <a:cs typeface="Calibri"/>
              </a:rPr>
              <a:t>ansible-config</a:t>
            </a:r>
            <a:r>
              <a:rPr sz="1801" i="1" spc="-20" dirty="0">
                <a:latin typeface="Calibri"/>
                <a:cs typeface="Calibri"/>
              </a:rPr>
              <a:t> </a:t>
            </a:r>
            <a:r>
              <a:rPr sz="1801" i="1" spc="-5" dirty="0">
                <a:latin typeface="Calibri"/>
                <a:cs typeface="Calibri"/>
              </a:rPr>
              <a:t>list</a:t>
            </a:r>
            <a:endParaRPr sz="1801" dirty="0">
              <a:latin typeface="Calibri"/>
              <a:cs typeface="Calibri"/>
            </a:endParaRPr>
          </a:p>
          <a:p>
            <a:pPr marL="299205" indent="-287135">
              <a:spcBef>
                <a:spcPts val="70"/>
              </a:spcBef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spc="-5" dirty="0">
                <a:latin typeface="Segoe UI Symbol"/>
                <a:cs typeface="Segoe UI Symbol"/>
              </a:rPr>
              <a:t>On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peut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changer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ces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variables</a:t>
            </a:r>
            <a:r>
              <a:rPr sz="1801" spc="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configuration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en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renseignant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un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fichier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configuration.</a:t>
            </a:r>
            <a:endParaRPr sz="1801" dirty="0">
              <a:latin typeface="Segoe UI Symbol"/>
              <a:cs typeface="Segoe UI Symbol"/>
            </a:endParaRPr>
          </a:p>
          <a:p>
            <a:pPr marL="299205" indent="-287135">
              <a:lnSpc>
                <a:spcPts val="2126"/>
              </a:lnSpc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spc="-5" dirty="0">
                <a:latin typeface="Segoe UI Symbol"/>
                <a:cs typeface="Segoe UI Symbol"/>
              </a:rPr>
              <a:t>Ansible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cherchera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dans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l'ordre </a:t>
            </a:r>
            <a:r>
              <a:rPr sz="1801" dirty="0">
                <a:latin typeface="Segoe UI Symbol"/>
                <a:cs typeface="Segoe UI Symbol"/>
              </a:rPr>
              <a:t>(le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premier</a:t>
            </a:r>
            <a:r>
              <a:rPr sz="1801" spc="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trouvé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sera utilisé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et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autres </a:t>
            </a:r>
            <a:r>
              <a:rPr sz="1801" dirty="0">
                <a:latin typeface="Segoe UI Symbol"/>
                <a:cs typeface="Segoe UI Symbol"/>
              </a:rPr>
              <a:t>seront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ignorés)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:</a:t>
            </a:r>
          </a:p>
          <a:p>
            <a:pPr marL="864581" lvl="1" indent="-451665">
              <a:lnSpc>
                <a:spcPts val="2126"/>
              </a:lnSpc>
              <a:buAutoNum type="arabicPeriod"/>
              <a:tabLst>
                <a:tab pos="864581" algn="l"/>
                <a:tab pos="865215" algn="l"/>
              </a:tabLst>
            </a:pPr>
            <a:r>
              <a:rPr sz="1801" spc="-5" dirty="0">
                <a:latin typeface="Calibri"/>
                <a:cs typeface="Calibri"/>
              </a:rPr>
              <a:t>ANSIBLE_CONFIG</a:t>
            </a:r>
            <a:r>
              <a:rPr sz="1801" spc="-1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(Si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la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variable</a:t>
            </a:r>
            <a:r>
              <a:rPr sz="1801" spc="2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d'environnement</a:t>
            </a:r>
            <a:r>
              <a:rPr sz="1801" spc="25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est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valorisée)</a:t>
            </a:r>
            <a:endParaRPr sz="1801" dirty="0">
              <a:latin typeface="Calibri"/>
              <a:cs typeface="Calibri"/>
            </a:endParaRPr>
          </a:p>
          <a:p>
            <a:pPr marL="864581" lvl="1" indent="-451665">
              <a:buAutoNum type="arabicPeriod"/>
              <a:tabLst>
                <a:tab pos="864581" algn="l"/>
                <a:tab pos="865215" algn="l"/>
              </a:tabLst>
            </a:pPr>
            <a:r>
              <a:rPr sz="1801" spc="-5" dirty="0">
                <a:latin typeface="Calibri"/>
                <a:cs typeface="Calibri"/>
              </a:rPr>
              <a:t>./ansible.cfg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(dans</a:t>
            </a:r>
            <a:r>
              <a:rPr sz="1801" spc="2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le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dossier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courant,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le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répertoire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de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travail)</a:t>
            </a:r>
            <a:endParaRPr sz="1801" dirty="0">
              <a:latin typeface="Calibri"/>
              <a:cs typeface="Calibri"/>
            </a:endParaRPr>
          </a:p>
          <a:p>
            <a:pPr marL="864581" lvl="1" indent="-451665">
              <a:spcBef>
                <a:spcPts val="5"/>
              </a:spcBef>
              <a:buAutoNum type="arabicPeriod"/>
              <a:tabLst>
                <a:tab pos="864581" algn="l"/>
                <a:tab pos="865215" algn="l"/>
              </a:tabLst>
            </a:pPr>
            <a:r>
              <a:rPr sz="1801" spc="-5" dirty="0">
                <a:latin typeface="Calibri"/>
                <a:cs typeface="Calibri"/>
              </a:rPr>
              <a:t>~/.ansible.cfg</a:t>
            </a:r>
            <a:r>
              <a:rPr sz="1801" spc="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(à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la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racine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du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dossier</a:t>
            </a:r>
            <a:r>
              <a:rPr sz="1801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utilisateur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comme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fichier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caché)</a:t>
            </a:r>
            <a:endParaRPr sz="1801" dirty="0">
              <a:latin typeface="Calibri"/>
              <a:cs typeface="Calibri"/>
            </a:endParaRPr>
          </a:p>
          <a:p>
            <a:pPr marL="864581" lvl="1" indent="-451665">
              <a:buAutoNum type="arabicPeriod"/>
              <a:tabLst>
                <a:tab pos="864581" algn="l"/>
                <a:tab pos="865215" algn="l"/>
              </a:tabLst>
            </a:pPr>
            <a:r>
              <a:rPr sz="1801" spc="-5" dirty="0">
                <a:latin typeface="Calibri"/>
                <a:cs typeface="Calibri"/>
              </a:rPr>
              <a:t>/etc/ansible/ansible.cfg</a:t>
            </a:r>
            <a:r>
              <a:rPr sz="1801" spc="3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(dans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le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dossier</a:t>
            </a:r>
            <a:r>
              <a:rPr sz="1801" dirty="0">
                <a:latin typeface="Calibri"/>
                <a:cs typeface="Calibri"/>
              </a:rPr>
              <a:t> de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configuration</a:t>
            </a:r>
            <a:r>
              <a:rPr sz="1801" spc="30" dirty="0">
                <a:latin typeface="Calibri"/>
                <a:cs typeface="Calibri"/>
              </a:rPr>
              <a:t> </a:t>
            </a:r>
            <a:r>
              <a:rPr sz="1801" dirty="0">
                <a:latin typeface="Calibri"/>
                <a:cs typeface="Calibri"/>
              </a:rPr>
              <a:t>du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logiciel)</a:t>
            </a:r>
            <a:endParaRPr sz="1801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353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236" y="496551"/>
            <a:ext cx="2942556" cy="1505531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Outils</a:t>
            </a:r>
            <a:r>
              <a:rPr spc="-40" dirty="0"/>
              <a:t> </a:t>
            </a:r>
            <a:r>
              <a:rPr spc="-5" dirty="0"/>
              <a:t>d’ansible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4245" y="2209915"/>
            <a:ext cx="6989205" cy="400853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213445" indent="-201376">
              <a:spcBef>
                <a:spcPts val="110"/>
              </a:spcBef>
              <a:buFont typeface="Arial MT"/>
              <a:buChar char="•"/>
              <a:tabLst>
                <a:tab pos="214081" algn="l"/>
              </a:tabLst>
            </a:pPr>
            <a:r>
              <a:rPr sz="2451" spc="5" dirty="0">
                <a:latin typeface="Calibri"/>
                <a:cs typeface="Calibri"/>
              </a:rPr>
              <a:t>ansible</a:t>
            </a:r>
            <a:r>
              <a:rPr sz="2451" spc="-35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fournit</a:t>
            </a:r>
            <a:r>
              <a:rPr sz="2451" spc="-35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plusieurs</a:t>
            </a:r>
            <a:r>
              <a:rPr sz="2451" spc="-3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outils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en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ligne</a:t>
            </a:r>
            <a:r>
              <a:rPr sz="2451" spc="-30" dirty="0">
                <a:latin typeface="Calibri"/>
                <a:cs typeface="Calibri"/>
              </a:rPr>
              <a:t> </a:t>
            </a:r>
            <a:r>
              <a:rPr sz="2451" spc="5" dirty="0">
                <a:latin typeface="Calibri"/>
                <a:cs typeface="Calibri"/>
              </a:rPr>
              <a:t>de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spc="-5" dirty="0">
                <a:latin typeface="Calibri"/>
                <a:cs typeface="Calibri"/>
              </a:rPr>
              <a:t>commande</a:t>
            </a:r>
            <a:endParaRPr sz="2451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16092" y="5786010"/>
            <a:ext cx="2396862" cy="520284"/>
            <a:chOff x="2963118" y="5783580"/>
            <a:chExt cx="2395855" cy="5200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3118" y="5898653"/>
              <a:ext cx="650013" cy="22643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56431" y="5783580"/>
              <a:ext cx="438912" cy="51968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7015" y="5783580"/>
              <a:ext cx="909827" cy="5196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8516" y="5783580"/>
              <a:ext cx="571500" cy="5196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3211" y="5783580"/>
              <a:ext cx="437388" cy="51968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62272" y="5783580"/>
              <a:ext cx="542544" cy="5196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6488" y="5783580"/>
              <a:ext cx="691896" cy="51968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044089" y="5457704"/>
            <a:ext cx="2198023" cy="672748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2705">
              <a:spcBef>
                <a:spcPts val="135"/>
              </a:spcBef>
            </a:pPr>
            <a:r>
              <a:rPr sz="155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Exemple</a:t>
            </a:r>
            <a:r>
              <a:rPr sz="1551" spc="-20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:</a:t>
            </a:r>
            <a:endParaRPr sz="1551" dirty="0">
              <a:latin typeface="Calibri"/>
              <a:cs typeface="Calibri"/>
            </a:endParaRPr>
          </a:p>
          <a:p>
            <a:pPr marL="12705">
              <a:spcBef>
                <a:spcPts val="1331"/>
              </a:spcBef>
            </a:pPr>
            <a:r>
              <a:rPr sz="1551" spc="10" dirty="0" err="1">
                <a:latin typeface="Calibri"/>
                <a:cs typeface="Calibri"/>
              </a:rPr>
              <a:t>ansible</a:t>
            </a:r>
            <a:r>
              <a:rPr sz="1551" spc="-45" dirty="0">
                <a:latin typeface="Calibri"/>
                <a:cs typeface="Calibri"/>
              </a:rPr>
              <a:t> </a:t>
            </a:r>
            <a:r>
              <a:rPr lang="fr-BE" sz="1551" spc="10" dirty="0">
                <a:latin typeface="Calibri"/>
                <a:cs typeface="Calibri"/>
              </a:rPr>
              <a:t>-</a:t>
            </a:r>
            <a:r>
              <a:rPr sz="1551" spc="10" dirty="0" err="1">
                <a:latin typeface="Calibri"/>
                <a:cs typeface="Calibri"/>
              </a:rPr>
              <a:t>i</a:t>
            </a:r>
            <a:r>
              <a:rPr sz="1551" spc="-5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hosts</a:t>
            </a:r>
            <a:r>
              <a:rPr sz="1551" spc="-40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all</a:t>
            </a:r>
            <a:r>
              <a:rPr sz="1551" spc="10" dirty="0">
                <a:latin typeface="Calibri"/>
                <a:cs typeface="Calibri"/>
              </a:rPr>
              <a:t> </a:t>
            </a:r>
            <a:r>
              <a:rPr lang="fr-BE" sz="1551" spc="20" dirty="0">
                <a:latin typeface="Calibri"/>
                <a:cs typeface="Calibri"/>
              </a:rPr>
              <a:t>-</a:t>
            </a:r>
            <a:r>
              <a:rPr sz="1551" spc="20" dirty="0">
                <a:latin typeface="Calibri"/>
                <a:cs typeface="Calibri"/>
              </a:rPr>
              <a:t>m</a:t>
            </a:r>
            <a:r>
              <a:rPr sz="1551" spc="-40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ping</a:t>
            </a:r>
            <a:endParaRPr sz="1551" dirty="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699738" y="3057031"/>
          <a:ext cx="7091483" cy="231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4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6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Outil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51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651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84">
                <a:tc>
                  <a:txBody>
                    <a:bodyPr/>
                    <a:lstStyle/>
                    <a:p>
                      <a:pPr marL="525780">
                        <a:lnSpc>
                          <a:spcPts val="189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ansible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6415">
                        <a:lnSpc>
                          <a:spcPts val="1895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Execution d’une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commande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unique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831">
                <a:tc>
                  <a:txBody>
                    <a:bodyPr/>
                    <a:lstStyle/>
                    <a:p>
                      <a:pPr marL="525780">
                        <a:lnSpc>
                          <a:spcPts val="19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ansible-playbook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6415">
                        <a:lnSpc>
                          <a:spcPts val="183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Execution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playbook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(ensemble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tâches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à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526415">
                        <a:lnSpc>
                          <a:spcPts val="1914"/>
                        </a:lnSpc>
                        <a:spcBef>
                          <a:spcPts val="15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effectuer)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384">
                <a:tc>
                  <a:txBody>
                    <a:bodyPr/>
                    <a:lstStyle/>
                    <a:p>
                      <a:pPr marL="525780">
                        <a:lnSpc>
                          <a:spcPts val="19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ansible-doc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6415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Accès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au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listing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documentation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serveurs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832">
                <a:tc>
                  <a:txBody>
                    <a:bodyPr/>
                    <a:lstStyle/>
                    <a:p>
                      <a:pPr marL="525780">
                        <a:lnSpc>
                          <a:spcPts val="1900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ansible-vault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6415">
                        <a:lnSpc>
                          <a:spcPts val="183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Gestion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de fichiers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chiffrés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(stockage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variable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mot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526415">
                        <a:lnSpc>
                          <a:spcPts val="191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passe)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384">
                <a:tc>
                  <a:txBody>
                    <a:bodyPr/>
                    <a:lstStyle/>
                    <a:p>
                      <a:pPr marL="525780">
                        <a:lnSpc>
                          <a:spcPts val="1900"/>
                        </a:lnSpc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ansible-galaxy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6415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Accès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au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dépôt des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rôles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d’ansible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904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9779" y="1876578"/>
            <a:ext cx="3282424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45" dirty="0">
                <a:latin typeface="Calibri"/>
                <a:cs typeface="Calibri"/>
              </a:rPr>
              <a:t>Vaste</a:t>
            </a:r>
            <a:r>
              <a:rPr sz="1551" spc="150" dirty="0">
                <a:latin typeface="Calibri"/>
                <a:cs typeface="Calibri"/>
              </a:rPr>
              <a:t> </a:t>
            </a:r>
            <a:r>
              <a:rPr sz="1551" spc="55" dirty="0">
                <a:latin typeface="Calibri"/>
                <a:cs typeface="Calibri"/>
              </a:rPr>
              <a:t>choix</a:t>
            </a:r>
            <a:r>
              <a:rPr sz="1551" spc="110" dirty="0">
                <a:latin typeface="Calibri"/>
                <a:cs typeface="Calibri"/>
              </a:rPr>
              <a:t> </a:t>
            </a:r>
            <a:r>
              <a:rPr sz="1551" spc="45" dirty="0">
                <a:latin typeface="Calibri"/>
                <a:cs typeface="Calibri"/>
              </a:rPr>
              <a:t>/force</a:t>
            </a:r>
            <a:r>
              <a:rPr sz="1551" spc="85" dirty="0">
                <a:latin typeface="Calibri"/>
                <a:cs typeface="Calibri"/>
              </a:rPr>
              <a:t> </a:t>
            </a:r>
            <a:r>
              <a:rPr sz="1551" spc="55" dirty="0">
                <a:latin typeface="Calibri"/>
                <a:cs typeface="Calibri"/>
              </a:rPr>
              <a:t>secrète</a:t>
            </a:r>
            <a:r>
              <a:rPr sz="1551" spc="30" dirty="0">
                <a:latin typeface="Calibri"/>
                <a:cs typeface="Calibri"/>
              </a:rPr>
              <a:t> </a:t>
            </a:r>
            <a:r>
              <a:rPr sz="1551" spc="15" dirty="0">
                <a:latin typeface="Calibri"/>
                <a:cs typeface="Calibri"/>
              </a:rPr>
              <a:t>d’Ansible...</a:t>
            </a:r>
            <a:endParaRPr sz="1551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36087" y="2347946"/>
            <a:ext cx="7621931" cy="3948183"/>
            <a:chOff x="883987" y="2346960"/>
            <a:chExt cx="7618730" cy="39465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987" y="2346960"/>
              <a:ext cx="7618357" cy="162864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987" y="3985260"/>
              <a:ext cx="7618357" cy="230814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0007" y="882875"/>
            <a:ext cx="347652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Les</a:t>
            </a:r>
            <a:r>
              <a:rPr spc="-70" dirty="0"/>
              <a:t> </a:t>
            </a:r>
            <a:r>
              <a:rPr spc="-5" dirty="0"/>
              <a:t>modules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529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265" y="1018586"/>
            <a:ext cx="4535170" cy="614938"/>
          </a:xfrm>
          <a:prstGeom prst="rect">
            <a:avLst/>
          </a:prstGeom>
        </p:spPr>
        <p:txBody>
          <a:bodyPr vert="horz" wrap="square" lIns="0" tIns="13976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0"/>
              </a:spcBef>
            </a:pPr>
            <a:r>
              <a:rPr sz="3852" dirty="0">
                <a:latin typeface="Calibri"/>
                <a:cs typeface="Calibri"/>
              </a:rPr>
              <a:t>Les</a:t>
            </a:r>
            <a:r>
              <a:rPr sz="3852" spc="-45" dirty="0">
                <a:latin typeface="Calibri"/>
                <a:cs typeface="Calibri"/>
              </a:rPr>
              <a:t> </a:t>
            </a:r>
            <a:r>
              <a:rPr sz="3852" spc="5" dirty="0">
                <a:latin typeface="Calibri"/>
                <a:cs typeface="Calibri"/>
              </a:rPr>
              <a:t>modules</a:t>
            </a:r>
            <a:r>
              <a:rPr sz="3852" spc="-35" dirty="0">
                <a:latin typeface="Calibri"/>
                <a:cs typeface="Calibri"/>
              </a:rPr>
              <a:t> </a:t>
            </a:r>
            <a:r>
              <a:rPr sz="3852" spc="-5" dirty="0">
                <a:latin typeface="Calibri"/>
                <a:cs typeface="Calibri"/>
              </a:rPr>
              <a:t>fréquents</a:t>
            </a:r>
            <a:endParaRPr sz="3852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0991" y="1896652"/>
          <a:ext cx="7090848" cy="30708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8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3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78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78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384">
                <a:tc>
                  <a:txBody>
                    <a:bodyPr/>
                    <a:lstStyle/>
                    <a:p>
                      <a:pPr marL="52578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validation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l’inventaire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16">
                <a:tc>
                  <a:txBody>
                    <a:bodyPr/>
                    <a:lstStyle/>
                    <a:p>
                      <a:pPr marL="52578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setup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retourne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liste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d’informations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matériels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l’hôte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10">
                <a:tc>
                  <a:txBody>
                    <a:bodyPr/>
                    <a:lstStyle/>
                    <a:p>
                      <a:pPr marL="52578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shell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/command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permettent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d’exécuter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commandes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sur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hôtes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916">
                <a:tc>
                  <a:txBody>
                    <a:bodyPr/>
                    <a:lstStyle/>
                    <a:p>
                      <a:pPr marL="52578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user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permet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gérer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utilisateurs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sur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hôtes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384">
                <a:tc>
                  <a:txBody>
                    <a:bodyPr/>
                    <a:lstStyle/>
                    <a:p>
                      <a:pPr marL="525780">
                        <a:lnSpc>
                          <a:spcPts val="1639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file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permet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gérer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droits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sur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des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fichiers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6630">
                <a:tc>
                  <a:txBody>
                    <a:bodyPr/>
                    <a:lstStyle/>
                    <a:p>
                      <a:pPr marL="52578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service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9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permet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gérer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systèmes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tel que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arrêt/démarrage/redé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ts val="166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marrage/activation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pas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au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boot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757">
                <a:tc>
                  <a:txBody>
                    <a:bodyPr/>
                    <a:lstStyle/>
                    <a:p>
                      <a:pPr marL="525780">
                        <a:lnSpc>
                          <a:spcPts val="1645"/>
                        </a:lnSpc>
                      </a:pPr>
                      <a:r>
                        <a:rPr sz="1400" spc="-15" dirty="0">
                          <a:latin typeface="Calibri"/>
                          <a:cs typeface="Calibri"/>
                        </a:rPr>
                        <a:t>yum/apt/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zypper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45"/>
                        </a:lnSpc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permet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gérer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l’installation,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 mise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à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jour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et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suppression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ts val="1660"/>
                        </a:lnSpc>
                        <a:spcBef>
                          <a:spcPts val="19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paquets.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0202" y="5154300"/>
            <a:ext cx="4480537" cy="1116799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2705">
              <a:spcBef>
                <a:spcPts val="135"/>
              </a:spcBef>
            </a:pPr>
            <a:r>
              <a:rPr sz="155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</a:t>
            </a:r>
            <a:r>
              <a:rPr sz="155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5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155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</a:t>
            </a:r>
            <a:r>
              <a:rPr sz="155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1551" u="heavy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155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551" u="heavy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155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551" u="heavy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51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155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r>
              <a:rPr sz="1551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</a:t>
            </a:r>
            <a:r>
              <a:rPr sz="1551" spc="5" dirty="0">
                <a:latin typeface="Calibri"/>
                <a:cs typeface="Calibri"/>
              </a:rPr>
              <a:t> :</a:t>
            </a:r>
            <a:endParaRPr sz="1551" dirty="0">
              <a:latin typeface="Calibri"/>
              <a:cs typeface="Calibri"/>
            </a:endParaRPr>
          </a:p>
          <a:p>
            <a:pPr marL="12705">
              <a:spcBef>
                <a:spcPts val="35"/>
              </a:spcBef>
            </a:pPr>
            <a:r>
              <a:rPr sz="1551" spc="5" dirty="0">
                <a:latin typeface="Calibri"/>
                <a:cs typeface="Calibri"/>
              </a:rPr>
              <a:t>ansible</a:t>
            </a:r>
            <a:r>
              <a:rPr sz="1551" spc="-35" dirty="0">
                <a:latin typeface="Calibri"/>
                <a:cs typeface="Calibri"/>
              </a:rPr>
              <a:t> </a:t>
            </a:r>
            <a:r>
              <a:rPr sz="1551" spc="-5" dirty="0">
                <a:latin typeface="Calibri"/>
                <a:cs typeface="Calibri"/>
              </a:rPr>
              <a:t>(hote/groupe/all)</a:t>
            </a:r>
            <a:r>
              <a:rPr sz="1551" spc="-10" dirty="0">
                <a:latin typeface="Calibri"/>
                <a:cs typeface="Calibri"/>
              </a:rPr>
              <a:t> </a:t>
            </a:r>
            <a:r>
              <a:rPr sz="1551" spc="20" dirty="0">
                <a:latin typeface="Calibri"/>
                <a:cs typeface="Calibri"/>
              </a:rPr>
              <a:t>–m</a:t>
            </a:r>
            <a:r>
              <a:rPr sz="1551" spc="-5" dirty="0">
                <a:latin typeface="Calibri"/>
                <a:cs typeface="Calibri"/>
              </a:rPr>
              <a:t> </a:t>
            </a:r>
            <a:r>
              <a:rPr sz="1551" spc="20" dirty="0">
                <a:latin typeface="Calibri"/>
                <a:cs typeface="Calibri"/>
              </a:rPr>
              <a:t>MODULE</a:t>
            </a:r>
            <a:r>
              <a:rPr sz="1551" spc="-45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[-a</a:t>
            </a:r>
            <a:r>
              <a:rPr sz="1551" spc="60" dirty="0">
                <a:latin typeface="Calibri"/>
                <a:cs typeface="Calibri"/>
              </a:rPr>
              <a:t> </a:t>
            </a:r>
            <a:r>
              <a:rPr sz="1551" i="1" spc="10" dirty="0">
                <a:latin typeface="Calibri"/>
                <a:cs typeface="Calibri"/>
              </a:rPr>
              <a:t>"arg1=val1"</a:t>
            </a:r>
            <a:r>
              <a:rPr sz="1551" spc="10" dirty="0">
                <a:latin typeface="Calibri"/>
                <a:cs typeface="Calibri"/>
              </a:rPr>
              <a:t>]</a:t>
            </a:r>
            <a:endParaRPr sz="1551" dirty="0">
              <a:latin typeface="Calibri"/>
              <a:cs typeface="Calibri"/>
            </a:endParaRPr>
          </a:p>
          <a:p>
            <a:pPr marL="12705">
              <a:spcBef>
                <a:spcPts val="1030"/>
              </a:spcBef>
            </a:pPr>
            <a:r>
              <a:rPr sz="155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Exemple</a:t>
            </a:r>
            <a:r>
              <a:rPr sz="1551" spc="-10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:</a:t>
            </a:r>
            <a:endParaRPr sz="1551" dirty="0">
              <a:latin typeface="Calibri"/>
              <a:cs typeface="Calibri"/>
            </a:endParaRPr>
          </a:p>
          <a:p>
            <a:pPr marL="12705">
              <a:spcBef>
                <a:spcPts val="35"/>
              </a:spcBef>
            </a:pPr>
            <a:r>
              <a:rPr sz="1551" spc="15" dirty="0">
                <a:latin typeface="Calibri"/>
                <a:cs typeface="Calibri"/>
              </a:rPr>
              <a:t>$</a:t>
            </a:r>
            <a:r>
              <a:rPr sz="1551" dirty="0">
                <a:latin typeface="Calibri"/>
                <a:cs typeface="Calibri"/>
              </a:rPr>
              <a:t> </a:t>
            </a:r>
            <a:r>
              <a:rPr sz="1551" spc="10" dirty="0">
                <a:latin typeface="Calibri"/>
                <a:cs typeface="Calibri"/>
              </a:rPr>
              <a:t>ansible</a:t>
            </a:r>
            <a:r>
              <a:rPr sz="1551" spc="-30" dirty="0">
                <a:latin typeface="Calibri"/>
                <a:cs typeface="Calibri"/>
              </a:rPr>
              <a:t> </a:t>
            </a:r>
            <a:r>
              <a:rPr sz="1551" spc="5" dirty="0">
                <a:latin typeface="Calibri"/>
                <a:cs typeface="Calibri"/>
              </a:rPr>
              <a:t>all</a:t>
            </a:r>
            <a:r>
              <a:rPr sz="1551" spc="10" dirty="0">
                <a:latin typeface="Calibri"/>
                <a:cs typeface="Calibri"/>
              </a:rPr>
              <a:t> </a:t>
            </a:r>
            <a:r>
              <a:rPr sz="1551" spc="20" dirty="0">
                <a:latin typeface="Calibri"/>
                <a:cs typeface="Calibri"/>
              </a:rPr>
              <a:t>–m</a:t>
            </a:r>
            <a:r>
              <a:rPr sz="1551" spc="-5" dirty="0">
                <a:latin typeface="Calibri"/>
                <a:cs typeface="Calibri"/>
              </a:rPr>
              <a:t> </a:t>
            </a:r>
            <a:r>
              <a:rPr sz="1551" spc="20" dirty="0">
                <a:latin typeface="Calibri"/>
                <a:cs typeface="Calibri"/>
              </a:rPr>
              <a:t>yum</a:t>
            </a:r>
            <a:r>
              <a:rPr sz="1551" spc="-30" dirty="0">
                <a:latin typeface="Calibri"/>
                <a:cs typeface="Calibri"/>
              </a:rPr>
              <a:t> </a:t>
            </a:r>
            <a:r>
              <a:rPr sz="1551" spc="15" dirty="0">
                <a:latin typeface="Calibri"/>
                <a:cs typeface="Calibri"/>
              </a:rPr>
              <a:t>–a</a:t>
            </a:r>
            <a:r>
              <a:rPr sz="1551" dirty="0">
                <a:latin typeface="Calibri"/>
                <a:cs typeface="Calibri"/>
              </a:rPr>
              <a:t> </a:t>
            </a:r>
            <a:r>
              <a:rPr sz="1551" i="1" dirty="0">
                <a:latin typeface="Calibri"/>
                <a:cs typeface="Calibri"/>
              </a:rPr>
              <a:t>"name=httpd</a:t>
            </a:r>
            <a:r>
              <a:rPr sz="1551" i="1" spc="40" dirty="0">
                <a:latin typeface="Calibri"/>
                <a:cs typeface="Calibri"/>
              </a:rPr>
              <a:t> </a:t>
            </a:r>
            <a:r>
              <a:rPr sz="1551" i="1" spc="-10" dirty="0">
                <a:latin typeface="Calibri"/>
                <a:cs typeface="Calibri"/>
              </a:rPr>
              <a:t>state=latest"</a:t>
            </a:r>
            <a:endParaRPr sz="1551" dirty="0"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93" y="402484"/>
            <a:ext cx="9316164" cy="569973"/>
          </a:xfrm>
        </p:spPr>
        <p:txBody>
          <a:bodyPr>
            <a:normAutofit fontScale="90000"/>
          </a:bodyPr>
          <a:lstStyle/>
          <a:p>
            <a:r>
              <a:rPr lang="fr-BE" dirty="0"/>
              <a:t>Plan de la 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593" y="1088571"/>
            <a:ext cx="9316164" cy="59181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 à </a:t>
            </a:r>
            <a:r>
              <a:rPr lang="en-US" dirty="0" err="1"/>
              <a:t>Ansible</a:t>
            </a:r>
            <a:endParaRPr lang="en-US" dirty="0"/>
          </a:p>
          <a:p>
            <a:r>
              <a:rPr lang="en-US" dirty="0" err="1"/>
              <a:t>Tunelling</a:t>
            </a:r>
            <a:r>
              <a:rPr lang="en-US" dirty="0"/>
              <a:t> </a:t>
            </a:r>
            <a:r>
              <a:rPr lang="en-US" dirty="0" err="1"/>
              <a:t>sécurisé</a:t>
            </a:r>
            <a:r>
              <a:rPr lang="en-US" dirty="0"/>
              <a:t> SSH</a:t>
            </a:r>
          </a:p>
          <a:p>
            <a:r>
              <a:rPr lang="en-US" dirty="0"/>
              <a:t>Bases </a:t>
            </a:r>
            <a:r>
              <a:rPr lang="en-US" dirty="0" err="1"/>
              <a:t>d'Ansible</a:t>
            </a:r>
            <a:endParaRPr lang="en-US" dirty="0"/>
          </a:p>
          <a:p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inventaire</a:t>
            </a:r>
            <a:endParaRPr lang="en-US" dirty="0"/>
          </a:p>
          <a:p>
            <a:r>
              <a:rPr lang="en-US" dirty="0" err="1"/>
              <a:t>Commandes</a:t>
            </a:r>
            <a:r>
              <a:rPr lang="en-US" dirty="0"/>
              <a:t> Ad hoc</a:t>
            </a:r>
          </a:p>
          <a:p>
            <a:r>
              <a:rPr lang="en-US" dirty="0" err="1"/>
              <a:t>Langage</a:t>
            </a:r>
            <a:r>
              <a:rPr lang="en-US" dirty="0"/>
              <a:t> </a:t>
            </a:r>
            <a:r>
              <a:rPr lang="en-US" dirty="0" err="1"/>
              <a:t>Yaml</a:t>
            </a:r>
            <a:endParaRPr lang="en-US" dirty="0"/>
          </a:p>
          <a:p>
            <a:r>
              <a:rPr lang="en-US" dirty="0"/>
              <a:t>Playbook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Structures de </a:t>
            </a:r>
            <a:r>
              <a:rPr lang="en-US" dirty="0" err="1"/>
              <a:t>contrôle</a:t>
            </a:r>
            <a:endParaRPr lang="en-US" dirty="0"/>
          </a:p>
          <a:p>
            <a:r>
              <a:rPr lang="en-US" dirty="0" err="1"/>
              <a:t>Etiquetage</a:t>
            </a:r>
            <a:r>
              <a:rPr lang="en-US" dirty="0"/>
              <a:t> : Tags</a:t>
            </a:r>
          </a:p>
          <a:p>
            <a:r>
              <a:rPr lang="en-US" dirty="0"/>
              <a:t>Les </a:t>
            </a:r>
            <a:r>
              <a:rPr lang="en-US" dirty="0" err="1"/>
              <a:t>rôles</a:t>
            </a:r>
            <a:endParaRPr lang="en-US" dirty="0"/>
          </a:p>
          <a:p>
            <a:r>
              <a:rPr lang="en-US" dirty="0" err="1"/>
              <a:t>Ansible</a:t>
            </a:r>
            <a:r>
              <a:rPr lang="en-US" dirty="0"/>
              <a:t> Vault</a:t>
            </a:r>
          </a:p>
          <a:p>
            <a:r>
              <a:rPr lang="en-US" dirty="0"/>
              <a:t>Lookups</a:t>
            </a:r>
          </a:p>
          <a:p>
            <a:r>
              <a:rPr lang="en-US" dirty="0" err="1"/>
              <a:t>Meilleurs</a:t>
            </a:r>
            <a:r>
              <a:rPr lang="en-US" dirty="0"/>
              <a:t> </a:t>
            </a:r>
            <a:r>
              <a:rPr lang="en-US" dirty="0" err="1"/>
              <a:t>pratiques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362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0115" y="908997"/>
            <a:ext cx="771545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Principe</a:t>
            </a:r>
            <a:r>
              <a:rPr spc="204" dirty="0"/>
              <a:t> </a:t>
            </a:r>
            <a:r>
              <a:rPr spc="55" dirty="0"/>
              <a:t>de</a:t>
            </a:r>
            <a:r>
              <a:rPr spc="180" dirty="0"/>
              <a:t> </a:t>
            </a:r>
            <a:r>
              <a:rPr spc="105" dirty="0"/>
              <a:t>l’idempotence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7763" y="1877927"/>
            <a:ext cx="8633276" cy="1254652"/>
          </a:xfrm>
          <a:prstGeom prst="rect">
            <a:avLst/>
          </a:prstGeom>
        </p:spPr>
        <p:txBody>
          <a:bodyPr vert="horz" wrap="square" lIns="0" tIns="43833" rIns="0" bIns="0" rtlCol="0">
            <a:spAutoFit/>
          </a:bodyPr>
          <a:lstStyle/>
          <a:p>
            <a:pPr marL="264266" indent="-252196" algn="just">
              <a:spcBef>
                <a:spcPts val="345"/>
              </a:spcBef>
              <a:buFont typeface="Arial MT"/>
              <a:buChar char="•"/>
              <a:tabLst>
                <a:tab pos="264901" algn="l"/>
              </a:tabLst>
            </a:pPr>
            <a:r>
              <a:rPr sz="1401" spc="-15" dirty="0">
                <a:latin typeface="Calibri"/>
                <a:cs typeface="Calibri"/>
              </a:rPr>
              <a:t>L’idempotence</a:t>
            </a:r>
            <a:r>
              <a:rPr sz="1401" spc="120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est</a:t>
            </a:r>
            <a:r>
              <a:rPr sz="1401" spc="110" dirty="0">
                <a:latin typeface="Calibri"/>
                <a:cs typeface="Calibri"/>
              </a:rPr>
              <a:t> </a:t>
            </a:r>
            <a:r>
              <a:rPr sz="1401" dirty="0">
                <a:latin typeface="Calibri"/>
                <a:cs typeface="Calibri"/>
              </a:rPr>
              <a:t>un</a:t>
            </a:r>
            <a:r>
              <a:rPr sz="1401" spc="100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mot</a:t>
            </a:r>
            <a:r>
              <a:rPr sz="1401" spc="125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de</a:t>
            </a:r>
            <a:r>
              <a:rPr sz="1401" spc="114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qui</a:t>
            </a:r>
            <a:r>
              <a:rPr sz="1401" spc="114" dirty="0">
                <a:latin typeface="Calibri"/>
                <a:cs typeface="Calibri"/>
              </a:rPr>
              <a:t> </a:t>
            </a:r>
            <a:r>
              <a:rPr sz="1401" dirty="0">
                <a:latin typeface="Calibri"/>
                <a:cs typeface="Calibri"/>
              </a:rPr>
              <a:t>signifie</a:t>
            </a:r>
            <a:r>
              <a:rPr sz="1401" spc="125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que</a:t>
            </a:r>
            <a:r>
              <a:rPr sz="1401" spc="105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vous</a:t>
            </a:r>
            <a:r>
              <a:rPr sz="1401" spc="125" dirty="0">
                <a:latin typeface="Calibri"/>
                <a:cs typeface="Calibri"/>
              </a:rPr>
              <a:t> </a:t>
            </a:r>
            <a:r>
              <a:rPr sz="1401" spc="-10" dirty="0">
                <a:latin typeface="Calibri"/>
                <a:cs typeface="Calibri"/>
              </a:rPr>
              <a:t>pouvez</a:t>
            </a:r>
            <a:r>
              <a:rPr sz="1401" spc="110" dirty="0">
                <a:latin typeface="Calibri"/>
                <a:cs typeface="Calibri"/>
              </a:rPr>
              <a:t> </a:t>
            </a:r>
            <a:r>
              <a:rPr sz="1401" spc="-10" dirty="0">
                <a:latin typeface="Calibri"/>
                <a:cs typeface="Calibri"/>
              </a:rPr>
              <a:t>faire</a:t>
            </a:r>
            <a:r>
              <a:rPr sz="1401" spc="110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quelque</a:t>
            </a:r>
            <a:r>
              <a:rPr sz="1401" spc="105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chose</a:t>
            </a:r>
            <a:r>
              <a:rPr sz="1401" spc="114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plusieurs</a:t>
            </a:r>
            <a:r>
              <a:rPr sz="1401" spc="120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fois</a:t>
            </a:r>
            <a:r>
              <a:rPr sz="1401" spc="110" dirty="0">
                <a:latin typeface="Calibri"/>
                <a:cs typeface="Calibri"/>
              </a:rPr>
              <a:t> </a:t>
            </a:r>
            <a:r>
              <a:rPr sz="1401" spc="-10" dirty="0">
                <a:latin typeface="Calibri"/>
                <a:cs typeface="Calibri"/>
              </a:rPr>
              <a:t>et</a:t>
            </a:r>
            <a:r>
              <a:rPr sz="1401" spc="110" dirty="0">
                <a:latin typeface="Calibri"/>
                <a:cs typeface="Calibri"/>
              </a:rPr>
              <a:t> </a:t>
            </a:r>
            <a:r>
              <a:rPr sz="1401" dirty="0">
                <a:latin typeface="Calibri"/>
                <a:cs typeface="Calibri"/>
              </a:rPr>
              <a:t>le</a:t>
            </a:r>
            <a:r>
              <a:rPr sz="1401" spc="110" dirty="0">
                <a:latin typeface="Calibri"/>
                <a:cs typeface="Calibri"/>
              </a:rPr>
              <a:t> </a:t>
            </a:r>
            <a:r>
              <a:rPr sz="1401" spc="-10" dirty="0">
                <a:latin typeface="Calibri"/>
                <a:cs typeface="Calibri"/>
              </a:rPr>
              <a:t>résultat</a:t>
            </a:r>
            <a:r>
              <a:rPr sz="1401" spc="105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sera</a:t>
            </a:r>
            <a:endParaRPr sz="1401" dirty="0">
              <a:latin typeface="Calibri"/>
              <a:cs typeface="Calibri"/>
            </a:endParaRPr>
          </a:p>
          <a:p>
            <a:pPr marL="264266" algn="just">
              <a:spcBef>
                <a:spcPts val="254"/>
              </a:spcBef>
            </a:pPr>
            <a:r>
              <a:rPr sz="1401" spc="-10" dirty="0">
                <a:latin typeface="Calibri"/>
                <a:cs typeface="Calibri"/>
              </a:rPr>
              <a:t>toujours</a:t>
            </a:r>
            <a:r>
              <a:rPr sz="1401" spc="-25" dirty="0">
                <a:latin typeface="Calibri"/>
                <a:cs typeface="Calibri"/>
              </a:rPr>
              <a:t> </a:t>
            </a:r>
            <a:r>
              <a:rPr sz="1401" dirty="0">
                <a:latin typeface="Calibri"/>
                <a:cs typeface="Calibri"/>
              </a:rPr>
              <a:t>le</a:t>
            </a:r>
            <a:r>
              <a:rPr sz="1401" spc="-25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même.</a:t>
            </a:r>
            <a:endParaRPr sz="1401" dirty="0">
              <a:latin typeface="Calibri"/>
              <a:cs typeface="Calibri"/>
            </a:endParaRPr>
          </a:p>
          <a:p>
            <a:pPr marL="264266" marR="5717" indent="-252196" algn="just">
              <a:lnSpc>
                <a:spcPct val="114999"/>
              </a:lnSpc>
              <a:spcBef>
                <a:spcPts val="15"/>
              </a:spcBef>
              <a:buFont typeface="Arial MT"/>
              <a:buChar char="•"/>
              <a:tabLst>
                <a:tab pos="264901" algn="l"/>
              </a:tabLst>
            </a:pPr>
            <a:r>
              <a:rPr sz="1401" spc="-5" dirty="0">
                <a:latin typeface="Calibri"/>
                <a:cs typeface="Calibri"/>
              </a:rPr>
              <a:t>Dans </a:t>
            </a:r>
            <a:r>
              <a:rPr sz="1401" dirty="0">
                <a:latin typeface="Calibri"/>
                <a:cs typeface="Calibri"/>
              </a:rPr>
              <a:t>les </a:t>
            </a:r>
            <a:r>
              <a:rPr sz="1401" spc="-5" dirty="0">
                <a:latin typeface="Calibri"/>
                <a:cs typeface="Calibri"/>
              </a:rPr>
              <a:t>termes Ansible, un playbook est </a:t>
            </a:r>
            <a:r>
              <a:rPr sz="1401" spc="-10" dirty="0">
                <a:latin typeface="Calibri"/>
                <a:cs typeface="Calibri"/>
              </a:rPr>
              <a:t>considéré </a:t>
            </a:r>
            <a:r>
              <a:rPr sz="1401" spc="-5" dirty="0">
                <a:latin typeface="Calibri"/>
                <a:cs typeface="Calibri"/>
              </a:rPr>
              <a:t>comme </a:t>
            </a:r>
            <a:r>
              <a:rPr sz="1401" dirty="0">
                <a:latin typeface="Calibri"/>
                <a:cs typeface="Calibri"/>
              </a:rPr>
              <a:t>idempotent si </a:t>
            </a:r>
            <a:r>
              <a:rPr sz="1401" spc="-5" dirty="0">
                <a:latin typeface="Calibri"/>
                <a:cs typeface="Calibri"/>
              </a:rPr>
              <a:t>vous pouvez </a:t>
            </a:r>
            <a:r>
              <a:rPr sz="1401" spc="-10" dirty="0">
                <a:latin typeface="Calibri"/>
                <a:cs typeface="Calibri"/>
              </a:rPr>
              <a:t>l'exécuter </a:t>
            </a:r>
            <a:r>
              <a:rPr sz="1401" spc="-5" dirty="0">
                <a:latin typeface="Calibri"/>
                <a:cs typeface="Calibri"/>
              </a:rPr>
              <a:t>plusieurs </a:t>
            </a:r>
            <a:r>
              <a:rPr sz="1401" spc="-5" dirty="0" err="1">
                <a:latin typeface="Calibri"/>
                <a:cs typeface="Calibri"/>
              </a:rPr>
              <a:t>fois</a:t>
            </a:r>
            <a:r>
              <a:rPr sz="1401" spc="-5" dirty="0">
                <a:latin typeface="Calibri"/>
                <a:cs typeface="Calibri"/>
              </a:rPr>
              <a:t> </a:t>
            </a:r>
            <a:r>
              <a:rPr sz="1401" spc="-10" dirty="0">
                <a:latin typeface="Calibri"/>
                <a:cs typeface="Calibri"/>
              </a:rPr>
              <a:t>après </a:t>
            </a:r>
            <a:r>
              <a:rPr sz="1401" dirty="0">
                <a:latin typeface="Calibri"/>
                <a:cs typeface="Calibri"/>
              </a:rPr>
              <a:t>la </a:t>
            </a:r>
            <a:r>
              <a:rPr sz="1401" spc="-5" dirty="0">
                <a:latin typeface="Calibri"/>
                <a:cs typeface="Calibri"/>
              </a:rPr>
              <a:t>première </a:t>
            </a:r>
            <a:r>
              <a:rPr sz="1401" spc="-10" dirty="0">
                <a:latin typeface="Calibri"/>
                <a:cs typeface="Calibri"/>
              </a:rPr>
              <a:t>exécution, </a:t>
            </a:r>
            <a:r>
              <a:rPr sz="1401" spc="5" dirty="0">
                <a:latin typeface="Calibri"/>
                <a:cs typeface="Calibri"/>
              </a:rPr>
              <a:t>la </a:t>
            </a:r>
            <a:r>
              <a:rPr sz="1401" spc="-5" dirty="0">
                <a:latin typeface="Calibri"/>
                <a:cs typeface="Calibri"/>
              </a:rPr>
              <a:t>machine est dans </a:t>
            </a:r>
            <a:r>
              <a:rPr sz="1401" dirty="0">
                <a:latin typeface="Calibri"/>
                <a:cs typeface="Calibri"/>
              </a:rPr>
              <a:t>un </a:t>
            </a:r>
            <a:r>
              <a:rPr sz="1401" spc="-5" dirty="0">
                <a:latin typeface="Calibri"/>
                <a:cs typeface="Calibri"/>
              </a:rPr>
              <a:t>certain </a:t>
            </a:r>
            <a:r>
              <a:rPr sz="1401" spc="-10" dirty="0">
                <a:latin typeface="Calibri"/>
                <a:cs typeface="Calibri"/>
              </a:rPr>
              <a:t>état </a:t>
            </a:r>
            <a:r>
              <a:rPr sz="1401" spc="-5" dirty="0">
                <a:latin typeface="Calibri"/>
                <a:cs typeface="Calibri"/>
              </a:rPr>
              <a:t>qui ne change </a:t>
            </a:r>
            <a:r>
              <a:rPr sz="1401" dirty="0">
                <a:latin typeface="Calibri"/>
                <a:cs typeface="Calibri"/>
              </a:rPr>
              <a:t>pas </a:t>
            </a:r>
            <a:r>
              <a:rPr sz="1401" spc="-5" dirty="0">
                <a:latin typeface="Calibri"/>
                <a:cs typeface="Calibri"/>
              </a:rPr>
              <a:t>même </a:t>
            </a:r>
            <a:r>
              <a:rPr sz="1401" dirty="0">
                <a:latin typeface="Calibri"/>
                <a:cs typeface="Calibri"/>
              </a:rPr>
              <a:t>si </a:t>
            </a:r>
            <a:r>
              <a:rPr sz="1401" spc="-5" dirty="0">
                <a:latin typeface="Calibri"/>
                <a:cs typeface="Calibri"/>
              </a:rPr>
              <a:t>vous </a:t>
            </a:r>
            <a:r>
              <a:rPr sz="1401" spc="-15" dirty="0" err="1">
                <a:latin typeface="Calibri"/>
                <a:cs typeface="Calibri"/>
              </a:rPr>
              <a:t>réexécutez</a:t>
            </a:r>
            <a:r>
              <a:rPr sz="1401" spc="-15" dirty="0">
                <a:latin typeface="Calibri"/>
                <a:cs typeface="Calibri"/>
              </a:rPr>
              <a:t> </a:t>
            </a:r>
            <a:r>
              <a:rPr sz="1401" dirty="0">
                <a:latin typeface="Calibri"/>
                <a:cs typeface="Calibri"/>
              </a:rPr>
              <a:t>le</a:t>
            </a:r>
            <a:r>
              <a:rPr sz="1401" spc="5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même</a:t>
            </a:r>
            <a:r>
              <a:rPr sz="1401" spc="10" dirty="0">
                <a:latin typeface="Calibri"/>
                <a:cs typeface="Calibri"/>
              </a:rPr>
              <a:t> </a:t>
            </a:r>
            <a:r>
              <a:rPr sz="1401" spc="-5" dirty="0">
                <a:latin typeface="Calibri"/>
                <a:cs typeface="Calibri"/>
              </a:rPr>
              <a:t>playbook.</a:t>
            </a:r>
            <a:endParaRPr sz="1401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6856" y="3413670"/>
            <a:ext cx="7035821" cy="312703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846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5614" y="3101230"/>
            <a:ext cx="5023055" cy="829023"/>
          </a:xfrm>
          <a:prstGeom prst="rect">
            <a:avLst/>
          </a:prstGeom>
        </p:spPr>
        <p:txBody>
          <a:bodyPr vert="horz" wrap="square" lIns="0" tIns="1461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4"/>
              </a:spcBef>
            </a:pPr>
            <a:r>
              <a:rPr sz="5252" u="heavy" dirty="0">
                <a:uFill>
                  <a:solidFill>
                    <a:srgbClr val="000000"/>
                  </a:solidFill>
                </a:uFill>
              </a:rPr>
              <a:t>Fichier</a:t>
            </a:r>
            <a:r>
              <a:rPr sz="5252" u="heavy" spc="-9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5252" u="heavy" dirty="0">
                <a:uFill>
                  <a:solidFill>
                    <a:srgbClr val="000000"/>
                  </a:solidFill>
                </a:uFill>
              </a:rPr>
              <a:t>inventaire</a:t>
            </a:r>
            <a:endParaRPr sz="5252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322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485617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79" y="1988207"/>
            <a:ext cx="5882571" cy="2321282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indent="-343037">
              <a:spcBef>
                <a:spcPts val="9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Introduction</a:t>
            </a:r>
            <a:endParaRPr sz="2501" dirty="0">
              <a:latin typeface="Segoe UI Symbol"/>
              <a:cs typeface="Segoe UI Symbol"/>
            </a:endParaRPr>
          </a:p>
          <a:p>
            <a:pPr marL="355742" indent="-343037">
              <a:spcBef>
                <a:spcPts val="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Notion</a:t>
            </a:r>
            <a:r>
              <a:rPr sz="2501" spc="-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d’inventaire</a:t>
            </a:r>
            <a:endParaRPr sz="2501" dirty="0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Inventaire</a:t>
            </a:r>
            <a:r>
              <a:rPr sz="2501" spc="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–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variable</a:t>
            </a:r>
            <a:r>
              <a:rPr sz="2501" spc="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communication</a:t>
            </a:r>
            <a:endParaRPr sz="2501" dirty="0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 err="1">
                <a:latin typeface="Segoe UI Symbol"/>
                <a:cs typeface="Segoe UI Symbol"/>
              </a:rPr>
              <a:t>Inventaire</a:t>
            </a:r>
            <a:r>
              <a:rPr sz="2501" spc="3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–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groupement</a:t>
            </a:r>
            <a:r>
              <a:rPr sz="2501" spc="40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de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variables</a:t>
            </a:r>
            <a:endParaRPr sz="2501" dirty="0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Inventaire</a:t>
            </a:r>
            <a:r>
              <a:rPr sz="2501" spc="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–</a:t>
            </a:r>
            <a:r>
              <a:rPr sz="2501" spc="-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groupes</a:t>
            </a:r>
            <a:r>
              <a:rPr sz="2501" spc="3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groupes</a:t>
            </a:r>
            <a:endParaRPr sz="2501" dirty="0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Motifs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utilisables</a:t>
            </a:r>
            <a:endParaRPr sz="2501" dirty="0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164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7515" y="843743"/>
            <a:ext cx="444174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6614" y="1988207"/>
            <a:ext cx="8868325" cy="1169526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indent="-343672">
              <a:spcBef>
                <a:spcPts val="95"/>
              </a:spcBef>
              <a:buFont typeface="Arial MT"/>
              <a:buChar char="•"/>
              <a:tabLst>
                <a:tab pos="355107" algn="l"/>
                <a:tab pos="356377" algn="l"/>
              </a:tabLst>
            </a:pPr>
            <a:r>
              <a:rPr sz="2501" spc="-5" dirty="0">
                <a:latin typeface="Segoe UI Symbol"/>
                <a:cs typeface="Segoe UI Symbol"/>
              </a:rPr>
              <a:t>Automatisation</a:t>
            </a:r>
            <a:r>
              <a:rPr sz="2501" spc="3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tâches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sur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machines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clientes.</a:t>
            </a:r>
            <a:endParaRPr sz="2501">
              <a:latin typeface="Segoe UI Symbol"/>
              <a:cs typeface="Segoe UI Symbol"/>
            </a:endParaRPr>
          </a:p>
          <a:p>
            <a:pPr marL="355742" marR="5082" indent="-343672">
              <a:spcBef>
                <a:spcPts val="5"/>
              </a:spcBef>
              <a:buFont typeface="Arial MT"/>
              <a:buChar char="•"/>
              <a:tabLst>
                <a:tab pos="355107" algn="l"/>
                <a:tab pos="356377" algn="l"/>
              </a:tabLst>
            </a:pPr>
            <a:r>
              <a:rPr sz="2501" spc="-5" dirty="0">
                <a:latin typeface="Segoe UI Symbol"/>
                <a:cs typeface="Segoe UI Symbol"/>
              </a:rPr>
              <a:t>Nécessité</a:t>
            </a:r>
            <a:r>
              <a:rPr sz="2501" spc="16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d’indiquer</a:t>
            </a:r>
            <a:r>
              <a:rPr sz="2501" spc="16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les</a:t>
            </a:r>
            <a:r>
              <a:rPr sz="2501" spc="13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informations</a:t>
            </a:r>
            <a:r>
              <a:rPr sz="2501" spc="150" dirty="0">
                <a:latin typeface="Segoe UI Symbol"/>
                <a:cs typeface="Segoe UI Symbol"/>
              </a:rPr>
              <a:t> </a:t>
            </a:r>
            <a:r>
              <a:rPr sz="2501" dirty="0">
                <a:latin typeface="Segoe UI Symbol"/>
                <a:cs typeface="Segoe UI Symbol"/>
              </a:rPr>
              <a:t>et</a:t>
            </a:r>
            <a:r>
              <a:rPr sz="2501" spc="140" dirty="0">
                <a:latin typeface="Segoe UI Symbol"/>
                <a:cs typeface="Segoe UI Symbol"/>
              </a:rPr>
              <a:t> </a:t>
            </a:r>
            <a:r>
              <a:rPr sz="2501" dirty="0">
                <a:latin typeface="Segoe UI Symbol"/>
                <a:cs typeface="Segoe UI Symbol"/>
              </a:rPr>
              <a:t>adresses</a:t>
            </a:r>
            <a:r>
              <a:rPr sz="2501" spc="16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spc="14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clients </a:t>
            </a:r>
            <a:r>
              <a:rPr sz="2501" spc="-67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distants.</a:t>
            </a:r>
            <a:endParaRPr sz="25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293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344" y="1062496"/>
            <a:ext cx="3880209" cy="614938"/>
          </a:xfrm>
          <a:prstGeom prst="rect">
            <a:avLst/>
          </a:prstGeom>
        </p:spPr>
        <p:txBody>
          <a:bodyPr vert="horz" wrap="square" lIns="0" tIns="1461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4"/>
              </a:spcBef>
            </a:pPr>
            <a:r>
              <a:rPr sz="3852" spc="5" dirty="0">
                <a:latin typeface="Calibri"/>
                <a:cs typeface="Calibri"/>
              </a:rPr>
              <a:t>Notion</a:t>
            </a:r>
            <a:r>
              <a:rPr sz="3852" spc="-50" dirty="0">
                <a:latin typeface="Calibri"/>
                <a:cs typeface="Calibri"/>
              </a:rPr>
              <a:t> </a:t>
            </a:r>
            <a:r>
              <a:rPr sz="3852" spc="-20" dirty="0">
                <a:latin typeface="Calibri"/>
                <a:cs typeface="Calibri"/>
              </a:rPr>
              <a:t>d’inventaire</a:t>
            </a:r>
            <a:endParaRPr sz="3852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0968" y="2334605"/>
            <a:ext cx="8764776" cy="1650247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384329" indent="-372259">
              <a:lnSpc>
                <a:spcPts val="2451"/>
              </a:lnSpc>
              <a:spcBef>
                <a:spcPts val="100"/>
              </a:spcBef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dirty="0">
                <a:latin typeface="Arial MT"/>
                <a:cs typeface="Arial MT"/>
              </a:rPr>
              <a:t>Peut</a:t>
            </a:r>
            <a:r>
              <a:rPr sz="2101" spc="15" dirty="0">
                <a:latin typeface="Arial MT"/>
                <a:cs typeface="Arial MT"/>
              </a:rPr>
              <a:t> </a:t>
            </a:r>
            <a:r>
              <a:rPr sz="2101" dirty="0">
                <a:latin typeface="Arial MT"/>
                <a:cs typeface="Arial MT"/>
              </a:rPr>
              <a:t>être</a:t>
            </a:r>
            <a:r>
              <a:rPr sz="2101" spc="1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appelé</a:t>
            </a:r>
            <a:r>
              <a:rPr sz="2101" spc="60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à</a:t>
            </a:r>
            <a:r>
              <a:rPr sz="2101" spc="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partir</a:t>
            </a:r>
            <a:r>
              <a:rPr sz="2101" spc="30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du</a:t>
            </a:r>
            <a:r>
              <a:rPr sz="2101" spc="2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répertoire</a:t>
            </a:r>
            <a:r>
              <a:rPr sz="2101" spc="70" dirty="0">
                <a:latin typeface="Arial MT"/>
                <a:cs typeface="Arial MT"/>
              </a:rPr>
              <a:t> </a:t>
            </a:r>
            <a:r>
              <a:rPr sz="2101" dirty="0">
                <a:latin typeface="Arial MT"/>
                <a:cs typeface="Arial MT"/>
              </a:rPr>
              <a:t>courant</a:t>
            </a:r>
            <a:r>
              <a:rPr sz="2101" spc="1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ou</a:t>
            </a:r>
            <a:r>
              <a:rPr sz="2101" spc="10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via</a:t>
            </a:r>
            <a:r>
              <a:rPr sz="2101" spc="10" dirty="0">
                <a:latin typeface="Arial MT"/>
                <a:cs typeface="Arial MT"/>
              </a:rPr>
              <a:t> </a:t>
            </a:r>
            <a:r>
              <a:rPr sz="2101" dirty="0">
                <a:latin typeface="Arial MT"/>
                <a:cs typeface="Arial MT"/>
              </a:rPr>
              <a:t>/etc/ansible/hosts</a:t>
            </a:r>
          </a:p>
          <a:p>
            <a:pPr marL="384329" indent="-372259">
              <a:lnSpc>
                <a:spcPts val="2451"/>
              </a:lnSpc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spc="-5" dirty="0">
                <a:latin typeface="Arial MT"/>
                <a:cs typeface="Arial MT"/>
              </a:rPr>
              <a:t>Peut</a:t>
            </a:r>
            <a:r>
              <a:rPr sz="2101" spc="10" dirty="0">
                <a:latin typeface="Arial MT"/>
                <a:cs typeface="Arial MT"/>
              </a:rPr>
              <a:t> </a:t>
            </a:r>
            <a:r>
              <a:rPr sz="2101" dirty="0">
                <a:latin typeface="Arial MT"/>
                <a:cs typeface="Arial MT"/>
              </a:rPr>
              <a:t>être</a:t>
            </a:r>
            <a:r>
              <a:rPr sz="2101" spc="10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appelé</a:t>
            </a:r>
            <a:r>
              <a:rPr sz="2101" spc="50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avec</a:t>
            </a:r>
            <a:r>
              <a:rPr sz="2101" spc="5" dirty="0">
                <a:latin typeface="Arial MT"/>
                <a:cs typeface="Arial MT"/>
              </a:rPr>
              <a:t> </a:t>
            </a:r>
            <a:r>
              <a:rPr sz="2101" dirty="0">
                <a:latin typeface="Arial MT"/>
                <a:cs typeface="Arial MT"/>
              </a:rPr>
              <a:t>le</a:t>
            </a:r>
            <a:r>
              <a:rPr sz="2101" spc="5" dirty="0">
                <a:latin typeface="Arial MT"/>
                <a:cs typeface="Arial MT"/>
              </a:rPr>
              <a:t> </a:t>
            </a:r>
            <a:r>
              <a:rPr sz="2101" dirty="0">
                <a:latin typeface="Arial MT"/>
                <a:cs typeface="Arial MT"/>
              </a:rPr>
              <a:t>flag</a:t>
            </a:r>
            <a:r>
              <a:rPr sz="2101" spc="25" dirty="0">
                <a:latin typeface="Arial MT"/>
                <a:cs typeface="Arial MT"/>
              </a:rPr>
              <a:t> </a:t>
            </a:r>
            <a:r>
              <a:rPr sz="2101" spc="-5" dirty="0">
                <a:latin typeface="Courier New"/>
                <a:cs typeface="Courier New"/>
              </a:rPr>
              <a:t>-i &lt;nom_du_fichier&gt;</a:t>
            </a:r>
            <a:endParaRPr sz="2101" dirty="0">
              <a:latin typeface="Courier New"/>
              <a:cs typeface="Courier New"/>
            </a:endParaRPr>
          </a:p>
          <a:p>
            <a:pPr marL="384329" marR="8258" indent="-372259">
              <a:spcBef>
                <a:spcPts val="160"/>
              </a:spcBef>
              <a:buSzPct val="66666"/>
              <a:buChar char="●"/>
              <a:tabLst>
                <a:tab pos="384329" algn="l"/>
                <a:tab pos="384964" algn="l"/>
                <a:tab pos="7382922" algn="l"/>
              </a:tabLst>
            </a:pPr>
            <a:r>
              <a:rPr sz="2101" dirty="0">
                <a:latin typeface="Arial MT"/>
                <a:cs typeface="Arial MT"/>
              </a:rPr>
              <a:t>Peut</a:t>
            </a:r>
            <a:r>
              <a:rPr sz="2101" spc="2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être</a:t>
            </a:r>
            <a:r>
              <a:rPr sz="2101" spc="2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dynamique,</a:t>
            </a:r>
            <a:r>
              <a:rPr sz="2101" spc="70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c’est</a:t>
            </a:r>
            <a:r>
              <a:rPr sz="2101" spc="5" dirty="0">
                <a:latin typeface="Arial MT"/>
                <a:cs typeface="Arial MT"/>
              </a:rPr>
              <a:t> </a:t>
            </a:r>
            <a:r>
              <a:rPr sz="2101" dirty="0">
                <a:latin typeface="Arial MT"/>
                <a:cs typeface="Arial MT"/>
              </a:rPr>
              <a:t>à</a:t>
            </a:r>
            <a:r>
              <a:rPr sz="2101" spc="20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dire</a:t>
            </a:r>
            <a:r>
              <a:rPr sz="2101" spc="25" dirty="0">
                <a:latin typeface="Arial MT"/>
                <a:cs typeface="Arial MT"/>
              </a:rPr>
              <a:t> </a:t>
            </a:r>
            <a:r>
              <a:rPr sz="2101" spc="5" dirty="0">
                <a:latin typeface="Arial MT"/>
                <a:cs typeface="Arial MT"/>
              </a:rPr>
              <a:t>créé</a:t>
            </a:r>
            <a:r>
              <a:rPr sz="2101" spc="20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par</a:t>
            </a:r>
            <a:r>
              <a:rPr sz="2101" spc="3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programmation	en</a:t>
            </a:r>
            <a:r>
              <a:rPr sz="2101" spc="-60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injectant </a:t>
            </a:r>
            <a:r>
              <a:rPr sz="2101" spc="-570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les</a:t>
            </a:r>
            <a:r>
              <a:rPr sz="2101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résultats</a:t>
            </a:r>
            <a:r>
              <a:rPr sz="2101" spc="1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de</a:t>
            </a:r>
            <a:r>
              <a:rPr sz="2101" spc="1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programme</a:t>
            </a:r>
            <a:r>
              <a:rPr sz="2101" spc="5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d’inventaire</a:t>
            </a:r>
            <a:r>
              <a:rPr sz="2101" spc="5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dans</a:t>
            </a:r>
            <a:r>
              <a:rPr sz="2101" spc="25" dirty="0">
                <a:latin typeface="Arial MT"/>
                <a:cs typeface="Arial MT"/>
              </a:rPr>
              <a:t> </a:t>
            </a:r>
            <a:r>
              <a:rPr sz="2101" spc="-5" dirty="0">
                <a:latin typeface="Arial MT"/>
                <a:cs typeface="Arial MT"/>
              </a:rPr>
              <a:t>un</a:t>
            </a:r>
            <a:r>
              <a:rPr sz="2101" spc="10" dirty="0">
                <a:latin typeface="Arial MT"/>
                <a:cs typeface="Arial MT"/>
              </a:rPr>
              <a:t> </a:t>
            </a:r>
            <a:r>
              <a:rPr sz="2101" dirty="0">
                <a:latin typeface="Arial MT"/>
                <a:cs typeface="Arial MT"/>
              </a:rPr>
              <a:t>format</a:t>
            </a:r>
            <a:r>
              <a:rPr sz="2101" spc="25" dirty="0">
                <a:latin typeface="Arial MT"/>
                <a:cs typeface="Arial MT"/>
              </a:rPr>
              <a:t> </a:t>
            </a:r>
            <a:r>
              <a:rPr sz="2101" dirty="0">
                <a:latin typeface="Arial MT"/>
                <a:cs typeface="Arial MT"/>
              </a:rPr>
              <a:t>JSON</a:t>
            </a:r>
          </a:p>
          <a:p>
            <a:pPr marL="384329" indent="-372259">
              <a:buSzPct val="66666"/>
              <a:buChar char="●"/>
              <a:tabLst>
                <a:tab pos="384329" algn="l"/>
                <a:tab pos="384964" algn="l"/>
              </a:tabLst>
            </a:pPr>
            <a:r>
              <a:rPr sz="2101" spc="-25" dirty="0">
                <a:latin typeface="Arial MT"/>
                <a:cs typeface="Arial MT"/>
              </a:rPr>
              <a:t>Variable</a:t>
            </a:r>
            <a:r>
              <a:rPr sz="2101" spc="30" dirty="0">
                <a:latin typeface="Arial MT"/>
                <a:cs typeface="Arial MT"/>
              </a:rPr>
              <a:t> </a:t>
            </a:r>
            <a:r>
              <a:rPr sz="2101" b="1" spc="-5" dirty="0">
                <a:latin typeface="Trebuchet MS"/>
                <a:cs typeface="Trebuchet MS"/>
              </a:rPr>
              <a:t>Inventory</a:t>
            </a:r>
            <a:r>
              <a:rPr sz="2101" b="1" spc="20" dirty="0">
                <a:latin typeface="Trebuchet MS"/>
                <a:cs typeface="Trebuchet MS"/>
              </a:rPr>
              <a:t> </a:t>
            </a:r>
            <a:r>
              <a:rPr sz="2101" dirty="0">
                <a:latin typeface="Trebuchet MS"/>
                <a:cs typeface="Trebuchet MS"/>
              </a:rPr>
              <a:t>:</a:t>
            </a:r>
            <a:r>
              <a:rPr sz="2101" spc="5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dans</a:t>
            </a:r>
            <a:r>
              <a:rPr sz="2101" spc="5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ansible.cfg</a:t>
            </a:r>
            <a:endParaRPr sz="2101" dirty="0">
              <a:latin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697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314" y="909048"/>
            <a:ext cx="1013097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Inventaire</a:t>
            </a:r>
            <a:r>
              <a:rPr spc="-25" dirty="0"/>
              <a:t> </a:t>
            </a:r>
            <a:r>
              <a:rPr spc="-5" dirty="0"/>
              <a:t>– variable</a:t>
            </a:r>
            <a:r>
              <a:rPr spc="-2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communication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3862" y="2153682"/>
            <a:ext cx="8617394" cy="2880935"/>
          </a:xfrm>
          <a:prstGeom prst="rect">
            <a:avLst/>
          </a:prstGeom>
        </p:spPr>
        <p:txBody>
          <a:bodyPr vert="horz" wrap="square" lIns="0" tIns="167075" rIns="0" bIns="0" rtlCol="0">
            <a:spAutoFit/>
          </a:bodyPr>
          <a:lstStyle/>
          <a:p>
            <a:pPr marL="312545" indent="-300475">
              <a:spcBef>
                <a:spcPts val="1316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b="1" spc="-5" dirty="0">
                <a:solidFill>
                  <a:srgbClr val="C00000"/>
                </a:solidFill>
                <a:latin typeface="Trebuchet MS"/>
                <a:cs typeface="Trebuchet MS"/>
              </a:rPr>
              <a:t>ansible_connection</a:t>
            </a:r>
            <a:r>
              <a:rPr sz="2101" b="1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b="1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r>
              <a:rPr sz="2101" b="1" spc="-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dirty="0">
                <a:latin typeface="Trebuchet MS"/>
                <a:cs typeface="Trebuchet MS"/>
              </a:rPr>
              <a:t>local,</a:t>
            </a:r>
            <a:r>
              <a:rPr sz="2101" spc="-40" dirty="0">
                <a:latin typeface="Trebuchet MS"/>
                <a:cs typeface="Trebuchet MS"/>
              </a:rPr>
              <a:t> </a:t>
            </a:r>
            <a:r>
              <a:rPr sz="2101" dirty="0">
                <a:latin typeface="Trebuchet MS"/>
                <a:cs typeface="Trebuchet MS"/>
              </a:rPr>
              <a:t>ssh</a:t>
            </a:r>
          </a:p>
          <a:p>
            <a:pPr marL="312545" indent="-300475">
              <a:spcBef>
                <a:spcPts val="1215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b="1" spc="-5" dirty="0">
                <a:solidFill>
                  <a:srgbClr val="C00000"/>
                </a:solidFill>
                <a:latin typeface="Trebuchet MS"/>
                <a:cs typeface="Trebuchet MS"/>
              </a:rPr>
              <a:t>ansible_ssh_host</a:t>
            </a:r>
            <a:r>
              <a:rPr sz="2101" b="1" spc="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b="1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r>
              <a:rPr sz="2101" b="1" spc="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Le</a:t>
            </a:r>
            <a:r>
              <a:rPr sz="2101" spc="-1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nom</a:t>
            </a:r>
            <a:r>
              <a:rPr sz="2101" spc="5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de</a:t>
            </a:r>
            <a:r>
              <a:rPr sz="2101" spc="-15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l’hôte</a:t>
            </a:r>
            <a:r>
              <a:rPr sz="2101" dirty="0">
                <a:latin typeface="Trebuchet MS"/>
                <a:cs typeface="Trebuchet MS"/>
              </a:rPr>
              <a:t> </a:t>
            </a:r>
            <a:r>
              <a:rPr sz="2101" spc="-10" dirty="0">
                <a:latin typeface="Trebuchet MS"/>
                <a:cs typeface="Trebuchet MS"/>
              </a:rPr>
              <a:t>distant</a:t>
            </a:r>
            <a:endParaRPr sz="2101" dirty="0">
              <a:latin typeface="Trebuchet MS"/>
              <a:cs typeface="Trebuchet MS"/>
            </a:endParaRPr>
          </a:p>
          <a:p>
            <a:pPr marL="312545" indent="-300475">
              <a:spcBef>
                <a:spcPts val="935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b="1" spc="-5" dirty="0">
                <a:solidFill>
                  <a:srgbClr val="C00000"/>
                </a:solidFill>
                <a:latin typeface="Trebuchet MS"/>
                <a:cs typeface="Trebuchet MS"/>
              </a:rPr>
              <a:t>ansible_ssh_port</a:t>
            </a:r>
            <a:r>
              <a:rPr sz="2101" b="1" spc="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b="1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r>
              <a:rPr sz="2101" b="1" spc="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Le</a:t>
            </a:r>
            <a:r>
              <a:rPr sz="2101" spc="-1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numéro du</a:t>
            </a:r>
            <a:r>
              <a:rPr sz="2101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port</a:t>
            </a:r>
            <a:r>
              <a:rPr sz="2101" spc="-10" dirty="0">
                <a:latin typeface="Trebuchet MS"/>
                <a:cs typeface="Trebuchet MS"/>
              </a:rPr>
              <a:t> </a:t>
            </a:r>
            <a:r>
              <a:rPr sz="2101" dirty="0">
                <a:latin typeface="Trebuchet MS"/>
                <a:cs typeface="Trebuchet MS"/>
              </a:rPr>
              <a:t>ssh si</a:t>
            </a:r>
            <a:r>
              <a:rPr sz="2101" spc="5" dirty="0">
                <a:latin typeface="Trebuchet MS"/>
                <a:cs typeface="Trebuchet MS"/>
              </a:rPr>
              <a:t> </a:t>
            </a:r>
            <a:r>
              <a:rPr sz="2101" spc="-10" dirty="0">
                <a:latin typeface="Trebuchet MS"/>
                <a:cs typeface="Trebuchet MS"/>
              </a:rPr>
              <a:t>différent</a:t>
            </a:r>
            <a:r>
              <a:rPr sz="2101" spc="-25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du</a:t>
            </a:r>
            <a:r>
              <a:rPr sz="2101" dirty="0">
                <a:latin typeface="Trebuchet MS"/>
                <a:cs typeface="Trebuchet MS"/>
              </a:rPr>
              <a:t> 22</a:t>
            </a:r>
          </a:p>
          <a:p>
            <a:pPr marL="312545" indent="-300475">
              <a:spcBef>
                <a:spcPts val="1381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b="1" spc="-5" dirty="0">
                <a:solidFill>
                  <a:srgbClr val="C00000"/>
                </a:solidFill>
                <a:latin typeface="Trebuchet MS"/>
                <a:cs typeface="Trebuchet MS"/>
              </a:rPr>
              <a:t>ansible_ssh_user</a:t>
            </a:r>
            <a:r>
              <a:rPr sz="2101" b="1" spc="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b="1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r>
              <a:rPr sz="2101" b="1" spc="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Le </a:t>
            </a:r>
            <a:r>
              <a:rPr sz="2101" dirty="0">
                <a:latin typeface="Trebuchet MS"/>
                <a:cs typeface="Trebuchet MS"/>
              </a:rPr>
              <a:t>nom</a:t>
            </a:r>
            <a:r>
              <a:rPr sz="2101" spc="-1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d’utilisateur</a:t>
            </a:r>
            <a:r>
              <a:rPr sz="2101" spc="-3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de</a:t>
            </a:r>
            <a:r>
              <a:rPr sz="2101" dirty="0">
                <a:latin typeface="Trebuchet MS"/>
                <a:cs typeface="Trebuchet MS"/>
              </a:rPr>
              <a:t> la</a:t>
            </a:r>
            <a:r>
              <a:rPr sz="2101" spc="-5" dirty="0">
                <a:latin typeface="Trebuchet MS"/>
                <a:cs typeface="Trebuchet MS"/>
              </a:rPr>
              <a:t> machine</a:t>
            </a:r>
            <a:r>
              <a:rPr sz="2101" spc="-3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distante.</a:t>
            </a:r>
            <a:endParaRPr sz="2101" dirty="0">
              <a:latin typeface="Trebuchet MS"/>
              <a:cs typeface="Trebuchet MS"/>
            </a:endParaRPr>
          </a:p>
          <a:p>
            <a:pPr marL="312545" indent="-300475">
              <a:spcBef>
                <a:spcPts val="1416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b="1" spc="-5" dirty="0">
                <a:solidFill>
                  <a:srgbClr val="C00000"/>
                </a:solidFill>
                <a:latin typeface="Trebuchet MS"/>
                <a:cs typeface="Trebuchet MS"/>
              </a:rPr>
              <a:t>ansible_ssh_pass</a:t>
            </a:r>
            <a:r>
              <a:rPr sz="2101" b="1" spc="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b="1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r>
              <a:rPr sz="2101" b="1" spc="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Mot</a:t>
            </a:r>
            <a:r>
              <a:rPr sz="2101" spc="-2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de</a:t>
            </a:r>
            <a:r>
              <a:rPr sz="2101" spc="5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passe </a:t>
            </a:r>
            <a:r>
              <a:rPr sz="2101" dirty="0">
                <a:latin typeface="Trebuchet MS"/>
                <a:cs typeface="Trebuchet MS"/>
              </a:rPr>
              <a:t>ssh</a:t>
            </a:r>
            <a:r>
              <a:rPr sz="2101" spc="-2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nécessaire</a:t>
            </a:r>
            <a:r>
              <a:rPr sz="2101" spc="-35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(non</a:t>
            </a:r>
            <a:r>
              <a:rPr sz="2101" spc="-15" dirty="0">
                <a:latin typeface="Trebuchet MS"/>
                <a:cs typeface="Trebuchet MS"/>
              </a:rPr>
              <a:t> </a:t>
            </a:r>
            <a:r>
              <a:rPr sz="2101" dirty="0">
                <a:latin typeface="Trebuchet MS"/>
                <a:cs typeface="Trebuchet MS"/>
              </a:rPr>
              <a:t>sécurisé).</a:t>
            </a:r>
          </a:p>
          <a:p>
            <a:pPr marL="312545" indent="-300475">
              <a:spcBef>
                <a:spcPts val="1190"/>
              </a:spcBef>
              <a:buFont typeface="Arial MT"/>
              <a:buChar char="•"/>
              <a:tabLst>
                <a:tab pos="312545" algn="l"/>
                <a:tab pos="313180" algn="l"/>
              </a:tabLst>
            </a:pPr>
            <a:r>
              <a:rPr sz="2101" b="1" spc="-5" dirty="0">
                <a:solidFill>
                  <a:srgbClr val="C00000"/>
                </a:solidFill>
                <a:latin typeface="Trebuchet MS"/>
                <a:cs typeface="Trebuchet MS"/>
              </a:rPr>
              <a:t>ansible_ssh_private_key_file</a:t>
            </a:r>
            <a:r>
              <a:rPr sz="2101" b="1" spc="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b="1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r>
              <a:rPr sz="2101" b="1" spc="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fichier</a:t>
            </a:r>
            <a:r>
              <a:rPr sz="2101" spc="-4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de</a:t>
            </a:r>
            <a:r>
              <a:rPr sz="2101" spc="5" dirty="0">
                <a:latin typeface="Trebuchet MS"/>
                <a:cs typeface="Trebuchet MS"/>
              </a:rPr>
              <a:t> </a:t>
            </a:r>
            <a:r>
              <a:rPr sz="2101" dirty="0">
                <a:latin typeface="Trebuchet MS"/>
                <a:cs typeface="Trebuchet MS"/>
              </a:rPr>
              <a:t>clé</a:t>
            </a:r>
            <a:r>
              <a:rPr sz="2101" spc="-1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privée</a:t>
            </a:r>
            <a:r>
              <a:rPr sz="2101" spc="-1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utilisé</a:t>
            </a:r>
            <a:r>
              <a:rPr sz="2101" spc="-10" dirty="0">
                <a:latin typeface="Trebuchet MS"/>
                <a:cs typeface="Trebuchet MS"/>
              </a:rPr>
              <a:t> </a:t>
            </a:r>
            <a:r>
              <a:rPr sz="2101" spc="-5" dirty="0">
                <a:latin typeface="Trebuchet MS"/>
                <a:cs typeface="Trebuchet MS"/>
              </a:rPr>
              <a:t>pour</a:t>
            </a:r>
            <a:r>
              <a:rPr sz="2101" spc="20" dirty="0">
                <a:latin typeface="Trebuchet MS"/>
                <a:cs typeface="Trebuchet MS"/>
              </a:rPr>
              <a:t> </a:t>
            </a:r>
            <a:r>
              <a:rPr sz="2101" dirty="0">
                <a:latin typeface="Trebuchet MS"/>
                <a:cs typeface="Trebuchet MS"/>
              </a:rPr>
              <a:t>ssh.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939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143" y="849587"/>
            <a:ext cx="862148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Inventaire</a:t>
            </a:r>
            <a:r>
              <a:rPr spc="-35" dirty="0"/>
              <a:t> </a:t>
            </a:r>
            <a:r>
              <a:rPr spc="-5" dirty="0"/>
              <a:t>–</a:t>
            </a:r>
            <a:r>
              <a:rPr spc="-15" dirty="0"/>
              <a:t> </a:t>
            </a:r>
            <a:r>
              <a:rPr spc="-5" dirty="0"/>
              <a:t>hôtes</a:t>
            </a:r>
            <a:r>
              <a:rPr spc="-25" dirty="0"/>
              <a:t> </a:t>
            </a:r>
            <a:r>
              <a:rPr spc="-5" dirty="0"/>
              <a:t>et</a:t>
            </a:r>
            <a:r>
              <a:rPr spc="-15" dirty="0"/>
              <a:t> </a:t>
            </a:r>
            <a:r>
              <a:rPr spc="-5" dirty="0"/>
              <a:t>groupes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9385" y="2542592"/>
            <a:ext cx="2260279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5" dirty="0">
                <a:latin typeface="Arial MT"/>
                <a:cs typeface="Arial MT"/>
              </a:rPr>
              <a:t>ansible_connection=local</a:t>
            </a:r>
            <a:endParaRPr sz="1551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1342" y="2542592"/>
            <a:ext cx="818224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5" dirty="0">
                <a:latin typeface="Arial MT"/>
                <a:cs typeface="Arial MT"/>
              </a:rPr>
              <a:t>lo</a:t>
            </a:r>
            <a:r>
              <a:rPr sz="1551" spc="10" dirty="0">
                <a:latin typeface="Arial MT"/>
                <a:cs typeface="Arial MT"/>
              </a:rPr>
              <a:t>cal</a:t>
            </a:r>
            <a:r>
              <a:rPr sz="1551" spc="5" dirty="0">
                <a:latin typeface="Arial MT"/>
                <a:cs typeface="Arial MT"/>
              </a:rPr>
              <a:t>h</a:t>
            </a:r>
            <a:r>
              <a:rPr sz="1551" spc="15" dirty="0">
                <a:latin typeface="Arial MT"/>
                <a:cs typeface="Arial MT"/>
              </a:rPr>
              <a:t>ost</a:t>
            </a:r>
            <a:endParaRPr sz="1551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7921" y="3322268"/>
            <a:ext cx="6889469" cy="1308014"/>
          </a:xfrm>
          <a:prstGeom prst="rect">
            <a:avLst/>
          </a:prstGeom>
        </p:spPr>
        <p:txBody>
          <a:bodyPr vert="horz" wrap="square" lIns="0" tIns="17152" rIns="0" bIns="0" rtlCol="0">
            <a:spAutoFit/>
          </a:bodyPr>
          <a:lstStyle/>
          <a:p>
            <a:pPr marL="12705">
              <a:spcBef>
                <a:spcPts val="135"/>
              </a:spcBef>
            </a:pPr>
            <a:r>
              <a:rPr sz="1551" spc="5" dirty="0">
                <a:latin typeface="Arial MT"/>
                <a:cs typeface="Arial MT"/>
              </a:rPr>
              <a:t>[webservers]</a:t>
            </a:r>
            <a:endParaRPr sz="1551" dirty="0">
              <a:latin typeface="Arial MT"/>
              <a:cs typeface="Arial MT"/>
            </a:endParaRPr>
          </a:p>
          <a:p>
            <a:pPr marL="12705">
              <a:spcBef>
                <a:spcPts val="135"/>
              </a:spcBef>
            </a:pPr>
            <a:r>
              <a:rPr sz="1551" spc="10" dirty="0">
                <a:latin typeface="Arial MT"/>
                <a:cs typeface="Arial MT"/>
              </a:rPr>
              <a:t>web</a:t>
            </a:r>
            <a:r>
              <a:rPr sz="1551" b="1" spc="10" dirty="0">
                <a:latin typeface="Arial"/>
                <a:cs typeface="Arial"/>
              </a:rPr>
              <a:t>[1:5]</a:t>
            </a:r>
            <a:r>
              <a:rPr sz="1551" spc="10" dirty="0">
                <a:latin typeface="Arial MT"/>
                <a:cs typeface="Arial MT"/>
              </a:rPr>
              <a:t>.example.com</a:t>
            </a:r>
            <a:r>
              <a:rPr sz="1551" spc="-4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ansible_connection=ssh</a:t>
            </a:r>
            <a:r>
              <a:rPr sz="1551" spc="-30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ansible_ssh_user=webadmin</a:t>
            </a:r>
            <a:endParaRPr sz="1551" dirty="0">
              <a:latin typeface="Arial MT"/>
              <a:cs typeface="Arial MT"/>
            </a:endParaRPr>
          </a:p>
          <a:p>
            <a:pPr marL="12705">
              <a:spcBef>
                <a:spcPts val="1235"/>
              </a:spcBef>
            </a:pPr>
            <a:r>
              <a:rPr sz="1551" spc="5" dirty="0">
                <a:latin typeface="Arial MT"/>
                <a:cs typeface="Arial MT"/>
              </a:rPr>
              <a:t>[dbservers]</a:t>
            </a:r>
            <a:endParaRPr sz="1551" dirty="0">
              <a:latin typeface="Arial MT"/>
              <a:cs typeface="Arial MT"/>
            </a:endParaRPr>
          </a:p>
          <a:p>
            <a:pPr marL="12705">
              <a:spcBef>
                <a:spcPts val="1235"/>
              </a:spcBef>
            </a:pPr>
            <a:r>
              <a:rPr sz="1551" spc="5" dirty="0">
                <a:latin typeface="Arial MT"/>
                <a:cs typeface="Arial MT"/>
              </a:rPr>
              <a:t>db</a:t>
            </a:r>
            <a:r>
              <a:rPr sz="1551" b="1" spc="5" dirty="0">
                <a:latin typeface="Arial"/>
                <a:cs typeface="Arial"/>
              </a:rPr>
              <a:t>[1:2]</a:t>
            </a:r>
            <a:r>
              <a:rPr sz="1551" spc="5" dirty="0">
                <a:latin typeface="Arial MT"/>
                <a:cs typeface="Arial MT"/>
              </a:rPr>
              <a:t>.example.com</a:t>
            </a:r>
            <a:r>
              <a:rPr sz="1551" spc="-5" dirty="0">
                <a:latin typeface="Arial MT"/>
                <a:cs typeface="Arial MT"/>
              </a:rPr>
              <a:t> </a:t>
            </a:r>
            <a:r>
              <a:rPr sz="1551" spc="5" dirty="0">
                <a:latin typeface="Arial MT"/>
                <a:cs typeface="Arial MT"/>
              </a:rPr>
              <a:t>ansible_connection=ssh</a:t>
            </a:r>
            <a:r>
              <a:rPr sz="1551" spc="2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ansible_ssh_user=dbadmin</a:t>
            </a:r>
            <a:endParaRPr sz="1551" dirty="0">
              <a:latin typeface="Arial MT"/>
              <a:cs typeface="Arial M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672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800" y="849587"/>
            <a:ext cx="947782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Inventaire</a:t>
            </a:r>
            <a:r>
              <a:rPr spc="-25" dirty="0"/>
              <a:t> </a:t>
            </a:r>
            <a:r>
              <a:rPr spc="-5" dirty="0"/>
              <a:t>– groupement</a:t>
            </a:r>
            <a:r>
              <a:rPr spc="-25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8278" y="2212100"/>
            <a:ext cx="6848176" cy="1537981"/>
          </a:xfrm>
          <a:prstGeom prst="rect">
            <a:avLst/>
          </a:prstGeom>
        </p:spPr>
        <p:txBody>
          <a:bodyPr vert="horz" wrap="square" lIns="0" tIns="113712" rIns="0" bIns="0" rtlCol="0">
            <a:spAutoFit/>
          </a:bodyPr>
          <a:lstStyle/>
          <a:p>
            <a:pPr marL="12705">
              <a:spcBef>
                <a:spcPts val="894"/>
              </a:spcBef>
            </a:pPr>
            <a:r>
              <a:rPr sz="1551" spc="10" dirty="0">
                <a:latin typeface="Arial MT"/>
                <a:cs typeface="Arial MT"/>
              </a:rPr>
              <a:t>[webservers]</a:t>
            </a:r>
            <a:endParaRPr sz="1551" dirty="0">
              <a:latin typeface="Arial MT"/>
              <a:cs typeface="Arial MT"/>
            </a:endParaRPr>
          </a:p>
          <a:p>
            <a:pPr marL="12705">
              <a:spcBef>
                <a:spcPts val="805"/>
              </a:spcBef>
            </a:pPr>
            <a:r>
              <a:rPr sz="1551" spc="5" dirty="0">
                <a:latin typeface="Arial MT"/>
                <a:cs typeface="Arial MT"/>
              </a:rPr>
              <a:t>web[1:5].example.com</a:t>
            </a:r>
            <a:r>
              <a:rPr sz="1551" spc="10" dirty="0">
                <a:latin typeface="Arial MT"/>
                <a:cs typeface="Arial MT"/>
              </a:rPr>
              <a:t> </a:t>
            </a:r>
            <a:r>
              <a:rPr sz="1551" spc="5" dirty="0">
                <a:latin typeface="Arial MT"/>
                <a:cs typeface="Arial MT"/>
              </a:rPr>
              <a:t>ansible_connection=ssh</a:t>
            </a:r>
            <a:r>
              <a:rPr sz="1551" spc="30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ansible_ssh_user=webadmin</a:t>
            </a:r>
            <a:endParaRPr sz="1551" dirty="0">
              <a:latin typeface="Arial MT"/>
              <a:cs typeface="Arial MT"/>
            </a:endParaRPr>
          </a:p>
          <a:p>
            <a:pPr marL="12705">
              <a:spcBef>
                <a:spcPts val="1210"/>
              </a:spcBef>
            </a:pPr>
            <a:r>
              <a:rPr sz="1551" spc="5" dirty="0">
                <a:latin typeface="Arial MT"/>
                <a:cs typeface="Arial MT"/>
              </a:rPr>
              <a:t>[webservers</a:t>
            </a:r>
            <a:r>
              <a:rPr sz="1551" b="1" spc="5" dirty="0">
                <a:latin typeface="Arial"/>
                <a:cs typeface="Arial"/>
              </a:rPr>
              <a:t>:vars</a:t>
            </a:r>
            <a:r>
              <a:rPr sz="1551" spc="5" dirty="0">
                <a:latin typeface="Arial MT"/>
                <a:cs typeface="Arial MT"/>
              </a:rPr>
              <a:t>]</a:t>
            </a:r>
            <a:endParaRPr sz="1551" dirty="0">
              <a:latin typeface="Arial MT"/>
              <a:cs typeface="Arial MT"/>
            </a:endParaRPr>
          </a:p>
          <a:p>
            <a:pPr>
              <a:spcBef>
                <a:spcPts val="35"/>
              </a:spcBef>
            </a:pPr>
            <a:endParaRPr sz="1401" dirty="0">
              <a:latin typeface="Arial MT"/>
              <a:cs typeface="Arial MT"/>
            </a:endParaRPr>
          </a:p>
          <a:p>
            <a:pPr marL="12705"/>
            <a:r>
              <a:rPr sz="1551" spc="10" dirty="0">
                <a:latin typeface="Arial MT"/>
                <a:cs typeface="Arial MT"/>
              </a:rPr>
              <a:t>http_port=80</a:t>
            </a:r>
            <a:endParaRPr sz="1551" dirty="0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71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8277" y="849587"/>
            <a:ext cx="826915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Inventaire</a:t>
            </a:r>
            <a:r>
              <a:rPr spc="-30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spc="-5" dirty="0"/>
              <a:t>groupes</a:t>
            </a:r>
            <a:r>
              <a:rPr spc="-30" dirty="0"/>
              <a:t> </a:t>
            </a:r>
            <a:r>
              <a:rPr spc="-5" dirty="0"/>
              <a:t>de groupes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8278" y="2223027"/>
            <a:ext cx="1850532" cy="3488885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12705" marR="1114871">
              <a:lnSpc>
                <a:spcPct val="143200"/>
              </a:lnSpc>
              <a:spcBef>
                <a:spcPts val="90"/>
              </a:spcBef>
            </a:pPr>
            <a:r>
              <a:rPr sz="1551" spc="10" dirty="0">
                <a:latin typeface="Arial MT"/>
                <a:cs typeface="Arial MT"/>
              </a:rPr>
              <a:t>[atl</a:t>
            </a:r>
            <a:r>
              <a:rPr sz="1551" spc="5" dirty="0">
                <a:latin typeface="Arial MT"/>
                <a:cs typeface="Arial MT"/>
              </a:rPr>
              <a:t>a</a:t>
            </a:r>
            <a:r>
              <a:rPr sz="1551" spc="10" dirty="0">
                <a:latin typeface="Arial MT"/>
                <a:cs typeface="Arial MT"/>
              </a:rPr>
              <a:t>nt</a:t>
            </a:r>
            <a:r>
              <a:rPr sz="1551" spc="5" dirty="0">
                <a:latin typeface="Arial MT"/>
                <a:cs typeface="Arial MT"/>
              </a:rPr>
              <a:t>a]  </a:t>
            </a:r>
            <a:r>
              <a:rPr sz="1551" spc="10" dirty="0">
                <a:latin typeface="Arial MT"/>
                <a:cs typeface="Arial MT"/>
              </a:rPr>
              <a:t>host1</a:t>
            </a:r>
            <a:endParaRPr sz="1551">
              <a:latin typeface="Arial MT"/>
              <a:cs typeface="Arial MT"/>
            </a:endParaRPr>
          </a:p>
          <a:p>
            <a:pPr marL="12705" marR="1116141">
              <a:lnSpc>
                <a:spcPct val="164900"/>
              </a:lnSpc>
              <a:spcBef>
                <a:spcPts val="10"/>
              </a:spcBef>
            </a:pPr>
            <a:r>
              <a:rPr sz="1551" spc="10" dirty="0">
                <a:latin typeface="Arial MT"/>
                <a:cs typeface="Arial MT"/>
              </a:rPr>
              <a:t>host2 </a:t>
            </a:r>
            <a:r>
              <a:rPr sz="1551" spc="15" dirty="0">
                <a:latin typeface="Arial MT"/>
                <a:cs typeface="Arial MT"/>
              </a:rPr>
              <a:t> </a:t>
            </a:r>
            <a:r>
              <a:rPr sz="1551" spc="5" dirty="0">
                <a:latin typeface="Arial MT"/>
                <a:cs typeface="Arial MT"/>
              </a:rPr>
              <a:t>[</a:t>
            </a:r>
            <a:r>
              <a:rPr sz="1551" spc="10" dirty="0">
                <a:latin typeface="Arial MT"/>
                <a:cs typeface="Arial MT"/>
              </a:rPr>
              <a:t>ra</a:t>
            </a:r>
            <a:r>
              <a:rPr sz="1551" spc="-5" dirty="0">
                <a:latin typeface="Arial MT"/>
                <a:cs typeface="Arial MT"/>
              </a:rPr>
              <a:t>l</a:t>
            </a:r>
            <a:r>
              <a:rPr sz="1551" spc="15" dirty="0">
                <a:latin typeface="Arial MT"/>
                <a:cs typeface="Arial MT"/>
              </a:rPr>
              <a:t>e</a:t>
            </a:r>
            <a:r>
              <a:rPr sz="1551" spc="-5" dirty="0">
                <a:latin typeface="Arial MT"/>
                <a:cs typeface="Arial MT"/>
              </a:rPr>
              <a:t>i</a:t>
            </a:r>
            <a:r>
              <a:rPr sz="1551" spc="15" dirty="0">
                <a:latin typeface="Arial MT"/>
                <a:cs typeface="Arial MT"/>
              </a:rPr>
              <a:t>g</a:t>
            </a:r>
            <a:r>
              <a:rPr sz="1551" spc="5" dirty="0">
                <a:latin typeface="Arial MT"/>
                <a:cs typeface="Arial MT"/>
              </a:rPr>
              <a:t>h]  </a:t>
            </a:r>
            <a:r>
              <a:rPr sz="1551" spc="10" dirty="0">
                <a:latin typeface="Arial MT"/>
                <a:cs typeface="Arial MT"/>
              </a:rPr>
              <a:t>host2 </a:t>
            </a:r>
            <a:r>
              <a:rPr sz="1551" spc="15" dirty="0">
                <a:latin typeface="Arial MT"/>
                <a:cs typeface="Arial MT"/>
              </a:rPr>
              <a:t> </a:t>
            </a:r>
            <a:r>
              <a:rPr sz="1551" spc="10" dirty="0">
                <a:latin typeface="Arial MT"/>
                <a:cs typeface="Arial MT"/>
              </a:rPr>
              <a:t>host3</a:t>
            </a:r>
            <a:endParaRPr sz="1551">
              <a:latin typeface="Arial MT"/>
              <a:cs typeface="Arial MT"/>
            </a:endParaRPr>
          </a:p>
          <a:p>
            <a:pPr marL="12705" marR="5082">
              <a:lnSpc>
                <a:spcPct val="165200"/>
              </a:lnSpc>
            </a:pPr>
            <a:r>
              <a:rPr sz="1551" spc="5" dirty="0">
                <a:latin typeface="Arial MT"/>
                <a:cs typeface="Arial MT"/>
              </a:rPr>
              <a:t>[</a:t>
            </a:r>
            <a:r>
              <a:rPr sz="1551" spc="15" dirty="0">
                <a:latin typeface="Arial MT"/>
                <a:cs typeface="Arial MT"/>
              </a:rPr>
              <a:t>so</a:t>
            </a:r>
            <a:r>
              <a:rPr sz="1551" spc="5" dirty="0">
                <a:latin typeface="Arial MT"/>
                <a:cs typeface="Arial MT"/>
              </a:rPr>
              <a:t>ut</a:t>
            </a:r>
            <a:r>
              <a:rPr sz="1551" spc="10" dirty="0">
                <a:latin typeface="Arial MT"/>
                <a:cs typeface="Arial MT"/>
              </a:rPr>
              <a:t>hea</a:t>
            </a:r>
            <a:r>
              <a:rPr sz="1551" spc="15" dirty="0">
                <a:latin typeface="Arial MT"/>
                <a:cs typeface="Arial MT"/>
              </a:rPr>
              <a:t>s</a:t>
            </a:r>
            <a:r>
              <a:rPr sz="1551" spc="-5" dirty="0">
                <a:latin typeface="Arial MT"/>
                <a:cs typeface="Arial MT"/>
              </a:rPr>
              <a:t>t</a:t>
            </a:r>
            <a:r>
              <a:rPr sz="1551" b="1" spc="10" dirty="0">
                <a:latin typeface="Arial"/>
                <a:cs typeface="Arial"/>
              </a:rPr>
              <a:t>:c</a:t>
            </a:r>
            <a:r>
              <a:rPr sz="1551" b="1" spc="5" dirty="0">
                <a:latin typeface="Arial"/>
                <a:cs typeface="Arial"/>
              </a:rPr>
              <a:t>hild</a:t>
            </a:r>
            <a:r>
              <a:rPr sz="1551" b="1" spc="10" dirty="0">
                <a:latin typeface="Arial"/>
                <a:cs typeface="Arial"/>
              </a:rPr>
              <a:t>ren</a:t>
            </a:r>
            <a:r>
              <a:rPr sz="1551" spc="5" dirty="0">
                <a:latin typeface="Arial MT"/>
                <a:cs typeface="Arial MT"/>
              </a:rPr>
              <a:t>]  </a:t>
            </a:r>
            <a:r>
              <a:rPr sz="1551" spc="10" dirty="0">
                <a:latin typeface="Arial MT"/>
                <a:cs typeface="Arial MT"/>
              </a:rPr>
              <a:t>atlanta</a:t>
            </a:r>
            <a:endParaRPr sz="1551">
              <a:latin typeface="Arial MT"/>
              <a:cs typeface="Arial MT"/>
            </a:endParaRPr>
          </a:p>
          <a:p>
            <a:pPr>
              <a:spcBef>
                <a:spcPts val="35"/>
              </a:spcBef>
            </a:pPr>
            <a:endParaRPr sz="1401">
              <a:latin typeface="Arial MT"/>
              <a:cs typeface="Arial MT"/>
            </a:endParaRPr>
          </a:p>
          <a:p>
            <a:pPr marL="12705"/>
            <a:r>
              <a:rPr sz="1551" spc="10" dirty="0">
                <a:latin typeface="Arial MT"/>
                <a:cs typeface="Arial MT"/>
              </a:rPr>
              <a:t>raleigh</a:t>
            </a:r>
            <a:endParaRPr sz="1551">
              <a:latin typeface="Arial MT"/>
              <a:cs typeface="Arial M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1824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8277" y="849587"/>
            <a:ext cx="5613037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M</a:t>
            </a:r>
            <a:r>
              <a:rPr spc="-135" dirty="0"/>
              <a:t>o</a:t>
            </a:r>
            <a:r>
              <a:rPr spc="-140" dirty="0"/>
              <a:t>t</a:t>
            </a:r>
            <a:r>
              <a:rPr spc="-135" dirty="0"/>
              <a:t>if</a:t>
            </a:r>
            <a:r>
              <a:rPr spc="-5" dirty="0"/>
              <a:t>s</a:t>
            </a:r>
            <a:r>
              <a:rPr spc="-240" dirty="0"/>
              <a:t> </a:t>
            </a:r>
            <a:r>
              <a:rPr spc="-140" dirty="0"/>
              <a:t>ut</a:t>
            </a:r>
            <a:r>
              <a:rPr spc="-135" dirty="0"/>
              <a:t>ili</a:t>
            </a:r>
            <a:r>
              <a:rPr spc="-140" dirty="0"/>
              <a:t>sa</a:t>
            </a:r>
            <a:r>
              <a:rPr spc="-145" dirty="0"/>
              <a:t>b</a:t>
            </a:r>
            <a:r>
              <a:rPr spc="-135" dirty="0"/>
              <a:t>l</a:t>
            </a:r>
            <a:r>
              <a:rPr spc="-140" dirty="0"/>
              <a:t>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1098" y="2236723"/>
            <a:ext cx="5040842" cy="3058810"/>
          </a:xfrm>
          <a:prstGeom prst="rect">
            <a:avLst/>
          </a:prstGeom>
        </p:spPr>
        <p:txBody>
          <a:bodyPr vert="horz" wrap="square" lIns="0" tIns="163264" rIns="0" bIns="0" rtlCol="0">
            <a:spAutoFit/>
          </a:bodyPr>
          <a:lstStyle/>
          <a:p>
            <a:pPr marL="221067" indent="-208999">
              <a:spcBef>
                <a:spcPts val="1286"/>
              </a:spcBef>
              <a:buClr>
                <a:srgbClr val="C0504D"/>
              </a:buClr>
              <a:buSzPct val="78378"/>
              <a:buFont typeface="Tahoma"/>
              <a:buChar char="●"/>
              <a:tabLst>
                <a:tab pos="221704" algn="l"/>
              </a:tabLst>
            </a:pPr>
            <a:r>
              <a:rPr sz="1851" spc="-60" dirty="0">
                <a:latin typeface="Trebuchet MS"/>
                <a:cs typeface="Trebuchet MS"/>
              </a:rPr>
              <a:t>Tous</a:t>
            </a:r>
            <a:r>
              <a:rPr sz="1851" spc="-2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les</a:t>
            </a:r>
            <a:r>
              <a:rPr sz="1851" spc="-40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hôtes</a:t>
            </a:r>
            <a:r>
              <a:rPr sz="1851" spc="-4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de</a:t>
            </a:r>
            <a:r>
              <a:rPr sz="1851" spc="-45" dirty="0">
                <a:latin typeface="Trebuchet MS"/>
                <a:cs typeface="Trebuchet MS"/>
              </a:rPr>
              <a:t> </a:t>
            </a:r>
            <a:r>
              <a:rPr sz="1851" spc="-10" dirty="0">
                <a:latin typeface="Trebuchet MS"/>
                <a:cs typeface="Trebuchet MS"/>
              </a:rPr>
              <a:t>l’inventaire</a:t>
            </a:r>
            <a:r>
              <a:rPr sz="1851" spc="-5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(</a:t>
            </a:r>
            <a:r>
              <a:rPr sz="1851" b="1" spc="-5" dirty="0">
                <a:latin typeface="Trebuchet MS"/>
                <a:cs typeface="Trebuchet MS"/>
              </a:rPr>
              <a:t>all</a:t>
            </a:r>
            <a:r>
              <a:rPr sz="1851" b="1" spc="-2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ou</a:t>
            </a:r>
            <a:r>
              <a:rPr sz="1851" spc="-35" dirty="0">
                <a:latin typeface="Trebuchet MS"/>
                <a:cs typeface="Trebuchet MS"/>
              </a:rPr>
              <a:t> </a:t>
            </a:r>
            <a:r>
              <a:rPr sz="1851" b="1" dirty="0">
                <a:latin typeface="Trebuchet MS"/>
                <a:cs typeface="Trebuchet MS"/>
              </a:rPr>
              <a:t>*</a:t>
            </a:r>
            <a:r>
              <a:rPr sz="1851" dirty="0">
                <a:latin typeface="Trebuchet MS"/>
                <a:cs typeface="Trebuchet MS"/>
              </a:rPr>
              <a:t>)</a:t>
            </a:r>
            <a:endParaRPr sz="1851">
              <a:latin typeface="Trebuchet MS"/>
              <a:cs typeface="Trebuchet MS"/>
            </a:endParaRPr>
          </a:p>
          <a:p>
            <a:pPr marL="221067" indent="-208999">
              <a:spcBef>
                <a:spcPts val="1190"/>
              </a:spcBef>
              <a:buClr>
                <a:srgbClr val="C0504D"/>
              </a:buClr>
              <a:buSzPct val="78378"/>
              <a:buFont typeface="Tahoma"/>
              <a:buChar char="●"/>
              <a:tabLst>
                <a:tab pos="221704" algn="l"/>
              </a:tabLst>
            </a:pPr>
            <a:r>
              <a:rPr sz="1851" spc="-5" dirty="0">
                <a:latin typeface="Trebuchet MS"/>
                <a:cs typeface="Trebuchet MS"/>
              </a:rPr>
              <a:t>Un</a:t>
            </a:r>
            <a:r>
              <a:rPr sz="1851" spc="-10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nom</a:t>
            </a:r>
            <a:r>
              <a:rPr sz="1851" spc="-2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d’hôte</a:t>
            </a:r>
            <a:r>
              <a:rPr sz="1851" spc="-4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ou</a:t>
            </a:r>
            <a:r>
              <a:rPr sz="1851" spc="-1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groupe</a:t>
            </a:r>
            <a:r>
              <a:rPr sz="1851" spc="-2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(host1,</a:t>
            </a:r>
            <a:r>
              <a:rPr sz="1851" spc="-35" dirty="0">
                <a:latin typeface="Trebuchet MS"/>
                <a:cs typeface="Trebuchet MS"/>
              </a:rPr>
              <a:t> </a:t>
            </a:r>
            <a:r>
              <a:rPr sz="1851" spc="-10" dirty="0">
                <a:latin typeface="Trebuchet MS"/>
                <a:cs typeface="Trebuchet MS"/>
              </a:rPr>
              <a:t>webservers)</a:t>
            </a:r>
            <a:endParaRPr sz="1851">
              <a:latin typeface="Trebuchet MS"/>
              <a:cs typeface="Trebuchet MS"/>
            </a:endParaRPr>
          </a:p>
          <a:p>
            <a:pPr marL="221067" indent="-208999">
              <a:spcBef>
                <a:spcPts val="1190"/>
              </a:spcBef>
              <a:buClr>
                <a:srgbClr val="C0504D"/>
              </a:buClr>
              <a:buSzPct val="78378"/>
              <a:buFont typeface="Tahoma"/>
              <a:buChar char="●"/>
              <a:tabLst>
                <a:tab pos="221704" algn="l"/>
              </a:tabLst>
            </a:pPr>
            <a:r>
              <a:rPr sz="1851" spc="-15" dirty="0">
                <a:latin typeface="Trebuchet MS"/>
                <a:cs typeface="Trebuchet MS"/>
              </a:rPr>
              <a:t>Wildcards</a:t>
            </a:r>
            <a:r>
              <a:rPr sz="1851" spc="-70" dirty="0">
                <a:latin typeface="Trebuchet MS"/>
                <a:cs typeface="Trebuchet MS"/>
              </a:rPr>
              <a:t> </a:t>
            </a:r>
            <a:r>
              <a:rPr sz="1851" spc="-10" dirty="0">
                <a:latin typeface="Trebuchet MS"/>
                <a:cs typeface="Trebuchet MS"/>
              </a:rPr>
              <a:t>(192.168.1.</a:t>
            </a:r>
            <a:r>
              <a:rPr sz="1851" b="1" spc="-10" dirty="0">
                <a:latin typeface="Trebuchet MS"/>
                <a:cs typeface="Trebuchet MS"/>
              </a:rPr>
              <a:t>*</a:t>
            </a:r>
            <a:r>
              <a:rPr sz="1851" spc="-10" dirty="0">
                <a:latin typeface="Trebuchet MS"/>
                <a:cs typeface="Trebuchet MS"/>
              </a:rPr>
              <a:t>)</a:t>
            </a:r>
            <a:endParaRPr sz="1851">
              <a:latin typeface="Trebuchet MS"/>
              <a:cs typeface="Trebuchet MS"/>
            </a:endParaRPr>
          </a:p>
          <a:p>
            <a:pPr marL="190576" indent="-178506">
              <a:spcBef>
                <a:spcPts val="1200"/>
              </a:spcBef>
              <a:buClr>
                <a:srgbClr val="C0504D"/>
              </a:buClr>
              <a:buSzPct val="78378"/>
              <a:buFont typeface="Tahoma"/>
              <a:buChar char="●"/>
              <a:tabLst>
                <a:tab pos="191211" algn="l"/>
              </a:tabLst>
            </a:pPr>
            <a:r>
              <a:rPr sz="1851" spc="-5" dirty="0">
                <a:latin typeface="Trebuchet MS"/>
                <a:cs typeface="Trebuchet MS"/>
              </a:rPr>
              <a:t>OR</a:t>
            </a:r>
            <a:r>
              <a:rPr sz="1851" spc="-40" dirty="0">
                <a:latin typeface="Trebuchet MS"/>
                <a:cs typeface="Trebuchet MS"/>
              </a:rPr>
              <a:t> </a:t>
            </a:r>
            <a:r>
              <a:rPr sz="1851" spc="-10" dirty="0">
                <a:latin typeface="Trebuchet MS"/>
                <a:cs typeface="Trebuchet MS"/>
              </a:rPr>
              <a:t>(host1</a:t>
            </a:r>
            <a:r>
              <a:rPr sz="1851" b="1" spc="-10" dirty="0">
                <a:latin typeface="Trebuchet MS"/>
                <a:cs typeface="Trebuchet MS"/>
              </a:rPr>
              <a:t>:</a:t>
            </a:r>
            <a:r>
              <a:rPr sz="1851" spc="-10" dirty="0">
                <a:latin typeface="Trebuchet MS"/>
                <a:cs typeface="Trebuchet MS"/>
              </a:rPr>
              <a:t>host2,</a:t>
            </a:r>
            <a:r>
              <a:rPr sz="1851" spc="-50" dirty="0">
                <a:latin typeface="Trebuchet MS"/>
                <a:cs typeface="Trebuchet MS"/>
              </a:rPr>
              <a:t> </a:t>
            </a:r>
            <a:r>
              <a:rPr sz="1851" spc="-10" dirty="0">
                <a:latin typeface="Trebuchet MS"/>
                <a:cs typeface="Trebuchet MS"/>
              </a:rPr>
              <a:t>webservers</a:t>
            </a:r>
            <a:r>
              <a:rPr sz="1851" b="1" spc="-10" dirty="0">
                <a:latin typeface="Trebuchet MS"/>
                <a:cs typeface="Trebuchet MS"/>
              </a:rPr>
              <a:t>:</a:t>
            </a:r>
            <a:r>
              <a:rPr sz="1851" spc="-10" dirty="0">
                <a:latin typeface="Trebuchet MS"/>
                <a:cs typeface="Trebuchet MS"/>
              </a:rPr>
              <a:t>dbservers)</a:t>
            </a:r>
            <a:endParaRPr sz="1851">
              <a:latin typeface="Trebuchet MS"/>
              <a:cs typeface="Trebuchet MS"/>
            </a:endParaRPr>
          </a:p>
          <a:p>
            <a:pPr marL="221067" indent="-208999">
              <a:spcBef>
                <a:spcPts val="1190"/>
              </a:spcBef>
              <a:buClr>
                <a:srgbClr val="C0504D"/>
              </a:buClr>
              <a:buSzPct val="78378"/>
              <a:buFont typeface="Tahoma"/>
              <a:buChar char="●"/>
              <a:tabLst>
                <a:tab pos="221704" algn="l"/>
              </a:tabLst>
            </a:pPr>
            <a:r>
              <a:rPr sz="1851" spc="-5" dirty="0">
                <a:latin typeface="Trebuchet MS"/>
                <a:cs typeface="Trebuchet MS"/>
              </a:rPr>
              <a:t>NOT</a:t>
            </a:r>
            <a:r>
              <a:rPr sz="1851" spc="-120" dirty="0">
                <a:latin typeface="Trebuchet MS"/>
                <a:cs typeface="Trebuchet MS"/>
              </a:rPr>
              <a:t> </a:t>
            </a:r>
            <a:r>
              <a:rPr sz="1851" spc="-10" dirty="0">
                <a:latin typeface="Trebuchet MS"/>
                <a:cs typeface="Trebuchet MS"/>
              </a:rPr>
              <a:t>(webservers:dbservers:</a:t>
            </a:r>
            <a:r>
              <a:rPr sz="1851" b="1" spc="-10" dirty="0">
                <a:latin typeface="Trebuchet MS"/>
                <a:cs typeface="Trebuchet MS"/>
              </a:rPr>
              <a:t>!</a:t>
            </a:r>
            <a:r>
              <a:rPr sz="1851" spc="-10" dirty="0">
                <a:latin typeface="Trebuchet MS"/>
                <a:cs typeface="Trebuchet MS"/>
              </a:rPr>
              <a:t>production)</a:t>
            </a:r>
            <a:endParaRPr sz="1851">
              <a:latin typeface="Trebuchet MS"/>
              <a:cs typeface="Trebuchet MS"/>
            </a:endParaRPr>
          </a:p>
          <a:p>
            <a:pPr marL="221067" indent="-208999">
              <a:spcBef>
                <a:spcPts val="1185"/>
              </a:spcBef>
              <a:buClr>
                <a:srgbClr val="C0504D"/>
              </a:buClr>
              <a:buSzPct val="78378"/>
              <a:buFont typeface="Tahoma"/>
              <a:buChar char="●"/>
              <a:tabLst>
                <a:tab pos="221704" algn="l"/>
              </a:tabLst>
            </a:pPr>
            <a:r>
              <a:rPr sz="1851" dirty="0">
                <a:latin typeface="Trebuchet MS"/>
                <a:cs typeface="Trebuchet MS"/>
              </a:rPr>
              <a:t>AND</a:t>
            </a:r>
            <a:r>
              <a:rPr sz="1851" spc="-90" dirty="0">
                <a:latin typeface="Trebuchet MS"/>
                <a:cs typeface="Trebuchet MS"/>
              </a:rPr>
              <a:t> </a:t>
            </a:r>
            <a:r>
              <a:rPr sz="1851" spc="-10" dirty="0">
                <a:latin typeface="Trebuchet MS"/>
                <a:cs typeface="Trebuchet MS"/>
              </a:rPr>
              <a:t>(webservers:dbservers:</a:t>
            </a:r>
            <a:r>
              <a:rPr sz="1851" b="1" spc="-10" dirty="0">
                <a:latin typeface="Trebuchet MS"/>
                <a:cs typeface="Trebuchet MS"/>
              </a:rPr>
              <a:t>&amp;</a:t>
            </a:r>
            <a:r>
              <a:rPr sz="1851" spc="-10" dirty="0">
                <a:latin typeface="Trebuchet MS"/>
                <a:cs typeface="Trebuchet MS"/>
              </a:rPr>
              <a:t>staging)</a:t>
            </a:r>
            <a:endParaRPr sz="1851">
              <a:latin typeface="Trebuchet MS"/>
              <a:cs typeface="Trebuchet MS"/>
            </a:endParaRPr>
          </a:p>
          <a:p>
            <a:pPr marL="221067" indent="-208999">
              <a:spcBef>
                <a:spcPts val="1190"/>
              </a:spcBef>
              <a:buClr>
                <a:srgbClr val="C0504D"/>
              </a:buClr>
              <a:buSzPct val="78378"/>
              <a:buFont typeface="Tahoma"/>
              <a:buChar char="●"/>
              <a:tabLst>
                <a:tab pos="221704" algn="l"/>
              </a:tabLst>
            </a:pPr>
            <a:r>
              <a:rPr sz="1851" spc="-10" dirty="0">
                <a:latin typeface="Trebuchet MS"/>
                <a:cs typeface="Trebuchet MS"/>
              </a:rPr>
              <a:t>REGEX</a:t>
            </a:r>
            <a:r>
              <a:rPr sz="1851" spc="-15" dirty="0">
                <a:latin typeface="Trebuchet MS"/>
                <a:cs typeface="Trebuchet MS"/>
              </a:rPr>
              <a:t> (</a:t>
            </a:r>
            <a:r>
              <a:rPr sz="1851" b="1" spc="-15" dirty="0">
                <a:latin typeface="Trebuchet MS"/>
                <a:cs typeface="Trebuchet MS"/>
              </a:rPr>
              <a:t>~</a:t>
            </a:r>
            <a:r>
              <a:rPr sz="1851" spc="-15" dirty="0">
                <a:latin typeface="Trebuchet MS"/>
                <a:cs typeface="Trebuchet MS"/>
              </a:rPr>
              <a:t>(web|db).*\.example\.com)</a:t>
            </a:r>
            <a:endParaRPr sz="1851">
              <a:latin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5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93" y="402484"/>
            <a:ext cx="9316164" cy="773173"/>
          </a:xfrm>
        </p:spPr>
        <p:txBody>
          <a:bodyPr/>
          <a:lstStyle/>
          <a:p>
            <a:r>
              <a:rPr lang="fr-BE" dirty="0"/>
              <a:t>Introduction </a:t>
            </a:r>
            <a:r>
              <a:rPr lang="fr-BE" dirty="0" err="1"/>
              <a:t>Ansible</a:t>
            </a:r>
            <a:r>
              <a:rPr lang="fr-BE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593" y="1910428"/>
            <a:ext cx="9316164" cy="4606487"/>
          </a:xfrm>
        </p:spPr>
        <p:txBody>
          <a:bodyPr>
            <a:normAutofit fontScale="85000" lnSpcReduction="10000"/>
          </a:bodyPr>
          <a:lstStyle/>
          <a:p>
            <a:r>
              <a:rPr lang="fr-FR" dirty="0" err="1"/>
              <a:t>Ansible</a:t>
            </a:r>
            <a:r>
              <a:rPr lang="fr-FR" dirty="0"/>
              <a:t> est un outil d'automatisation informatique sans agent développé en 2012 par Michael </a:t>
            </a:r>
            <a:r>
              <a:rPr lang="fr-FR" dirty="0" err="1"/>
              <a:t>DeHaan</a:t>
            </a:r>
            <a:r>
              <a:rPr lang="fr-FR" dirty="0"/>
              <a:t>, un ancien employé de chez </a:t>
            </a:r>
            <a:r>
              <a:rPr lang="fr-FR" dirty="0" err="1"/>
              <a:t>Red</a:t>
            </a:r>
            <a:r>
              <a:rPr lang="fr-FR" dirty="0"/>
              <a:t> Hat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objectifs de la conception d’</a:t>
            </a:r>
            <a:r>
              <a:rPr lang="fr-FR" dirty="0" err="1"/>
              <a:t>Ansible</a:t>
            </a:r>
            <a:r>
              <a:rPr lang="fr-FR" dirty="0"/>
              <a:t> ont été pour lui un code minime, cohérent, </a:t>
            </a:r>
            <a:r>
              <a:rPr lang="fr-FR" dirty="0" err="1"/>
              <a:t>sécurisé,très</a:t>
            </a:r>
            <a:r>
              <a:rPr lang="fr-FR" dirty="0"/>
              <a:t> fiable et facile à apprendre</a:t>
            </a:r>
          </a:p>
          <a:p>
            <a:r>
              <a:rPr lang="fr-FR" dirty="0"/>
              <a:t>La société </a:t>
            </a:r>
            <a:r>
              <a:rPr lang="fr-FR" dirty="0" err="1"/>
              <a:t>Ansible</a:t>
            </a:r>
            <a:r>
              <a:rPr lang="fr-FR" dirty="0"/>
              <a:t> a été rachetée par </a:t>
            </a:r>
            <a:r>
              <a:rPr lang="fr-FR" dirty="0" err="1"/>
              <a:t>Red</a:t>
            </a:r>
            <a:r>
              <a:rPr lang="fr-FR" dirty="0"/>
              <a:t> Hat</a:t>
            </a:r>
          </a:p>
          <a:p>
            <a:r>
              <a:rPr lang="fr-FR" dirty="0" err="1"/>
              <a:t>Ansible</a:t>
            </a:r>
            <a:r>
              <a:rPr lang="fr-FR" dirty="0"/>
              <a:t> fonctionne principalement en mode push en utilisant </a:t>
            </a:r>
            <a:r>
              <a:rPr lang="fr-FR" b="1" dirty="0"/>
              <a:t>SSH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6</a:t>
            </a:fld>
            <a:endParaRPr lang="en-US"/>
          </a:p>
        </p:txBody>
      </p:sp>
      <p:pic>
        <p:nvPicPr>
          <p:cNvPr id="1030" name="Picture 6" descr="Le créateur d'Ansible planche sur un outil d'automatisation en Rust - Le  Monde Informatiq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589" y="2594497"/>
            <a:ext cx="2962172" cy="197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7057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614794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Ce</a:t>
            </a:r>
            <a:r>
              <a:rPr spc="-20" dirty="0"/>
              <a:t> </a:t>
            </a:r>
            <a:r>
              <a:rPr spc="-5" dirty="0"/>
              <a:t>qu’on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5" dirty="0"/>
              <a:t>couvert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1990036"/>
            <a:ext cx="4701020" cy="857035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109899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Principe des </a:t>
            </a:r>
            <a:r>
              <a:rPr sz="1801" spc="-10" dirty="0">
                <a:latin typeface="Segoe UI Symbol"/>
                <a:cs typeface="Segoe UI Symbol"/>
              </a:rPr>
              <a:t>inventaires.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endParaRPr lang="fr-BE" sz="1801" spc="-480" dirty="0">
              <a:latin typeface="Segoe UI Symbol"/>
              <a:cs typeface="Segoe UI Symbol"/>
            </a:endParaRPr>
          </a:p>
          <a:p>
            <a:pPr marL="12705" marR="109899">
              <a:spcBef>
                <a:spcPts val="100"/>
              </a:spcBef>
            </a:pPr>
            <a:r>
              <a:rPr sz="1801" spc="-5" dirty="0" err="1">
                <a:latin typeface="Segoe UI Symbol"/>
                <a:cs typeface="Segoe UI Symbol"/>
              </a:rPr>
              <a:t>Hôtes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et groupes.</a:t>
            </a:r>
            <a:endParaRPr sz="1801" dirty="0">
              <a:latin typeface="Segoe UI Symbol"/>
              <a:cs typeface="Segoe UI Symbol"/>
            </a:endParaRPr>
          </a:p>
          <a:p>
            <a:pPr marL="12705"/>
            <a:r>
              <a:rPr sz="1801" spc="-5" dirty="0">
                <a:latin typeface="Segoe UI Symbol"/>
                <a:cs typeface="Segoe UI Symbol"/>
              </a:rPr>
              <a:t>Variables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spc="-5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inventaires.</a:t>
            </a:r>
            <a:endParaRPr sz="1801" dirty="0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726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7111" y="3036575"/>
            <a:ext cx="6089032" cy="829023"/>
          </a:xfrm>
          <a:prstGeom prst="rect">
            <a:avLst/>
          </a:prstGeom>
        </p:spPr>
        <p:txBody>
          <a:bodyPr vert="horz" wrap="square" lIns="0" tIns="1461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4"/>
              </a:spcBef>
            </a:pPr>
            <a:r>
              <a:rPr sz="5252" u="heavy" spc="5" dirty="0">
                <a:uFill>
                  <a:solidFill>
                    <a:srgbClr val="000000"/>
                  </a:solidFill>
                </a:uFill>
              </a:rPr>
              <a:t>Commandes</a:t>
            </a:r>
            <a:r>
              <a:rPr sz="5252" u="heavy" spc="-8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5252" u="heavy" spc="10" dirty="0">
                <a:uFill>
                  <a:solidFill>
                    <a:srgbClr val="000000"/>
                  </a:solidFill>
                </a:uFill>
              </a:rPr>
              <a:t>Ad-hoc</a:t>
            </a:r>
            <a:endParaRPr sz="5252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171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0"/>
            <a:ext cx="205491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1988207"/>
            <a:ext cx="4988750" cy="788366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indent="-343037">
              <a:spcBef>
                <a:spcPts val="9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Syntaxe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commandes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Ad-Hoc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spcBef>
                <a:spcPts val="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COMMANDE Ad-Hoc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-</a:t>
            </a:r>
            <a:r>
              <a:rPr sz="2501" spc="-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exemples</a:t>
            </a:r>
            <a:endParaRPr sz="25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072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078" y="926073"/>
            <a:ext cx="882320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125" dirty="0"/>
              <a:t>Syntaxe</a:t>
            </a:r>
            <a:r>
              <a:rPr spc="325" dirty="0"/>
              <a:t> </a:t>
            </a:r>
            <a:r>
              <a:rPr spc="95" dirty="0"/>
              <a:t>des</a:t>
            </a:r>
            <a:r>
              <a:rPr spc="295" dirty="0"/>
              <a:t> </a:t>
            </a:r>
            <a:r>
              <a:rPr spc="130" dirty="0"/>
              <a:t>commandes</a:t>
            </a:r>
            <a:r>
              <a:rPr spc="385" dirty="0"/>
              <a:t> </a:t>
            </a:r>
            <a:r>
              <a:rPr spc="125" dirty="0"/>
              <a:t>Ad-Hoc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4335" y="2232836"/>
            <a:ext cx="10206832" cy="3268448"/>
          </a:xfrm>
          <a:prstGeom prst="rect">
            <a:avLst/>
          </a:prstGeom>
        </p:spPr>
        <p:txBody>
          <a:bodyPr vert="horz" wrap="square" lIns="0" tIns="13341" rIns="0" bIns="0" rtlCol="0">
            <a:spAutoFit/>
          </a:bodyPr>
          <a:lstStyle/>
          <a:p>
            <a:pPr marL="250290" indent="-238220">
              <a:spcBef>
                <a:spcPts val="105"/>
              </a:spcBef>
              <a:buClr>
                <a:srgbClr val="C0504D"/>
              </a:buClr>
              <a:buSzPct val="67857"/>
              <a:buFont typeface="Tahoma"/>
              <a:buChar char="○"/>
              <a:tabLst>
                <a:tab pos="250290" algn="l"/>
                <a:tab pos="250925" algn="l"/>
              </a:tabLst>
            </a:pPr>
            <a:r>
              <a:rPr sz="1401" dirty="0">
                <a:latin typeface="Courier New"/>
                <a:cs typeface="Courier New"/>
              </a:rPr>
              <a:t>$ </a:t>
            </a:r>
            <a:r>
              <a:rPr sz="1401" spc="-10" dirty="0">
                <a:latin typeface="Courier New"/>
                <a:cs typeface="Courier New"/>
              </a:rPr>
              <a:t>ansible </a:t>
            </a:r>
            <a:r>
              <a:rPr sz="1401" spc="5" dirty="0">
                <a:latin typeface="Courier New"/>
                <a:cs typeface="Courier New"/>
              </a:rPr>
              <a:t>{</a:t>
            </a:r>
            <a:r>
              <a:rPr sz="1200" spc="5" dirty="0">
                <a:solidFill>
                  <a:srgbClr val="6AA84F"/>
                </a:solidFill>
                <a:latin typeface="Consolas"/>
                <a:cs typeface="Consolas"/>
              </a:rPr>
              <a:t>pattern</a:t>
            </a:r>
            <a:r>
              <a:rPr sz="1401" spc="5" dirty="0">
                <a:latin typeface="Courier New"/>
                <a:cs typeface="Courier New"/>
              </a:rPr>
              <a:t>}</a:t>
            </a:r>
            <a:r>
              <a:rPr sz="1401" spc="-5" dirty="0">
                <a:latin typeface="Courier New"/>
                <a:cs typeface="Courier New"/>
              </a:rPr>
              <a:t> -m</a:t>
            </a:r>
            <a:r>
              <a:rPr sz="1401" spc="-25" dirty="0">
                <a:latin typeface="Courier New"/>
                <a:cs typeface="Courier New"/>
              </a:rPr>
              <a:t> </a:t>
            </a:r>
            <a:r>
              <a:rPr sz="1401" dirty="0">
                <a:latin typeface="Courier New"/>
                <a:cs typeface="Courier New"/>
              </a:rPr>
              <a:t>{</a:t>
            </a:r>
            <a:r>
              <a:rPr sz="1200" dirty="0">
                <a:solidFill>
                  <a:srgbClr val="FF0000"/>
                </a:solidFill>
                <a:latin typeface="Consolas"/>
                <a:cs typeface="Consolas"/>
              </a:rPr>
              <a:t>module</a:t>
            </a:r>
            <a:r>
              <a:rPr sz="1401" dirty="0">
                <a:latin typeface="Courier New"/>
                <a:cs typeface="Courier New"/>
              </a:rPr>
              <a:t>}</a:t>
            </a:r>
            <a:r>
              <a:rPr sz="1401" spc="-5" dirty="0">
                <a:latin typeface="Courier New"/>
                <a:cs typeface="Courier New"/>
              </a:rPr>
              <a:t> </a:t>
            </a:r>
            <a:r>
              <a:rPr sz="1401" spc="-10" dirty="0">
                <a:latin typeface="Courier New"/>
                <a:cs typeface="Courier New"/>
              </a:rPr>
              <a:t>-a </a:t>
            </a:r>
            <a:r>
              <a:rPr sz="1401" dirty="0">
                <a:latin typeface="Courier New"/>
                <a:cs typeface="Courier New"/>
              </a:rPr>
              <a:t>“{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options</a:t>
            </a:r>
            <a:r>
              <a:rPr sz="1401" dirty="0">
                <a:latin typeface="Courier New"/>
                <a:cs typeface="Courier New"/>
              </a:rPr>
              <a:t>}”</a:t>
            </a:r>
            <a:r>
              <a:rPr sz="1401" spc="-70" dirty="0">
                <a:latin typeface="Courier New"/>
                <a:cs typeface="Courier New"/>
              </a:rPr>
              <a:t> </a:t>
            </a:r>
            <a:r>
              <a:rPr sz="1401" spc="-10" dirty="0">
                <a:latin typeface="Courier New"/>
                <a:cs typeface="Courier New"/>
              </a:rPr>
              <a:t>{flags}</a:t>
            </a:r>
            <a:endParaRPr sz="1401" dirty="0">
              <a:latin typeface="Courier New"/>
              <a:cs typeface="Courier New"/>
            </a:endParaRPr>
          </a:p>
          <a:p>
            <a:pPr marL="543142" lvl="1" indent="-209634">
              <a:spcBef>
                <a:spcPts val="1406"/>
              </a:spcBef>
              <a:buClr>
                <a:srgbClr val="C0504D"/>
              </a:buClr>
              <a:buSzPct val="78378"/>
              <a:buFont typeface="Tahoma"/>
              <a:buChar char="●"/>
              <a:tabLst>
                <a:tab pos="543777" algn="l"/>
              </a:tabLst>
            </a:pPr>
            <a:r>
              <a:rPr sz="1851" spc="-10" dirty="0">
                <a:solidFill>
                  <a:srgbClr val="79B05F"/>
                </a:solidFill>
                <a:latin typeface="Trebuchet MS"/>
                <a:cs typeface="Trebuchet MS"/>
              </a:rPr>
              <a:t>pattern</a:t>
            </a:r>
            <a:r>
              <a:rPr sz="1851" spc="-65" dirty="0">
                <a:solidFill>
                  <a:srgbClr val="79B05F"/>
                </a:solidFill>
                <a:latin typeface="Trebuchet MS"/>
                <a:cs typeface="Trebuchet MS"/>
              </a:rPr>
              <a:t> </a:t>
            </a:r>
            <a:r>
              <a:rPr sz="1851" dirty="0">
                <a:latin typeface="Trebuchet MS"/>
                <a:cs typeface="Trebuchet MS"/>
              </a:rPr>
              <a:t>:</a:t>
            </a:r>
            <a:r>
              <a:rPr sz="1851" spc="-3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Quel</a:t>
            </a:r>
            <a:r>
              <a:rPr sz="1851" spc="-60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hôte?</a:t>
            </a:r>
            <a:endParaRPr sz="1851" dirty="0">
              <a:latin typeface="Trebuchet MS"/>
              <a:cs typeface="Trebuchet MS"/>
            </a:endParaRPr>
          </a:p>
          <a:p>
            <a:pPr marL="543142" lvl="1" indent="-209634">
              <a:spcBef>
                <a:spcPts val="1190"/>
              </a:spcBef>
              <a:buClr>
                <a:srgbClr val="C0504D"/>
              </a:buClr>
              <a:buSzPct val="78378"/>
              <a:buFont typeface="Tahoma"/>
              <a:buChar char="●"/>
              <a:tabLst>
                <a:tab pos="543777" algn="l"/>
              </a:tabLst>
            </a:pPr>
            <a:r>
              <a:rPr sz="1851" spc="-10" dirty="0">
                <a:solidFill>
                  <a:srgbClr val="FF0000"/>
                </a:solidFill>
                <a:latin typeface="Trebuchet MS"/>
                <a:cs typeface="Trebuchet MS"/>
              </a:rPr>
              <a:t>module</a:t>
            </a:r>
            <a:r>
              <a:rPr sz="1851" spc="-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:</a:t>
            </a:r>
            <a:r>
              <a:rPr sz="1851" spc="-10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Quel</a:t>
            </a:r>
            <a:r>
              <a:rPr sz="1851" spc="-40" dirty="0">
                <a:latin typeface="Trebuchet MS"/>
                <a:cs typeface="Trebuchet MS"/>
              </a:rPr>
              <a:t> </a:t>
            </a:r>
            <a:r>
              <a:rPr sz="1851" spc="-10" dirty="0">
                <a:latin typeface="Trebuchet MS"/>
                <a:cs typeface="Trebuchet MS"/>
              </a:rPr>
              <a:t>module</a:t>
            </a:r>
            <a:r>
              <a:rPr sz="1851" spc="-50" dirty="0">
                <a:latin typeface="Trebuchet MS"/>
                <a:cs typeface="Trebuchet MS"/>
              </a:rPr>
              <a:t> </a:t>
            </a:r>
            <a:r>
              <a:rPr sz="1851" spc="-10" dirty="0">
                <a:latin typeface="Trebuchet MS"/>
                <a:cs typeface="Trebuchet MS"/>
              </a:rPr>
              <a:t>ansible?</a:t>
            </a:r>
            <a:r>
              <a:rPr sz="1851" spc="-60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(</a:t>
            </a:r>
            <a:r>
              <a:rPr sz="1851" b="1" spc="-5" dirty="0">
                <a:latin typeface="Trebuchet MS"/>
                <a:cs typeface="Trebuchet MS"/>
              </a:rPr>
              <a:t>command</a:t>
            </a:r>
            <a:r>
              <a:rPr sz="1851" b="1" spc="-50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par</a:t>
            </a:r>
            <a:r>
              <a:rPr sz="1851" spc="-45" dirty="0">
                <a:latin typeface="Trebuchet MS"/>
                <a:cs typeface="Trebuchet MS"/>
              </a:rPr>
              <a:t> </a:t>
            </a:r>
            <a:r>
              <a:rPr sz="1851" spc="-10" dirty="0">
                <a:latin typeface="Trebuchet MS"/>
                <a:cs typeface="Trebuchet MS"/>
              </a:rPr>
              <a:t>défaut)</a:t>
            </a:r>
            <a:endParaRPr sz="1851" dirty="0">
              <a:latin typeface="Trebuchet MS"/>
              <a:cs typeface="Trebuchet MS"/>
            </a:endParaRPr>
          </a:p>
          <a:p>
            <a:pPr marL="543142" lvl="1" indent="-209634">
              <a:spcBef>
                <a:spcPts val="1190"/>
              </a:spcBef>
              <a:buClr>
                <a:srgbClr val="C0504D"/>
              </a:buClr>
              <a:buSzPct val="78378"/>
              <a:buFont typeface="Tahoma"/>
              <a:buChar char="●"/>
              <a:tabLst>
                <a:tab pos="543777" algn="l"/>
              </a:tabLst>
            </a:pPr>
            <a:r>
              <a:rPr sz="1851" spc="-5" dirty="0">
                <a:solidFill>
                  <a:srgbClr val="3A3AFF"/>
                </a:solidFill>
                <a:latin typeface="Trebuchet MS"/>
                <a:cs typeface="Trebuchet MS"/>
              </a:rPr>
              <a:t>options</a:t>
            </a:r>
            <a:r>
              <a:rPr sz="1851" spc="-35" dirty="0">
                <a:solidFill>
                  <a:srgbClr val="3A3AFF"/>
                </a:solidFill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:</a:t>
            </a:r>
            <a:r>
              <a:rPr sz="1851" spc="-20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Quelles</a:t>
            </a:r>
            <a:r>
              <a:rPr sz="1851" spc="-3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options</a:t>
            </a:r>
            <a:r>
              <a:rPr sz="1851" spc="-40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du</a:t>
            </a:r>
            <a:r>
              <a:rPr sz="1851" spc="-10" dirty="0">
                <a:latin typeface="Trebuchet MS"/>
                <a:cs typeface="Trebuchet MS"/>
              </a:rPr>
              <a:t> module?</a:t>
            </a:r>
            <a:endParaRPr sz="1851" dirty="0">
              <a:latin typeface="Trebuchet MS"/>
              <a:cs typeface="Trebuchet MS"/>
            </a:endParaRPr>
          </a:p>
          <a:p>
            <a:pPr marL="512650" lvl="1" indent="-179142">
              <a:spcBef>
                <a:spcPts val="1190"/>
              </a:spcBef>
              <a:buClr>
                <a:srgbClr val="C0504D"/>
              </a:buClr>
              <a:buSzPct val="78378"/>
              <a:buFont typeface="Tahoma"/>
              <a:buChar char="●"/>
              <a:tabLst>
                <a:tab pos="513285" algn="l"/>
              </a:tabLst>
            </a:pPr>
            <a:r>
              <a:rPr sz="1851" spc="-5" dirty="0">
                <a:solidFill>
                  <a:srgbClr val="5C5C5C"/>
                </a:solidFill>
                <a:latin typeface="Trebuchet MS"/>
                <a:cs typeface="Trebuchet MS"/>
              </a:rPr>
              <a:t>flags</a:t>
            </a:r>
            <a:r>
              <a:rPr sz="1851" spc="-55" dirty="0">
                <a:solidFill>
                  <a:srgbClr val="5C5C5C"/>
                </a:solidFill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:</a:t>
            </a:r>
            <a:r>
              <a:rPr sz="1851" spc="-1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Flags</a:t>
            </a:r>
            <a:r>
              <a:rPr sz="1851" spc="-3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de</a:t>
            </a:r>
            <a:r>
              <a:rPr sz="1851" spc="-1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la</a:t>
            </a:r>
            <a:r>
              <a:rPr sz="1851" spc="-1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commande</a:t>
            </a:r>
            <a:r>
              <a:rPr sz="1851" spc="-55" dirty="0">
                <a:latin typeface="Trebuchet MS"/>
                <a:cs typeface="Trebuchet MS"/>
              </a:rPr>
              <a:t> </a:t>
            </a:r>
            <a:r>
              <a:rPr sz="1851" spc="-5" dirty="0">
                <a:latin typeface="Trebuchet MS"/>
                <a:cs typeface="Trebuchet MS"/>
              </a:rPr>
              <a:t>ansible:</a:t>
            </a:r>
            <a:endParaRPr sz="1851" dirty="0">
              <a:latin typeface="Trebuchet MS"/>
              <a:cs typeface="Trebuchet MS"/>
            </a:endParaRPr>
          </a:p>
          <a:p>
            <a:pPr marL="963679" lvl="2" indent="-159449">
              <a:spcBef>
                <a:spcPts val="130"/>
              </a:spcBef>
              <a:buClr>
                <a:srgbClr val="A94643"/>
              </a:buClr>
              <a:buSzPct val="58064"/>
              <a:buFont typeface="Tahoma"/>
              <a:buChar char="○"/>
              <a:tabLst>
                <a:tab pos="964316" algn="l"/>
              </a:tabLst>
            </a:pPr>
            <a:r>
              <a:rPr sz="1551" spc="10" dirty="0">
                <a:latin typeface="Trebuchet MS"/>
                <a:cs typeface="Trebuchet MS"/>
              </a:rPr>
              <a:t>-u</a:t>
            </a:r>
            <a:r>
              <a:rPr sz="1551" spc="-10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{username}:</a:t>
            </a:r>
            <a:r>
              <a:rPr sz="1551" spc="-45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Exécuter</a:t>
            </a:r>
            <a:r>
              <a:rPr sz="1551" spc="-25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la</a:t>
            </a:r>
            <a:r>
              <a:rPr sz="1551" spc="-10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commande</a:t>
            </a:r>
            <a:r>
              <a:rPr sz="1551" spc="-35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en</a:t>
            </a:r>
            <a:r>
              <a:rPr sz="1551" spc="-5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tant</a:t>
            </a:r>
            <a:r>
              <a:rPr sz="1551" spc="-15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qu’un</a:t>
            </a:r>
            <a:r>
              <a:rPr sz="1551" spc="-30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autre</a:t>
            </a:r>
            <a:r>
              <a:rPr sz="1551" spc="-15" dirty="0">
                <a:latin typeface="Trebuchet MS"/>
                <a:cs typeface="Trebuchet MS"/>
              </a:rPr>
              <a:t> </a:t>
            </a:r>
            <a:r>
              <a:rPr sz="1551" spc="5" dirty="0">
                <a:latin typeface="Trebuchet MS"/>
                <a:cs typeface="Trebuchet MS"/>
              </a:rPr>
              <a:t>utilisateur</a:t>
            </a:r>
            <a:r>
              <a:rPr sz="1551" spc="-35" dirty="0">
                <a:latin typeface="Trebuchet MS"/>
                <a:cs typeface="Trebuchet MS"/>
              </a:rPr>
              <a:t> </a:t>
            </a:r>
            <a:r>
              <a:rPr sz="1551" spc="5" dirty="0">
                <a:latin typeface="Trebuchet MS"/>
                <a:cs typeface="Trebuchet MS"/>
              </a:rPr>
              <a:t>(l’utilisateur</a:t>
            </a:r>
            <a:r>
              <a:rPr sz="1551" spc="-30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courant</a:t>
            </a:r>
            <a:r>
              <a:rPr sz="1551" spc="-25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par</a:t>
            </a:r>
            <a:r>
              <a:rPr sz="1551" spc="-20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défaut)</a:t>
            </a:r>
            <a:endParaRPr sz="1551" dirty="0">
              <a:latin typeface="Trebuchet MS"/>
              <a:cs typeface="Trebuchet MS"/>
            </a:endParaRPr>
          </a:p>
          <a:p>
            <a:pPr marL="963679" lvl="2" indent="-159449">
              <a:spcBef>
                <a:spcPts val="145"/>
              </a:spcBef>
              <a:buClr>
                <a:srgbClr val="A94643"/>
              </a:buClr>
              <a:buSzPct val="58064"/>
              <a:buFont typeface="Tahoma"/>
              <a:buChar char="○"/>
              <a:tabLst>
                <a:tab pos="964316" algn="l"/>
              </a:tabLst>
            </a:pPr>
            <a:r>
              <a:rPr sz="1551" spc="10" dirty="0">
                <a:latin typeface="Trebuchet MS"/>
                <a:cs typeface="Trebuchet MS"/>
              </a:rPr>
              <a:t>--sudo:</a:t>
            </a:r>
            <a:r>
              <a:rPr sz="1551" spc="-25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exécuter</a:t>
            </a:r>
            <a:r>
              <a:rPr sz="1551" spc="-5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la</a:t>
            </a:r>
            <a:r>
              <a:rPr sz="1551" spc="-20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commande</a:t>
            </a:r>
            <a:r>
              <a:rPr sz="1551" spc="-15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via</a:t>
            </a:r>
            <a:r>
              <a:rPr sz="1551" spc="-10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sudo</a:t>
            </a:r>
            <a:endParaRPr sz="1551" dirty="0">
              <a:latin typeface="Trebuchet MS"/>
              <a:cs typeface="Trebuchet MS"/>
            </a:endParaRPr>
          </a:p>
          <a:p>
            <a:pPr marL="963679" lvl="2" indent="-159449">
              <a:spcBef>
                <a:spcPts val="135"/>
              </a:spcBef>
              <a:buClr>
                <a:srgbClr val="A94643"/>
              </a:buClr>
              <a:buSzPct val="58064"/>
              <a:buFont typeface="Tahoma"/>
              <a:buChar char="○"/>
              <a:tabLst>
                <a:tab pos="964316" algn="l"/>
              </a:tabLst>
            </a:pPr>
            <a:r>
              <a:rPr sz="1551" spc="10" dirty="0">
                <a:latin typeface="Trebuchet MS"/>
                <a:cs typeface="Trebuchet MS"/>
              </a:rPr>
              <a:t>-K:</a:t>
            </a:r>
            <a:r>
              <a:rPr sz="1551" spc="-15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Demande</a:t>
            </a:r>
            <a:r>
              <a:rPr sz="1551" spc="-20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intéractive</a:t>
            </a:r>
            <a:r>
              <a:rPr sz="1551" spc="-10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du</a:t>
            </a:r>
            <a:r>
              <a:rPr sz="1551" spc="-10" dirty="0">
                <a:latin typeface="Trebuchet MS"/>
                <a:cs typeface="Trebuchet MS"/>
              </a:rPr>
              <a:t> </a:t>
            </a:r>
            <a:r>
              <a:rPr sz="1551" spc="20" dirty="0">
                <a:latin typeface="Trebuchet MS"/>
                <a:cs typeface="Trebuchet MS"/>
              </a:rPr>
              <a:t>mot</a:t>
            </a:r>
            <a:r>
              <a:rPr sz="1551" spc="-5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de</a:t>
            </a:r>
            <a:r>
              <a:rPr sz="1551" spc="-20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passe</a:t>
            </a:r>
            <a:r>
              <a:rPr sz="1551" spc="-20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de</a:t>
            </a:r>
            <a:r>
              <a:rPr sz="1551" spc="10" dirty="0">
                <a:latin typeface="Trebuchet MS"/>
                <a:cs typeface="Trebuchet MS"/>
              </a:rPr>
              <a:t> sudo</a:t>
            </a:r>
            <a:endParaRPr sz="1551" dirty="0">
              <a:latin typeface="Trebuchet MS"/>
              <a:cs typeface="Trebuchet MS"/>
            </a:endParaRPr>
          </a:p>
          <a:p>
            <a:pPr marL="963679" lvl="2" indent="-159449">
              <a:spcBef>
                <a:spcPts val="130"/>
              </a:spcBef>
              <a:buClr>
                <a:srgbClr val="A94643"/>
              </a:buClr>
              <a:buSzPct val="58064"/>
              <a:buFont typeface="Tahoma"/>
              <a:buChar char="○"/>
              <a:tabLst>
                <a:tab pos="964316" algn="l"/>
              </a:tabLst>
            </a:pPr>
            <a:r>
              <a:rPr sz="1551" spc="10" dirty="0">
                <a:latin typeface="Trebuchet MS"/>
                <a:cs typeface="Trebuchet MS"/>
              </a:rPr>
              <a:t>-U</a:t>
            </a:r>
            <a:r>
              <a:rPr sz="1551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{username}:</a:t>
            </a:r>
            <a:r>
              <a:rPr sz="1551" spc="-20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l’utilisateur</a:t>
            </a:r>
            <a:r>
              <a:rPr sz="1551" spc="-25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a</a:t>
            </a:r>
            <a:r>
              <a:rPr sz="1551" spc="5" dirty="0">
                <a:latin typeface="Trebuchet MS"/>
                <a:cs typeface="Trebuchet MS"/>
              </a:rPr>
              <a:t> utiliser</a:t>
            </a:r>
            <a:r>
              <a:rPr sz="1551" spc="-15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avec sudo</a:t>
            </a:r>
            <a:r>
              <a:rPr sz="1551" spc="5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autre</a:t>
            </a:r>
            <a:r>
              <a:rPr sz="1551" spc="-5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que</a:t>
            </a:r>
            <a:r>
              <a:rPr sz="1551" spc="-10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root</a:t>
            </a:r>
            <a:endParaRPr sz="1551" dirty="0">
              <a:latin typeface="Trebuchet MS"/>
              <a:cs typeface="Trebuchet MS"/>
            </a:endParaRPr>
          </a:p>
          <a:p>
            <a:pPr marL="963679" lvl="2" indent="-159449">
              <a:spcBef>
                <a:spcPts val="135"/>
              </a:spcBef>
              <a:buClr>
                <a:srgbClr val="A94643"/>
              </a:buClr>
              <a:buSzPct val="58064"/>
              <a:buFont typeface="Tahoma"/>
              <a:buChar char="○"/>
              <a:tabLst>
                <a:tab pos="964316" algn="l"/>
              </a:tabLst>
            </a:pPr>
            <a:r>
              <a:rPr sz="1551" spc="5" dirty="0">
                <a:latin typeface="Trebuchet MS"/>
                <a:cs typeface="Trebuchet MS"/>
              </a:rPr>
              <a:t>-i</a:t>
            </a:r>
            <a:r>
              <a:rPr sz="1551" spc="10" dirty="0">
                <a:latin typeface="Trebuchet MS"/>
                <a:cs typeface="Trebuchet MS"/>
              </a:rPr>
              <a:t> {file}:</a:t>
            </a:r>
            <a:r>
              <a:rPr sz="1551" spc="-25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fichier</a:t>
            </a:r>
            <a:r>
              <a:rPr sz="1551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inventaire</a:t>
            </a:r>
            <a:r>
              <a:rPr sz="1551" spc="-5" dirty="0">
                <a:latin typeface="Trebuchet MS"/>
                <a:cs typeface="Trebuchet MS"/>
              </a:rPr>
              <a:t> </a:t>
            </a:r>
            <a:r>
              <a:rPr sz="1551" spc="5" dirty="0">
                <a:latin typeface="Trebuchet MS"/>
                <a:cs typeface="Trebuchet MS"/>
              </a:rPr>
              <a:t>si</a:t>
            </a:r>
            <a:r>
              <a:rPr sz="1551" spc="10" dirty="0">
                <a:latin typeface="Trebuchet MS"/>
                <a:cs typeface="Trebuchet MS"/>
              </a:rPr>
              <a:t> différent</a:t>
            </a:r>
            <a:r>
              <a:rPr sz="1551" spc="-10" dirty="0">
                <a:latin typeface="Trebuchet MS"/>
                <a:cs typeface="Trebuchet MS"/>
              </a:rPr>
              <a:t> </a:t>
            </a:r>
            <a:r>
              <a:rPr sz="1551" spc="15" dirty="0">
                <a:latin typeface="Trebuchet MS"/>
                <a:cs typeface="Trebuchet MS"/>
              </a:rPr>
              <a:t>du</a:t>
            </a:r>
            <a:r>
              <a:rPr sz="1551" spc="-10" dirty="0">
                <a:latin typeface="Trebuchet MS"/>
                <a:cs typeface="Trebuchet MS"/>
              </a:rPr>
              <a:t> </a:t>
            </a:r>
            <a:r>
              <a:rPr sz="1551" spc="10" dirty="0">
                <a:latin typeface="Trebuchet MS"/>
                <a:cs typeface="Trebuchet MS"/>
              </a:rPr>
              <a:t>/etc/ansible/hosts</a:t>
            </a:r>
            <a:endParaRPr sz="1551" dirty="0">
              <a:latin typeface="Trebuchet MS"/>
              <a:cs typeface="Trebuchet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212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1960" y="2478557"/>
            <a:ext cx="4446232" cy="255433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1551" spc="40" dirty="0">
                <a:latin typeface="Calibri"/>
                <a:cs typeface="Calibri"/>
              </a:rPr>
              <a:t>Pour</a:t>
            </a:r>
            <a:r>
              <a:rPr sz="1551" spc="85" dirty="0">
                <a:latin typeface="Calibri"/>
                <a:cs typeface="Calibri"/>
              </a:rPr>
              <a:t> </a:t>
            </a:r>
            <a:r>
              <a:rPr sz="1551" spc="40" dirty="0">
                <a:latin typeface="Calibri"/>
                <a:cs typeface="Calibri"/>
              </a:rPr>
              <a:t>exécuter</a:t>
            </a:r>
            <a:r>
              <a:rPr sz="1551" spc="130" dirty="0">
                <a:latin typeface="Calibri"/>
                <a:cs typeface="Calibri"/>
              </a:rPr>
              <a:t> </a:t>
            </a:r>
            <a:r>
              <a:rPr sz="1551" spc="20" dirty="0">
                <a:latin typeface="Calibri"/>
                <a:cs typeface="Calibri"/>
              </a:rPr>
              <a:t>votre</a:t>
            </a:r>
            <a:r>
              <a:rPr sz="1551" spc="60" dirty="0">
                <a:latin typeface="Calibri"/>
                <a:cs typeface="Calibri"/>
              </a:rPr>
              <a:t> </a:t>
            </a:r>
            <a:r>
              <a:rPr sz="1551" spc="35" dirty="0">
                <a:latin typeface="Calibri"/>
                <a:cs typeface="Calibri"/>
              </a:rPr>
              <a:t>première</a:t>
            </a:r>
            <a:r>
              <a:rPr sz="1551" spc="125" dirty="0">
                <a:latin typeface="Calibri"/>
                <a:cs typeface="Calibri"/>
              </a:rPr>
              <a:t> </a:t>
            </a:r>
            <a:r>
              <a:rPr sz="1551" spc="60" dirty="0">
                <a:latin typeface="Calibri"/>
                <a:cs typeface="Calibri"/>
              </a:rPr>
              <a:t>commande</a:t>
            </a:r>
            <a:r>
              <a:rPr sz="1551" spc="210" dirty="0">
                <a:latin typeface="Calibri"/>
                <a:cs typeface="Calibri"/>
              </a:rPr>
              <a:t> </a:t>
            </a:r>
            <a:r>
              <a:rPr sz="1551" spc="35" dirty="0">
                <a:latin typeface="Calibri"/>
                <a:cs typeface="Calibri"/>
              </a:rPr>
              <a:t>Ansible...</a:t>
            </a:r>
            <a:endParaRPr sz="1551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0235" y="3234524"/>
            <a:ext cx="7628537" cy="1878867"/>
          </a:xfrm>
          <a:prstGeom prst="rect">
            <a:avLst/>
          </a:prstGeom>
        </p:spPr>
        <p:txBody>
          <a:bodyPr vert="horz" wrap="square" lIns="0" tIns="15882" rIns="0" bIns="0" rtlCol="0">
            <a:spAutoFit/>
          </a:bodyPr>
          <a:lstStyle/>
          <a:p>
            <a:pPr marL="10164" algn="ctr">
              <a:lnSpc>
                <a:spcPts val="1421"/>
              </a:lnSpc>
              <a:spcBef>
                <a:spcPts val="125"/>
              </a:spcBef>
              <a:tabLst>
                <a:tab pos="1724715" algn="l"/>
                <a:tab pos="2583578" algn="l"/>
                <a:tab pos="3693367" algn="l"/>
              </a:tabLst>
            </a:pPr>
            <a:r>
              <a:rPr sz="1601" spc="5" dirty="0">
                <a:latin typeface="Consolas"/>
                <a:cs typeface="Consolas"/>
              </a:rPr>
              <a:t>(</a:t>
            </a:r>
            <a:r>
              <a:rPr sz="1601" spc="5" dirty="0">
                <a:solidFill>
                  <a:srgbClr val="37761C"/>
                </a:solidFill>
                <a:latin typeface="Consolas"/>
                <a:cs typeface="Consolas"/>
              </a:rPr>
              <a:t>sur</a:t>
            </a:r>
            <a:r>
              <a:rPr sz="1601" spc="25" dirty="0">
                <a:solidFill>
                  <a:srgbClr val="37761C"/>
                </a:solidFill>
                <a:latin typeface="Consolas"/>
                <a:cs typeface="Consolas"/>
              </a:rPr>
              <a:t> </a:t>
            </a:r>
            <a:r>
              <a:rPr sz="1601" spc="5" dirty="0">
                <a:solidFill>
                  <a:srgbClr val="37761C"/>
                </a:solidFill>
                <a:latin typeface="Consolas"/>
                <a:cs typeface="Consolas"/>
              </a:rPr>
              <a:t>quoi</a:t>
            </a:r>
            <a:r>
              <a:rPr sz="1601" spc="5" dirty="0">
                <a:latin typeface="Consolas"/>
                <a:cs typeface="Consolas"/>
              </a:rPr>
              <a:t>)	</a:t>
            </a:r>
            <a:r>
              <a:rPr sz="1601" spc="10" dirty="0">
                <a:solidFill>
                  <a:srgbClr val="FF0000"/>
                </a:solidFill>
                <a:latin typeface="Consolas"/>
                <a:cs typeface="Consolas"/>
              </a:rPr>
              <a:t>(module)	</a:t>
            </a:r>
            <a:r>
              <a:rPr sz="1601" spc="5" dirty="0">
                <a:solidFill>
                  <a:srgbClr val="0000FF"/>
                </a:solidFill>
                <a:latin typeface="Consolas"/>
                <a:cs typeface="Consolas"/>
              </a:rPr>
              <a:t>(arguments)	</a:t>
            </a:r>
            <a:r>
              <a:rPr sz="1601" spc="10" dirty="0">
                <a:latin typeface="Consolas"/>
                <a:cs typeface="Consolas"/>
              </a:rPr>
              <a:t>#</a:t>
            </a:r>
            <a:endParaRPr sz="1601" dirty="0">
              <a:latin typeface="Consolas"/>
              <a:cs typeface="Consolas"/>
            </a:endParaRPr>
          </a:p>
          <a:p>
            <a:pPr>
              <a:lnSpc>
                <a:spcPts val="1421"/>
              </a:lnSpc>
            </a:pPr>
            <a:r>
              <a:rPr sz="1601" spc="10" dirty="0">
                <a:latin typeface="Consolas"/>
                <a:cs typeface="Consolas"/>
              </a:rPr>
              <a:t>ansible </a:t>
            </a:r>
            <a:r>
              <a:rPr sz="1601" spc="10" dirty="0">
                <a:solidFill>
                  <a:srgbClr val="6AA84F"/>
                </a:solidFill>
                <a:latin typeface="Consolas"/>
                <a:cs typeface="Consolas"/>
              </a:rPr>
              <a:t>all </a:t>
            </a:r>
            <a:r>
              <a:rPr sz="1601" spc="10" dirty="0">
                <a:latin typeface="Consolas"/>
                <a:cs typeface="Consolas"/>
              </a:rPr>
              <a:t>-i </a:t>
            </a:r>
            <a:r>
              <a:rPr sz="1601" b="1" spc="5" dirty="0">
                <a:latin typeface="Consolas"/>
                <a:cs typeface="Consolas"/>
              </a:rPr>
              <a:t>inventory</a:t>
            </a:r>
            <a:r>
              <a:rPr sz="1601" b="1" spc="10" dirty="0">
                <a:latin typeface="Consolas"/>
                <a:cs typeface="Consolas"/>
              </a:rPr>
              <a:t> </a:t>
            </a:r>
            <a:r>
              <a:rPr sz="1601" spc="10" dirty="0">
                <a:solidFill>
                  <a:srgbClr val="FF0000"/>
                </a:solidFill>
                <a:latin typeface="Consolas"/>
                <a:cs typeface="Consolas"/>
              </a:rPr>
              <a:t>-m module</a:t>
            </a:r>
            <a:r>
              <a:rPr sz="1601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1601" spc="5" dirty="0">
                <a:solidFill>
                  <a:srgbClr val="0000FF"/>
                </a:solidFill>
                <a:latin typeface="Consolas"/>
                <a:cs typeface="Consolas"/>
              </a:rPr>
              <a:t>-a</a:t>
            </a:r>
            <a:r>
              <a:rPr sz="1601" spc="-1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1" spc="5" dirty="0">
                <a:solidFill>
                  <a:srgbClr val="0000FF"/>
                </a:solidFill>
                <a:latin typeface="Consolas"/>
                <a:cs typeface="Consolas"/>
              </a:rPr>
              <a:t>"uptime"</a:t>
            </a:r>
            <a:endParaRPr sz="1601" dirty="0">
              <a:latin typeface="Consolas"/>
              <a:cs typeface="Consolas"/>
            </a:endParaRPr>
          </a:p>
          <a:p>
            <a:pPr>
              <a:spcBef>
                <a:spcPts val="20"/>
              </a:spcBef>
            </a:pPr>
            <a:endParaRPr sz="1601" dirty="0">
              <a:latin typeface="Consolas"/>
              <a:cs typeface="Consolas"/>
            </a:endParaRPr>
          </a:p>
          <a:p>
            <a:pPr marL="1271"/>
            <a:r>
              <a:rPr sz="1601" spc="5" dirty="0">
                <a:latin typeface="Consolas"/>
                <a:cs typeface="Consolas"/>
              </a:rPr>
              <a:t>192.168.250.13 </a:t>
            </a:r>
            <a:r>
              <a:rPr sz="1601" spc="10" dirty="0">
                <a:latin typeface="Consolas"/>
                <a:cs typeface="Consolas"/>
              </a:rPr>
              <a:t>|</a:t>
            </a:r>
            <a:r>
              <a:rPr sz="1601" spc="5" dirty="0">
                <a:latin typeface="Consolas"/>
                <a:cs typeface="Consolas"/>
              </a:rPr>
              <a:t> </a:t>
            </a:r>
            <a:r>
              <a:rPr sz="1601" spc="10" dirty="0">
                <a:latin typeface="Consolas"/>
                <a:cs typeface="Consolas"/>
              </a:rPr>
              <a:t>success |</a:t>
            </a:r>
            <a:r>
              <a:rPr sz="1601" spc="5" dirty="0">
                <a:latin typeface="Consolas"/>
                <a:cs typeface="Consolas"/>
              </a:rPr>
              <a:t> rc=0</a:t>
            </a:r>
            <a:r>
              <a:rPr sz="1601" spc="-20" dirty="0">
                <a:latin typeface="Consolas"/>
                <a:cs typeface="Consolas"/>
              </a:rPr>
              <a:t> </a:t>
            </a:r>
            <a:r>
              <a:rPr sz="1601" spc="5" dirty="0">
                <a:latin typeface="Consolas"/>
                <a:cs typeface="Consolas"/>
              </a:rPr>
              <a:t>&gt;&gt;</a:t>
            </a:r>
            <a:endParaRPr sz="1601" dirty="0">
              <a:latin typeface="Consolas"/>
              <a:cs typeface="Consolas"/>
            </a:endParaRPr>
          </a:p>
          <a:p>
            <a:pPr marL="72419" algn="ctr">
              <a:spcBef>
                <a:spcPts val="60"/>
              </a:spcBef>
              <a:tabLst>
                <a:tab pos="1783158" algn="l"/>
                <a:tab pos="2553086" algn="l"/>
              </a:tabLst>
            </a:pPr>
            <a:r>
              <a:rPr sz="1601" spc="5" dirty="0">
                <a:latin typeface="Consolas"/>
                <a:cs typeface="Consolas"/>
              </a:rPr>
              <a:t>18:57:01</a:t>
            </a:r>
            <a:r>
              <a:rPr sz="1601" spc="25" dirty="0">
                <a:latin typeface="Consolas"/>
                <a:cs typeface="Consolas"/>
              </a:rPr>
              <a:t> </a:t>
            </a:r>
            <a:r>
              <a:rPr sz="1601" spc="10" dirty="0">
                <a:latin typeface="Consolas"/>
                <a:cs typeface="Consolas"/>
              </a:rPr>
              <a:t>up</a:t>
            </a:r>
            <a:r>
              <a:rPr sz="1601" spc="30" dirty="0">
                <a:latin typeface="Consolas"/>
                <a:cs typeface="Consolas"/>
              </a:rPr>
              <a:t> </a:t>
            </a:r>
            <a:r>
              <a:rPr sz="1601" spc="5" dirty="0">
                <a:latin typeface="Consolas"/>
                <a:cs typeface="Consolas"/>
              </a:rPr>
              <a:t>11:03,	</a:t>
            </a:r>
            <a:r>
              <a:rPr sz="1601" spc="10" dirty="0">
                <a:latin typeface="Consolas"/>
                <a:cs typeface="Consolas"/>
              </a:rPr>
              <a:t>1</a:t>
            </a:r>
            <a:r>
              <a:rPr sz="1601" spc="20" dirty="0">
                <a:latin typeface="Consolas"/>
                <a:cs typeface="Consolas"/>
              </a:rPr>
              <a:t> </a:t>
            </a:r>
            <a:r>
              <a:rPr sz="1601" spc="5" dirty="0">
                <a:latin typeface="Consolas"/>
                <a:cs typeface="Consolas"/>
              </a:rPr>
              <a:t>user,	load average:</a:t>
            </a:r>
            <a:r>
              <a:rPr sz="1601" spc="10" dirty="0">
                <a:latin typeface="Consolas"/>
                <a:cs typeface="Consolas"/>
              </a:rPr>
              <a:t> </a:t>
            </a:r>
            <a:r>
              <a:rPr sz="1601" spc="5" dirty="0">
                <a:latin typeface="Consolas"/>
                <a:cs typeface="Consolas"/>
              </a:rPr>
              <a:t>0.00, 0.01,</a:t>
            </a:r>
            <a:r>
              <a:rPr sz="1601" spc="-70" dirty="0">
                <a:latin typeface="Consolas"/>
                <a:cs typeface="Consolas"/>
              </a:rPr>
              <a:t> </a:t>
            </a:r>
            <a:r>
              <a:rPr sz="1601" spc="5" dirty="0">
                <a:latin typeface="Consolas"/>
                <a:cs typeface="Consolas"/>
              </a:rPr>
              <a:t>0.05</a:t>
            </a:r>
            <a:endParaRPr sz="1601" dirty="0">
              <a:latin typeface="Consolas"/>
              <a:cs typeface="Consolas"/>
            </a:endParaRPr>
          </a:p>
          <a:p>
            <a:pPr>
              <a:spcBef>
                <a:spcPts val="25"/>
              </a:spcBef>
            </a:pPr>
            <a:endParaRPr sz="1601" dirty="0">
              <a:latin typeface="Consolas"/>
              <a:cs typeface="Consolas"/>
            </a:endParaRPr>
          </a:p>
          <a:p>
            <a:pPr marL="1271"/>
            <a:r>
              <a:rPr sz="1601" spc="5" dirty="0">
                <a:latin typeface="Consolas"/>
                <a:cs typeface="Consolas"/>
              </a:rPr>
              <a:t>192.168.250.11 </a:t>
            </a:r>
            <a:r>
              <a:rPr sz="1601" spc="10" dirty="0">
                <a:latin typeface="Consolas"/>
                <a:cs typeface="Consolas"/>
              </a:rPr>
              <a:t>|</a:t>
            </a:r>
            <a:r>
              <a:rPr sz="1601" spc="5" dirty="0">
                <a:latin typeface="Consolas"/>
                <a:cs typeface="Consolas"/>
              </a:rPr>
              <a:t> </a:t>
            </a:r>
            <a:r>
              <a:rPr sz="1601" spc="10" dirty="0">
                <a:latin typeface="Consolas"/>
                <a:cs typeface="Consolas"/>
              </a:rPr>
              <a:t>success |</a:t>
            </a:r>
            <a:r>
              <a:rPr sz="1601" spc="5" dirty="0">
                <a:latin typeface="Consolas"/>
                <a:cs typeface="Consolas"/>
              </a:rPr>
              <a:t> rc=0</a:t>
            </a:r>
            <a:r>
              <a:rPr sz="1601" spc="-20" dirty="0">
                <a:latin typeface="Consolas"/>
                <a:cs typeface="Consolas"/>
              </a:rPr>
              <a:t> </a:t>
            </a:r>
            <a:r>
              <a:rPr sz="1601" spc="5" dirty="0">
                <a:latin typeface="Consolas"/>
                <a:cs typeface="Consolas"/>
              </a:rPr>
              <a:t>&gt;&gt;</a:t>
            </a:r>
            <a:endParaRPr sz="1601" dirty="0">
              <a:latin typeface="Consolas"/>
              <a:cs typeface="Consolas"/>
            </a:endParaRPr>
          </a:p>
          <a:p>
            <a:pPr marL="72419" algn="ctr">
              <a:spcBef>
                <a:spcPts val="60"/>
              </a:spcBef>
              <a:tabLst>
                <a:tab pos="1783158" algn="l"/>
                <a:tab pos="2553086" algn="l"/>
              </a:tabLst>
            </a:pPr>
            <a:r>
              <a:rPr sz="1601" spc="5" dirty="0">
                <a:latin typeface="Consolas"/>
                <a:cs typeface="Consolas"/>
              </a:rPr>
              <a:t>18:57:02</a:t>
            </a:r>
            <a:r>
              <a:rPr sz="1601" spc="25" dirty="0">
                <a:latin typeface="Consolas"/>
                <a:cs typeface="Consolas"/>
              </a:rPr>
              <a:t> </a:t>
            </a:r>
            <a:r>
              <a:rPr sz="1601" spc="10" dirty="0">
                <a:latin typeface="Consolas"/>
                <a:cs typeface="Consolas"/>
              </a:rPr>
              <a:t>up</a:t>
            </a:r>
            <a:r>
              <a:rPr sz="1601" spc="30" dirty="0">
                <a:latin typeface="Consolas"/>
                <a:cs typeface="Consolas"/>
              </a:rPr>
              <a:t> </a:t>
            </a:r>
            <a:r>
              <a:rPr sz="1601" spc="5" dirty="0">
                <a:latin typeface="Consolas"/>
                <a:cs typeface="Consolas"/>
              </a:rPr>
              <a:t>11:03,	</a:t>
            </a:r>
            <a:r>
              <a:rPr sz="1601" spc="10" dirty="0">
                <a:latin typeface="Consolas"/>
                <a:cs typeface="Consolas"/>
              </a:rPr>
              <a:t>1</a:t>
            </a:r>
            <a:r>
              <a:rPr sz="1601" spc="20" dirty="0">
                <a:latin typeface="Consolas"/>
                <a:cs typeface="Consolas"/>
              </a:rPr>
              <a:t> </a:t>
            </a:r>
            <a:r>
              <a:rPr sz="1601" spc="5" dirty="0">
                <a:latin typeface="Consolas"/>
                <a:cs typeface="Consolas"/>
              </a:rPr>
              <a:t>user,	load average:</a:t>
            </a:r>
            <a:r>
              <a:rPr sz="1601" spc="10" dirty="0">
                <a:latin typeface="Consolas"/>
                <a:cs typeface="Consolas"/>
              </a:rPr>
              <a:t> </a:t>
            </a:r>
            <a:r>
              <a:rPr sz="1601" spc="5" dirty="0">
                <a:latin typeface="Consolas"/>
                <a:cs typeface="Consolas"/>
              </a:rPr>
              <a:t>0.00, 0.01,</a:t>
            </a:r>
            <a:r>
              <a:rPr sz="1601" spc="-70" dirty="0">
                <a:latin typeface="Consolas"/>
                <a:cs typeface="Consolas"/>
              </a:rPr>
              <a:t> </a:t>
            </a:r>
            <a:r>
              <a:rPr sz="1601" spc="5" dirty="0">
                <a:latin typeface="Consolas"/>
                <a:cs typeface="Consolas"/>
              </a:rPr>
              <a:t>0.05</a:t>
            </a:r>
            <a:endParaRPr sz="1601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9078" y="926073"/>
            <a:ext cx="902640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125" dirty="0"/>
              <a:t>Syntaxe</a:t>
            </a:r>
            <a:r>
              <a:rPr spc="325" dirty="0"/>
              <a:t> </a:t>
            </a:r>
            <a:r>
              <a:rPr spc="95" dirty="0"/>
              <a:t>des</a:t>
            </a:r>
            <a:r>
              <a:rPr spc="295" dirty="0"/>
              <a:t> </a:t>
            </a:r>
            <a:r>
              <a:rPr spc="130" dirty="0"/>
              <a:t>commandes</a:t>
            </a:r>
            <a:r>
              <a:rPr spc="385" dirty="0"/>
              <a:t> </a:t>
            </a:r>
            <a:r>
              <a:rPr spc="125" dirty="0"/>
              <a:t>Ad-Hoc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058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970" y="995063"/>
            <a:ext cx="879432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125" dirty="0"/>
              <a:t>COMMANDE</a:t>
            </a:r>
            <a:r>
              <a:rPr spc="360" dirty="0"/>
              <a:t> </a:t>
            </a:r>
            <a:r>
              <a:rPr spc="125" dirty="0"/>
              <a:t>Ad-Hoc</a:t>
            </a:r>
            <a:r>
              <a:rPr spc="325" dirty="0"/>
              <a:t> </a:t>
            </a:r>
            <a:r>
              <a:rPr spc="-5" dirty="0"/>
              <a:t>-</a:t>
            </a:r>
            <a:r>
              <a:rPr spc="315" dirty="0"/>
              <a:t> </a:t>
            </a:r>
            <a:r>
              <a:rPr spc="125" dirty="0"/>
              <a:t>exemples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102" y="2019361"/>
            <a:ext cx="10215091" cy="4800253"/>
          </a:xfrm>
          <a:prstGeom prst="rect">
            <a:avLst/>
          </a:prstGeom>
          <a:ln w="28575">
            <a:solidFill>
              <a:srgbClr val="4F81BC"/>
            </a:solidFill>
          </a:ln>
        </p:spPr>
        <p:txBody>
          <a:bodyPr vert="horz" wrap="square" lIns="0" tIns="1271" rIns="0" bIns="0" rtlCol="0">
            <a:spAutoFit/>
          </a:bodyPr>
          <a:lstStyle/>
          <a:p>
            <a:pPr marL="11435">
              <a:spcBef>
                <a:spcPts val="10"/>
              </a:spcBef>
            </a:pPr>
            <a:r>
              <a:rPr sz="2066" b="1" spc="5" dirty="0">
                <a:latin typeface="Consolas"/>
                <a:cs typeface="Consolas"/>
              </a:rPr>
              <a:t>#Transfert</a:t>
            </a:r>
            <a:r>
              <a:rPr sz="2066" b="1" spc="-10" dirty="0">
                <a:latin typeface="Consolas"/>
                <a:cs typeface="Consolas"/>
              </a:rPr>
              <a:t> </a:t>
            </a:r>
            <a:r>
              <a:rPr sz="2066" b="1" spc="10" dirty="0">
                <a:latin typeface="Consolas"/>
                <a:cs typeface="Consolas"/>
              </a:rPr>
              <a:t>de</a:t>
            </a:r>
            <a:r>
              <a:rPr sz="2066" b="1" spc="-5" dirty="0">
                <a:latin typeface="Consolas"/>
                <a:cs typeface="Consolas"/>
              </a:rPr>
              <a:t> </a:t>
            </a:r>
            <a:r>
              <a:rPr sz="2066" b="1" spc="5" dirty="0">
                <a:latin typeface="Consolas"/>
                <a:cs typeface="Consolas"/>
              </a:rPr>
              <a:t>fichier</a:t>
            </a:r>
            <a:endParaRPr sz="2066" dirty="0">
              <a:latin typeface="Consolas"/>
              <a:cs typeface="Consolas"/>
            </a:endParaRPr>
          </a:p>
          <a:p>
            <a:pPr marL="11435">
              <a:spcBef>
                <a:spcPts val="1060"/>
              </a:spcBef>
            </a:pPr>
            <a:r>
              <a:rPr sz="2066" spc="10" dirty="0">
                <a:latin typeface="Courier New"/>
                <a:cs typeface="Courier New"/>
              </a:rPr>
              <a:t>$</a:t>
            </a:r>
            <a:r>
              <a:rPr sz="2066" spc="-50" dirty="0">
                <a:latin typeface="Courier New"/>
                <a:cs typeface="Courier New"/>
              </a:rPr>
              <a:t> </a:t>
            </a:r>
            <a:r>
              <a:rPr sz="2066" spc="5" dirty="0">
                <a:latin typeface="Consolas"/>
                <a:cs typeface="Consolas"/>
              </a:rPr>
              <a:t>ansible</a:t>
            </a:r>
            <a:r>
              <a:rPr sz="2066" spc="20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all</a:t>
            </a:r>
            <a:r>
              <a:rPr sz="2066" spc="15" dirty="0">
                <a:latin typeface="Consolas"/>
                <a:cs typeface="Consolas"/>
              </a:rPr>
              <a:t> </a:t>
            </a:r>
            <a:r>
              <a:rPr sz="2066" spc="10" dirty="0">
                <a:latin typeface="Consolas"/>
                <a:cs typeface="Consolas"/>
              </a:rPr>
              <a:t>-m</a:t>
            </a:r>
            <a:r>
              <a:rPr sz="2066" spc="15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copy</a:t>
            </a:r>
            <a:r>
              <a:rPr sz="2066" spc="20" dirty="0">
                <a:latin typeface="Consolas"/>
                <a:cs typeface="Consolas"/>
              </a:rPr>
              <a:t> </a:t>
            </a:r>
            <a:r>
              <a:rPr sz="2066" spc="10" dirty="0">
                <a:latin typeface="Consolas"/>
                <a:cs typeface="Consolas"/>
              </a:rPr>
              <a:t>-a</a:t>
            </a:r>
            <a:r>
              <a:rPr sz="2066" spc="20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"src=/etc/hosts</a:t>
            </a:r>
            <a:r>
              <a:rPr sz="2066" spc="15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dest=/tmp/hosts“</a:t>
            </a:r>
            <a:endParaRPr sz="2066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66" dirty="0">
              <a:latin typeface="Consolas"/>
              <a:cs typeface="Consolas"/>
            </a:endParaRPr>
          </a:p>
          <a:p>
            <a:pPr marL="11435">
              <a:spcBef>
                <a:spcPts val="1025"/>
              </a:spcBef>
            </a:pPr>
            <a:r>
              <a:rPr sz="2066" b="1" spc="10" dirty="0">
                <a:latin typeface="Consolas"/>
                <a:cs typeface="Consolas"/>
              </a:rPr>
              <a:t>#</a:t>
            </a:r>
            <a:r>
              <a:rPr sz="2066" b="1" spc="5" dirty="0">
                <a:latin typeface="Consolas"/>
                <a:cs typeface="Consolas"/>
              </a:rPr>
              <a:t> INSTALLER </a:t>
            </a:r>
            <a:r>
              <a:rPr sz="2066" b="1" spc="10" dirty="0">
                <a:latin typeface="Consolas"/>
                <a:cs typeface="Consolas"/>
              </a:rPr>
              <a:t>LE</a:t>
            </a:r>
            <a:r>
              <a:rPr sz="2066" b="1" spc="5" dirty="0">
                <a:latin typeface="Consolas"/>
                <a:cs typeface="Consolas"/>
              </a:rPr>
              <a:t> PAQUETAGE</a:t>
            </a:r>
            <a:r>
              <a:rPr sz="2066" b="1" spc="-10" dirty="0">
                <a:latin typeface="Consolas"/>
                <a:cs typeface="Consolas"/>
              </a:rPr>
              <a:t> </a:t>
            </a:r>
            <a:r>
              <a:rPr sz="2066" b="1" spc="5" dirty="0">
                <a:latin typeface="Consolas"/>
                <a:cs typeface="Consolas"/>
              </a:rPr>
              <a:t>HTTPD</a:t>
            </a:r>
            <a:endParaRPr sz="2066" dirty="0">
              <a:latin typeface="Consolas"/>
              <a:cs typeface="Consolas"/>
            </a:endParaRPr>
          </a:p>
          <a:p>
            <a:pPr marL="11435">
              <a:spcBef>
                <a:spcPts val="60"/>
              </a:spcBef>
            </a:pPr>
            <a:r>
              <a:rPr sz="2066" spc="5" dirty="0">
                <a:latin typeface="Consolas"/>
                <a:cs typeface="Consolas"/>
              </a:rPr>
              <a:t>ansible</a:t>
            </a:r>
            <a:r>
              <a:rPr sz="2066" spc="10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web</a:t>
            </a:r>
            <a:r>
              <a:rPr sz="2066" spc="10" dirty="0">
                <a:latin typeface="Consolas"/>
                <a:cs typeface="Consolas"/>
              </a:rPr>
              <a:t> -i</a:t>
            </a:r>
            <a:r>
              <a:rPr sz="2066" spc="15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./hosts</a:t>
            </a:r>
            <a:r>
              <a:rPr sz="2066" spc="15" dirty="0">
                <a:latin typeface="Consolas"/>
                <a:cs typeface="Consolas"/>
              </a:rPr>
              <a:t> </a:t>
            </a:r>
            <a:r>
              <a:rPr sz="2066" spc="10" dirty="0">
                <a:latin typeface="Consolas"/>
                <a:cs typeface="Consolas"/>
              </a:rPr>
              <a:t>-m </a:t>
            </a:r>
            <a:r>
              <a:rPr sz="2066" spc="5" dirty="0">
                <a:latin typeface="Consolas"/>
                <a:cs typeface="Consolas"/>
              </a:rPr>
              <a:t>yum</a:t>
            </a:r>
            <a:r>
              <a:rPr sz="2066" spc="15" dirty="0">
                <a:latin typeface="Consolas"/>
                <a:cs typeface="Consolas"/>
              </a:rPr>
              <a:t> </a:t>
            </a:r>
            <a:r>
              <a:rPr sz="2066" spc="10" dirty="0">
                <a:latin typeface="Consolas"/>
                <a:cs typeface="Consolas"/>
              </a:rPr>
              <a:t>-a</a:t>
            </a:r>
            <a:r>
              <a:rPr sz="2066" spc="15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"name=httpd</a:t>
            </a:r>
            <a:r>
              <a:rPr sz="2066" spc="10" dirty="0">
                <a:latin typeface="Consolas"/>
                <a:cs typeface="Consolas"/>
              </a:rPr>
              <a:t> state=present"</a:t>
            </a:r>
            <a:endParaRPr sz="2066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66" dirty="0">
              <a:latin typeface="Consolas"/>
              <a:cs typeface="Consolas"/>
            </a:endParaRPr>
          </a:p>
          <a:p>
            <a:pPr>
              <a:spcBef>
                <a:spcPts val="25"/>
              </a:spcBef>
            </a:pPr>
            <a:endParaRPr sz="2066" dirty="0">
              <a:latin typeface="Consolas"/>
              <a:cs typeface="Consolas"/>
            </a:endParaRPr>
          </a:p>
          <a:p>
            <a:pPr marL="11435"/>
            <a:r>
              <a:rPr sz="2066" b="1" spc="10" dirty="0">
                <a:latin typeface="Consolas"/>
                <a:cs typeface="Consolas"/>
              </a:rPr>
              <a:t># </a:t>
            </a:r>
            <a:r>
              <a:rPr sz="2066" b="1" spc="5" dirty="0">
                <a:latin typeface="Consolas"/>
                <a:cs typeface="Consolas"/>
              </a:rPr>
              <a:t>DÉMARRER</a:t>
            </a:r>
            <a:r>
              <a:rPr sz="2066" b="1" spc="10" dirty="0">
                <a:latin typeface="Consolas"/>
                <a:cs typeface="Consolas"/>
              </a:rPr>
              <a:t> ET </a:t>
            </a:r>
            <a:r>
              <a:rPr sz="2066" b="1" spc="5" dirty="0">
                <a:latin typeface="Consolas"/>
                <a:cs typeface="Consolas"/>
              </a:rPr>
              <a:t>ACTIVER</a:t>
            </a:r>
            <a:r>
              <a:rPr sz="2066" b="1" spc="10" dirty="0">
                <a:latin typeface="Consolas"/>
                <a:cs typeface="Consolas"/>
              </a:rPr>
              <a:t> LE </a:t>
            </a:r>
            <a:r>
              <a:rPr sz="2066" b="1" spc="5" dirty="0">
                <a:latin typeface="Consolas"/>
                <a:cs typeface="Consolas"/>
              </a:rPr>
              <a:t>SERVICE</a:t>
            </a:r>
            <a:r>
              <a:rPr sz="2066" b="1" spc="-15" dirty="0">
                <a:latin typeface="Consolas"/>
                <a:cs typeface="Consolas"/>
              </a:rPr>
              <a:t> </a:t>
            </a:r>
            <a:r>
              <a:rPr sz="2066" b="1" spc="5" dirty="0">
                <a:latin typeface="Consolas"/>
                <a:cs typeface="Consolas"/>
              </a:rPr>
              <a:t>HTTPD</a:t>
            </a:r>
            <a:endParaRPr sz="2066" dirty="0">
              <a:latin typeface="Consolas"/>
              <a:cs typeface="Consolas"/>
            </a:endParaRPr>
          </a:p>
          <a:p>
            <a:pPr marL="11435">
              <a:spcBef>
                <a:spcPts val="60"/>
              </a:spcBef>
              <a:tabLst>
                <a:tab pos="1121223" algn="l"/>
              </a:tabLst>
            </a:pPr>
            <a:r>
              <a:rPr sz="2066" spc="5" dirty="0">
                <a:latin typeface="Consolas"/>
                <a:cs typeface="Consolas"/>
              </a:rPr>
              <a:t>ansible</a:t>
            </a:r>
            <a:r>
              <a:rPr sz="2066" spc="30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web	</a:t>
            </a:r>
            <a:r>
              <a:rPr sz="2066" spc="10" dirty="0">
                <a:latin typeface="Consolas"/>
                <a:cs typeface="Consolas"/>
              </a:rPr>
              <a:t>-i</a:t>
            </a:r>
            <a:r>
              <a:rPr sz="2066" spc="15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./hosts</a:t>
            </a:r>
            <a:r>
              <a:rPr sz="2066" spc="15" dirty="0">
                <a:latin typeface="Consolas"/>
                <a:cs typeface="Consolas"/>
              </a:rPr>
              <a:t> </a:t>
            </a:r>
            <a:r>
              <a:rPr sz="2066" spc="10" dirty="0">
                <a:latin typeface="Consolas"/>
                <a:cs typeface="Consolas"/>
              </a:rPr>
              <a:t>-m</a:t>
            </a:r>
            <a:r>
              <a:rPr sz="2066" spc="15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service</a:t>
            </a:r>
            <a:r>
              <a:rPr sz="2066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-a</a:t>
            </a:r>
            <a:r>
              <a:rPr sz="2066" spc="15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"name=httpd</a:t>
            </a:r>
            <a:r>
              <a:rPr sz="2066" spc="20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enabled=yes</a:t>
            </a:r>
            <a:r>
              <a:rPr sz="2066" spc="-25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state=started"</a:t>
            </a:r>
            <a:endParaRPr lang="fr-BE" sz="2066" dirty="0">
              <a:latin typeface="Consolas"/>
              <a:cs typeface="Consolas"/>
            </a:endParaRPr>
          </a:p>
          <a:p>
            <a:pPr marL="11435">
              <a:spcBef>
                <a:spcPts val="60"/>
              </a:spcBef>
              <a:tabLst>
                <a:tab pos="1121223" algn="l"/>
              </a:tabLst>
            </a:pPr>
            <a:endParaRPr lang="fr-BE" sz="2066" b="1" spc="5" dirty="0">
              <a:latin typeface="Consolas"/>
              <a:cs typeface="Consolas"/>
            </a:endParaRPr>
          </a:p>
          <a:p>
            <a:pPr marL="11435">
              <a:spcBef>
                <a:spcPts val="60"/>
              </a:spcBef>
              <a:tabLst>
                <a:tab pos="1121223" algn="l"/>
              </a:tabLst>
            </a:pPr>
            <a:endParaRPr lang="fr-BE" sz="2066" b="1" spc="5" dirty="0">
              <a:latin typeface="Consolas"/>
              <a:cs typeface="Consolas"/>
            </a:endParaRPr>
          </a:p>
          <a:p>
            <a:pPr marL="11435">
              <a:spcBef>
                <a:spcPts val="60"/>
              </a:spcBef>
              <a:tabLst>
                <a:tab pos="1121223" algn="l"/>
              </a:tabLst>
            </a:pPr>
            <a:r>
              <a:rPr sz="2066" b="1" spc="5" dirty="0">
                <a:latin typeface="Consolas"/>
                <a:cs typeface="Consolas"/>
              </a:rPr>
              <a:t>#Collecte</a:t>
            </a:r>
            <a:r>
              <a:rPr sz="2066" b="1" spc="-10" dirty="0">
                <a:latin typeface="Consolas"/>
                <a:cs typeface="Consolas"/>
              </a:rPr>
              <a:t> </a:t>
            </a:r>
            <a:r>
              <a:rPr sz="2066" b="1" spc="5" dirty="0">
                <a:latin typeface="Consolas"/>
                <a:cs typeface="Consolas"/>
              </a:rPr>
              <a:t>des</a:t>
            </a:r>
            <a:r>
              <a:rPr sz="2066" b="1" spc="-10" dirty="0">
                <a:latin typeface="Consolas"/>
                <a:cs typeface="Consolas"/>
              </a:rPr>
              <a:t> </a:t>
            </a:r>
            <a:r>
              <a:rPr sz="2066" b="1" spc="5" dirty="0" err="1">
                <a:latin typeface="Consolas"/>
                <a:cs typeface="Consolas"/>
              </a:rPr>
              <a:t>faits</a:t>
            </a:r>
            <a:endParaRPr lang="fr-BE" sz="2066" dirty="0">
              <a:latin typeface="Consolas"/>
              <a:cs typeface="Consolas"/>
            </a:endParaRPr>
          </a:p>
          <a:p>
            <a:pPr marL="11435">
              <a:spcBef>
                <a:spcPts val="60"/>
              </a:spcBef>
              <a:tabLst>
                <a:tab pos="1121223" algn="l"/>
              </a:tabLst>
            </a:pPr>
            <a:r>
              <a:rPr sz="2066" spc="10" dirty="0">
                <a:latin typeface="Consolas"/>
                <a:cs typeface="Consolas"/>
              </a:rPr>
              <a:t>$</a:t>
            </a:r>
            <a:r>
              <a:rPr sz="2066" spc="-5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ansible</a:t>
            </a:r>
            <a:r>
              <a:rPr sz="2066" dirty="0">
                <a:latin typeface="Consolas"/>
                <a:cs typeface="Consolas"/>
              </a:rPr>
              <a:t> </a:t>
            </a:r>
            <a:r>
              <a:rPr sz="2066" spc="5" dirty="0">
                <a:latin typeface="Consolas"/>
                <a:cs typeface="Consolas"/>
              </a:rPr>
              <a:t>all</a:t>
            </a:r>
            <a:r>
              <a:rPr sz="2066" spc="-10" dirty="0">
                <a:latin typeface="Consolas"/>
                <a:cs typeface="Consolas"/>
              </a:rPr>
              <a:t> </a:t>
            </a:r>
            <a:r>
              <a:rPr sz="2066" spc="10" dirty="0">
                <a:latin typeface="Consolas"/>
                <a:cs typeface="Consolas"/>
              </a:rPr>
              <a:t>-m</a:t>
            </a:r>
            <a:r>
              <a:rPr sz="2066" spc="-15" dirty="0">
                <a:latin typeface="Consolas"/>
                <a:cs typeface="Consolas"/>
              </a:rPr>
              <a:t> </a:t>
            </a:r>
            <a:r>
              <a:rPr sz="2066" spc="10" dirty="0">
                <a:latin typeface="Consolas"/>
                <a:cs typeface="Consolas"/>
              </a:rPr>
              <a:t>setup</a:t>
            </a:r>
            <a:endParaRPr sz="2066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455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433" y="888592"/>
            <a:ext cx="4296223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  <a:tabLst>
                <a:tab pos="980197" algn="l"/>
              </a:tabLst>
            </a:pPr>
            <a:r>
              <a:rPr spc="155" dirty="0"/>
              <a:t>LAB	</a:t>
            </a:r>
            <a:r>
              <a:rPr spc="-5" dirty="0"/>
              <a:t>#</a:t>
            </a:r>
            <a:r>
              <a:rPr spc="40" dirty="0"/>
              <a:t> </a:t>
            </a:r>
            <a:r>
              <a:rPr spc="-5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400" y="2169003"/>
            <a:ext cx="9041371" cy="2958251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spc="60" dirty="0">
                <a:latin typeface="Segoe UI Symbol"/>
                <a:cs typeface="Segoe UI Symbol"/>
              </a:rPr>
              <a:t>Commande</a:t>
            </a:r>
            <a:r>
              <a:rPr sz="1801" spc="90" dirty="0">
                <a:latin typeface="Segoe UI Symbol"/>
                <a:cs typeface="Segoe UI Symbol"/>
              </a:rPr>
              <a:t> </a:t>
            </a:r>
            <a:r>
              <a:rPr sz="1801" spc="45" dirty="0">
                <a:latin typeface="Segoe UI Symbol"/>
                <a:cs typeface="Segoe UI Symbol"/>
              </a:rPr>
              <a:t>Ansible</a:t>
            </a:r>
            <a:endParaRPr sz="1801" dirty="0">
              <a:latin typeface="Segoe UI Symbol"/>
              <a:cs typeface="Segoe UI Symbol"/>
            </a:endParaRPr>
          </a:p>
          <a:p>
            <a:pPr>
              <a:spcBef>
                <a:spcPts val="30"/>
              </a:spcBef>
            </a:pPr>
            <a:endParaRPr sz="3201" dirty="0">
              <a:latin typeface="Segoe UI Symbol"/>
              <a:cs typeface="Segoe UI Symbol"/>
            </a:endParaRPr>
          </a:p>
          <a:p>
            <a:pPr marL="12705"/>
            <a:r>
              <a:rPr sz="1801" b="1" spc="-35" dirty="0">
                <a:latin typeface="Malgun Gothic"/>
                <a:cs typeface="Malgun Gothic"/>
              </a:rPr>
              <a:t>Objectifs</a:t>
            </a:r>
            <a:endParaRPr sz="1801" dirty="0">
              <a:latin typeface="Malgun Gothic"/>
              <a:cs typeface="Malgun Gothic"/>
            </a:endParaRPr>
          </a:p>
          <a:p>
            <a:pPr marL="12705">
              <a:spcBef>
                <a:spcPts val="780"/>
              </a:spcBef>
            </a:pPr>
            <a:r>
              <a:rPr sz="1801" i="1" dirty="0">
                <a:latin typeface="Arial"/>
                <a:cs typeface="Arial"/>
              </a:rPr>
              <a:t>À</a:t>
            </a:r>
            <a:r>
              <a:rPr sz="1801" i="1" spc="-30" dirty="0">
                <a:latin typeface="Arial"/>
                <a:cs typeface="Arial"/>
              </a:rPr>
              <a:t> </a:t>
            </a:r>
            <a:r>
              <a:rPr sz="1801" i="1" dirty="0" err="1">
                <a:latin typeface="Arial"/>
                <a:cs typeface="Arial"/>
              </a:rPr>
              <a:t>l’aide</a:t>
            </a:r>
            <a:r>
              <a:rPr sz="1801" i="1" spc="85" dirty="0">
                <a:latin typeface="Arial"/>
                <a:cs typeface="Arial"/>
              </a:rPr>
              <a:t> </a:t>
            </a:r>
            <a:r>
              <a:rPr sz="1801" i="1" spc="50" dirty="0">
                <a:latin typeface="Arial"/>
                <a:cs typeface="Arial"/>
              </a:rPr>
              <a:t>de</a:t>
            </a:r>
            <a:r>
              <a:rPr lang="fr-BE" sz="1801" i="1" spc="50" dirty="0">
                <a:latin typeface="Arial"/>
                <a:cs typeface="Arial"/>
              </a:rPr>
              <a:t> </a:t>
            </a:r>
            <a:r>
              <a:rPr sz="1801" i="1" spc="50" dirty="0">
                <a:latin typeface="Arial"/>
                <a:cs typeface="Arial"/>
              </a:rPr>
              <a:t>la</a:t>
            </a:r>
            <a:r>
              <a:rPr sz="1801" i="1" spc="30" dirty="0">
                <a:latin typeface="Arial"/>
                <a:cs typeface="Arial"/>
              </a:rPr>
              <a:t> </a:t>
            </a:r>
            <a:r>
              <a:rPr sz="1801" i="1" spc="-10" dirty="0">
                <a:latin typeface="Arial"/>
                <a:cs typeface="Arial"/>
              </a:rPr>
              <a:t>commande</a:t>
            </a:r>
            <a:r>
              <a:rPr sz="1801" i="1" spc="45" dirty="0">
                <a:latin typeface="Arial"/>
                <a:cs typeface="Arial"/>
              </a:rPr>
              <a:t> </a:t>
            </a:r>
            <a:r>
              <a:rPr sz="1801" i="1" spc="-20" dirty="0">
                <a:latin typeface="Arial"/>
                <a:cs typeface="Arial"/>
              </a:rPr>
              <a:t>Ansible,</a:t>
            </a:r>
            <a:r>
              <a:rPr sz="1801" i="1" spc="-5" dirty="0">
                <a:latin typeface="Arial"/>
                <a:cs typeface="Arial"/>
              </a:rPr>
              <a:t> effectuez</a:t>
            </a:r>
            <a:r>
              <a:rPr sz="1801" i="1" spc="10" dirty="0">
                <a:latin typeface="Arial"/>
                <a:cs typeface="Arial"/>
              </a:rPr>
              <a:t> </a:t>
            </a:r>
            <a:r>
              <a:rPr sz="1801" i="1" spc="-25" dirty="0">
                <a:latin typeface="Arial"/>
                <a:cs typeface="Arial"/>
              </a:rPr>
              <a:t>les</a:t>
            </a:r>
            <a:r>
              <a:rPr sz="1801" i="1" spc="-20" dirty="0">
                <a:latin typeface="Arial"/>
                <a:cs typeface="Arial"/>
              </a:rPr>
              <a:t> </a:t>
            </a:r>
            <a:r>
              <a:rPr sz="1801" i="1" spc="-5" dirty="0">
                <a:latin typeface="Arial"/>
                <a:cs typeface="Arial"/>
              </a:rPr>
              <a:t>tâches</a:t>
            </a:r>
            <a:r>
              <a:rPr sz="1801" i="1" spc="-15" dirty="0">
                <a:latin typeface="Arial"/>
                <a:cs typeface="Arial"/>
              </a:rPr>
              <a:t> </a:t>
            </a:r>
            <a:r>
              <a:rPr sz="1801" i="1" spc="-20" dirty="0" err="1">
                <a:latin typeface="Arial"/>
                <a:cs typeface="Arial"/>
              </a:rPr>
              <a:t>suivantes</a:t>
            </a:r>
            <a:r>
              <a:rPr sz="1801" i="1" spc="35" dirty="0">
                <a:latin typeface="Arial"/>
                <a:cs typeface="Arial"/>
              </a:rPr>
              <a:t> </a:t>
            </a:r>
            <a:r>
              <a:rPr sz="1801" i="1" dirty="0">
                <a:latin typeface="Arial"/>
                <a:cs typeface="Arial"/>
              </a:rPr>
              <a:t>:</a:t>
            </a:r>
            <a:endParaRPr lang="fr-BE" sz="1801" dirty="0">
              <a:latin typeface="Arial"/>
              <a:cs typeface="Arial"/>
            </a:endParaRPr>
          </a:p>
          <a:p>
            <a:pPr marL="12705">
              <a:spcBef>
                <a:spcPts val="780"/>
              </a:spcBef>
            </a:pPr>
            <a:endParaRPr lang="fr-BE" sz="1801" spc="65" dirty="0">
              <a:latin typeface="Arial"/>
              <a:cs typeface="Arial"/>
            </a:endParaRPr>
          </a:p>
          <a:p>
            <a:pPr marL="355605" indent="-342900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sz="1801" spc="65" dirty="0" err="1">
                <a:latin typeface="Segoe UI Symbol"/>
                <a:cs typeface="Segoe UI Symbol"/>
              </a:rPr>
              <a:t>Testez</a:t>
            </a:r>
            <a:r>
              <a:rPr sz="1801" spc="150" dirty="0">
                <a:latin typeface="Segoe UI Symbol"/>
                <a:cs typeface="Segoe UI Symbol"/>
              </a:rPr>
              <a:t> </a:t>
            </a:r>
            <a:r>
              <a:rPr sz="1801" spc="15" dirty="0">
                <a:latin typeface="Segoe UI Symbol"/>
                <a:cs typeface="Segoe UI Symbol"/>
              </a:rPr>
              <a:t>la</a:t>
            </a:r>
            <a:r>
              <a:rPr sz="1801" spc="60" dirty="0">
                <a:latin typeface="Segoe UI Symbol"/>
                <a:cs typeface="Segoe UI Symbol"/>
              </a:rPr>
              <a:t> </a:t>
            </a:r>
            <a:r>
              <a:rPr sz="1801" spc="45" dirty="0">
                <a:latin typeface="Segoe UI Symbol"/>
                <a:cs typeface="Segoe UI Symbol"/>
              </a:rPr>
              <a:t>connexion</a:t>
            </a:r>
            <a:r>
              <a:rPr sz="1801" spc="90" dirty="0">
                <a:latin typeface="Segoe UI Symbol"/>
                <a:cs typeface="Segoe UI Symbol"/>
              </a:rPr>
              <a:t> </a:t>
            </a:r>
            <a:r>
              <a:rPr sz="1801" spc="45" dirty="0">
                <a:latin typeface="Segoe UI Symbol"/>
                <a:cs typeface="Segoe UI Symbol"/>
              </a:rPr>
              <a:t>Ansible</a:t>
            </a:r>
            <a:r>
              <a:rPr sz="1801" spc="16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à</a:t>
            </a:r>
            <a:r>
              <a:rPr sz="1801" spc="140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tous</a:t>
            </a:r>
            <a:r>
              <a:rPr sz="1801" spc="65" dirty="0">
                <a:latin typeface="Segoe UI Symbol"/>
                <a:cs typeface="Segoe UI Symbol"/>
              </a:rPr>
              <a:t> </a:t>
            </a:r>
            <a:r>
              <a:rPr sz="1801" spc="50" dirty="0">
                <a:latin typeface="Segoe UI Symbol"/>
                <a:cs typeface="Segoe UI Symbol"/>
              </a:rPr>
              <a:t>vos</a:t>
            </a:r>
            <a:r>
              <a:rPr sz="1801" spc="140" dirty="0">
                <a:latin typeface="Segoe UI Symbol"/>
                <a:cs typeface="Segoe UI Symbol"/>
              </a:rPr>
              <a:t> </a:t>
            </a:r>
            <a:r>
              <a:rPr sz="1801" spc="35" dirty="0">
                <a:latin typeface="Segoe UI Symbol"/>
                <a:cs typeface="Segoe UI Symbol"/>
              </a:rPr>
              <a:t>hôtes</a:t>
            </a:r>
            <a:r>
              <a:rPr sz="1801" spc="12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à</a:t>
            </a:r>
            <a:r>
              <a:rPr sz="1801" spc="13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l’aide</a:t>
            </a:r>
            <a:r>
              <a:rPr sz="1801" spc="85" dirty="0">
                <a:latin typeface="Segoe UI Symbol"/>
                <a:cs typeface="Segoe UI Symbol"/>
              </a:rPr>
              <a:t> </a:t>
            </a:r>
            <a:r>
              <a:rPr sz="1801" spc="25" dirty="0">
                <a:latin typeface="Segoe UI Symbol"/>
                <a:cs typeface="Segoe UI Symbol"/>
              </a:rPr>
              <a:t>du</a:t>
            </a:r>
            <a:r>
              <a:rPr sz="1801" spc="110" dirty="0">
                <a:latin typeface="Segoe UI Symbol"/>
                <a:cs typeface="Segoe UI Symbol"/>
              </a:rPr>
              <a:t> </a:t>
            </a:r>
            <a:r>
              <a:rPr sz="1801" spc="35" dirty="0">
                <a:latin typeface="Segoe UI Symbol"/>
                <a:cs typeface="Segoe UI Symbol"/>
              </a:rPr>
              <a:t>module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50" dirty="0">
                <a:latin typeface="Segoe UI Symbol"/>
                <a:cs typeface="Segoe UI Symbol"/>
              </a:rPr>
              <a:t>Ping</a:t>
            </a:r>
            <a:endParaRPr lang="fr-BE" sz="1801" dirty="0">
              <a:latin typeface="Segoe UI Symbol"/>
              <a:cs typeface="Segoe UI Symbol"/>
            </a:endParaRPr>
          </a:p>
          <a:p>
            <a:pPr marL="355605" indent="-342900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sz="1801" spc="25" dirty="0" err="1">
                <a:latin typeface="Segoe UI Symbol"/>
                <a:cs typeface="Segoe UI Symbol"/>
              </a:rPr>
              <a:t>Installez</a:t>
            </a:r>
            <a:r>
              <a:rPr sz="1801" spc="8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le</a:t>
            </a:r>
            <a:r>
              <a:rPr sz="1801" spc="85" dirty="0">
                <a:latin typeface="Segoe UI Symbol"/>
                <a:cs typeface="Segoe UI Symbol"/>
              </a:rPr>
              <a:t> </a:t>
            </a:r>
            <a:r>
              <a:rPr sz="1801" spc="15" dirty="0">
                <a:latin typeface="Segoe UI Symbol"/>
                <a:cs typeface="Segoe UI Symbol"/>
              </a:rPr>
              <a:t>référentiel</a:t>
            </a:r>
            <a:r>
              <a:rPr sz="1801" spc="35" dirty="0">
                <a:latin typeface="Segoe UI Symbol"/>
                <a:cs typeface="Segoe UI Symbol"/>
              </a:rPr>
              <a:t> </a:t>
            </a:r>
            <a:r>
              <a:rPr sz="1801" spc="90" dirty="0">
                <a:latin typeface="Segoe UI Symbol"/>
                <a:cs typeface="Segoe UI Symbol"/>
              </a:rPr>
              <a:t>emacs</a:t>
            </a:r>
            <a:r>
              <a:rPr sz="1801" spc="26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sur</a:t>
            </a:r>
            <a:r>
              <a:rPr sz="1801" spc="60" dirty="0">
                <a:latin typeface="Segoe UI Symbol"/>
                <a:cs typeface="Segoe UI Symbol"/>
              </a:rPr>
              <a:t> </a:t>
            </a:r>
            <a:r>
              <a:rPr sz="1801" spc="25" dirty="0">
                <a:latin typeface="Segoe UI Symbol"/>
                <a:cs typeface="Segoe UI Symbol"/>
              </a:rPr>
              <a:t>tous</a:t>
            </a:r>
            <a:r>
              <a:rPr sz="1801" spc="65" dirty="0">
                <a:latin typeface="Segoe UI Symbol"/>
                <a:cs typeface="Segoe UI Symbol"/>
              </a:rPr>
              <a:t> </a:t>
            </a:r>
            <a:r>
              <a:rPr sz="1801" spc="55" dirty="0">
                <a:latin typeface="Segoe UI Symbol"/>
                <a:cs typeface="Segoe UI Symbol"/>
              </a:rPr>
              <a:t>vos</a:t>
            </a:r>
            <a:r>
              <a:rPr sz="1801" spc="80" dirty="0">
                <a:latin typeface="Segoe UI Symbol"/>
                <a:cs typeface="Segoe UI Symbol"/>
              </a:rPr>
              <a:t> </a:t>
            </a:r>
            <a:r>
              <a:rPr sz="1801" spc="35" dirty="0" err="1">
                <a:latin typeface="Segoe UI Symbol"/>
                <a:cs typeface="Segoe UI Symbol"/>
              </a:rPr>
              <a:t>hôtes</a:t>
            </a:r>
            <a:r>
              <a:rPr sz="1801" spc="35" dirty="0">
                <a:latin typeface="Segoe UI Symbol"/>
                <a:cs typeface="Segoe UI Symbol"/>
              </a:rPr>
              <a:t> </a:t>
            </a:r>
            <a:r>
              <a:rPr sz="1801" spc="-475" dirty="0">
                <a:latin typeface="Segoe UI Symbol"/>
                <a:cs typeface="Segoe UI Symbol"/>
              </a:rPr>
              <a:t> </a:t>
            </a:r>
            <a:endParaRPr lang="fr-BE" sz="1801" spc="-475" dirty="0">
              <a:latin typeface="Segoe UI Symbol"/>
              <a:cs typeface="Segoe UI Symbol"/>
            </a:endParaRPr>
          </a:p>
          <a:p>
            <a:pPr marL="355605" indent="-342900">
              <a:spcBef>
                <a:spcPts val="780"/>
              </a:spcBef>
              <a:buFont typeface="Arial" panose="020B0604020202020204" pitchFamily="34" charset="0"/>
              <a:buChar char="•"/>
            </a:pPr>
            <a:r>
              <a:rPr sz="1801" spc="25" dirty="0" err="1">
                <a:latin typeface="Segoe UI Symbol"/>
                <a:cs typeface="Segoe UI Symbol"/>
              </a:rPr>
              <a:t>Supprimer</a:t>
            </a:r>
            <a:r>
              <a:rPr sz="1801" spc="105" dirty="0">
                <a:latin typeface="Segoe UI Symbol"/>
                <a:cs typeface="Segoe UI Symbol"/>
              </a:rPr>
              <a:t> </a:t>
            </a:r>
            <a:r>
              <a:rPr sz="1801" spc="15" dirty="0">
                <a:latin typeface="Segoe UI Symbol"/>
                <a:cs typeface="Segoe UI Symbol"/>
              </a:rPr>
              <a:t>le</a:t>
            </a:r>
            <a:r>
              <a:rPr sz="1801" spc="65" dirty="0">
                <a:latin typeface="Segoe UI Symbol"/>
                <a:cs typeface="Segoe UI Symbol"/>
              </a:rPr>
              <a:t> </a:t>
            </a:r>
            <a:r>
              <a:rPr sz="1801" spc="25" dirty="0">
                <a:latin typeface="Segoe UI Symbol"/>
                <a:cs typeface="Segoe UI Symbol"/>
              </a:rPr>
              <a:t>paquet</a:t>
            </a:r>
            <a:r>
              <a:rPr sz="1801" spc="85" dirty="0">
                <a:latin typeface="Segoe UI Symbol"/>
                <a:cs typeface="Segoe UI Symbol"/>
              </a:rPr>
              <a:t> </a:t>
            </a:r>
            <a:r>
              <a:rPr sz="1801" spc="20" dirty="0">
                <a:latin typeface="Segoe UI Symbol"/>
                <a:cs typeface="Segoe UI Symbol"/>
              </a:rPr>
              <a:t>git</a:t>
            </a:r>
            <a:r>
              <a:rPr sz="1801" spc="75" dirty="0">
                <a:latin typeface="Segoe UI Symbol"/>
                <a:cs typeface="Segoe UI Symbol"/>
              </a:rPr>
              <a:t> </a:t>
            </a:r>
            <a:r>
              <a:rPr sz="1801" spc="15" dirty="0">
                <a:latin typeface="Segoe UI Symbol"/>
                <a:cs typeface="Segoe UI Symbol"/>
              </a:rPr>
              <a:t>de</a:t>
            </a:r>
            <a:r>
              <a:rPr sz="1801" spc="65" dirty="0">
                <a:latin typeface="Segoe UI Symbol"/>
                <a:cs typeface="Segoe UI Symbol"/>
              </a:rPr>
              <a:t> </a:t>
            </a:r>
            <a:r>
              <a:rPr sz="1801" spc="25" dirty="0">
                <a:latin typeface="Segoe UI Symbol"/>
                <a:cs typeface="Segoe UI Symbol"/>
              </a:rPr>
              <a:t>votre</a:t>
            </a:r>
            <a:r>
              <a:rPr sz="1801" spc="65" dirty="0">
                <a:latin typeface="Segoe UI Symbol"/>
                <a:cs typeface="Segoe UI Symbol"/>
              </a:rPr>
              <a:t> </a:t>
            </a:r>
            <a:r>
              <a:rPr sz="1801" spc="25" dirty="0">
                <a:latin typeface="Segoe UI Symbol"/>
                <a:cs typeface="Segoe UI Symbol"/>
              </a:rPr>
              <a:t>hôte</a:t>
            </a:r>
            <a:r>
              <a:rPr sz="1801" spc="55" dirty="0">
                <a:latin typeface="Segoe UI Symbol"/>
                <a:cs typeface="Segoe UI Symbol"/>
              </a:rPr>
              <a:t> </a:t>
            </a:r>
            <a:r>
              <a:rPr sz="1801" spc="25" dirty="0">
                <a:latin typeface="Segoe UI Symbol"/>
                <a:cs typeface="Segoe UI Symbol"/>
              </a:rPr>
              <a:t>local.</a:t>
            </a:r>
            <a:endParaRPr sz="1801" dirty="0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061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925" y="918831"/>
            <a:ext cx="579541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  <a:tabLst>
                <a:tab pos="980832" algn="l"/>
              </a:tabLst>
            </a:pPr>
            <a:r>
              <a:rPr spc="229" dirty="0"/>
              <a:t>L</a:t>
            </a:r>
            <a:r>
              <a:rPr spc="235" dirty="0"/>
              <a:t>A</a:t>
            </a:r>
            <a:r>
              <a:rPr spc="-5" dirty="0"/>
              <a:t>B</a:t>
            </a:r>
            <a:r>
              <a:rPr dirty="0"/>
              <a:t>	</a:t>
            </a:r>
            <a:r>
              <a:rPr spc="-120" dirty="0"/>
              <a:t>#</a:t>
            </a:r>
            <a:r>
              <a:rPr spc="-5" dirty="0"/>
              <a:t>1</a:t>
            </a:r>
            <a:r>
              <a:rPr spc="-195" dirty="0"/>
              <a:t> </a:t>
            </a:r>
            <a:r>
              <a:rPr spc="-5" dirty="0"/>
              <a:t>-</a:t>
            </a:r>
            <a:r>
              <a:rPr spc="50" dirty="0"/>
              <a:t> </a:t>
            </a:r>
            <a:r>
              <a:rPr spc="200" dirty="0"/>
              <a:t>S</a:t>
            </a:r>
            <a:r>
              <a:rPr spc="204" dirty="0"/>
              <a:t>OL</a:t>
            </a:r>
            <a:r>
              <a:rPr spc="200" dirty="0"/>
              <a:t>U</a:t>
            </a:r>
            <a:r>
              <a:rPr spc="204" dirty="0"/>
              <a:t>TIO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7716" y="3745278"/>
            <a:ext cx="7704516" cy="79683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6988" rIns="0" bIns="0" rtlCol="0">
            <a:spAutoFit/>
          </a:bodyPr>
          <a:lstStyle/>
          <a:p>
            <a:pPr>
              <a:spcBef>
                <a:spcPts val="55"/>
              </a:spcBef>
            </a:pPr>
            <a:endParaRPr sz="1351" dirty="0">
              <a:latin typeface="Times New Roman"/>
              <a:cs typeface="Times New Roman"/>
            </a:endParaRPr>
          </a:p>
          <a:p>
            <a:pPr marL="11435"/>
            <a:r>
              <a:rPr sz="1200" spc="5" dirty="0">
                <a:latin typeface="Consolas"/>
                <a:cs typeface="Consolas"/>
              </a:rPr>
              <a:t>ansible all </a:t>
            </a:r>
            <a:r>
              <a:rPr sz="1200" spc="10" dirty="0">
                <a:latin typeface="Consolas"/>
                <a:cs typeface="Consolas"/>
              </a:rPr>
              <a:t>-i </a:t>
            </a:r>
            <a:r>
              <a:rPr sz="1200" spc="5" dirty="0">
                <a:latin typeface="Consolas"/>
                <a:cs typeface="Consolas"/>
              </a:rPr>
              <a:t>inventory </a:t>
            </a:r>
            <a:r>
              <a:rPr sz="1200" spc="10" dirty="0">
                <a:latin typeface="Consolas"/>
                <a:cs typeface="Consolas"/>
              </a:rPr>
              <a:t>-m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ping</a:t>
            </a:r>
            <a:endParaRPr sz="1200" dirty="0">
              <a:latin typeface="Consolas"/>
              <a:cs typeface="Consolas"/>
            </a:endParaRPr>
          </a:p>
          <a:p>
            <a:pPr marL="11435" marR="2484478">
              <a:lnSpc>
                <a:spcPct val="104200"/>
              </a:lnSpc>
              <a:spcBef>
                <a:spcPts val="60"/>
              </a:spcBef>
            </a:pPr>
            <a:r>
              <a:rPr sz="1200" spc="5" dirty="0">
                <a:latin typeface="Consolas"/>
                <a:cs typeface="Consolas"/>
              </a:rPr>
              <a:t>ansible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all</a:t>
            </a:r>
            <a:r>
              <a:rPr sz="1200" spc="10" dirty="0">
                <a:latin typeface="Consolas"/>
                <a:cs typeface="Consolas"/>
              </a:rPr>
              <a:t> -i</a:t>
            </a:r>
            <a:r>
              <a:rPr sz="1200" spc="2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inventory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-m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yum</a:t>
            </a:r>
            <a:r>
              <a:rPr sz="1200" spc="20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-a</a:t>
            </a:r>
            <a:r>
              <a:rPr sz="120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"name=emacs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state=present" </a:t>
            </a:r>
            <a:r>
              <a:rPr sz="1200" spc="-645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ansible localhost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-m </a:t>
            </a:r>
            <a:r>
              <a:rPr sz="1200" spc="5" dirty="0">
                <a:latin typeface="Consolas"/>
                <a:cs typeface="Consolas"/>
              </a:rPr>
              <a:t>yum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10" dirty="0">
                <a:latin typeface="Consolas"/>
                <a:cs typeface="Consolas"/>
              </a:rPr>
              <a:t>-a </a:t>
            </a:r>
            <a:r>
              <a:rPr sz="1200" spc="5" dirty="0">
                <a:latin typeface="Consolas"/>
                <a:cs typeface="Consolas"/>
              </a:rPr>
              <a:t>"name=git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5" dirty="0">
                <a:latin typeface="Consolas"/>
                <a:cs typeface="Consolas"/>
              </a:rPr>
              <a:t>state=absent"</a:t>
            </a:r>
            <a:endParaRPr sz="1200" dirty="0">
              <a:latin typeface="Consolas"/>
              <a:cs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626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3995" y="1072279"/>
            <a:ext cx="3614668" cy="543788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12705">
              <a:spcBef>
                <a:spcPts val="95"/>
              </a:spcBef>
            </a:pPr>
            <a:r>
              <a:rPr sz="3401" spc="-5" dirty="0">
                <a:latin typeface="Segoe UI Symbol"/>
                <a:cs typeface="Segoe UI Symbol"/>
              </a:rPr>
              <a:t>Ce</a:t>
            </a:r>
            <a:r>
              <a:rPr sz="3401" spc="-20" dirty="0">
                <a:latin typeface="Segoe UI Symbol"/>
                <a:cs typeface="Segoe UI Symbol"/>
              </a:rPr>
              <a:t> </a:t>
            </a:r>
            <a:r>
              <a:rPr sz="3401" spc="-5" dirty="0">
                <a:latin typeface="Segoe UI Symbol"/>
                <a:cs typeface="Segoe UI Symbol"/>
              </a:rPr>
              <a:t>qu’on</a:t>
            </a:r>
            <a:r>
              <a:rPr sz="3401" spc="-15" dirty="0">
                <a:latin typeface="Segoe UI Symbol"/>
                <a:cs typeface="Segoe UI Symbol"/>
              </a:rPr>
              <a:t> </a:t>
            </a:r>
            <a:r>
              <a:rPr sz="3401" spc="-5" dirty="0">
                <a:latin typeface="Segoe UI Symbol"/>
                <a:cs typeface="Segoe UI Symbol"/>
              </a:rPr>
              <a:t>a</a:t>
            </a:r>
            <a:r>
              <a:rPr sz="3401" spc="-15" dirty="0">
                <a:latin typeface="Segoe UI Symbol"/>
                <a:cs typeface="Segoe UI Symbol"/>
              </a:rPr>
              <a:t> </a:t>
            </a:r>
            <a:r>
              <a:rPr sz="3401" spc="-5" dirty="0">
                <a:latin typeface="Segoe UI Symbol"/>
                <a:cs typeface="Segoe UI Symbol"/>
              </a:rPr>
              <a:t>couvert</a:t>
            </a:r>
            <a:endParaRPr sz="3401">
              <a:latin typeface="Segoe UI Symbol"/>
              <a:cs typeface="Segoe UI 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6579" y="1990037"/>
            <a:ext cx="3361832" cy="574916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5082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Principe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commandes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ad-hoc.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Syntaxes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et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options.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771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7634" y="3036575"/>
            <a:ext cx="4167986" cy="829023"/>
          </a:xfrm>
          <a:prstGeom prst="rect">
            <a:avLst/>
          </a:prstGeom>
        </p:spPr>
        <p:txBody>
          <a:bodyPr vert="horz" wrap="square" lIns="0" tIns="1461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4"/>
              </a:spcBef>
            </a:pPr>
            <a:r>
              <a:rPr sz="5252" u="heavy" spc="5" dirty="0">
                <a:uFill>
                  <a:solidFill>
                    <a:srgbClr val="000000"/>
                  </a:solidFill>
                </a:uFill>
              </a:rPr>
              <a:t>Langage</a:t>
            </a:r>
            <a:r>
              <a:rPr sz="5252" u="heavy" spc="-9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5252" u="heavy" spc="5" dirty="0">
                <a:uFill>
                  <a:solidFill>
                    <a:srgbClr val="000000"/>
                  </a:solidFill>
                </a:uFill>
              </a:rPr>
              <a:t>Yaml</a:t>
            </a:r>
            <a:endParaRPr sz="5252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3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93" y="402484"/>
            <a:ext cx="9316164" cy="773173"/>
          </a:xfrm>
        </p:spPr>
        <p:txBody>
          <a:bodyPr/>
          <a:lstStyle/>
          <a:p>
            <a:r>
              <a:rPr lang="fr-BE" dirty="0"/>
              <a:t>Introduction </a:t>
            </a:r>
            <a:r>
              <a:rPr lang="fr-BE" dirty="0" err="1"/>
              <a:t>Ansible</a:t>
            </a:r>
            <a:r>
              <a:rPr lang="fr-BE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593" y="1910428"/>
            <a:ext cx="9316164" cy="4606487"/>
          </a:xfrm>
        </p:spPr>
        <p:txBody>
          <a:bodyPr>
            <a:normAutofit/>
          </a:bodyPr>
          <a:lstStyle/>
          <a:p>
            <a:r>
              <a:rPr lang="fr-FR" dirty="0"/>
              <a:t>Les objectifs de la conception d’</a:t>
            </a:r>
            <a:r>
              <a:rPr lang="fr-FR" dirty="0" err="1"/>
              <a:t>Ansible</a:t>
            </a:r>
            <a:r>
              <a:rPr lang="fr-FR" dirty="0"/>
              <a:t> ont été pour lui un code minime, cohérent, </a:t>
            </a:r>
            <a:r>
              <a:rPr lang="fr-FR" dirty="0" err="1"/>
              <a:t>sécurisé,très</a:t>
            </a:r>
            <a:r>
              <a:rPr lang="fr-FR" dirty="0"/>
              <a:t> fiable et facile à apprendre</a:t>
            </a:r>
          </a:p>
          <a:p>
            <a:r>
              <a:rPr lang="fr-FR" dirty="0"/>
              <a:t>La société </a:t>
            </a:r>
            <a:r>
              <a:rPr lang="fr-FR" dirty="0" err="1"/>
              <a:t>Ansible</a:t>
            </a:r>
            <a:r>
              <a:rPr lang="fr-FR" dirty="0"/>
              <a:t> a été rachetée par </a:t>
            </a:r>
            <a:r>
              <a:rPr lang="fr-FR" dirty="0" err="1"/>
              <a:t>Red</a:t>
            </a:r>
            <a:r>
              <a:rPr lang="fr-FR" dirty="0"/>
              <a:t> Hat en </a:t>
            </a:r>
            <a:r>
              <a:rPr lang="fr-FR" b="1" dirty="0"/>
              <a:t>2015</a:t>
            </a:r>
          </a:p>
          <a:p>
            <a:r>
              <a:rPr lang="fr-FR" dirty="0" err="1"/>
              <a:t>Ansible</a:t>
            </a:r>
            <a:r>
              <a:rPr lang="fr-FR" dirty="0"/>
              <a:t> fonctionne principalement en mode push en utilisant </a:t>
            </a:r>
            <a:r>
              <a:rPr lang="fr-FR" b="1" dirty="0"/>
              <a:t>SSH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106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253389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1988207"/>
            <a:ext cx="4527547" cy="2694167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indent="-343037">
              <a:spcBef>
                <a:spcPts val="9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Introduction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spcBef>
                <a:spcPts val="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Syntaxes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Syntaxes</a:t>
            </a:r>
            <a:r>
              <a:rPr sz="2501" spc="-2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complexes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Syntaxes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: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formes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abrégées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Syntaxes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: valeurs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multilignes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Syntaxes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: valeurs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booléennes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Syntaxes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:</a:t>
            </a:r>
            <a:r>
              <a:rPr sz="2501" spc="-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variables</a:t>
            </a:r>
            <a:endParaRPr sz="25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9622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462394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505" y="2354807"/>
            <a:ext cx="9772309" cy="2347946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337320" marR="5082" indent="-287135" algn="just">
              <a:spcBef>
                <a:spcPts val="100"/>
              </a:spcBef>
              <a:buFont typeface="Arial MT"/>
              <a:buChar char="•"/>
              <a:tabLst>
                <a:tab pos="337955" algn="l"/>
              </a:tabLst>
            </a:pPr>
            <a:r>
              <a:rPr sz="1801" dirty="0">
                <a:latin typeface="Segoe UI Symbol"/>
                <a:cs typeface="Segoe UI Symbol"/>
              </a:rPr>
              <a:t>YAML,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acronyme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</a:t>
            </a:r>
            <a:r>
              <a:rPr sz="1801" dirty="0">
                <a:latin typeface="Segoe UI Symbol"/>
                <a:cs typeface="Segoe UI Symbol"/>
              </a:rPr>
              <a:t> "</a:t>
            </a:r>
            <a:r>
              <a:rPr sz="1801" dirty="0">
                <a:solidFill>
                  <a:srgbClr val="C00000"/>
                </a:solidFill>
                <a:latin typeface="Segoe UI Symbol"/>
                <a:cs typeface="Segoe UI Symbol"/>
              </a:rPr>
              <a:t>Yet</a:t>
            </a:r>
            <a:r>
              <a:rPr sz="1801" spc="5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solidFill>
                  <a:srgbClr val="C00000"/>
                </a:solidFill>
                <a:latin typeface="Segoe UI Symbol"/>
                <a:cs typeface="Segoe UI Symbol"/>
              </a:rPr>
              <a:t>Another</a:t>
            </a:r>
            <a:r>
              <a:rPr sz="1801" dirty="0">
                <a:solidFill>
                  <a:srgbClr val="C00000"/>
                </a:solidFill>
                <a:latin typeface="Segoe UI Symbol"/>
                <a:cs typeface="Segoe UI Symbol"/>
              </a:rPr>
              <a:t> Markup</a:t>
            </a:r>
            <a:r>
              <a:rPr sz="1801" spc="5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solidFill>
                  <a:srgbClr val="C00000"/>
                </a:solidFill>
                <a:latin typeface="Segoe UI Symbol"/>
                <a:cs typeface="Segoe UI Symbol"/>
              </a:rPr>
              <a:t>Language</a:t>
            </a:r>
            <a:r>
              <a:rPr sz="1801" spc="-5" dirty="0">
                <a:latin typeface="Segoe UI Symbol"/>
                <a:cs typeface="Segoe UI Symbol"/>
              </a:rPr>
              <a:t>"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dans</a:t>
            </a:r>
            <a:r>
              <a:rPr sz="1801" dirty="0">
                <a:latin typeface="Segoe UI Symbol"/>
                <a:cs typeface="Segoe UI Symbol"/>
              </a:rPr>
              <a:t> sa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version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1.0,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il</a:t>
            </a:r>
            <a:r>
              <a:rPr sz="1801" spc="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devient 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l'acronyme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récursif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</a:t>
            </a:r>
            <a:r>
              <a:rPr sz="1801" dirty="0">
                <a:latin typeface="Segoe UI Symbol"/>
                <a:cs typeface="Segoe UI Symbol"/>
              </a:rPr>
              <a:t> "</a:t>
            </a:r>
            <a:r>
              <a:rPr sz="1801" dirty="0">
                <a:solidFill>
                  <a:srgbClr val="C00000"/>
                </a:solidFill>
                <a:latin typeface="Segoe UI Symbol"/>
                <a:cs typeface="Segoe UI Symbol"/>
              </a:rPr>
              <a:t>YAML</a:t>
            </a:r>
            <a:r>
              <a:rPr sz="1801" spc="5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C00000"/>
                </a:solidFill>
                <a:latin typeface="Segoe UI Symbol"/>
                <a:cs typeface="Segoe UI Symbol"/>
              </a:rPr>
              <a:t>Ain’t </a:t>
            </a:r>
            <a:r>
              <a:rPr sz="1801" spc="-5" dirty="0">
                <a:solidFill>
                  <a:srgbClr val="C00000"/>
                </a:solidFill>
                <a:latin typeface="Segoe UI Symbol"/>
                <a:cs typeface="Segoe UI Symbol"/>
              </a:rPr>
              <a:t>Markup</a:t>
            </a:r>
            <a:r>
              <a:rPr sz="1801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solidFill>
                  <a:srgbClr val="C00000"/>
                </a:solidFill>
                <a:latin typeface="Segoe UI Symbol"/>
                <a:cs typeface="Segoe UI Symbol"/>
              </a:rPr>
              <a:t>Language</a:t>
            </a:r>
            <a:r>
              <a:rPr sz="1801" spc="-5" dirty="0">
                <a:latin typeface="Segoe UI Symbol"/>
                <a:cs typeface="Segoe UI Symbol"/>
              </a:rPr>
              <a:t>"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("YAML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n’est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pas</a:t>
            </a:r>
            <a:r>
              <a:rPr sz="1801" dirty="0">
                <a:latin typeface="Segoe UI Symbol"/>
                <a:cs typeface="Segoe UI Symbol"/>
              </a:rPr>
              <a:t> un </a:t>
            </a:r>
            <a:r>
              <a:rPr sz="1801" spc="-5" dirty="0">
                <a:latin typeface="Segoe UI Symbol"/>
                <a:cs typeface="Segoe UI Symbol"/>
              </a:rPr>
              <a:t>langage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 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balisage")</a:t>
            </a:r>
            <a:r>
              <a:rPr sz="1801" spc="-5" dirty="0">
                <a:latin typeface="Segoe UI Symbol"/>
                <a:cs typeface="Segoe UI Symbol"/>
              </a:rPr>
              <a:t> dans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sa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version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1.1.</a:t>
            </a:r>
            <a:endParaRPr sz="1801">
              <a:latin typeface="Segoe UI Symbol"/>
              <a:cs typeface="Segoe UI Symbol"/>
            </a:endParaRPr>
          </a:p>
          <a:p>
            <a:pPr marL="337320" indent="-287135" algn="just">
              <a:spcBef>
                <a:spcPts val="395"/>
              </a:spcBef>
              <a:buFont typeface="Arial MT"/>
              <a:buChar char="•"/>
              <a:tabLst>
                <a:tab pos="337955" algn="l"/>
              </a:tabLst>
            </a:pPr>
            <a:r>
              <a:rPr sz="1801" spc="-5" dirty="0">
                <a:latin typeface="Segoe UI Symbol"/>
                <a:cs typeface="Segoe UI Symbol"/>
              </a:rPr>
              <a:t>Principalement</a:t>
            </a:r>
            <a:r>
              <a:rPr sz="1801" spc="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conçu </a:t>
            </a:r>
            <a:r>
              <a:rPr sz="1801" dirty="0">
                <a:latin typeface="Segoe UI Symbol"/>
                <a:cs typeface="Segoe UI Symbol"/>
              </a:rPr>
              <a:t>pour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la représentation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des</a:t>
            </a:r>
            <a:r>
              <a:rPr sz="1801" dirty="0">
                <a:latin typeface="Segoe UI Symbol"/>
                <a:cs typeface="Segoe UI Symbol"/>
              </a:rPr>
              <a:t> structures</a:t>
            </a:r>
            <a:r>
              <a:rPr sz="1801" spc="-4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données</a:t>
            </a:r>
            <a:endParaRPr sz="1801">
              <a:latin typeface="Segoe UI Symbol"/>
              <a:cs typeface="Segoe UI Symbol"/>
            </a:endParaRPr>
          </a:p>
          <a:p>
            <a:pPr marL="310004" indent="-285229" algn="just">
              <a:spcBef>
                <a:spcPts val="300"/>
              </a:spcBef>
              <a:buFont typeface="Arial MT"/>
              <a:buChar char="•"/>
              <a:tabLst>
                <a:tab pos="310004" algn="l"/>
              </a:tabLst>
            </a:pPr>
            <a:r>
              <a:rPr sz="1801" spc="-5" dirty="0">
                <a:latin typeface="Segoe UI Symbol"/>
                <a:cs typeface="Segoe UI Symbol"/>
              </a:rPr>
              <a:t>Facile </a:t>
            </a:r>
            <a:r>
              <a:rPr sz="1801" dirty="0">
                <a:latin typeface="Segoe UI Symbol"/>
                <a:cs typeface="Segoe UI Symbol"/>
              </a:rPr>
              <a:t>à</a:t>
            </a:r>
            <a:r>
              <a:rPr sz="1801" spc="-5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écrire,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format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pouvant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être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lu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 les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humains</a:t>
            </a:r>
            <a:endParaRPr sz="1801">
              <a:latin typeface="Segoe UI Symbol"/>
              <a:cs typeface="Segoe UI Symbol"/>
            </a:endParaRPr>
          </a:p>
          <a:p>
            <a:pPr marL="312545" indent="-285864" algn="just">
              <a:spcBef>
                <a:spcPts val="300"/>
              </a:spcBef>
              <a:buFont typeface="Arial MT"/>
              <a:buChar char="•"/>
              <a:tabLst>
                <a:tab pos="313180" algn="l"/>
              </a:tabLst>
            </a:pPr>
            <a:r>
              <a:rPr sz="1801" spc="-5" dirty="0">
                <a:latin typeface="Segoe UI Symbol"/>
                <a:cs typeface="Segoe UI Symbol"/>
              </a:rPr>
              <a:t>Objectif</a:t>
            </a:r>
            <a:r>
              <a:rPr sz="1801" spc="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la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conception</a:t>
            </a:r>
            <a:r>
              <a:rPr sz="1801" dirty="0">
                <a:latin typeface="Segoe UI Symbol"/>
                <a:cs typeface="Segoe UI Symbol"/>
              </a:rPr>
              <a:t> :</a:t>
            </a:r>
            <a:r>
              <a:rPr sz="1801" spc="-5" dirty="0">
                <a:latin typeface="Segoe UI Symbol"/>
                <a:cs typeface="Segoe UI Symbol"/>
              </a:rPr>
              <a:t> abandonner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la</a:t>
            </a:r>
            <a:r>
              <a:rPr sz="1801" dirty="0">
                <a:latin typeface="Segoe UI Symbol"/>
                <a:cs typeface="Segoe UI Symbol"/>
              </a:rPr>
              <a:t> syntaxe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traditionnelle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“cloisonée”</a:t>
            </a:r>
            <a:endParaRPr sz="1801">
              <a:latin typeface="Segoe UI Symbol"/>
              <a:cs typeface="Segoe UI Symbol"/>
            </a:endParaRPr>
          </a:p>
          <a:p>
            <a:pPr marL="299205" marR="8258" indent="-287135" algn="just">
              <a:buFont typeface="Arial MT"/>
              <a:buChar char="•"/>
              <a:tabLst>
                <a:tab pos="299840" algn="l"/>
              </a:tabLst>
            </a:pPr>
            <a:r>
              <a:rPr sz="1801" spc="-5" dirty="0">
                <a:latin typeface="Segoe UI Symbol"/>
                <a:cs typeface="Segoe UI Symbol"/>
              </a:rPr>
              <a:t>Un format de représentation de données </a:t>
            </a:r>
            <a:r>
              <a:rPr sz="1801" spc="-10" dirty="0">
                <a:latin typeface="Segoe UI Symbol"/>
                <a:cs typeface="Segoe UI Symbol"/>
              </a:rPr>
              <a:t>par </a:t>
            </a:r>
            <a:r>
              <a:rPr sz="1801" spc="-5" dirty="0">
                <a:latin typeface="Segoe UI Symbol"/>
                <a:cs typeface="Segoe UI Symbol"/>
              </a:rPr>
              <a:t>sérialisation Unicode. </a:t>
            </a:r>
            <a:r>
              <a:rPr sz="1801" dirty="0">
                <a:latin typeface="Segoe UI Symbol"/>
                <a:cs typeface="Segoe UI Symbol"/>
              </a:rPr>
              <a:t>Il </a:t>
            </a:r>
            <a:r>
              <a:rPr sz="1801" spc="-5" dirty="0">
                <a:latin typeface="Segoe UI Symbol"/>
                <a:cs typeface="Segoe UI Symbol"/>
              </a:rPr>
              <a:t>reprend des concepts 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d'autres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langages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comme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XML.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796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462394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Syntaxes</a:t>
            </a:r>
          </a:p>
        </p:txBody>
      </p:sp>
      <p:sp>
        <p:nvSpPr>
          <p:cNvPr id="3" name="object 3"/>
          <p:cNvSpPr/>
          <p:nvPr/>
        </p:nvSpPr>
        <p:spPr>
          <a:xfrm>
            <a:off x="1602161" y="3618492"/>
            <a:ext cx="74961" cy="1375353"/>
          </a:xfrm>
          <a:custGeom>
            <a:avLst/>
            <a:gdLst/>
            <a:ahLst/>
            <a:cxnLst/>
            <a:rect l="l" t="t" r="r" b="b"/>
            <a:pathLst>
              <a:path w="74930" h="1374775">
                <a:moveTo>
                  <a:pt x="74676" y="0"/>
                </a:moveTo>
                <a:lnTo>
                  <a:pt x="0" y="0"/>
                </a:lnTo>
                <a:lnTo>
                  <a:pt x="0" y="333743"/>
                </a:lnTo>
                <a:lnTo>
                  <a:pt x="0" y="371843"/>
                </a:lnTo>
                <a:lnTo>
                  <a:pt x="0" y="1374635"/>
                </a:lnTo>
                <a:lnTo>
                  <a:pt x="74676" y="1374635"/>
                </a:lnTo>
                <a:lnTo>
                  <a:pt x="74676" y="333743"/>
                </a:lnTo>
                <a:lnTo>
                  <a:pt x="7467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 txBox="1"/>
          <p:nvPr/>
        </p:nvSpPr>
        <p:spPr>
          <a:xfrm>
            <a:off x="1496580" y="1990037"/>
            <a:ext cx="7563486" cy="3009259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299205" marR="5082" indent="-287135">
              <a:spcBef>
                <a:spcPts val="100"/>
              </a:spcBef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dirty="0">
                <a:latin typeface="Segoe UI Symbol"/>
                <a:cs typeface="Segoe UI Symbol"/>
              </a:rPr>
              <a:t>Tous </a:t>
            </a:r>
            <a:r>
              <a:rPr sz="1801" spc="-5" dirty="0">
                <a:latin typeface="Segoe UI Symbol"/>
                <a:cs typeface="Segoe UI Symbol"/>
              </a:rPr>
              <a:t>les fichiers </a:t>
            </a:r>
            <a:r>
              <a:rPr sz="1801" dirty="0">
                <a:latin typeface="Segoe UI Symbol"/>
                <a:cs typeface="Segoe UI Symbol"/>
              </a:rPr>
              <a:t>YAML </a:t>
            </a:r>
            <a:r>
              <a:rPr sz="1801" spc="-5" dirty="0">
                <a:latin typeface="Segoe UI Symbol"/>
                <a:cs typeface="Segoe UI Symbol"/>
              </a:rPr>
              <a:t>peuvent éventuellement commencer par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--- </a:t>
            </a:r>
            <a:r>
              <a:rPr sz="1801" spc="-5" dirty="0">
                <a:latin typeface="Segoe UI Symbol"/>
                <a:cs typeface="Segoe UI Symbol"/>
              </a:rPr>
              <a:t>et </a:t>
            </a:r>
            <a:r>
              <a:rPr sz="1801" dirty="0">
                <a:latin typeface="Segoe UI Symbol"/>
                <a:cs typeface="Segoe UI Symbol"/>
              </a:rPr>
              <a:t>se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terminer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...</a:t>
            </a:r>
            <a:r>
              <a:rPr sz="1801" spc="-3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.</a:t>
            </a:r>
            <a:endParaRPr sz="1801">
              <a:latin typeface="Segoe UI Symbol"/>
              <a:cs typeface="Segoe UI Symbol"/>
            </a:endParaRPr>
          </a:p>
          <a:p>
            <a:pPr marL="299205" marR="21599" indent="-287135"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spc="-5" dirty="0">
                <a:latin typeface="Segoe UI Symbol"/>
                <a:cs typeface="Segoe UI Symbol"/>
              </a:rPr>
              <a:t>Il se compose </a:t>
            </a:r>
            <a:r>
              <a:rPr sz="1801" dirty="0">
                <a:latin typeface="Segoe UI Symbol"/>
                <a:cs typeface="Segoe UI Symbol"/>
              </a:rPr>
              <a:t>de </a:t>
            </a:r>
            <a:r>
              <a:rPr sz="1801" spc="-5" dirty="0">
                <a:latin typeface="Segoe UI Symbol"/>
                <a:cs typeface="Segoe UI Symbol"/>
              </a:rPr>
              <a:t>différents blocs: chaque sous blocs </a:t>
            </a:r>
            <a:r>
              <a:rPr sz="1801" dirty="0">
                <a:latin typeface="Segoe UI Symbol"/>
                <a:cs typeface="Segoe UI Symbol"/>
              </a:rPr>
              <a:t>est </a:t>
            </a:r>
            <a:r>
              <a:rPr sz="1801" spc="-5" dirty="0">
                <a:latin typeface="Segoe UI Symbol"/>
                <a:cs typeface="Segoe UI Symbol"/>
              </a:rPr>
              <a:t>avancé </a:t>
            </a:r>
            <a:r>
              <a:rPr sz="1801" dirty="0">
                <a:latin typeface="Segoe UI Symbol"/>
                <a:cs typeface="Segoe UI Symbol"/>
              </a:rPr>
              <a:t>de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deux </a:t>
            </a:r>
            <a:r>
              <a:rPr sz="1801" spc="-48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espaces</a:t>
            </a:r>
            <a:r>
              <a:rPr sz="1801" spc="-35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rapport</a:t>
            </a:r>
            <a:r>
              <a:rPr sz="1801" dirty="0">
                <a:latin typeface="Segoe UI Symbol"/>
                <a:cs typeface="Segoe UI Symbol"/>
              </a:rPr>
              <a:t> au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bloc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parent.</a:t>
            </a:r>
            <a:endParaRPr sz="1801">
              <a:latin typeface="Segoe UI Symbol"/>
              <a:cs typeface="Segoe UI Symbol"/>
            </a:endParaRPr>
          </a:p>
          <a:p>
            <a:pPr marL="299205" marR="57173" indent="-287135">
              <a:buFont typeface="Arial MT"/>
              <a:buChar char="•"/>
              <a:tabLst>
                <a:tab pos="299205" algn="l"/>
                <a:tab pos="299840" algn="l"/>
              </a:tabLst>
            </a:pPr>
            <a:r>
              <a:rPr sz="1801" dirty="0">
                <a:latin typeface="Segoe UI Symbol"/>
                <a:cs typeface="Segoe UI Symbol"/>
              </a:rPr>
              <a:t>Liste: </a:t>
            </a:r>
            <a:r>
              <a:rPr sz="1801" spc="-5" dirty="0">
                <a:latin typeface="Segoe UI Symbol"/>
                <a:cs typeface="Segoe UI Symbol"/>
              </a:rPr>
              <a:t>Il permet </a:t>
            </a:r>
            <a:r>
              <a:rPr sz="1801" dirty="0">
                <a:latin typeface="Segoe UI Symbol"/>
                <a:cs typeface="Segoe UI Symbol"/>
              </a:rPr>
              <a:t>de </a:t>
            </a:r>
            <a:r>
              <a:rPr sz="1801" spc="-5" dirty="0">
                <a:latin typeface="Segoe UI Symbol"/>
                <a:cs typeface="Segoe UI Symbol"/>
              </a:rPr>
              <a:t>définir </a:t>
            </a:r>
            <a:r>
              <a:rPr sz="1801" spc="-10" dirty="0">
                <a:latin typeface="Segoe UI Symbol"/>
                <a:cs typeface="Segoe UI Symbol"/>
              </a:rPr>
              <a:t>des </a:t>
            </a:r>
            <a:r>
              <a:rPr sz="1801" spc="-5" dirty="0">
                <a:latin typeface="Segoe UI Symbol"/>
                <a:cs typeface="Segoe UI Symbol"/>
              </a:rPr>
              <a:t>listes </a:t>
            </a:r>
            <a:r>
              <a:rPr sz="1801" dirty="0">
                <a:latin typeface="Segoe UI Symbol"/>
                <a:cs typeface="Segoe UI Symbol"/>
              </a:rPr>
              <a:t>dont </a:t>
            </a:r>
            <a:r>
              <a:rPr sz="1801" spc="-5" dirty="0">
                <a:latin typeface="Segoe UI Symbol"/>
                <a:cs typeface="Segoe UI Symbol"/>
              </a:rPr>
              <a:t>les items doivent être précédés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 tiret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-</a:t>
            </a:r>
            <a:r>
              <a:rPr sz="1801" spc="1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et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espace.</a:t>
            </a:r>
            <a:endParaRPr sz="1801">
              <a:latin typeface="Segoe UI Symbol"/>
              <a:cs typeface="Segoe UI Symbol"/>
            </a:endParaRPr>
          </a:p>
          <a:p>
            <a:pPr marL="180412" indent="-167707">
              <a:lnSpc>
                <a:spcPts val="2621"/>
              </a:lnSpc>
              <a:buClr>
                <a:srgbClr val="FF0000"/>
              </a:buClr>
              <a:buSzPct val="81818"/>
              <a:buChar char="-"/>
              <a:tabLst>
                <a:tab pos="180412" algn="l"/>
              </a:tabLst>
            </a:pPr>
            <a:r>
              <a:rPr sz="2201" spc="-5" dirty="0">
                <a:latin typeface="Segoe UI Symbol"/>
                <a:cs typeface="Segoe UI Symbol"/>
              </a:rPr>
              <a:t>Apple</a:t>
            </a:r>
            <a:endParaRPr sz="2201">
              <a:latin typeface="Segoe UI Symbol"/>
              <a:cs typeface="Segoe UI Symbol"/>
            </a:endParaRPr>
          </a:p>
          <a:p>
            <a:pPr marL="180412" indent="-167707">
              <a:lnSpc>
                <a:spcPts val="2636"/>
              </a:lnSpc>
              <a:buClr>
                <a:srgbClr val="FF0000"/>
              </a:buClr>
              <a:buSzPct val="81818"/>
              <a:buChar char="-"/>
              <a:tabLst>
                <a:tab pos="180412" algn="l"/>
              </a:tabLst>
            </a:pPr>
            <a:r>
              <a:rPr sz="2201" spc="-5" dirty="0">
                <a:latin typeface="Segoe UI Symbol"/>
                <a:cs typeface="Segoe UI Symbol"/>
              </a:rPr>
              <a:t>Orange</a:t>
            </a:r>
            <a:endParaRPr sz="2201">
              <a:latin typeface="Segoe UI Symbol"/>
              <a:cs typeface="Segoe UI Symbol"/>
            </a:endParaRPr>
          </a:p>
          <a:p>
            <a:pPr marL="180412" indent="-167707">
              <a:lnSpc>
                <a:spcPts val="2636"/>
              </a:lnSpc>
              <a:buClr>
                <a:srgbClr val="FF0000"/>
              </a:buClr>
              <a:buSzPct val="81818"/>
              <a:buChar char="-"/>
              <a:tabLst>
                <a:tab pos="180412" algn="l"/>
              </a:tabLst>
            </a:pPr>
            <a:r>
              <a:rPr sz="2201" spc="-5" dirty="0">
                <a:latin typeface="Segoe UI Symbol"/>
                <a:cs typeface="Segoe UI Symbol"/>
              </a:rPr>
              <a:t>Strawberry</a:t>
            </a:r>
            <a:endParaRPr sz="2201">
              <a:latin typeface="Segoe UI Symbol"/>
              <a:cs typeface="Segoe UI Symbol"/>
            </a:endParaRPr>
          </a:p>
          <a:p>
            <a:pPr marL="180412" indent="-167707">
              <a:lnSpc>
                <a:spcPts val="2636"/>
              </a:lnSpc>
              <a:buClr>
                <a:srgbClr val="FF0000"/>
              </a:buClr>
              <a:buSzPct val="81818"/>
              <a:buChar char="-"/>
              <a:tabLst>
                <a:tab pos="180412" algn="l"/>
              </a:tabLst>
            </a:pPr>
            <a:r>
              <a:rPr sz="2201" spc="-5" dirty="0">
                <a:latin typeface="Segoe UI Symbol"/>
                <a:cs typeface="Segoe UI Symbol"/>
              </a:rPr>
              <a:t>Mango</a:t>
            </a:r>
            <a:endParaRPr sz="2201">
              <a:latin typeface="Segoe UI Symbol"/>
              <a:cs typeface="Segoe UI 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827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482714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Syntaxes</a:t>
            </a:r>
          </a:p>
        </p:txBody>
      </p:sp>
      <p:sp>
        <p:nvSpPr>
          <p:cNvPr id="3" name="object 3"/>
          <p:cNvSpPr/>
          <p:nvPr/>
        </p:nvSpPr>
        <p:spPr>
          <a:xfrm>
            <a:off x="1509158" y="2801272"/>
            <a:ext cx="123877" cy="853799"/>
          </a:xfrm>
          <a:custGeom>
            <a:avLst/>
            <a:gdLst/>
            <a:ahLst/>
            <a:cxnLst/>
            <a:rect l="l" t="t" r="r" b="b"/>
            <a:pathLst>
              <a:path w="123825" h="853439">
                <a:moveTo>
                  <a:pt x="123431" y="0"/>
                </a:moveTo>
                <a:lnTo>
                  <a:pt x="0" y="0"/>
                </a:lnTo>
                <a:lnTo>
                  <a:pt x="0" y="274320"/>
                </a:lnTo>
                <a:lnTo>
                  <a:pt x="0" y="304800"/>
                </a:lnTo>
                <a:lnTo>
                  <a:pt x="0" y="548640"/>
                </a:lnTo>
                <a:lnTo>
                  <a:pt x="0" y="579120"/>
                </a:lnTo>
                <a:lnTo>
                  <a:pt x="0" y="853440"/>
                </a:lnTo>
                <a:lnTo>
                  <a:pt x="123431" y="853440"/>
                </a:lnTo>
                <a:lnTo>
                  <a:pt x="123431" y="579120"/>
                </a:lnTo>
                <a:lnTo>
                  <a:pt x="123431" y="548640"/>
                </a:lnTo>
                <a:lnTo>
                  <a:pt x="123431" y="304800"/>
                </a:lnTo>
                <a:lnTo>
                  <a:pt x="123431" y="274320"/>
                </a:lnTo>
                <a:lnTo>
                  <a:pt x="12343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 txBox="1"/>
          <p:nvPr/>
        </p:nvSpPr>
        <p:spPr>
          <a:xfrm>
            <a:off x="1496580" y="1990037"/>
            <a:ext cx="7775030" cy="1672658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5082">
              <a:spcBef>
                <a:spcPts val="100"/>
              </a:spcBef>
            </a:pPr>
            <a:r>
              <a:rPr sz="1801" dirty="0">
                <a:latin typeface="Segoe UI Symbol"/>
                <a:cs typeface="Segoe UI Symbol"/>
              </a:rPr>
              <a:t>Dictionnaires: Un </a:t>
            </a:r>
            <a:r>
              <a:rPr sz="1801" spc="-5" dirty="0">
                <a:latin typeface="Segoe UI Symbol"/>
                <a:cs typeface="Segoe UI Symbol"/>
              </a:rPr>
              <a:t>dictionnaire est représenté sous </a:t>
            </a:r>
            <a:r>
              <a:rPr sz="1801" dirty="0">
                <a:latin typeface="Segoe UI Symbol"/>
                <a:cs typeface="Segoe UI Symbol"/>
              </a:rPr>
              <a:t>une forme </a:t>
            </a:r>
            <a:r>
              <a:rPr sz="1801" spc="-5" dirty="0">
                <a:latin typeface="Segoe UI Symbol"/>
                <a:cs typeface="Segoe UI Symbol"/>
              </a:rPr>
              <a:t>simple (les deux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points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doivent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être suivis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d'un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espace):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clé: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valeur</a:t>
            </a:r>
            <a:endParaRPr sz="1801" dirty="0">
              <a:latin typeface="Segoe UI Symbol"/>
              <a:cs typeface="Segoe UI Symbol"/>
            </a:endParaRPr>
          </a:p>
          <a:p>
            <a:pPr marL="12705"/>
            <a:r>
              <a:rPr sz="1801" spc="-5" dirty="0">
                <a:latin typeface="Segoe UI Symbol"/>
                <a:cs typeface="Segoe UI Symbol"/>
              </a:rPr>
              <a:t>amine:</a:t>
            </a:r>
            <a:endParaRPr sz="1801" dirty="0">
              <a:latin typeface="Segoe UI Symbol"/>
              <a:cs typeface="Segoe UI Symbol"/>
            </a:endParaRPr>
          </a:p>
          <a:p>
            <a:pPr marL="135944" marR="5507017"/>
            <a:r>
              <a:rPr sz="1801" spc="-5" dirty="0">
                <a:latin typeface="Segoe UI Symbol"/>
                <a:cs typeface="Segoe UI Symbol"/>
              </a:rPr>
              <a:t>name:</a:t>
            </a:r>
            <a:r>
              <a:rPr sz="1801" spc="-5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amine</a:t>
            </a:r>
            <a:r>
              <a:rPr sz="1801" spc="-4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besrour </a:t>
            </a:r>
            <a:r>
              <a:rPr sz="1801" spc="-47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job: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Consultant</a:t>
            </a:r>
            <a:endParaRPr sz="1801" dirty="0">
              <a:latin typeface="Segoe UI Symbol"/>
              <a:cs typeface="Segoe UI Symbol"/>
            </a:endParaRPr>
          </a:p>
          <a:p>
            <a:pPr marL="135944"/>
            <a:r>
              <a:rPr sz="1801" spc="-5" dirty="0">
                <a:latin typeface="Segoe UI Symbol"/>
                <a:cs typeface="Segoe UI Symbol"/>
              </a:rPr>
              <a:t>skill:</a:t>
            </a:r>
            <a:r>
              <a:rPr sz="1801" spc="-4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DevOps</a:t>
            </a:r>
            <a:endParaRPr sz="1801" dirty="0">
              <a:latin typeface="Segoe UI Symbol"/>
              <a:cs typeface="Segoe UI 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397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656886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Syntaxes</a:t>
            </a:r>
            <a:r>
              <a:rPr spc="-5" dirty="0"/>
              <a:t> complexes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510" y="2036411"/>
            <a:ext cx="1878484" cy="3935037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66437" indent="-154367">
              <a:spcBef>
                <a:spcPts val="100"/>
              </a:spcBef>
              <a:buChar char="-"/>
              <a:tabLst>
                <a:tab pos="167072" algn="l"/>
              </a:tabLst>
            </a:pPr>
            <a:r>
              <a:rPr sz="1801" spc="-5" dirty="0">
                <a:latin typeface="Segoe UI Symbol"/>
                <a:cs typeface="Segoe UI Symbol"/>
              </a:rPr>
              <a:t>martin:</a:t>
            </a:r>
            <a:endParaRPr sz="1801">
              <a:latin typeface="Segoe UI Symbol"/>
              <a:cs typeface="Segoe UI Symbol"/>
            </a:endParaRPr>
          </a:p>
          <a:p>
            <a:pPr marL="135944" marR="5082"/>
            <a:r>
              <a:rPr sz="1801" spc="-5" dirty="0">
                <a:latin typeface="Segoe UI Symbol"/>
                <a:cs typeface="Segoe UI Symbol"/>
              </a:rPr>
              <a:t>name:</a:t>
            </a:r>
            <a:r>
              <a:rPr sz="1801" spc="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Martin 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job:</a:t>
            </a:r>
            <a:r>
              <a:rPr sz="1801" spc="-7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Developpeur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skills:</a:t>
            </a:r>
            <a:endParaRPr sz="1801">
              <a:latin typeface="Segoe UI Symbol"/>
              <a:cs typeface="Segoe UI Symbol"/>
            </a:endParaRPr>
          </a:p>
          <a:p>
            <a:pPr marL="415456" lvl="1" indent="-156908">
              <a:buChar char="-"/>
              <a:tabLst>
                <a:tab pos="416091" algn="l"/>
              </a:tabLst>
            </a:pPr>
            <a:r>
              <a:rPr sz="1801" dirty="0">
                <a:latin typeface="Segoe UI Symbol"/>
                <a:cs typeface="Segoe UI Symbol"/>
              </a:rPr>
              <a:t>python</a:t>
            </a:r>
            <a:endParaRPr sz="1801">
              <a:latin typeface="Segoe UI Symbol"/>
              <a:cs typeface="Segoe UI Symbol"/>
            </a:endParaRPr>
          </a:p>
          <a:p>
            <a:pPr marL="415456" lvl="1" indent="-156908">
              <a:buChar char="-"/>
              <a:tabLst>
                <a:tab pos="416091" algn="l"/>
              </a:tabLst>
            </a:pPr>
            <a:r>
              <a:rPr sz="1801" spc="-5" dirty="0">
                <a:latin typeface="Segoe UI Symbol"/>
                <a:cs typeface="Segoe UI Symbol"/>
              </a:rPr>
              <a:t>perl</a:t>
            </a:r>
            <a:endParaRPr sz="1801">
              <a:latin typeface="Segoe UI Symbol"/>
              <a:cs typeface="Segoe UI Symbol"/>
            </a:endParaRPr>
          </a:p>
          <a:p>
            <a:pPr marL="415456" lvl="1" indent="-156908">
              <a:buChar char="-"/>
              <a:tabLst>
                <a:tab pos="416091" algn="l"/>
              </a:tabLst>
            </a:pPr>
            <a:r>
              <a:rPr sz="1801" spc="-5" dirty="0">
                <a:latin typeface="Segoe UI Symbol"/>
                <a:cs typeface="Segoe UI Symbol"/>
              </a:rPr>
              <a:t>pascal</a:t>
            </a:r>
            <a:endParaRPr sz="1801">
              <a:latin typeface="Segoe UI Symbol"/>
              <a:cs typeface="Segoe UI Symbol"/>
            </a:endParaRPr>
          </a:p>
          <a:p>
            <a:pPr marL="135944" marR="578716" indent="-123875">
              <a:spcBef>
                <a:spcPts val="5"/>
              </a:spcBef>
              <a:buFont typeface="Segoe UI Symbol"/>
              <a:buChar char="-"/>
              <a:tabLst>
                <a:tab pos="167072" algn="l"/>
              </a:tabLst>
            </a:pPr>
            <a:r>
              <a:rPr sz="2066" dirty="0"/>
              <a:t>	</a:t>
            </a:r>
            <a:r>
              <a:rPr sz="1801" spc="-5" dirty="0">
                <a:latin typeface="Segoe UI Symbol"/>
                <a:cs typeface="Segoe UI Symbol"/>
              </a:rPr>
              <a:t>alice: 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name:</a:t>
            </a:r>
            <a:r>
              <a:rPr sz="1801" spc="-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Alice</a:t>
            </a:r>
            <a:endParaRPr sz="1801">
              <a:latin typeface="Segoe UI Symbol"/>
              <a:cs typeface="Segoe UI Symbol"/>
            </a:endParaRPr>
          </a:p>
          <a:p>
            <a:pPr marL="135944" marR="5082"/>
            <a:r>
              <a:rPr sz="1801" spc="-5" dirty="0">
                <a:latin typeface="Segoe UI Symbol"/>
                <a:cs typeface="Segoe UI Symbol"/>
              </a:rPr>
              <a:t>job:</a:t>
            </a:r>
            <a:r>
              <a:rPr sz="1801" spc="-7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Developpeur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skills:</a:t>
            </a:r>
            <a:endParaRPr sz="1801">
              <a:latin typeface="Segoe UI Symbol"/>
              <a:cs typeface="Segoe UI Symbol"/>
            </a:endParaRPr>
          </a:p>
          <a:p>
            <a:pPr marL="415456" lvl="1" indent="-156908">
              <a:buChar char="-"/>
              <a:tabLst>
                <a:tab pos="416091" algn="l"/>
              </a:tabLst>
            </a:pPr>
            <a:r>
              <a:rPr sz="1801" spc="-10" dirty="0">
                <a:latin typeface="Segoe UI Symbol"/>
                <a:cs typeface="Segoe UI Symbol"/>
              </a:rPr>
              <a:t>lisp</a:t>
            </a:r>
            <a:endParaRPr sz="1801">
              <a:latin typeface="Segoe UI Symbol"/>
              <a:cs typeface="Segoe UI Symbol"/>
            </a:endParaRPr>
          </a:p>
          <a:p>
            <a:pPr marL="415456" lvl="1" indent="-156908">
              <a:buChar char="-"/>
              <a:tabLst>
                <a:tab pos="416091" algn="l"/>
              </a:tabLst>
            </a:pPr>
            <a:r>
              <a:rPr sz="1801" spc="-5" dirty="0">
                <a:latin typeface="Segoe UI Symbol"/>
                <a:cs typeface="Segoe UI Symbol"/>
              </a:rPr>
              <a:t>fortran</a:t>
            </a:r>
            <a:endParaRPr sz="1801">
              <a:latin typeface="Segoe UI Symbol"/>
              <a:cs typeface="Segoe UI Symbol"/>
            </a:endParaRPr>
          </a:p>
          <a:p>
            <a:pPr marL="415456" lvl="1" indent="-156908">
              <a:buChar char="-"/>
              <a:tabLst>
                <a:tab pos="416091" algn="l"/>
              </a:tabLst>
            </a:pPr>
            <a:r>
              <a:rPr sz="1801" spc="-5" dirty="0">
                <a:latin typeface="Segoe UI Symbol"/>
                <a:cs typeface="Segoe UI Symbol"/>
              </a:rPr>
              <a:t>erlang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052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4" y="964901"/>
            <a:ext cx="742520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Syntaxes</a:t>
            </a:r>
            <a:r>
              <a:rPr spc="15" dirty="0"/>
              <a:t> </a:t>
            </a:r>
            <a:r>
              <a:rPr spc="-5" dirty="0"/>
              <a:t>: formes</a:t>
            </a:r>
            <a:r>
              <a:rPr spc="-10" dirty="0"/>
              <a:t> </a:t>
            </a:r>
            <a:r>
              <a:rPr spc="-5" dirty="0"/>
              <a:t>abrégées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509" y="2036411"/>
            <a:ext cx="9053823" cy="1391870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dirty="0">
                <a:latin typeface="Segoe UI Symbol"/>
                <a:cs typeface="Segoe UI Symbol"/>
              </a:rPr>
              <a:t>Les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dictionnaires</a:t>
            </a:r>
            <a:r>
              <a:rPr sz="1801" spc="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et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les listes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peuvent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également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être représentés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sous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une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forme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abrégée</a:t>
            </a:r>
            <a:endParaRPr sz="1801" dirty="0">
              <a:latin typeface="Segoe UI Symbol"/>
              <a:cs typeface="Segoe UI Symbol"/>
            </a:endParaRPr>
          </a:p>
          <a:p>
            <a:pPr marL="12705"/>
            <a:r>
              <a:rPr sz="1801" spc="-5" dirty="0">
                <a:latin typeface="Segoe UI Symbol"/>
                <a:cs typeface="Segoe UI Symbol"/>
              </a:rPr>
              <a:t>si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vous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voulez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vraiment:</a:t>
            </a:r>
            <a:endParaRPr sz="1801" dirty="0">
              <a:latin typeface="Segoe UI Symbol"/>
              <a:cs typeface="Segoe UI Symbol"/>
            </a:endParaRPr>
          </a:p>
          <a:p>
            <a:pPr marL="12705" marR="4279706">
              <a:spcBef>
                <a:spcPts val="2111"/>
              </a:spcBef>
            </a:pPr>
            <a:r>
              <a:rPr sz="1801" spc="-5" dirty="0">
                <a:latin typeface="Calibri"/>
                <a:cs typeface="Calibri"/>
              </a:rPr>
              <a:t>martin:</a:t>
            </a:r>
            <a:r>
              <a:rPr sz="1801" spc="15" dirty="0">
                <a:latin typeface="Calibri"/>
                <a:cs typeface="Calibri"/>
              </a:rPr>
              <a:t> </a:t>
            </a:r>
            <a:r>
              <a:rPr sz="1801" spc="-5" dirty="0">
                <a:solidFill>
                  <a:srgbClr val="708D00"/>
                </a:solidFill>
                <a:latin typeface="Calibri"/>
                <a:cs typeface="Calibri"/>
              </a:rPr>
              <a:t>{</a:t>
            </a:r>
            <a:r>
              <a:rPr sz="1801" spc="-5" dirty="0">
                <a:latin typeface="Calibri"/>
                <a:cs typeface="Calibri"/>
              </a:rPr>
              <a:t>name:</a:t>
            </a:r>
            <a:r>
              <a:rPr sz="1801" spc="10" dirty="0"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Martin</a:t>
            </a:r>
            <a:r>
              <a:rPr sz="1801" spc="-5" dirty="0">
                <a:solidFill>
                  <a:srgbClr val="708D00"/>
                </a:solidFill>
                <a:latin typeface="Calibri"/>
                <a:cs typeface="Calibri"/>
              </a:rPr>
              <a:t>,</a:t>
            </a:r>
            <a:r>
              <a:rPr sz="1801" spc="15" dirty="0">
                <a:solidFill>
                  <a:srgbClr val="708D00"/>
                </a:solidFill>
                <a:latin typeface="Calibri"/>
                <a:cs typeface="Calibri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job: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Developer,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skill: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Elite</a:t>
            </a:r>
            <a:r>
              <a:rPr sz="1801" spc="-5" dirty="0">
                <a:solidFill>
                  <a:srgbClr val="708D00"/>
                </a:solidFill>
                <a:latin typeface="Calibri"/>
                <a:cs typeface="Calibri"/>
              </a:rPr>
              <a:t>} </a:t>
            </a:r>
            <a:r>
              <a:rPr sz="1801" spc="-390" dirty="0">
                <a:solidFill>
                  <a:srgbClr val="708D00"/>
                </a:solidFill>
                <a:latin typeface="Calibri"/>
                <a:cs typeface="Calibri"/>
              </a:rPr>
              <a:t> </a:t>
            </a:r>
            <a:r>
              <a:rPr sz="1801" spc="-5" dirty="0">
                <a:latin typeface="Calibri"/>
                <a:cs typeface="Calibri"/>
              </a:rPr>
              <a:t>Fruits:</a:t>
            </a:r>
            <a:r>
              <a:rPr sz="1801" spc="20" dirty="0">
                <a:latin typeface="Calibri"/>
                <a:cs typeface="Calibri"/>
              </a:rPr>
              <a:t> </a:t>
            </a:r>
            <a:r>
              <a:rPr sz="1801" spc="-5" dirty="0">
                <a:solidFill>
                  <a:srgbClr val="708D00"/>
                </a:solidFill>
                <a:latin typeface="Calibri"/>
                <a:cs typeface="Calibri"/>
              </a:rPr>
              <a:t>['</a:t>
            </a:r>
            <a:r>
              <a:rPr sz="1801" spc="-5" dirty="0">
                <a:latin typeface="Calibri"/>
                <a:cs typeface="Calibri"/>
              </a:rPr>
              <a:t>Apple</a:t>
            </a:r>
            <a:r>
              <a:rPr sz="1801" spc="-5" dirty="0">
                <a:solidFill>
                  <a:srgbClr val="708D00"/>
                </a:solidFill>
                <a:latin typeface="Calibri"/>
                <a:cs typeface="Calibri"/>
              </a:rPr>
              <a:t>',</a:t>
            </a:r>
            <a:r>
              <a:rPr sz="1801" spc="5" dirty="0">
                <a:solidFill>
                  <a:srgbClr val="708D00"/>
                </a:solidFill>
                <a:latin typeface="Calibri"/>
                <a:cs typeface="Calibri"/>
              </a:rPr>
              <a:t> </a:t>
            </a:r>
            <a:r>
              <a:rPr sz="1801" spc="-5" dirty="0">
                <a:solidFill>
                  <a:srgbClr val="708D00"/>
                </a:solidFill>
                <a:latin typeface="Calibri"/>
                <a:cs typeface="Calibri"/>
              </a:rPr>
              <a:t>'</a:t>
            </a:r>
            <a:r>
              <a:rPr sz="1801" spc="-5" dirty="0">
                <a:latin typeface="Calibri"/>
                <a:cs typeface="Calibri"/>
              </a:rPr>
              <a:t>Orange</a:t>
            </a:r>
            <a:r>
              <a:rPr sz="1801" spc="-5" dirty="0">
                <a:solidFill>
                  <a:srgbClr val="708D00"/>
                </a:solidFill>
                <a:latin typeface="Calibri"/>
                <a:cs typeface="Calibri"/>
              </a:rPr>
              <a:t>',</a:t>
            </a:r>
            <a:r>
              <a:rPr sz="1801" spc="20" dirty="0">
                <a:solidFill>
                  <a:srgbClr val="708D00"/>
                </a:solidFill>
                <a:latin typeface="Calibri"/>
                <a:cs typeface="Calibri"/>
              </a:rPr>
              <a:t> </a:t>
            </a:r>
            <a:r>
              <a:rPr sz="1801" spc="-5" dirty="0">
                <a:solidFill>
                  <a:srgbClr val="708D00"/>
                </a:solidFill>
                <a:latin typeface="Calibri"/>
                <a:cs typeface="Calibri"/>
              </a:rPr>
              <a:t>'</a:t>
            </a:r>
            <a:r>
              <a:rPr sz="1801" spc="-5" dirty="0">
                <a:latin typeface="Calibri"/>
                <a:cs typeface="Calibri"/>
              </a:rPr>
              <a:t>Strawberry</a:t>
            </a:r>
            <a:r>
              <a:rPr sz="1801" spc="-5" dirty="0">
                <a:solidFill>
                  <a:srgbClr val="708D00"/>
                </a:solidFill>
                <a:latin typeface="Calibri"/>
                <a:cs typeface="Calibri"/>
              </a:rPr>
              <a:t>',</a:t>
            </a:r>
            <a:r>
              <a:rPr sz="1801" spc="5" dirty="0">
                <a:solidFill>
                  <a:srgbClr val="708D00"/>
                </a:solidFill>
                <a:latin typeface="Calibri"/>
                <a:cs typeface="Calibri"/>
              </a:rPr>
              <a:t> </a:t>
            </a:r>
            <a:r>
              <a:rPr sz="1801" spc="-5" dirty="0">
                <a:solidFill>
                  <a:srgbClr val="708D00"/>
                </a:solidFill>
                <a:latin typeface="Calibri"/>
                <a:cs typeface="Calibri"/>
              </a:rPr>
              <a:t>'</a:t>
            </a:r>
            <a:r>
              <a:rPr sz="1801" spc="-5" dirty="0">
                <a:latin typeface="Calibri"/>
                <a:cs typeface="Calibri"/>
              </a:rPr>
              <a:t>Mango</a:t>
            </a:r>
            <a:r>
              <a:rPr sz="1801" spc="-5" dirty="0">
                <a:solidFill>
                  <a:srgbClr val="708D00"/>
                </a:solidFill>
                <a:latin typeface="Calibri"/>
                <a:cs typeface="Calibri"/>
              </a:rPr>
              <a:t>']</a:t>
            </a:r>
            <a:endParaRPr sz="1801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582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758486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Syntaxes</a:t>
            </a:r>
            <a:r>
              <a:rPr spc="10" dirty="0"/>
              <a:t> </a:t>
            </a:r>
            <a:r>
              <a:rPr spc="-5" dirty="0"/>
              <a:t>:</a:t>
            </a:r>
            <a:r>
              <a:rPr spc="-10" dirty="0"/>
              <a:t> </a:t>
            </a:r>
            <a:r>
              <a:rPr spc="-5" dirty="0"/>
              <a:t>valeurs</a:t>
            </a:r>
            <a:r>
              <a:rPr spc="-10" dirty="0"/>
              <a:t> </a:t>
            </a:r>
            <a:r>
              <a:rPr spc="-5" dirty="0"/>
              <a:t>multilignes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509" y="2036411"/>
            <a:ext cx="2497234" cy="2770399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spc="-10" dirty="0">
                <a:latin typeface="Segoe UI Symbol"/>
                <a:cs typeface="Segoe UI Symbol"/>
              </a:rPr>
              <a:t>include_newlines: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|</a:t>
            </a:r>
            <a:endParaRPr sz="1801">
              <a:latin typeface="Segoe UI Symbol"/>
              <a:cs typeface="Segoe UI Symbol"/>
            </a:endParaRPr>
          </a:p>
          <a:p>
            <a:pPr marL="198199"/>
            <a:r>
              <a:rPr sz="1801" spc="-5" dirty="0">
                <a:latin typeface="Segoe UI Symbol"/>
                <a:cs typeface="Segoe UI Symbol"/>
              </a:rPr>
              <a:t>exactly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as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you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see</a:t>
            </a:r>
            <a:endParaRPr sz="1801">
              <a:latin typeface="Segoe UI Symbol"/>
              <a:cs typeface="Segoe UI Symbol"/>
            </a:endParaRPr>
          </a:p>
          <a:p>
            <a:pPr marL="198199" marR="5082"/>
            <a:r>
              <a:rPr sz="1801" spc="-5" dirty="0">
                <a:latin typeface="Segoe UI Symbol"/>
                <a:cs typeface="Segoe UI Symbol"/>
              </a:rPr>
              <a:t>will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appear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these</a:t>
            </a:r>
            <a:r>
              <a:rPr sz="1801" spc="-4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three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lines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of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poetry</a:t>
            </a:r>
            <a:endParaRPr sz="1801">
              <a:latin typeface="Segoe UI Symbol"/>
              <a:cs typeface="Segoe UI Symbol"/>
            </a:endParaRPr>
          </a:p>
          <a:p>
            <a:pPr>
              <a:spcBef>
                <a:spcPts val="65"/>
              </a:spcBef>
            </a:pPr>
            <a:endParaRPr sz="3201">
              <a:latin typeface="Segoe UI Symbol"/>
              <a:cs typeface="Segoe UI Symbol"/>
            </a:endParaRPr>
          </a:p>
          <a:p>
            <a:pPr marL="198199" marR="569823" indent="-186129"/>
            <a:r>
              <a:rPr sz="1801" spc="-5" dirty="0">
                <a:latin typeface="Segoe UI Symbol"/>
                <a:cs typeface="Segoe UI Symbol"/>
              </a:rPr>
              <a:t>fold_newlines: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&gt;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this </a:t>
            </a:r>
            <a:r>
              <a:rPr sz="1801" spc="-5" dirty="0">
                <a:latin typeface="Segoe UI Symbol"/>
                <a:cs typeface="Segoe UI Symbol"/>
              </a:rPr>
              <a:t>is really </a:t>
            </a:r>
            <a:r>
              <a:rPr sz="1801" dirty="0">
                <a:latin typeface="Segoe UI Symbol"/>
                <a:cs typeface="Segoe UI Symbol"/>
              </a:rPr>
              <a:t>a 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single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line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of</a:t>
            </a:r>
            <a:r>
              <a:rPr sz="1801" spc="-5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text</a:t>
            </a:r>
            <a:endParaRPr sz="1801">
              <a:latin typeface="Segoe UI Symbol"/>
              <a:cs typeface="Segoe UI Symbol"/>
            </a:endParaRPr>
          </a:p>
          <a:p>
            <a:pPr marL="198199"/>
            <a:r>
              <a:rPr sz="1801" dirty="0">
                <a:latin typeface="Segoe UI Symbol"/>
                <a:cs typeface="Segoe UI Symbol"/>
              </a:rPr>
              <a:t>despite</a:t>
            </a:r>
            <a:r>
              <a:rPr sz="1801" spc="-5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appearances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98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7991262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Syntaxes</a:t>
            </a:r>
            <a:r>
              <a:rPr spc="20" dirty="0"/>
              <a:t> </a:t>
            </a:r>
            <a:r>
              <a:rPr spc="-5" dirty="0"/>
              <a:t>:</a:t>
            </a:r>
            <a:r>
              <a:rPr dirty="0"/>
              <a:t> </a:t>
            </a:r>
            <a:r>
              <a:rPr spc="-5" dirty="0"/>
              <a:t>valeurs</a:t>
            </a:r>
            <a:r>
              <a:rPr dirty="0"/>
              <a:t> </a:t>
            </a:r>
            <a:r>
              <a:rPr spc="-5" dirty="0"/>
              <a:t>booléennes</a:t>
            </a:r>
          </a:p>
        </p:txBody>
      </p:sp>
      <p:sp>
        <p:nvSpPr>
          <p:cNvPr id="3" name="object 3"/>
          <p:cNvSpPr/>
          <p:nvPr/>
        </p:nvSpPr>
        <p:spPr>
          <a:xfrm>
            <a:off x="1892604" y="2024341"/>
            <a:ext cx="64162" cy="304928"/>
          </a:xfrm>
          <a:custGeom>
            <a:avLst/>
            <a:gdLst/>
            <a:ahLst/>
            <a:cxnLst/>
            <a:rect l="l" t="t" r="r" b="b"/>
            <a:pathLst>
              <a:path w="64135" h="304800">
                <a:moveTo>
                  <a:pt x="64007" y="0"/>
                </a:moveTo>
                <a:lnTo>
                  <a:pt x="0" y="0"/>
                </a:lnTo>
                <a:lnTo>
                  <a:pt x="0" y="304800"/>
                </a:lnTo>
                <a:lnTo>
                  <a:pt x="64007" y="304800"/>
                </a:lnTo>
                <a:lnTo>
                  <a:pt x="6400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/>
          <p:nvPr/>
        </p:nvSpPr>
        <p:spPr>
          <a:xfrm>
            <a:off x="2107578" y="2298776"/>
            <a:ext cx="60986" cy="304928"/>
          </a:xfrm>
          <a:custGeom>
            <a:avLst/>
            <a:gdLst/>
            <a:ahLst/>
            <a:cxnLst/>
            <a:rect l="l" t="t" r="r" b="b"/>
            <a:pathLst>
              <a:path w="60960" h="304800">
                <a:moveTo>
                  <a:pt x="60960" y="0"/>
                </a:moveTo>
                <a:lnTo>
                  <a:pt x="0" y="0"/>
                </a:lnTo>
                <a:lnTo>
                  <a:pt x="0" y="304800"/>
                </a:lnTo>
                <a:lnTo>
                  <a:pt x="60960" y="304800"/>
                </a:lnTo>
                <a:lnTo>
                  <a:pt x="609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5" name="object 5"/>
          <p:cNvSpPr/>
          <p:nvPr/>
        </p:nvSpPr>
        <p:spPr>
          <a:xfrm>
            <a:off x="1974935" y="2573210"/>
            <a:ext cx="96561" cy="579363"/>
          </a:xfrm>
          <a:custGeom>
            <a:avLst/>
            <a:gdLst/>
            <a:ahLst/>
            <a:cxnLst/>
            <a:rect l="l" t="t" r="r" b="b"/>
            <a:pathLst>
              <a:path w="96519" h="579119">
                <a:moveTo>
                  <a:pt x="95999" y="274320"/>
                </a:moveTo>
                <a:lnTo>
                  <a:pt x="59436" y="274320"/>
                </a:lnTo>
                <a:lnTo>
                  <a:pt x="59436" y="0"/>
                </a:lnTo>
                <a:lnTo>
                  <a:pt x="0" y="0"/>
                </a:lnTo>
                <a:lnTo>
                  <a:pt x="0" y="304800"/>
                </a:lnTo>
                <a:lnTo>
                  <a:pt x="32004" y="304800"/>
                </a:lnTo>
                <a:lnTo>
                  <a:pt x="32004" y="579120"/>
                </a:lnTo>
                <a:lnTo>
                  <a:pt x="95999" y="579120"/>
                </a:lnTo>
                <a:lnTo>
                  <a:pt x="95999" y="27432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6" name="object 6"/>
          <p:cNvSpPr/>
          <p:nvPr/>
        </p:nvSpPr>
        <p:spPr>
          <a:xfrm>
            <a:off x="1688302" y="3122082"/>
            <a:ext cx="59715" cy="304928"/>
          </a:xfrm>
          <a:custGeom>
            <a:avLst/>
            <a:gdLst/>
            <a:ahLst/>
            <a:cxnLst/>
            <a:rect l="l" t="t" r="r" b="b"/>
            <a:pathLst>
              <a:path w="59689" h="304800">
                <a:moveTo>
                  <a:pt x="59436" y="0"/>
                </a:moveTo>
                <a:lnTo>
                  <a:pt x="0" y="0"/>
                </a:lnTo>
                <a:lnTo>
                  <a:pt x="0" y="304800"/>
                </a:lnTo>
                <a:lnTo>
                  <a:pt x="59436" y="304800"/>
                </a:lnTo>
                <a:lnTo>
                  <a:pt x="5943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7" name="object 7"/>
          <p:cNvSpPr txBox="1"/>
          <p:nvPr/>
        </p:nvSpPr>
        <p:spPr>
          <a:xfrm>
            <a:off x="774509" y="2036411"/>
            <a:ext cx="1844180" cy="1398222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5082">
              <a:spcBef>
                <a:spcPts val="100"/>
              </a:spcBef>
            </a:pPr>
            <a:r>
              <a:rPr sz="1801" spc="-5" dirty="0">
                <a:latin typeface="Segoe UI Symbol"/>
                <a:cs typeface="Segoe UI Symbol"/>
              </a:rPr>
              <a:t>create_key: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yes </a:t>
            </a:r>
            <a:r>
              <a:rPr sz="1801" spc="1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needs_agent: </a:t>
            </a:r>
            <a:r>
              <a:rPr sz="1801" spc="10" dirty="0">
                <a:solidFill>
                  <a:srgbClr val="FF0000"/>
                </a:solidFill>
                <a:latin typeface="Segoe UI Symbol"/>
                <a:cs typeface="Segoe UI Symbol"/>
              </a:rPr>
              <a:t>no </a:t>
            </a:r>
            <a:r>
              <a:rPr sz="1801" spc="15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knows_oop: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True </a:t>
            </a:r>
            <a:r>
              <a:rPr sz="1801" spc="1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likes_emacs:</a:t>
            </a:r>
            <a:r>
              <a:rPr sz="1801" spc="-65" dirty="0">
                <a:latin typeface="Segoe UI Symbol"/>
                <a:cs typeface="Segoe UI Symbol"/>
              </a:rPr>
              <a:t>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TRUE </a:t>
            </a:r>
            <a:r>
              <a:rPr sz="1801" spc="-48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uses_cvs: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false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983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520451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Syntaxes</a:t>
            </a:r>
            <a:r>
              <a:rPr spc="10" dirty="0"/>
              <a:t> </a:t>
            </a:r>
            <a:r>
              <a:rPr spc="-5" dirty="0"/>
              <a:t>:</a:t>
            </a:r>
            <a:r>
              <a:rPr spc="-10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2049642" y="4191490"/>
            <a:ext cx="60986" cy="304928"/>
          </a:xfrm>
          <a:custGeom>
            <a:avLst/>
            <a:gdLst/>
            <a:ahLst/>
            <a:cxnLst/>
            <a:rect l="l" t="t" r="r" b="b"/>
            <a:pathLst>
              <a:path w="60960" h="304800">
                <a:moveTo>
                  <a:pt x="60960" y="0"/>
                </a:moveTo>
                <a:lnTo>
                  <a:pt x="0" y="0"/>
                </a:lnTo>
                <a:lnTo>
                  <a:pt x="0" y="304800"/>
                </a:lnTo>
                <a:lnTo>
                  <a:pt x="60960" y="304800"/>
                </a:lnTo>
                <a:lnTo>
                  <a:pt x="609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/>
          <p:nvPr/>
        </p:nvSpPr>
        <p:spPr>
          <a:xfrm>
            <a:off x="3911227" y="4191490"/>
            <a:ext cx="60986" cy="304928"/>
          </a:xfrm>
          <a:custGeom>
            <a:avLst/>
            <a:gdLst/>
            <a:ahLst/>
            <a:cxnLst/>
            <a:rect l="l" t="t" r="r" b="b"/>
            <a:pathLst>
              <a:path w="60960" h="304800">
                <a:moveTo>
                  <a:pt x="60960" y="0"/>
                </a:moveTo>
                <a:lnTo>
                  <a:pt x="0" y="0"/>
                </a:lnTo>
                <a:lnTo>
                  <a:pt x="0" y="304800"/>
                </a:lnTo>
                <a:lnTo>
                  <a:pt x="60960" y="304800"/>
                </a:lnTo>
                <a:lnTo>
                  <a:pt x="609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5" name="object 5"/>
          <p:cNvSpPr txBox="1"/>
          <p:nvPr/>
        </p:nvSpPr>
        <p:spPr>
          <a:xfrm>
            <a:off x="774510" y="2007773"/>
            <a:ext cx="9124337" cy="2496599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1801" dirty="0">
                <a:latin typeface="Segoe UI Symbol"/>
                <a:cs typeface="Segoe UI Symbol"/>
              </a:rPr>
              <a:t>Les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variables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sont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appelées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dans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les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playbooks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Ansible écrit</a:t>
            </a:r>
            <a:r>
              <a:rPr sz="1801" spc="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en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YAML </a:t>
            </a:r>
            <a:r>
              <a:rPr sz="1801" spc="-5" dirty="0">
                <a:latin typeface="Segoe UI Symbol"/>
                <a:cs typeface="Segoe UI Symbol"/>
              </a:rPr>
              <a:t>en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étant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encadré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par</a:t>
            </a:r>
            <a:endParaRPr sz="1801" dirty="0">
              <a:latin typeface="Segoe UI Symbol"/>
              <a:cs typeface="Segoe UI Symbol"/>
            </a:endParaRPr>
          </a:p>
          <a:p>
            <a:pPr marL="12705">
              <a:spcBef>
                <a:spcPts val="5"/>
              </a:spcBef>
            </a:pPr>
            <a:r>
              <a:rPr sz="1801" spc="-5" dirty="0">
                <a:latin typeface="Segoe UI Symbol"/>
                <a:cs typeface="Segoe UI Symbol"/>
              </a:rPr>
              <a:t>des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doubles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accolades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avec</a:t>
            </a:r>
            <a:r>
              <a:rPr sz="1801" spc="-25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spc="5" dirty="0">
                <a:solidFill>
                  <a:srgbClr val="FF0000"/>
                </a:solidFill>
                <a:latin typeface="Segoe UI Symbol"/>
                <a:cs typeface="Segoe UI Symbol"/>
              </a:rPr>
              <a:t>espace</a:t>
            </a:r>
            <a:r>
              <a:rPr sz="1801" spc="-55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(Jinja2).</a:t>
            </a:r>
            <a:endParaRPr sz="1801" dirty="0">
              <a:latin typeface="Segoe UI Symbol"/>
              <a:cs typeface="Segoe UI Symbol"/>
            </a:endParaRPr>
          </a:p>
          <a:p>
            <a:pPr marL="135944" marR="4434708" indent="-123875"/>
            <a:r>
              <a:rPr sz="1801" dirty="0">
                <a:latin typeface="Segoe UI Symbol"/>
                <a:cs typeface="Segoe UI Symbol"/>
              </a:rPr>
              <a:t>- </a:t>
            </a:r>
            <a:r>
              <a:rPr sz="1801" spc="-5" dirty="0">
                <a:latin typeface="Segoe UI Symbol"/>
                <a:cs typeface="Segoe UI Symbol"/>
              </a:rPr>
              <a:t>name: "print ansible_hostname variable play"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hosts:</a:t>
            </a:r>
            <a:r>
              <a:rPr sz="1801" spc="-4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all</a:t>
            </a:r>
            <a:endParaRPr sz="1801" dirty="0">
              <a:latin typeface="Segoe UI Symbol"/>
              <a:cs typeface="Segoe UI Symbol"/>
            </a:endParaRPr>
          </a:p>
          <a:p>
            <a:pPr marL="135944" marR="7199969"/>
            <a:r>
              <a:rPr sz="1801" spc="-5" dirty="0">
                <a:latin typeface="Segoe UI Symbol"/>
                <a:cs typeface="Segoe UI Symbol"/>
              </a:rPr>
              <a:t>gather_facts:</a:t>
            </a:r>
            <a:r>
              <a:rPr sz="1801" spc="-6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True </a:t>
            </a:r>
            <a:r>
              <a:rPr sz="1801" spc="-47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tasks:</a:t>
            </a:r>
          </a:p>
          <a:p>
            <a:pPr marL="259183"/>
            <a:r>
              <a:rPr sz="1801" dirty="0">
                <a:latin typeface="Segoe UI Symbol"/>
                <a:cs typeface="Segoe UI Symbol"/>
              </a:rPr>
              <a:t>- </a:t>
            </a:r>
            <a:r>
              <a:rPr sz="1801" spc="-5" dirty="0">
                <a:latin typeface="Segoe UI Symbol"/>
                <a:cs typeface="Segoe UI Symbol"/>
              </a:rPr>
              <a:t>name: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"print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ansible_hostname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variable</a:t>
            </a:r>
            <a:r>
              <a:rPr sz="1801" dirty="0">
                <a:latin typeface="Segoe UI Symbol"/>
                <a:cs typeface="Segoe UI Symbol"/>
              </a:rPr>
              <a:t> task"</a:t>
            </a:r>
          </a:p>
          <a:p>
            <a:pPr marL="384964"/>
            <a:r>
              <a:rPr sz="1801" spc="-5" dirty="0">
                <a:latin typeface="Segoe UI Symbol"/>
                <a:cs typeface="Segoe UI Symbol"/>
              </a:rPr>
              <a:t>debug:</a:t>
            </a:r>
            <a:endParaRPr sz="1801" dirty="0">
              <a:latin typeface="Segoe UI Symbol"/>
              <a:cs typeface="Segoe UI Symbol"/>
            </a:endParaRPr>
          </a:p>
          <a:p>
            <a:pPr marL="508203"/>
            <a:r>
              <a:rPr sz="1801" spc="-5" dirty="0">
                <a:latin typeface="Segoe UI Symbol"/>
                <a:cs typeface="Segoe UI Symbol"/>
              </a:rPr>
              <a:t>msg: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"</a:t>
            </a:r>
            <a:r>
              <a:rPr sz="1801" dirty="0">
                <a:solidFill>
                  <a:srgbClr val="FF0000"/>
                </a:solidFill>
                <a:latin typeface="Segoe UI Symbol"/>
                <a:cs typeface="Segoe UI Symbol"/>
              </a:rPr>
              <a:t>{{</a:t>
            </a:r>
            <a:r>
              <a:rPr sz="1801" spc="-30" dirty="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ansible_hostname</a:t>
            </a:r>
            <a:r>
              <a:rPr sz="1801" spc="-40" dirty="0">
                <a:latin typeface="Segoe UI Symbol"/>
                <a:cs typeface="Segoe UI Symbol"/>
              </a:rPr>
              <a:t> </a:t>
            </a:r>
            <a:r>
              <a:rPr sz="1801" spc="-5" dirty="0">
                <a:solidFill>
                  <a:srgbClr val="FF0000"/>
                </a:solidFill>
                <a:latin typeface="Segoe UI Symbol"/>
                <a:cs typeface="Segoe UI Symbol"/>
              </a:rPr>
              <a:t>}}</a:t>
            </a:r>
            <a:r>
              <a:rPr sz="1801" spc="-5" dirty="0">
                <a:latin typeface="Segoe UI Symbol"/>
                <a:cs typeface="Segoe UI Symbol"/>
              </a:rPr>
              <a:t>"</a:t>
            </a:r>
            <a:endParaRPr sz="1801" dirty="0">
              <a:latin typeface="Segoe UI Symbol"/>
              <a:cs typeface="Segoe UI Symbo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450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513194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Ce</a:t>
            </a:r>
            <a:r>
              <a:rPr spc="-20" dirty="0"/>
              <a:t> </a:t>
            </a:r>
            <a:r>
              <a:rPr spc="-5" dirty="0"/>
              <a:t>qu’on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5" dirty="0"/>
              <a:t>couvert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1990037"/>
            <a:ext cx="3423453" cy="1123787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 marR="731177">
              <a:spcBef>
                <a:spcPts val="100"/>
              </a:spcBef>
            </a:pPr>
            <a:r>
              <a:rPr sz="1801" dirty="0">
                <a:latin typeface="Segoe UI Symbol"/>
                <a:cs typeface="Segoe UI Symbol"/>
              </a:rPr>
              <a:t>Syntaxe</a:t>
            </a:r>
            <a:r>
              <a:rPr sz="1801" spc="-5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du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langage</a:t>
            </a:r>
            <a:r>
              <a:rPr sz="1801" spc="-4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YAML. </a:t>
            </a:r>
            <a:r>
              <a:rPr sz="1801" spc="-48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Balises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et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espacement.</a:t>
            </a:r>
            <a:endParaRPr sz="1801">
              <a:latin typeface="Segoe UI Symbol"/>
              <a:cs typeface="Segoe UI Symbol"/>
            </a:endParaRPr>
          </a:p>
          <a:p>
            <a:pPr marL="12705"/>
            <a:r>
              <a:rPr sz="1801" spc="-5" dirty="0">
                <a:latin typeface="Segoe UI Symbol"/>
                <a:cs typeface="Segoe UI Symbol"/>
              </a:rPr>
              <a:t>Langage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humain.</a:t>
            </a:r>
            <a:endParaRPr sz="1801">
              <a:latin typeface="Segoe UI Symbol"/>
              <a:cs typeface="Segoe UI Symbol"/>
            </a:endParaRPr>
          </a:p>
          <a:p>
            <a:pPr marL="12705"/>
            <a:r>
              <a:rPr sz="1801" spc="-5" dirty="0">
                <a:latin typeface="Segoe UI Symbol"/>
                <a:cs typeface="Segoe UI Symbol"/>
              </a:rPr>
              <a:t>Organisation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et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ordonnancement.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68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593" y="402484"/>
            <a:ext cx="9316164" cy="773173"/>
          </a:xfrm>
        </p:spPr>
        <p:txBody>
          <a:bodyPr/>
          <a:lstStyle/>
          <a:p>
            <a:r>
              <a:rPr lang="fr-BE" dirty="0"/>
              <a:t>Introduction </a:t>
            </a:r>
            <a:r>
              <a:rPr lang="fr-BE" dirty="0" err="1"/>
              <a:t>Ansible</a:t>
            </a:r>
            <a:r>
              <a:rPr lang="fr-BE" dirty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593" y="1910428"/>
            <a:ext cx="9316164" cy="4606487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Automatisation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des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tâches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d’admin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</a:rPr>
              <a:t>Sur un parc de machines</a:t>
            </a:r>
          </a:p>
          <a:p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</a:rPr>
              <a:t>Déployer des applications, configurer, gérer les services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Développement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https://github.com/ansible/ansible</a:t>
            </a:r>
          </a:p>
          <a:p>
            <a:r>
              <a:rPr lang="fr-FR" sz="2400" dirty="0">
                <a:solidFill>
                  <a:srgbClr val="000000"/>
                </a:solidFill>
                <a:latin typeface="Arial" panose="020B0604020202020204" pitchFamily="34" charset="0"/>
              </a:rPr>
              <a:t>Écrit en python (les utilisateurs manipulent surtout du YAML)  GPLv3.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703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4216" y="3036575"/>
            <a:ext cx="2737365" cy="829023"/>
          </a:xfrm>
          <a:prstGeom prst="rect">
            <a:avLst/>
          </a:prstGeom>
        </p:spPr>
        <p:txBody>
          <a:bodyPr vert="horz" wrap="square" lIns="0" tIns="1461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114"/>
              </a:spcBef>
            </a:pPr>
            <a:r>
              <a:rPr sz="5252" u="heavy" dirty="0">
                <a:uFill>
                  <a:solidFill>
                    <a:srgbClr val="000000"/>
                  </a:solidFill>
                </a:uFill>
              </a:rPr>
              <a:t>Playbook</a:t>
            </a:r>
            <a:endParaRPr sz="5252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11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314349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6580" y="1988207"/>
            <a:ext cx="6137313" cy="3456487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355742" indent="-343037">
              <a:spcBef>
                <a:spcPts val="9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Introduction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spcBef>
                <a:spcPts val="5"/>
              </a:spcBef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Structure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playbooks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Playbook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–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Inclusion</a:t>
            </a:r>
            <a:r>
              <a:rPr sz="2501" spc="-15" dirty="0">
                <a:latin typeface="Segoe UI Symbol"/>
                <a:cs typeface="Segoe UI Symbol"/>
              </a:rPr>
              <a:t> </a:t>
            </a:r>
            <a:r>
              <a:rPr sz="2501" spc="-10" dirty="0">
                <a:latin typeface="Segoe UI Symbol"/>
                <a:cs typeface="Segoe UI Symbol"/>
              </a:rPr>
              <a:t>de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tâches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Un</a:t>
            </a:r>
            <a:r>
              <a:rPr sz="2501" spc="-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« play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»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dans</a:t>
            </a:r>
            <a:r>
              <a:rPr sz="2501" spc="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un</a:t>
            </a:r>
            <a:r>
              <a:rPr sz="2501" spc="-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« playbook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»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Eléments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communs d’un play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Exécution</a:t>
            </a:r>
            <a:r>
              <a:rPr sz="2501" spc="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d’un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playbook</a:t>
            </a:r>
            <a:r>
              <a:rPr sz="2501" spc="3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: codes</a:t>
            </a:r>
            <a:r>
              <a:rPr sz="2501" spc="-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couleurs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Exécution d’un</a:t>
            </a:r>
            <a:r>
              <a:rPr sz="2501" spc="-15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playbook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10" dirty="0">
                <a:latin typeface="Segoe UI Symbol"/>
                <a:cs typeface="Segoe UI Symbol"/>
              </a:rPr>
              <a:t>Gestion </a:t>
            </a:r>
            <a:r>
              <a:rPr sz="2501" spc="-5" dirty="0">
                <a:latin typeface="Segoe UI Symbol"/>
                <a:cs typeface="Segoe UI Symbol"/>
              </a:rPr>
              <a:t>des</a:t>
            </a:r>
            <a:r>
              <a:rPr sz="2501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handlers</a:t>
            </a:r>
            <a:endParaRPr sz="2501">
              <a:latin typeface="Segoe UI Symbol"/>
              <a:cs typeface="Segoe UI Symbol"/>
            </a:endParaRPr>
          </a:p>
          <a:p>
            <a:pPr marL="355742" indent="-343037">
              <a:buFont typeface="Arial MT"/>
              <a:buChar char="•"/>
              <a:tabLst>
                <a:tab pos="355107" algn="l"/>
                <a:tab pos="355742" algn="l"/>
              </a:tabLst>
            </a:pPr>
            <a:r>
              <a:rPr sz="2501" spc="-5" dirty="0">
                <a:latin typeface="Segoe UI Symbol"/>
                <a:cs typeface="Segoe UI Symbol"/>
              </a:rPr>
              <a:t>Exécuter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un playbook</a:t>
            </a:r>
            <a:r>
              <a:rPr sz="2501" spc="10" dirty="0">
                <a:latin typeface="Segoe UI Symbol"/>
                <a:cs typeface="Segoe UI Symbol"/>
              </a:rPr>
              <a:t> </a:t>
            </a:r>
            <a:r>
              <a:rPr sz="2501" spc="-5" dirty="0">
                <a:latin typeface="Segoe UI Symbol"/>
                <a:cs typeface="Segoe UI Symbol"/>
              </a:rPr>
              <a:t>ansible</a:t>
            </a:r>
            <a:endParaRPr sz="25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445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475457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825" y="2397497"/>
            <a:ext cx="8545609" cy="2495963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291582" indent="-279512">
              <a:spcBef>
                <a:spcPts val="100"/>
              </a:spcBef>
              <a:buSzPct val="77777"/>
              <a:buFont typeface="Arial MT"/>
              <a:buChar char="●"/>
              <a:tabLst>
                <a:tab pos="291582" algn="l"/>
                <a:tab pos="292217" algn="l"/>
              </a:tabLst>
            </a:pPr>
            <a:r>
              <a:rPr sz="1801" spc="-5" dirty="0">
                <a:latin typeface="Segoe UI Symbol"/>
                <a:cs typeface="Segoe UI Symbol"/>
              </a:rPr>
              <a:t>Un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playbook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contient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instructions</a:t>
            </a:r>
            <a:r>
              <a:rPr sz="1801" dirty="0">
                <a:latin typeface="Segoe UI Symbol"/>
                <a:cs typeface="Segoe UI Symbol"/>
              </a:rPr>
              <a:t> pour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configurer</a:t>
            </a:r>
            <a:r>
              <a:rPr sz="1801" dirty="0">
                <a:latin typeface="Segoe UI Symbol"/>
                <a:cs typeface="Segoe UI Symbol"/>
              </a:rPr>
              <a:t> vos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hosts.</a:t>
            </a:r>
            <a:endParaRPr sz="1801">
              <a:latin typeface="Segoe UI Symbol"/>
              <a:cs typeface="Segoe UI Symbol"/>
            </a:endParaRPr>
          </a:p>
          <a:p>
            <a:pPr marL="291582" indent="-279512">
              <a:buSzPct val="77777"/>
              <a:buFont typeface="Arial MT"/>
              <a:buChar char="●"/>
              <a:tabLst>
                <a:tab pos="291582" algn="l"/>
                <a:tab pos="292217" algn="l"/>
              </a:tabLst>
            </a:pPr>
            <a:r>
              <a:rPr sz="1801" spc="-5" dirty="0">
                <a:latin typeface="Segoe UI Symbol"/>
                <a:cs typeface="Segoe UI Symbol"/>
              </a:rPr>
              <a:t>Un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playbook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contient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un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ou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plusieurs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plays.</a:t>
            </a:r>
            <a:endParaRPr sz="1801">
              <a:latin typeface="Segoe UI Symbol"/>
              <a:cs typeface="Segoe UI Symbol"/>
            </a:endParaRPr>
          </a:p>
          <a:p>
            <a:pPr marL="291582" indent="-279512">
              <a:buSzPct val="77777"/>
              <a:buFont typeface="Arial MT"/>
              <a:buChar char="●"/>
              <a:tabLst>
                <a:tab pos="291582" algn="l"/>
                <a:tab pos="292217" algn="l"/>
              </a:tabLst>
            </a:pPr>
            <a:r>
              <a:rPr sz="1801" spc="-5" dirty="0">
                <a:latin typeface="Segoe UI Symbol"/>
                <a:cs typeface="Segoe UI Symbol"/>
              </a:rPr>
              <a:t>Un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play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est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une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task.</a:t>
            </a:r>
            <a:endParaRPr sz="1801">
              <a:latin typeface="Segoe UI Symbol"/>
              <a:cs typeface="Segoe UI Symbol"/>
            </a:endParaRPr>
          </a:p>
          <a:p>
            <a:pPr marL="291582" indent="-279512">
              <a:buSzPct val="77777"/>
              <a:buFont typeface="Arial MT"/>
              <a:buChar char="●"/>
              <a:tabLst>
                <a:tab pos="291582" algn="l"/>
                <a:tab pos="292217" algn="l"/>
              </a:tabLst>
            </a:pPr>
            <a:r>
              <a:rPr sz="1801" dirty="0">
                <a:latin typeface="Segoe UI Symbol"/>
                <a:cs typeface="Segoe UI Symbol"/>
              </a:rPr>
              <a:t>Les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Playbooks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sont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au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format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YAML.</a:t>
            </a:r>
            <a:endParaRPr sz="1801">
              <a:latin typeface="Segoe UI Symbol"/>
              <a:cs typeface="Segoe UI Symbol"/>
            </a:endParaRPr>
          </a:p>
          <a:p>
            <a:pPr marL="291582" indent="-279512">
              <a:buSzPct val="77777"/>
              <a:buFont typeface="Arial MT"/>
              <a:buChar char="●"/>
              <a:tabLst>
                <a:tab pos="291582" algn="l"/>
                <a:tab pos="292217" algn="l"/>
              </a:tabLst>
            </a:pPr>
            <a:r>
              <a:rPr sz="1801" spc="-5" dirty="0">
                <a:latin typeface="Segoe UI Symbol"/>
                <a:cs typeface="Segoe UI Symbol"/>
              </a:rPr>
              <a:t>Utilise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un</a:t>
            </a:r>
            <a:r>
              <a:rPr sz="1801" spc="-4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syntax</a:t>
            </a:r>
            <a:r>
              <a:rPr sz="1801" spc="-3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minime.</a:t>
            </a:r>
            <a:endParaRPr sz="1801">
              <a:latin typeface="Segoe UI Symbol"/>
              <a:cs typeface="Segoe UI Symbol"/>
            </a:endParaRPr>
          </a:p>
          <a:p>
            <a:pPr marL="291582" indent="-279512">
              <a:buSzPct val="77777"/>
              <a:buFont typeface="Arial MT"/>
              <a:buChar char="●"/>
              <a:tabLst>
                <a:tab pos="291582" algn="l"/>
                <a:tab pos="292217" algn="l"/>
              </a:tabLst>
            </a:pPr>
            <a:r>
              <a:rPr sz="1801" spc="-5" dirty="0">
                <a:latin typeface="Segoe UI Symbol"/>
                <a:cs typeface="Segoe UI Symbol"/>
              </a:rPr>
              <a:t>Fait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pour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être</a:t>
            </a:r>
            <a:r>
              <a:rPr sz="1801" spc="-25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lisible.</a:t>
            </a:r>
            <a:endParaRPr sz="1801">
              <a:latin typeface="Segoe UI Symbol"/>
              <a:cs typeface="Segoe UI Symbol"/>
            </a:endParaRPr>
          </a:p>
          <a:p>
            <a:pPr marL="291582" indent="-279512">
              <a:buSzPct val="77777"/>
              <a:buFont typeface="Arial MT"/>
              <a:buChar char="●"/>
              <a:tabLst>
                <a:tab pos="291582" algn="l"/>
                <a:tab pos="292217" algn="l"/>
              </a:tabLst>
            </a:pPr>
            <a:r>
              <a:rPr sz="1801" spc="-5" dirty="0">
                <a:latin typeface="Segoe UI Symbol"/>
                <a:cs typeface="Segoe UI Symbol"/>
              </a:rPr>
              <a:t>Doit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être idempotent, c’est-à-dire</a:t>
            </a:r>
            <a:r>
              <a:rPr sz="1801" spc="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exécutés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plusieurs </a:t>
            </a:r>
            <a:r>
              <a:rPr sz="1801" dirty="0">
                <a:latin typeface="Segoe UI Symbol"/>
                <a:cs typeface="Segoe UI Symbol"/>
              </a:rPr>
              <a:t>fois,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 résultat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sera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le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10" dirty="0">
                <a:latin typeface="Segoe UI Symbol"/>
                <a:cs typeface="Segoe UI Symbol"/>
              </a:rPr>
              <a:t>même.</a:t>
            </a:r>
            <a:endParaRPr sz="1801">
              <a:latin typeface="Segoe UI Symbol"/>
              <a:cs typeface="Segoe UI Symbol"/>
            </a:endParaRPr>
          </a:p>
          <a:p>
            <a:pPr marL="291582" indent="-279512">
              <a:spcBef>
                <a:spcPts val="5"/>
              </a:spcBef>
              <a:buSzPct val="77777"/>
              <a:buFont typeface="Arial MT"/>
              <a:buChar char="●"/>
              <a:tabLst>
                <a:tab pos="291582" algn="l"/>
                <a:tab pos="292217" algn="l"/>
              </a:tabLst>
            </a:pPr>
            <a:r>
              <a:rPr sz="1801" spc="-5" dirty="0">
                <a:latin typeface="Segoe UI Symbol"/>
                <a:cs typeface="Segoe UI Symbol"/>
              </a:rPr>
              <a:t>Peut-être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divisés</a:t>
            </a:r>
            <a:r>
              <a:rPr sz="1801" spc="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en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template</a:t>
            </a:r>
            <a:r>
              <a:rPr sz="1801" dirty="0">
                <a:latin typeface="Segoe UI Symbol"/>
                <a:cs typeface="Segoe UI Symbol"/>
              </a:rPr>
              <a:t> ou</a:t>
            </a:r>
            <a:r>
              <a:rPr sz="1801" spc="-3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rôles.</a:t>
            </a:r>
            <a:endParaRPr sz="1801">
              <a:latin typeface="Segoe UI Symbol"/>
              <a:cs typeface="Segoe UI Symbol"/>
            </a:endParaRPr>
          </a:p>
          <a:p>
            <a:pPr marL="291582" indent="-279512">
              <a:buSzPct val="77777"/>
              <a:buFont typeface="Arial MT"/>
              <a:buChar char="●"/>
              <a:tabLst>
                <a:tab pos="291582" algn="l"/>
                <a:tab pos="292217" algn="l"/>
              </a:tabLst>
            </a:pPr>
            <a:r>
              <a:rPr sz="1801" spc="-5" dirty="0">
                <a:latin typeface="Segoe UI Symbol"/>
                <a:cs typeface="Segoe UI Symbol"/>
              </a:rPr>
              <a:t>Plus</a:t>
            </a:r>
            <a:r>
              <a:rPr sz="1801" spc="-2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efficaces</a:t>
            </a:r>
            <a:r>
              <a:rPr sz="1801" spc="25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pour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être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exécuté plusieurs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dirty="0">
                <a:latin typeface="Segoe UI Symbol"/>
                <a:cs typeface="Segoe UI Symbol"/>
              </a:rPr>
              <a:t>tasks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qu’en</a:t>
            </a:r>
            <a:r>
              <a:rPr sz="1801" spc="-15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ligne</a:t>
            </a:r>
            <a:r>
              <a:rPr sz="1801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de</a:t>
            </a:r>
            <a:r>
              <a:rPr sz="1801" spc="-10" dirty="0">
                <a:latin typeface="Segoe UI Symbol"/>
                <a:cs typeface="Segoe UI Symbol"/>
              </a:rPr>
              <a:t> </a:t>
            </a:r>
            <a:r>
              <a:rPr sz="1801" spc="-5" dirty="0">
                <a:latin typeface="Segoe UI Symbol"/>
                <a:cs typeface="Segoe UI Symbol"/>
              </a:rPr>
              <a:t>commande.</a:t>
            </a:r>
            <a:endParaRPr sz="1801">
              <a:latin typeface="Segoe UI Symbol"/>
              <a:cs typeface="Segoe UI 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030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3995" y="964901"/>
            <a:ext cx="6917205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Structure</a:t>
            </a:r>
            <a:r>
              <a:rPr spc="20" dirty="0"/>
              <a:t> </a:t>
            </a:r>
            <a:r>
              <a:rPr spc="-5" dirty="0"/>
              <a:t>des</a:t>
            </a:r>
            <a:r>
              <a:rPr spc="-25" dirty="0"/>
              <a:t> </a:t>
            </a:r>
            <a:r>
              <a:rPr spc="-5" dirty="0"/>
              <a:t>playbooks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8687" y="2559206"/>
            <a:ext cx="7825701" cy="348925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6189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63" y="770890"/>
            <a:ext cx="664467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Structure</a:t>
            </a:r>
            <a:r>
              <a:rPr spc="5" dirty="0"/>
              <a:t> </a:t>
            </a:r>
            <a:r>
              <a:rPr spc="-5" dirty="0"/>
              <a:t>des</a:t>
            </a:r>
            <a:r>
              <a:rPr spc="-45" dirty="0"/>
              <a:t> </a:t>
            </a:r>
            <a:r>
              <a:rPr dirty="0"/>
              <a:t>playbooks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0811" y="2083808"/>
            <a:ext cx="5113802" cy="46280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210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8277" y="849587"/>
            <a:ext cx="802240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Playbook</a:t>
            </a:r>
            <a:r>
              <a:rPr spc="-30" dirty="0"/>
              <a:t> </a:t>
            </a:r>
            <a:r>
              <a:rPr spc="-5" dirty="0"/>
              <a:t>–</a:t>
            </a:r>
            <a:r>
              <a:rPr spc="-40" dirty="0"/>
              <a:t> </a:t>
            </a:r>
            <a:r>
              <a:rPr spc="-10" dirty="0"/>
              <a:t>Inclusion</a:t>
            </a:r>
            <a:r>
              <a:rPr spc="-35" dirty="0"/>
              <a:t> </a:t>
            </a:r>
            <a:r>
              <a:rPr spc="-5" dirty="0"/>
              <a:t>de</a:t>
            </a:r>
            <a:r>
              <a:rPr dirty="0"/>
              <a:t> </a:t>
            </a:r>
            <a:r>
              <a:rPr spc="-5" dirty="0"/>
              <a:t>tâches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8694" y="2496897"/>
            <a:ext cx="6757280" cy="31031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181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5234" y="1884455"/>
            <a:ext cx="6716041" cy="4368095"/>
          </a:xfrm>
          <a:custGeom>
            <a:avLst/>
            <a:gdLst/>
            <a:ahLst/>
            <a:cxnLst/>
            <a:rect l="l" t="t" r="r" b="b"/>
            <a:pathLst>
              <a:path w="6713220" h="4366260">
                <a:moveTo>
                  <a:pt x="6713220" y="0"/>
                </a:moveTo>
                <a:lnTo>
                  <a:pt x="0" y="0"/>
                </a:lnTo>
                <a:lnTo>
                  <a:pt x="0" y="4365752"/>
                </a:lnTo>
                <a:lnTo>
                  <a:pt x="6713220" y="4365752"/>
                </a:lnTo>
                <a:lnTo>
                  <a:pt x="6713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3" name="object 3"/>
          <p:cNvSpPr txBox="1"/>
          <p:nvPr/>
        </p:nvSpPr>
        <p:spPr>
          <a:xfrm>
            <a:off x="2465234" y="1884456"/>
            <a:ext cx="6716041" cy="1900549"/>
          </a:xfrm>
          <a:prstGeom prst="rect">
            <a:avLst/>
          </a:prstGeom>
        </p:spPr>
        <p:txBody>
          <a:bodyPr vert="horz" wrap="square" lIns="0" tIns="130230" rIns="0" bIns="0" rtlCol="0">
            <a:spAutoFit/>
          </a:bodyPr>
          <a:lstStyle/>
          <a:p>
            <a:pPr marL="527261" marR="4865410" indent="-294758">
              <a:lnSpc>
                <a:spcPct val="101099"/>
              </a:lnSpc>
              <a:spcBef>
                <a:spcPts val="1025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hosts:</a:t>
            </a:r>
            <a:r>
              <a:rPr sz="1901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db </a:t>
            </a:r>
            <a:r>
              <a:rPr sz="1901" spc="-1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vars:</a:t>
            </a:r>
            <a:endParaRPr sz="1901">
              <a:latin typeface="Courier New"/>
              <a:cs typeface="Courier New"/>
            </a:endParaRPr>
          </a:p>
          <a:p>
            <a:pPr marL="823289">
              <a:lnSpc>
                <a:spcPts val="2221"/>
              </a:lnSpc>
            </a:pP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software:</a:t>
            </a:r>
            <a:endParaRPr sz="1901">
              <a:latin typeface="Courier New"/>
              <a:cs typeface="Courier New"/>
            </a:endParaRPr>
          </a:p>
          <a:p>
            <a:pPr marL="1117412">
              <a:spcBef>
                <a:spcPts val="95"/>
              </a:spcBef>
            </a:pPr>
            <a:r>
              <a:rPr sz="1901" spc="20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mariadb-server</a:t>
            </a:r>
            <a:endParaRPr sz="1901">
              <a:latin typeface="Courier New"/>
              <a:cs typeface="Courier New"/>
            </a:endParaRPr>
          </a:p>
          <a:p>
            <a:pPr marL="529167">
              <a:lnSpc>
                <a:spcPts val="2251"/>
              </a:lnSpc>
              <a:spcBef>
                <a:spcPts val="25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roles:</a:t>
            </a:r>
            <a:endParaRPr sz="1901">
              <a:latin typeface="Courier New"/>
              <a:cs typeface="Courier New"/>
            </a:endParaRPr>
          </a:p>
          <a:p>
            <a:pPr marL="823289">
              <a:lnSpc>
                <a:spcPts val="2251"/>
              </a:lnSpc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install_wordpress_db</a:t>
            </a:r>
            <a:endParaRPr sz="1901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9393" y="4104276"/>
            <a:ext cx="3965335" cy="2025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5"/>
              </a:lnSpc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hosts:</a:t>
            </a:r>
            <a:r>
              <a:rPr sz="190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web</a:t>
            </a:r>
            <a:endParaRPr sz="1901">
              <a:latin typeface="Courier New"/>
              <a:cs typeface="Courier New"/>
            </a:endParaRPr>
          </a:p>
          <a:p>
            <a:pPr marL="294123">
              <a:lnSpc>
                <a:spcPts val="2256"/>
              </a:lnSpc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vars:</a:t>
            </a:r>
            <a:endParaRPr sz="1901">
              <a:latin typeface="Courier New"/>
              <a:cs typeface="Courier New"/>
            </a:endParaRPr>
          </a:p>
          <a:p>
            <a:pPr marR="2035989" algn="r">
              <a:spcBef>
                <a:spcPts val="15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software:</a:t>
            </a:r>
            <a:endParaRPr sz="1901">
              <a:latin typeface="Courier New"/>
              <a:cs typeface="Courier New"/>
            </a:endParaRPr>
          </a:p>
          <a:p>
            <a:pPr marR="2038529" algn="r">
              <a:spcBef>
                <a:spcPts val="20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1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endParaRPr sz="1901">
              <a:latin typeface="Courier New"/>
              <a:cs typeface="Courier New"/>
            </a:endParaRPr>
          </a:p>
          <a:p>
            <a:pPr marL="294123" marR="2347264" indent="588880">
              <a:lnSpc>
                <a:spcPct val="101099"/>
              </a:lnSpc>
              <a:spcBef>
                <a:spcPts val="95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1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php </a:t>
            </a:r>
            <a:r>
              <a:rPr sz="1901" spc="-1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roles:</a:t>
            </a:r>
            <a:endParaRPr sz="1901">
              <a:latin typeface="Courier New"/>
              <a:cs typeface="Courier New"/>
            </a:endParaRPr>
          </a:p>
          <a:p>
            <a:pPr marL="588245">
              <a:lnSpc>
                <a:spcPts val="2221"/>
              </a:lnSpc>
            </a:pPr>
            <a:r>
              <a:rPr sz="1901" spc="20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install_wordpress_web</a:t>
            </a:r>
            <a:endParaRPr sz="1901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7843" y="1919522"/>
            <a:ext cx="5469012" cy="4328708"/>
            <a:chOff x="1955292" y="1918716"/>
            <a:chExt cx="5466715" cy="4326890"/>
          </a:xfrm>
        </p:grpSpPr>
        <p:sp>
          <p:nvSpPr>
            <p:cNvPr id="6" name="object 6"/>
            <p:cNvSpPr/>
            <p:nvPr/>
          </p:nvSpPr>
          <p:spPr>
            <a:xfrm>
              <a:off x="1993392" y="1956816"/>
              <a:ext cx="344805" cy="3971925"/>
            </a:xfrm>
            <a:custGeom>
              <a:avLst/>
              <a:gdLst/>
              <a:ahLst/>
              <a:cxnLst/>
              <a:rect l="l" t="t" r="r" b="b"/>
              <a:pathLst>
                <a:path w="344805" h="3971925">
                  <a:moveTo>
                    <a:pt x="344296" y="1892680"/>
                  </a:moveTo>
                  <a:lnTo>
                    <a:pt x="274955" y="1892046"/>
                  </a:lnTo>
                  <a:lnTo>
                    <a:pt x="210312" y="1890395"/>
                  </a:lnTo>
                  <a:lnTo>
                    <a:pt x="151764" y="1887727"/>
                  </a:lnTo>
                  <a:lnTo>
                    <a:pt x="100837" y="1884172"/>
                  </a:lnTo>
                  <a:lnTo>
                    <a:pt x="58800" y="1879980"/>
                  </a:lnTo>
                  <a:lnTo>
                    <a:pt x="6984" y="1869693"/>
                  </a:lnTo>
                  <a:lnTo>
                    <a:pt x="0" y="1863852"/>
                  </a:lnTo>
                  <a:lnTo>
                    <a:pt x="0" y="28701"/>
                  </a:lnTo>
                  <a:lnTo>
                    <a:pt x="57912" y="12826"/>
                  </a:lnTo>
                  <a:lnTo>
                    <a:pt x="100837" y="8381"/>
                  </a:lnTo>
                  <a:lnTo>
                    <a:pt x="142239" y="5461"/>
                  </a:lnTo>
                  <a:lnTo>
                    <a:pt x="188213" y="3175"/>
                  </a:lnTo>
                  <a:lnTo>
                    <a:pt x="237744" y="1397"/>
                  </a:lnTo>
                  <a:lnTo>
                    <a:pt x="290194" y="380"/>
                  </a:lnTo>
                  <a:lnTo>
                    <a:pt x="344296" y="0"/>
                  </a:lnTo>
                </a:path>
                <a:path w="344805" h="3971925">
                  <a:moveTo>
                    <a:pt x="344296" y="3971417"/>
                  </a:moveTo>
                  <a:lnTo>
                    <a:pt x="274955" y="3970781"/>
                  </a:lnTo>
                  <a:lnTo>
                    <a:pt x="210312" y="3969130"/>
                  </a:lnTo>
                  <a:lnTo>
                    <a:pt x="151764" y="3966464"/>
                  </a:lnTo>
                  <a:lnTo>
                    <a:pt x="100837" y="3962907"/>
                  </a:lnTo>
                  <a:lnTo>
                    <a:pt x="58800" y="3958717"/>
                  </a:lnTo>
                  <a:lnTo>
                    <a:pt x="6984" y="3948429"/>
                  </a:lnTo>
                  <a:lnTo>
                    <a:pt x="0" y="3942588"/>
                  </a:lnTo>
                  <a:lnTo>
                    <a:pt x="0" y="2106041"/>
                  </a:lnTo>
                  <a:lnTo>
                    <a:pt x="57912" y="2090039"/>
                  </a:lnTo>
                  <a:lnTo>
                    <a:pt x="100837" y="2085593"/>
                  </a:lnTo>
                  <a:lnTo>
                    <a:pt x="142239" y="2082673"/>
                  </a:lnTo>
                  <a:lnTo>
                    <a:pt x="188213" y="2080387"/>
                  </a:lnTo>
                  <a:lnTo>
                    <a:pt x="237744" y="2078609"/>
                  </a:lnTo>
                  <a:lnTo>
                    <a:pt x="290194" y="2077592"/>
                  </a:lnTo>
                  <a:lnTo>
                    <a:pt x="344296" y="2077212"/>
                  </a:lnTo>
                </a:path>
              </a:pathLst>
            </a:custGeom>
            <a:ln w="76198">
              <a:solidFill>
                <a:srgbClr val="97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7" name="object 7"/>
            <p:cNvSpPr/>
            <p:nvPr/>
          </p:nvSpPr>
          <p:spPr>
            <a:xfrm>
              <a:off x="2599944" y="3912108"/>
              <a:ext cx="4822190" cy="2333625"/>
            </a:xfrm>
            <a:custGeom>
              <a:avLst/>
              <a:gdLst/>
              <a:ahLst/>
              <a:cxnLst/>
              <a:rect l="l" t="t" r="r" b="b"/>
              <a:pathLst>
                <a:path w="4822190" h="2333625">
                  <a:moveTo>
                    <a:pt x="4821935" y="0"/>
                  </a:moveTo>
                  <a:lnTo>
                    <a:pt x="0" y="0"/>
                  </a:lnTo>
                  <a:lnTo>
                    <a:pt x="0" y="2333117"/>
                  </a:lnTo>
                  <a:lnTo>
                    <a:pt x="4821935" y="2333117"/>
                  </a:lnTo>
                  <a:lnTo>
                    <a:pt x="4821935" y="0"/>
                  </a:lnTo>
                  <a:close/>
                </a:path>
              </a:pathLst>
            </a:custGeom>
            <a:solidFill>
              <a:srgbClr val="000000">
                <a:alpha val="80390"/>
              </a:srgbClr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8853" y="937076"/>
            <a:ext cx="9080575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</a:t>
            </a:r>
            <a:r>
              <a:rPr spc="10" dirty="0"/>
              <a:t> </a:t>
            </a:r>
            <a:r>
              <a:rPr spc="-5" dirty="0"/>
              <a:t>«</a:t>
            </a:r>
            <a:r>
              <a:rPr spc="30" dirty="0"/>
              <a:t> </a:t>
            </a:r>
            <a:r>
              <a:rPr spc="-5" dirty="0"/>
              <a:t>play</a:t>
            </a:r>
            <a:r>
              <a:rPr spc="25" dirty="0"/>
              <a:t> </a:t>
            </a:r>
            <a:r>
              <a:rPr spc="-5" dirty="0"/>
              <a:t>»</a:t>
            </a:r>
            <a:r>
              <a:rPr spc="20" dirty="0"/>
              <a:t> </a:t>
            </a:r>
            <a:r>
              <a:rPr spc="-5" dirty="0"/>
              <a:t>dans</a:t>
            </a:r>
            <a:r>
              <a:rPr spc="10" dirty="0"/>
              <a:t> </a:t>
            </a:r>
            <a:r>
              <a:rPr spc="-5" dirty="0"/>
              <a:t>un</a:t>
            </a:r>
            <a:r>
              <a:rPr spc="15" dirty="0"/>
              <a:t> </a:t>
            </a:r>
            <a:r>
              <a:rPr spc="-5" dirty="0"/>
              <a:t>«</a:t>
            </a:r>
            <a:r>
              <a:rPr spc="35" dirty="0"/>
              <a:t> </a:t>
            </a:r>
            <a:r>
              <a:rPr spc="-5" dirty="0"/>
              <a:t>playbook</a:t>
            </a:r>
            <a:r>
              <a:rPr spc="35" dirty="0"/>
              <a:t> </a:t>
            </a:r>
            <a:r>
              <a:rPr spc="-5" dirty="0"/>
              <a:t>»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1139" y="2925225"/>
            <a:ext cx="825847" cy="426899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2601" spc="-5" dirty="0">
                <a:latin typeface="Calibri"/>
                <a:cs typeface="Calibri"/>
              </a:rPr>
              <a:t>Play</a:t>
            </a:r>
            <a:r>
              <a:rPr sz="2601" spc="-60" dirty="0">
                <a:latin typeface="Calibri"/>
                <a:cs typeface="Calibri"/>
              </a:rPr>
              <a:t> </a:t>
            </a:r>
            <a:r>
              <a:rPr sz="2601" spc="15" dirty="0">
                <a:latin typeface="Calibri"/>
                <a:cs typeface="Calibri"/>
              </a:rPr>
              <a:t>1</a:t>
            </a:r>
            <a:endParaRPr sz="2601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624" y="4752685"/>
            <a:ext cx="1216536" cy="827753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329697" marR="5082" indent="-317627">
              <a:lnSpc>
                <a:spcPct val="101200"/>
              </a:lnSpc>
              <a:spcBef>
                <a:spcPts val="90"/>
              </a:spcBef>
            </a:pPr>
            <a:r>
              <a:rPr sz="2601" spc="15" dirty="0">
                <a:latin typeface="Calibri"/>
                <a:cs typeface="Calibri"/>
              </a:rPr>
              <a:t>Un</a:t>
            </a:r>
            <a:r>
              <a:rPr sz="2601" spc="-65" dirty="0">
                <a:latin typeface="Calibri"/>
                <a:cs typeface="Calibri"/>
              </a:rPr>
              <a:t> </a:t>
            </a:r>
            <a:r>
              <a:rPr sz="2601" dirty="0">
                <a:latin typeface="Calibri"/>
                <a:cs typeface="Calibri"/>
              </a:rPr>
              <a:t>autre </a:t>
            </a:r>
            <a:r>
              <a:rPr sz="2601" spc="-575" dirty="0">
                <a:latin typeface="Calibri"/>
                <a:cs typeface="Calibri"/>
              </a:rPr>
              <a:t> </a:t>
            </a:r>
            <a:r>
              <a:rPr sz="2601" spc="-5" dirty="0">
                <a:latin typeface="Calibri"/>
                <a:cs typeface="Calibri"/>
              </a:rPr>
              <a:t>play</a:t>
            </a:r>
            <a:endParaRPr sz="2601">
              <a:latin typeface="Calibri"/>
              <a:cs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132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65234" y="1884455"/>
            <a:ext cx="6716041" cy="4368095"/>
          </a:xfrm>
          <a:custGeom>
            <a:avLst/>
            <a:gdLst/>
            <a:ahLst/>
            <a:cxnLst/>
            <a:rect l="l" t="t" r="r" b="b"/>
            <a:pathLst>
              <a:path w="6713220" h="4366260">
                <a:moveTo>
                  <a:pt x="6713220" y="0"/>
                </a:moveTo>
                <a:lnTo>
                  <a:pt x="0" y="0"/>
                </a:lnTo>
                <a:lnTo>
                  <a:pt x="0" y="4365752"/>
                </a:lnTo>
                <a:lnTo>
                  <a:pt x="6713220" y="4365752"/>
                </a:lnTo>
                <a:lnTo>
                  <a:pt x="67132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3" name="object 3"/>
          <p:cNvSpPr txBox="1"/>
          <p:nvPr/>
        </p:nvSpPr>
        <p:spPr>
          <a:xfrm>
            <a:off x="2699393" y="2056430"/>
            <a:ext cx="3816682" cy="1733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5"/>
              </a:lnSpc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hosts:</a:t>
            </a:r>
            <a:r>
              <a:rPr sz="190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5" dirty="0">
                <a:solidFill>
                  <a:srgbClr val="FFFFFF"/>
                </a:solidFill>
                <a:latin typeface="Courier New"/>
                <a:cs typeface="Courier New"/>
              </a:rPr>
              <a:t>db</a:t>
            </a:r>
            <a:endParaRPr sz="1901">
              <a:latin typeface="Courier New"/>
              <a:cs typeface="Courier New"/>
            </a:endParaRPr>
          </a:p>
          <a:p>
            <a:pPr marL="294123">
              <a:lnSpc>
                <a:spcPts val="2256"/>
              </a:lnSpc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vars:</a:t>
            </a:r>
            <a:endParaRPr sz="1901">
              <a:latin typeface="Courier New"/>
              <a:cs typeface="Courier New"/>
            </a:endParaRPr>
          </a:p>
          <a:p>
            <a:pPr marL="588245">
              <a:spcBef>
                <a:spcPts val="10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software:</a:t>
            </a:r>
            <a:endParaRPr sz="1901">
              <a:latin typeface="Courier New"/>
              <a:cs typeface="Courier New"/>
            </a:endParaRPr>
          </a:p>
          <a:p>
            <a:pPr marL="883003">
              <a:spcBef>
                <a:spcPts val="120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mariadb-server</a:t>
            </a:r>
            <a:endParaRPr sz="1901">
              <a:latin typeface="Courier New"/>
              <a:cs typeface="Courier New"/>
            </a:endParaRPr>
          </a:p>
          <a:p>
            <a:pPr marL="294123">
              <a:lnSpc>
                <a:spcPts val="2251"/>
              </a:lnSpc>
              <a:spcBef>
                <a:spcPts val="25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roles:</a:t>
            </a:r>
            <a:endParaRPr sz="1901">
              <a:latin typeface="Courier New"/>
              <a:cs typeface="Courier New"/>
            </a:endParaRPr>
          </a:p>
          <a:p>
            <a:pPr marL="588245">
              <a:lnSpc>
                <a:spcPts val="2251"/>
              </a:lnSpc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install_wordpress_db</a:t>
            </a:r>
            <a:endParaRPr sz="1901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4229" y="1884455"/>
            <a:ext cx="7619999" cy="4351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1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1701" dirty="0">
              <a:latin typeface="Times New Roman"/>
              <a:cs typeface="Times New Roman"/>
            </a:endParaRPr>
          </a:p>
          <a:p>
            <a:pPr marL="233138">
              <a:spcBef>
                <a:spcPts val="5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hosts:</a:t>
            </a:r>
            <a:r>
              <a:rPr sz="190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web</a:t>
            </a:r>
            <a:endParaRPr sz="1901" dirty="0">
              <a:latin typeface="Courier New"/>
              <a:cs typeface="Courier New"/>
            </a:endParaRPr>
          </a:p>
          <a:p>
            <a:pPr marL="527261">
              <a:lnSpc>
                <a:spcPts val="2251"/>
              </a:lnSpc>
              <a:spcBef>
                <a:spcPts val="20"/>
              </a:spcBef>
            </a:pPr>
            <a:r>
              <a:rPr sz="1901" spc="15" dirty="0" err="1">
                <a:solidFill>
                  <a:srgbClr val="FFFFFF"/>
                </a:solidFill>
                <a:latin typeface="Courier New"/>
                <a:cs typeface="Courier New"/>
              </a:rPr>
              <a:t>vars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endParaRPr lang="fr-BE" sz="1901" dirty="0">
              <a:latin typeface="Courier New"/>
              <a:cs typeface="Courier New"/>
            </a:endParaRPr>
          </a:p>
          <a:p>
            <a:pPr marL="527261">
              <a:lnSpc>
                <a:spcPts val="2251"/>
              </a:lnSpc>
              <a:spcBef>
                <a:spcPts val="20"/>
              </a:spcBef>
            </a:pP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software:</a:t>
            </a:r>
            <a:endParaRPr lang="fr-BE" sz="1901" dirty="0">
              <a:latin typeface="Courier New"/>
              <a:cs typeface="Courier New"/>
            </a:endParaRPr>
          </a:p>
          <a:p>
            <a:pPr marL="527261">
              <a:lnSpc>
                <a:spcPts val="2251"/>
              </a:lnSpc>
              <a:spcBef>
                <a:spcPts val="20"/>
              </a:spcBef>
            </a:pPr>
            <a:r>
              <a:rPr lang="fr-BE" sz="1901" spc="15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endParaRPr sz="1901" dirty="0">
              <a:latin typeface="Courier New"/>
              <a:cs typeface="Courier New"/>
            </a:endParaRPr>
          </a:p>
          <a:p>
            <a:pPr marL="527261" marR="5148734">
              <a:lnSpc>
                <a:spcPct val="100499"/>
              </a:lnSpc>
              <a:spcBef>
                <a:spcPts val="110"/>
              </a:spcBef>
              <a:tabLst>
                <a:tab pos="1116141" algn="l"/>
              </a:tabLst>
            </a:pPr>
            <a:r>
              <a:rPr lang="fr-BE" sz="1901" spc="15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lang="fr-BE" sz="1901" spc="20" dirty="0">
                <a:solidFill>
                  <a:srgbClr val="FFFFFF"/>
                </a:solidFill>
                <a:latin typeface="Courier New"/>
                <a:cs typeface="Courier New"/>
              </a:rPr>
              <a:t>- </a:t>
            </a:r>
            <a:r>
              <a:rPr lang="fr-BE" sz="1901" spc="20" dirty="0" err="1">
                <a:solidFill>
                  <a:srgbClr val="FFFFFF"/>
                </a:solidFill>
                <a:latin typeface="Courier New"/>
                <a:cs typeface="Courier New"/>
              </a:rPr>
              <a:t>php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  roles:</a:t>
            </a:r>
            <a:endParaRPr sz="1901" dirty="0">
              <a:latin typeface="Courier New"/>
              <a:cs typeface="Courier New"/>
            </a:endParaRPr>
          </a:p>
          <a:p>
            <a:pPr marL="823289">
              <a:lnSpc>
                <a:spcPts val="2231"/>
              </a:lnSpc>
            </a:pPr>
            <a:r>
              <a:rPr sz="1901" spc="20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install_wordpress_web</a:t>
            </a:r>
            <a:endParaRPr sz="1901" dirty="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07842" y="1919522"/>
            <a:ext cx="5461389" cy="4049826"/>
            <a:chOff x="1955292" y="1918716"/>
            <a:chExt cx="5459095" cy="4048125"/>
          </a:xfrm>
        </p:grpSpPr>
        <p:sp>
          <p:nvSpPr>
            <p:cNvPr id="6" name="object 6"/>
            <p:cNvSpPr/>
            <p:nvPr/>
          </p:nvSpPr>
          <p:spPr>
            <a:xfrm>
              <a:off x="1993392" y="1956816"/>
              <a:ext cx="344805" cy="3971925"/>
            </a:xfrm>
            <a:custGeom>
              <a:avLst/>
              <a:gdLst/>
              <a:ahLst/>
              <a:cxnLst/>
              <a:rect l="l" t="t" r="r" b="b"/>
              <a:pathLst>
                <a:path w="344805" h="3971925">
                  <a:moveTo>
                    <a:pt x="344296" y="1892680"/>
                  </a:moveTo>
                  <a:lnTo>
                    <a:pt x="274955" y="1892046"/>
                  </a:lnTo>
                  <a:lnTo>
                    <a:pt x="210312" y="1890395"/>
                  </a:lnTo>
                  <a:lnTo>
                    <a:pt x="151764" y="1887727"/>
                  </a:lnTo>
                  <a:lnTo>
                    <a:pt x="100837" y="1884172"/>
                  </a:lnTo>
                  <a:lnTo>
                    <a:pt x="58800" y="1879980"/>
                  </a:lnTo>
                  <a:lnTo>
                    <a:pt x="6984" y="1869693"/>
                  </a:lnTo>
                  <a:lnTo>
                    <a:pt x="0" y="1863852"/>
                  </a:lnTo>
                  <a:lnTo>
                    <a:pt x="0" y="28701"/>
                  </a:lnTo>
                  <a:lnTo>
                    <a:pt x="57912" y="12826"/>
                  </a:lnTo>
                  <a:lnTo>
                    <a:pt x="100837" y="8381"/>
                  </a:lnTo>
                  <a:lnTo>
                    <a:pt x="142239" y="5461"/>
                  </a:lnTo>
                  <a:lnTo>
                    <a:pt x="188213" y="3175"/>
                  </a:lnTo>
                  <a:lnTo>
                    <a:pt x="237744" y="1397"/>
                  </a:lnTo>
                  <a:lnTo>
                    <a:pt x="290194" y="380"/>
                  </a:lnTo>
                  <a:lnTo>
                    <a:pt x="344296" y="0"/>
                  </a:lnTo>
                </a:path>
                <a:path w="344805" h="3971925">
                  <a:moveTo>
                    <a:pt x="344296" y="3971417"/>
                  </a:moveTo>
                  <a:lnTo>
                    <a:pt x="274955" y="3970781"/>
                  </a:lnTo>
                  <a:lnTo>
                    <a:pt x="210312" y="3969130"/>
                  </a:lnTo>
                  <a:lnTo>
                    <a:pt x="151764" y="3966464"/>
                  </a:lnTo>
                  <a:lnTo>
                    <a:pt x="100837" y="3962907"/>
                  </a:lnTo>
                  <a:lnTo>
                    <a:pt x="58800" y="3958717"/>
                  </a:lnTo>
                  <a:lnTo>
                    <a:pt x="6984" y="3948429"/>
                  </a:lnTo>
                  <a:lnTo>
                    <a:pt x="0" y="3942588"/>
                  </a:lnTo>
                  <a:lnTo>
                    <a:pt x="0" y="2106041"/>
                  </a:lnTo>
                  <a:lnTo>
                    <a:pt x="57912" y="2090039"/>
                  </a:lnTo>
                  <a:lnTo>
                    <a:pt x="100837" y="2085593"/>
                  </a:lnTo>
                  <a:lnTo>
                    <a:pt x="142239" y="2082673"/>
                  </a:lnTo>
                  <a:lnTo>
                    <a:pt x="188213" y="2080387"/>
                  </a:lnTo>
                  <a:lnTo>
                    <a:pt x="237744" y="2078609"/>
                  </a:lnTo>
                  <a:lnTo>
                    <a:pt x="290194" y="2077592"/>
                  </a:lnTo>
                  <a:lnTo>
                    <a:pt x="344296" y="2077212"/>
                  </a:lnTo>
                </a:path>
              </a:pathLst>
            </a:custGeom>
            <a:ln w="76198">
              <a:solidFill>
                <a:srgbClr val="970000"/>
              </a:solidFill>
            </a:ln>
          </p:spPr>
          <p:txBody>
            <a:bodyPr wrap="square" lIns="0" tIns="0" rIns="0" bIns="0" rtlCol="0"/>
            <a:lstStyle/>
            <a:p>
              <a:endParaRPr sz="2066"/>
            </a:p>
          </p:txBody>
        </p:sp>
        <p:sp>
          <p:nvSpPr>
            <p:cNvPr id="7" name="object 7"/>
            <p:cNvSpPr/>
            <p:nvPr/>
          </p:nvSpPr>
          <p:spPr>
            <a:xfrm>
              <a:off x="2599944" y="1956816"/>
              <a:ext cx="4814570" cy="1956435"/>
            </a:xfrm>
            <a:custGeom>
              <a:avLst/>
              <a:gdLst/>
              <a:ahLst/>
              <a:cxnLst/>
              <a:rect l="l" t="t" r="r" b="b"/>
              <a:pathLst>
                <a:path w="4814570" h="1956435">
                  <a:moveTo>
                    <a:pt x="4814315" y="0"/>
                  </a:moveTo>
                  <a:lnTo>
                    <a:pt x="0" y="0"/>
                  </a:lnTo>
                  <a:lnTo>
                    <a:pt x="0" y="1956308"/>
                  </a:lnTo>
                  <a:lnTo>
                    <a:pt x="4814315" y="1956308"/>
                  </a:lnTo>
                  <a:lnTo>
                    <a:pt x="4814315" y="0"/>
                  </a:lnTo>
                  <a:close/>
                </a:path>
              </a:pathLst>
            </a:custGeom>
            <a:solidFill>
              <a:srgbClr val="000000">
                <a:alpha val="80390"/>
              </a:srgbClr>
            </a:solidFill>
          </p:spPr>
          <p:txBody>
            <a:bodyPr wrap="square" lIns="0" tIns="0" rIns="0" bIns="0" rtlCol="0"/>
            <a:lstStyle/>
            <a:p>
              <a:endParaRPr sz="2066"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4454" y="941015"/>
            <a:ext cx="8532745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</a:t>
            </a:r>
            <a:r>
              <a:rPr spc="10" dirty="0"/>
              <a:t> </a:t>
            </a:r>
            <a:r>
              <a:rPr spc="-5" dirty="0"/>
              <a:t>«</a:t>
            </a:r>
            <a:r>
              <a:rPr spc="30" dirty="0"/>
              <a:t> </a:t>
            </a:r>
            <a:r>
              <a:rPr spc="-5" dirty="0"/>
              <a:t>play</a:t>
            </a:r>
            <a:r>
              <a:rPr spc="25" dirty="0"/>
              <a:t> </a:t>
            </a:r>
            <a:r>
              <a:rPr spc="-5" dirty="0"/>
              <a:t>»</a:t>
            </a:r>
            <a:r>
              <a:rPr spc="20" dirty="0"/>
              <a:t> </a:t>
            </a:r>
            <a:r>
              <a:rPr spc="-5" dirty="0"/>
              <a:t>dans</a:t>
            </a:r>
            <a:r>
              <a:rPr spc="10" dirty="0"/>
              <a:t> </a:t>
            </a:r>
            <a:r>
              <a:rPr spc="-5" dirty="0"/>
              <a:t>un</a:t>
            </a:r>
            <a:r>
              <a:rPr spc="15" dirty="0"/>
              <a:t> </a:t>
            </a:r>
            <a:r>
              <a:rPr spc="-5" dirty="0"/>
              <a:t>«</a:t>
            </a:r>
            <a:r>
              <a:rPr spc="35" dirty="0"/>
              <a:t> </a:t>
            </a:r>
            <a:r>
              <a:rPr spc="-5" dirty="0"/>
              <a:t>playbook</a:t>
            </a:r>
            <a:r>
              <a:rPr spc="35" dirty="0"/>
              <a:t> </a:t>
            </a:r>
            <a:r>
              <a:rPr spc="-5" dirty="0"/>
              <a:t>»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1139" y="2925225"/>
            <a:ext cx="825847" cy="426899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2601" spc="-5" dirty="0">
                <a:latin typeface="Calibri"/>
                <a:cs typeface="Calibri"/>
              </a:rPr>
              <a:t>Play</a:t>
            </a:r>
            <a:r>
              <a:rPr sz="2601" spc="-60" dirty="0">
                <a:latin typeface="Calibri"/>
                <a:cs typeface="Calibri"/>
              </a:rPr>
              <a:t> </a:t>
            </a:r>
            <a:r>
              <a:rPr sz="2601" spc="15" dirty="0">
                <a:latin typeface="Calibri"/>
                <a:cs typeface="Calibri"/>
              </a:rPr>
              <a:t>1</a:t>
            </a:r>
            <a:endParaRPr sz="2601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624" y="4752685"/>
            <a:ext cx="1216536" cy="827753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329697" marR="5082" indent="-317627">
              <a:lnSpc>
                <a:spcPct val="101200"/>
              </a:lnSpc>
              <a:spcBef>
                <a:spcPts val="90"/>
              </a:spcBef>
            </a:pPr>
            <a:r>
              <a:rPr sz="2601" spc="15" dirty="0">
                <a:latin typeface="Calibri"/>
                <a:cs typeface="Calibri"/>
              </a:rPr>
              <a:t>Un</a:t>
            </a:r>
            <a:r>
              <a:rPr sz="2601" spc="-65" dirty="0">
                <a:latin typeface="Calibri"/>
                <a:cs typeface="Calibri"/>
              </a:rPr>
              <a:t> </a:t>
            </a:r>
            <a:r>
              <a:rPr sz="2601" dirty="0">
                <a:latin typeface="Calibri"/>
                <a:cs typeface="Calibri"/>
              </a:rPr>
              <a:t>autre </a:t>
            </a:r>
            <a:r>
              <a:rPr sz="2601" spc="-575" dirty="0">
                <a:latin typeface="Calibri"/>
                <a:cs typeface="Calibri"/>
              </a:rPr>
              <a:t> </a:t>
            </a:r>
            <a:r>
              <a:rPr sz="2601" spc="-5" dirty="0">
                <a:latin typeface="Calibri"/>
                <a:cs typeface="Calibri"/>
              </a:rPr>
              <a:t>play</a:t>
            </a:r>
            <a:endParaRPr sz="2601">
              <a:latin typeface="Calibri"/>
              <a:cs typeface="Calibri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67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5234" y="1884455"/>
            <a:ext cx="6716041" cy="4291863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129593" rIns="0" bIns="0" rtlCol="0">
            <a:spAutoFit/>
          </a:bodyPr>
          <a:lstStyle/>
          <a:p>
            <a:pPr marL="527261" marR="4866681" indent="-294758">
              <a:lnSpc>
                <a:spcPct val="101099"/>
              </a:lnSpc>
              <a:spcBef>
                <a:spcPts val="1019"/>
              </a:spcBef>
              <a:buChar char="-"/>
              <a:tabLst>
                <a:tab pos="527896" algn="l"/>
              </a:tabLst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hosts:</a:t>
            </a:r>
            <a:r>
              <a:rPr sz="1901" spc="-1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db </a:t>
            </a:r>
            <a:r>
              <a:rPr sz="1901" spc="-1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vars:</a:t>
            </a:r>
            <a:endParaRPr sz="1901" dirty="0">
              <a:latin typeface="Courier New"/>
              <a:cs typeface="Courier New"/>
            </a:endParaRPr>
          </a:p>
          <a:p>
            <a:pPr marL="823289">
              <a:lnSpc>
                <a:spcPts val="2221"/>
              </a:lnSpc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software:</a:t>
            </a:r>
            <a:endParaRPr sz="1901" dirty="0">
              <a:latin typeface="Courier New"/>
              <a:cs typeface="Courier New"/>
            </a:endParaRPr>
          </a:p>
          <a:p>
            <a:pPr marL="529167" marR="3244242" indent="588245">
              <a:lnSpc>
                <a:spcPct val="101099"/>
              </a:lnSpc>
              <a:spcBef>
                <a:spcPts val="75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mariadb-server </a:t>
            </a:r>
            <a:r>
              <a:rPr sz="1901" spc="-1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roles:</a:t>
            </a:r>
            <a:endParaRPr sz="1901" dirty="0">
              <a:latin typeface="Courier New"/>
              <a:cs typeface="Courier New"/>
            </a:endParaRPr>
          </a:p>
          <a:p>
            <a:pPr marL="823289">
              <a:lnSpc>
                <a:spcPts val="2221"/>
              </a:lnSpc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install_wordpress_db</a:t>
            </a:r>
            <a:endParaRPr sz="1901" dirty="0">
              <a:latin typeface="Courier New"/>
              <a:cs typeface="Courier New"/>
            </a:endParaRPr>
          </a:p>
          <a:p>
            <a:pPr>
              <a:spcBef>
                <a:spcPts val="35"/>
              </a:spcBef>
            </a:pPr>
            <a:endParaRPr sz="2151" dirty="0">
              <a:latin typeface="Courier New"/>
              <a:cs typeface="Courier New"/>
            </a:endParaRPr>
          </a:p>
          <a:p>
            <a:pPr marL="527261" indent="-294758">
              <a:buChar char="-"/>
              <a:tabLst>
                <a:tab pos="527896" algn="l"/>
              </a:tabLst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hosts:</a:t>
            </a:r>
            <a:r>
              <a:rPr sz="1901" spc="-1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web</a:t>
            </a:r>
            <a:endParaRPr sz="1901" dirty="0">
              <a:latin typeface="Courier New"/>
              <a:cs typeface="Courier New"/>
            </a:endParaRPr>
          </a:p>
          <a:p>
            <a:pPr marL="527261">
              <a:lnSpc>
                <a:spcPts val="2256"/>
              </a:lnSpc>
              <a:spcBef>
                <a:spcPts val="15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vars:</a:t>
            </a:r>
            <a:endParaRPr sz="1901" dirty="0">
              <a:latin typeface="Courier New"/>
              <a:cs typeface="Courier New"/>
            </a:endParaRPr>
          </a:p>
          <a:p>
            <a:pPr marR="4554136" algn="r">
              <a:lnSpc>
                <a:spcPts val="2251"/>
              </a:lnSpc>
            </a:pP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software:</a:t>
            </a:r>
            <a:endParaRPr sz="1901" dirty="0">
              <a:latin typeface="Courier New"/>
              <a:cs typeface="Courier New"/>
            </a:endParaRPr>
          </a:p>
          <a:p>
            <a:pPr marR="4554771" algn="r">
              <a:lnSpc>
                <a:spcPts val="2276"/>
              </a:lnSpc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httpd</a:t>
            </a:r>
            <a:endParaRPr sz="1901" dirty="0">
              <a:latin typeface="Courier New"/>
              <a:cs typeface="Courier New"/>
            </a:endParaRPr>
          </a:p>
          <a:p>
            <a:pPr marL="527261">
              <a:spcBef>
                <a:spcPts val="120"/>
              </a:spcBef>
              <a:tabLst>
                <a:tab pos="1116141" algn="l"/>
              </a:tabLst>
            </a:pPr>
            <a:r>
              <a:rPr lang="fr-BE" sz="1901" spc="15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lang="fr-BE" sz="1901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901" spc="15" dirty="0" err="1">
                <a:solidFill>
                  <a:srgbClr val="FFFFFF"/>
                </a:solidFill>
                <a:latin typeface="Courier New"/>
                <a:cs typeface="Courier New"/>
              </a:rPr>
              <a:t>php</a:t>
            </a:r>
            <a:endParaRPr sz="1901" dirty="0">
              <a:latin typeface="Courier New"/>
              <a:cs typeface="Courier New"/>
            </a:endParaRPr>
          </a:p>
          <a:p>
            <a:pPr marL="527261">
              <a:lnSpc>
                <a:spcPts val="2251"/>
              </a:lnSpc>
              <a:spcBef>
                <a:spcPts val="25"/>
              </a:spcBef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roles:</a:t>
            </a:r>
            <a:endParaRPr sz="1901" dirty="0">
              <a:latin typeface="Courier New"/>
              <a:cs typeface="Courier New"/>
            </a:endParaRPr>
          </a:p>
          <a:p>
            <a:pPr marL="823289">
              <a:lnSpc>
                <a:spcPts val="2251"/>
              </a:lnSpc>
            </a:pPr>
            <a:r>
              <a:rPr sz="1901" spc="1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901" spc="10" dirty="0">
                <a:solidFill>
                  <a:srgbClr val="FFFFFF"/>
                </a:solidFill>
                <a:latin typeface="Courier New"/>
                <a:cs typeface="Courier New"/>
              </a:rPr>
              <a:t> install_wordpress_web</a:t>
            </a:r>
            <a:endParaRPr sz="1901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5958" y="1957638"/>
            <a:ext cx="344950" cy="1893730"/>
          </a:xfrm>
          <a:custGeom>
            <a:avLst/>
            <a:gdLst/>
            <a:ahLst/>
            <a:cxnLst/>
            <a:rect l="l" t="t" r="r" b="b"/>
            <a:pathLst>
              <a:path w="344805" h="1892935">
                <a:moveTo>
                  <a:pt x="344296" y="1892680"/>
                </a:moveTo>
                <a:lnTo>
                  <a:pt x="274955" y="1892046"/>
                </a:lnTo>
                <a:lnTo>
                  <a:pt x="210312" y="1890395"/>
                </a:lnTo>
                <a:lnTo>
                  <a:pt x="151764" y="1887727"/>
                </a:lnTo>
                <a:lnTo>
                  <a:pt x="100837" y="1884172"/>
                </a:lnTo>
                <a:lnTo>
                  <a:pt x="58800" y="1879980"/>
                </a:lnTo>
                <a:lnTo>
                  <a:pt x="6984" y="1869693"/>
                </a:lnTo>
                <a:lnTo>
                  <a:pt x="0" y="1863852"/>
                </a:lnTo>
                <a:lnTo>
                  <a:pt x="0" y="28701"/>
                </a:lnTo>
                <a:lnTo>
                  <a:pt x="57912" y="12826"/>
                </a:lnTo>
                <a:lnTo>
                  <a:pt x="100837" y="8381"/>
                </a:lnTo>
                <a:lnTo>
                  <a:pt x="142239" y="5461"/>
                </a:lnTo>
                <a:lnTo>
                  <a:pt x="188213" y="3175"/>
                </a:lnTo>
                <a:lnTo>
                  <a:pt x="237744" y="1397"/>
                </a:lnTo>
                <a:lnTo>
                  <a:pt x="290194" y="380"/>
                </a:lnTo>
                <a:lnTo>
                  <a:pt x="344296" y="0"/>
                </a:lnTo>
              </a:path>
            </a:pathLst>
          </a:custGeom>
          <a:ln w="76198">
            <a:solidFill>
              <a:srgbClr val="970000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/>
          <p:nvPr/>
        </p:nvSpPr>
        <p:spPr>
          <a:xfrm>
            <a:off x="2045958" y="4035723"/>
            <a:ext cx="344950" cy="1895001"/>
          </a:xfrm>
          <a:custGeom>
            <a:avLst/>
            <a:gdLst/>
            <a:ahLst/>
            <a:cxnLst/>
            <a:rect l="l" t="t" r="r" b="b"/>
            <a:pathLst>
              <a:path w="344805" h="1894204">
                <a:moveTo>
                  <a:pt x="344296" y="1894205"/>
                </a:moveTo>
                <a:lnTo>
                  <a:pt x="274955" y="1893570"/>
                </a:lnTo>
                <a:lnTo>
                  <a:pt x="210312" y="1891919"/>
                </a:lnTo>
                <a:lnTo>
                  <a:pt x="151764" y="1889252"/>
                </a:lnTo>
                <a:lnTo>
                  <a:pt x="100837" y="1885695"/>
                </a:lnTo>
                <a:lnTo>
                  <a:pt x="58800" y="1881505"/>
                </a:lnTo>
                <a:lnTo>
                  <a:pt x="6984" y="1871218"/>
                </a:lnTo>
                <a:lnTo>
                  <a:pt x="0" y="1865376"/>
                </a:lnTo>
                <a:lnTo>
                  <a:pt x="0" y="28828"/>
                </a:lnTo>
                <a:lnTo>
                  <a:pt x="57912" y="12826"/>
                </a:lnTo>
                <a:lnTo>
                  <a:pt x="100837" y="8381"/>
                </a:lnTo>
                <a:lnTo>
                  <a:pt x="142239" y="5461"/>
                </a:lnTo>
                <a:lnTo>
                  <a:pt x="188213" y="3175"/>
                </a:lnTo>
                <a:lnTo>
                  <a:pt x="237744" y="1397"/>
                </a:lnTo>
                <a:lnTo>
                  <a:pt x="290194" y="380"/>
                </a:lnTo>
                <a:lnTo>
                  <a:pt x="344296" y="0"/>
                </a:lnTo>
              </a:path>
            </a:pathLst>
          </a:custGeom>
          <a:ln w="76198">
            <a:solidFill>
              <a:srgbClr val="970000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7199" y="946605"/>
            <a:ext cx="836407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Un</a:t>
            </a:r>
            <a:r>
              <a:rPr spc="10" dirty="0"/>
              <a:t> </a:t>
            </a:r>
            <a:r>
              <a:rPr spc="-5" dirty="0"/>
              <a:t>«</a:t>
            </a:r>
            <a:r>
              <a:rPr spc="30" dirty="0"/>
              <a:t> </a:t>
            </a:r>
            <a:r>
              <a:rPr spc="-5" dirty="0"/>
              <a:t>play</a:t>
            </a:r>
            <a:r>
              <a:rPr spc="25" dirty="0"/>
              <a:t> </a:t>
            </a:r>
            <a:r>
              <a:rPr spc="-5" dirty="0"/>
              <a:t>»</a:t>
            </a:r>
            <a:r>
              <a:rPr spc="20" dirty="0"/>
              <a:t> </a:t>
            </a:r>
            <a:r>
              <a:rPr spc="-5" dirty="0"/>
              <a:t>dans</a:t>
            </a:r>
            <a:r>
              <a:rPr spc="10" dirty="0"/>
              <a:t> </a:t>
            </a:r>
            <a:r>
              <a:rPr spc="-5" dirty="0"/>
              <a:t>un</a:t>
            </a:r>
            <a:r>
              <a:rPr spc="15" dirty="0"/>
              <a:t> </a:t>
            </a:r>
            <a:r>
              <a:rPr spc="-5" dirty="0"/>
              <a:t>«</a:t>
            </a:r>
            <a:r>
              <a:rPr spc="35" dirty="0"/>
              <a:t> </a:t>
            </a:r>
            <a:r>
              <a:rPr spc="-5" dirty="0"/>
              <a:t>playbook</a:t>
            </a:r>
            <a:r>
              <a:rPr spc="35" dirty="0"/>
              <a:t> </a:t>
            </a:r>
            <a:r>
              <a:rPr spc="-5" dirty="0"/>
              <a:t>»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1139" y="2925225"/>
            <a:ext cx="825847" cy="426899"/>
          </a:xfrm>
          <a:prstGeom prst="rect">
            <a:avLst/>
          </a:prstGeom>
        </p:spPr>
        <p:txBody>
          <a:bodyPr vert="horz" wrap="square" lIns="0" tIns="16517" rIns="0" bIns="0" rtlCol="0">
            <a:spAutoFit/>
          </a:bodyPr>
          <a:lstStyle/>
          <a:p>
            <a:pPr marL="12705">
              <a:spcBef>
                <a:spcPts val="130"/>
              </a:spcBef>
            </a:pPr>
            <a:r>
              <a:rPr sz="2601" spc="-5" dirty="0">
                <a:latin typeface="Calibri"/>
                <a:cs typeface="Calibri"/>
              </a:rPr>
              <a:t>Play</a:t>
            </a:r>
            <a:r>
              <a:rPr sz="2601" spc="-60" dirty="0">
                <a:latin typeface="Calibri"/>
                <a:cs typeface="Calibri"/>
              </a:rPr>
              <a:t> </a:t>
            </a:r>
            <a:r>
              <a:rPr sz="2601" spc="15" dirty="0">
                <a:latin typeface="Calibri"/>
                <a:cs typeface="Calibri"/>
              </a:rPr>
              <a:t>1</a:t>
            </a:r>
            <a:endParaRPr sz="2601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624" y="4752685"/>
            <a:ext cx="1216536" cy="827753"/>
          </a:xfrm>
          <a:prstGeom prst="rect">
            <a:avLst/>
          </a:prstGeom>
        </p:spPr>
        <p:txBody>
          <a:bodyPr vert="horz" wrap="square" lIns="0" tIns="11435" rIns="0" bIns="0" rtlCol="0">
            <a:spAutoFit/>
          </a:bodyPr>
          <a:lstStyle/>
          <a:p>
            <a:pPr marL="329697" marR="5082" indent="-317627">
              <a:lnSpc>
                <a:spcPct val="101200"/>
              </a:lnSpc>
              <a:spcBef>
                <a:spcPts val="90"/>
              </a:spcBef>
            </a:pPr>
            <a:r>
              <a:rPr sz="2601" spc="15" dirty="0">
                <a:latin typeface="Calibri"/>
                <a:cs typeface="Calibri"/>
              </a:rPr>
              <a:t>Un</a:t>
            </a:r>
            <a:r>
              <a:rPr sz="2601" spc="-65" dirty="0">
                <a:latin typeface="Calibri"/>
                <a:cs typeface="Calibri"/>
              </a:rPr>
              <a:t> </a:t>
            </a:r>
            <a:r>
              <a:rPr sz="2601" dirty="0">
                <a:latin typeface="Calibri"/>
                <a:cs typeface="Calibri"/>
              </a:rPr>
              <a:t>autre </a:t>
            </a:r>
            <a:r>
              <a:rPr sz="2601" spc="-575" dirty="0">
                <a:latin typeface="Calibri"/>
                <a:cs typeface="Calibri"/>
              </a:rPr>
              <a:t> </a:t>
            </a:r>
            <a:r>
              <a:rPr sz="2601" spc="-5" dirty="0">
                <a:latin typeface="Calibri"/>
                <a:cs typeface="Calibri"/>
              </a:rPr>
              <a:t>play</a:t>
            </a:r>
            <a:endParaRPr sz="2601">
              <a:latin typeface="Calibri"/>
              <a:cs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564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17263" y="3055252"/>
          <a:ext cx="9001731" cy="34479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4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432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hosts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3034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declaration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la liste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des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hôtes/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groups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concernés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par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le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play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2891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432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100" b="1" spc="-10" dirty="0">
                          <a:latin typeface="Courier New"/>
                          <a:cs typeface="Courier New"/>
                        </a:rPr>
                        <a:t>connection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2398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han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ge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ug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ne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ili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é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pou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200" spc="-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ta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sk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à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é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2891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304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port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3033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Permet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surcharger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le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port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par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défaut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connexion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2891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143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100" b="1" spc="-10" dirty="0">
                          <a:latin typeface="Courier New"/>
                          <a:cs typeface="Courier New"/>
                        </a:rPr>
                        <a:t>remote_user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3669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spc="-15" dirty="0">
                          <a:latin typeface="Arial MT"/>
                          <a:cs typeface="Arial MT"/>
                        </a:rPr>
                        <a:t>Utilisateur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distant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: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surcharge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l’utilisateur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indiqué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dans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l’inventaire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4162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6623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become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3669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Booléenne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controlant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gain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privilège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sur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la machine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distante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lors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de</a:t>
                      </a:r>
                    </a:p>
                    <a:p>
                      <a:pPr marL="26289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l’exécution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du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task.</a:t>
                      </a:r>
                    </a:p>
                    <a:p>
                      <a:pPr marL="22161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(avec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b="1" spc="-5" dirty="0">
                          <a:latin typeface="Courier New"/>
                          <a:cs typeface="Courier New"/>
                        </a:rPr>
                        <a:t>become_user,</a:t>
                      </a:r>
                      <a:r>
                        <a:rPr sz="1200" b="1" spc="-11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b="1" spc="-5" dirty="0">
                          <a:latin typeface="Courier New"/>
                          <a:cs typeface="Courier New"/>
                        </a:rPr>
                        <a:t>become_method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)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88302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3899" y="1009420"/>
            <a:ext cx="850072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Eléments</a:t>
            </a:r>
            <a:r>
              <a:rPr spc="30" dirty="0"/>
              <a:t> </a:t>
            </a:r>
            <a:r>
              <a:rPr spc="-5" dirty="0"/>
              <a:t>communs</a:t>
            </a:r>
            <a:r>
              <a:rPr spc="25" dirty="0"/>
              <a:t> </a:t>
            </a:r>
            <a:r>
              <a:rPr spc="-5" dirty="0"/>
              <a:t>d’un</a:t>
            </a:r>
            <a:r>
              <a:rPr spc="15" dirty="0"/>
              <a:t> </a:t>
            </a:r>
            <a:r>
              <a:rPr spc="-5" dirty="0"/>
              <a:t>play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5737" y="1936675"/>
            <a:ext cx="5761235" cy="774390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 marR="5082">
              <a:spcBef>
                <a:spcPts val="110"/>
              </a:spcBef>
              <a:tabLst>
                <a:tab pos="742612" algn="l"/>
                <a:tab pos="1546208" algn="l"/>
                <a:tab pos="2186544" algn="l"/>
                <a:tab pos="2874524" algn="l"/>
                <a:tab pos="3596808" algn="l"/>
                <a:tab pos="5153816" algn="l"/>
              </a:tabLst>
            </a:pPr>
            <a:r>
              <a:rPr sz="2451" spc="-5" dirty="0">
                <a:latin typeface="Calibri"/>
                <a:cs typeface="Calibri"/>
              </a:rPr>
              <a:t>Cec</a:t>
            </a:r>
            <a:r>
              <a:rPr sz="2451" dirty="0">
                <a:latin typeface="Calibri"/>
                <a:cs typeface="Calibri"/>
              </a:rPr>
              <a:t>i	n</a:t>
            </a:r>
            <a:r>
              <a:rPr sz="2451" spc="-170" dirty="0">
                <a:latin typeface="Calibri"/>
                <a:cs typeface="Calibri"/>
              </a:rPr>
              <a:t>’</a:t>
            </a:r>
            <a:r>
              <a:rPr sz="2451" spc="5" dirty="0">
                <a:latin typeface="Calibri"/>
                <a:cs typeface="Calibri"/>
              </a:rPr>
              <a:t>e</a:t>
            </a:r>
            <a:r>
              <a:rPr sz="2451" spc="-40" dirty="0">
                <a:latin typeface="Calibri"/>
                <a:cs typeface="Calibri"/>
              </a:rPr>
              <a:t>s</a:t>
            </a:r>
            <a:r>
              <a:rPr sz="2451" dirty="0">
                <a:latin typeface="Calibri"/>
                <a:cs typeface="Calibri"/>
              </a:rPr>
              <a:t>t	pas	</a:t>
            </a:r>
            <a:r>
              <a:rPr sz="2451" spc="-5" dirty="0">
                <a:latin typeface="Calibri"/>
                <a:cs typeface="Calibri"/>
              </a:rPr>
              <a:t>u</a:t>
            </a:r>
            <a:r>
              <a:rPr sz="2451" dirty="0">
                <a:latin typeface="Calibri"/>
                <a:cs typeface="Calibri"/>
              </a:rPr>
              <a:t>n</a:t>
            </a:r>
            <a:r>
              <a:rPr sz="2451" spc="5" dirty="0">
                <a:latin typeface="Calibri"/>
                <a:cs typeface="Calibri"/>
              </a:rPr>
              <a:t>e</a:t>
            </a:r>
            <a:r>
              <a:rPr sz="2451" dirty="0">
                <a:latin typeface="Calibri"/>
                <a:cs typeface="Calibri"/>
              </a:rPr>
              <a:t>	l</a:t>
            </a:r>
            <a:r>
              <a:rPr sz="2451" spc="-15" dirty="0">
                <a:latin typeface="Calibri"/>
                <a:cs typeface="Calibri"/>
              </a:rPr>
              <a:t>i</a:t>
            </a:r>
            <a:r>
              <a:rPr sz="2451" spc="-30" dirty="0">
                <a:latin typeface="Calibri"/>
                <a:cs typeface="Calibri"/>
              </a:rPr>
              <a:t>s</a:t>
            </a:r>
            <a:r>
              <a:rPr sz="2451" spc="-20" dirty="0">
                <a:latin typeface="Calibri"/>
                <a:cs typeface="Calibri"/>
              </a:rPr>
              <a:t>t</a:t>
            </a:r>
            <a:r>
              <a:rPr sz="2451" spc="5" dirty="0">
                <a:latin typeface="Calibri"/>
                <a:cs typeface="Calibri"/>
              </a:rPr>
              <a:t>e</a:t>
            </a:r>
            <a:r>
              <a:rPr sz="2451" dirty="0">
                <a:latin typeface="Calibri"/>
                <a:cs typeface="Calibri"/>
              </a:rPr>
              <a:t>	</a:t>
            </a:r>
            <a:r>
              <a:rPr sz="2451" spc="-30" dirty="0">
                <a:latin typeface="Calibri"/>
                <a:cs typeface="Calibri"/>
              </a:rPr>
              <a:t>e</a:t>
            </a:r>
            <a:r>
              <a:rPr sz="2451" spc="-5" dirty="0">
                <a:latin typeface="Calibri"/>
                <a:cs typeface="Calibri"/>
              </a:rPr>
              <a:t>xhau</a:t>
            </a:r>
            <a:r>
              <a:rPr sz="2451" spc="-30" dirty="0">
                <a:latin typeface="Calibri"/>
                <a:cs typeface="Calibri"/>
              </a:rPr>
              <a:t>s</a:t>
            </a:r>
            <a:r>
              <a:rPr sz="2451" dirty="0">
                <a:latin typeface="Calibri"/>
                <a:cs typeface="Calibri"/>
              </a:rPr>
              <a:t>ti</a:t>
            </a:r>
            <a:r>
              <a:rPr sz="2451" spc="-10" dirty="0">
                <a:latin typeface="Calibri"/>
                <a:cs typeface="Calibri"/>
              </a:rPr>
              <a:t>v</a:t>
            </a:r>
            <a:r>
              <a:rPr sz="2451" spc="5" dirty="0">
                <a:latin typeface="Calibri"/>
                <a:cs typeface="Calibri"/>
              </a:rPr>
              <a:t>e</a:t>
            </a:r>
            <a:r>
              <a:rPr sz="2451" dirty="0">
                <a:latin typeface="Calibri"/>
                <a:cs typeface="Calibri"/>
              </a:rPr>
              <a:t>	mais  </a:t>
            </a:r>
            <a:r>
              <a:rPr sz="2451" spc="-10" dirty="0">
                <a:latin typeface="Calibri"/>
                <a:cs typeface="Calibri"/>
              </a:rPr>
              <a:t>couramment</a:t>
            </a:r>
            <a:r>
              <a:rPr sz="2451" spc="-3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utilisés</a:t>
            </a:r>
            <a:r>
              <a:rPr sz="2451" spc="-15" dirty="0">
                <a:latin typeface="Calibri"/>
                <a:cs typeface="Calibri"/>
              </a:rPr>
              <a:t> </a:t>
            </a:r>
            <a:r>
              <a:rPr sz="2451" dirty="0">
                <a:latin typeface="Calibri"/>
                <a:cs typeface="Calibri"/>
              </a:rPr>
              <a:t>dans</a:t>
            </a:r>
            <a:r>
              <a:rPr sz="2451" spc="-10" dirty="0">
                <a:latin typeface="Calibri"/>
                <a:cs typeface="Calibri"/>
              </a:rPr>
              <a:t> </a:t>
            </a:r>
            <a:r>
              <a:rPr sz="2451" spc="5" dirty="0">
                <a:latin typeface="Calibri"/>
                <a:cs typeface="Calibri"/>
              </a:rPr>
              <a:t>un</a:t>
            </a:r>
            <a:r>
              <a:rPr sz="2451" spc="-20" dirty="0">
                <a:latin typeface="Calibri"/>
                <a:cs typeface="Calibri"/>
              </a:rPr>
              <a:t> </a:t>
            </a:r>
            <a:r>
              <a:rPr sz="2451" spc="-15" dirty="0">
                <a:latin typeface="Calibri"/>
                <a:cs typeface="Calibri"/>
              </a:rPr>
              <a:t>play</a:t>
            </a:r>
            <a:endParaRPr sz="2451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63577" y="1936675"/>
            <a:ext cx="3014341" cy="400853"/>
          </a:xfrm>
          <a:prstGeom prst="rect">
            <a:avLst/>
          </a:prstGeom>
        </p:spPr>
        <p:txBody>
          <a:bodyPr vert="horz" wrap="square" lIns="0" tIns="13976" rIns="0" bIns="0" rtlCol="0">
            <a:spAutoFit/>
          </a:bodyPr>
          <a:lstStyle/>
          <a:p>
            <a:pPr marL="12705">
              <a:spcBef>
                <a:spcPts val="110"/>
              </a:spcBef>
              <a:tabLst>
                <a:tab pos="1269873" algn="l"/>
                <a:tab pos="1821908" algn="l"/>
              </a:tabLst>
            </a:pPr>
            <a:r>
              <a:rPr sz="2451" spc="-10" dirty="0">
                <a:latin typeface="Calibri"/>
                <a:cs typeface="Calibri"/>
              </a:rPr>
              <a:t>contient	</a:t>
            </a:r>
            <a:r>
              <a:rPr sz="2451" spc="-5" dirty="0">
                <a:latin typeface="Calibri"/>
                <a:cs typeface="Calibri"/>
              </a:rPr>
              <a:t>les	</a:t>
            </a:r>
            <a:r>
              <a:rPr sz="2451" dirty="0">
                <a:latin typeface="Calibri"/>
                <a:cs typeface="Calibri"/>
              </a:rPr>
              <a:t>éléments</a:t>
            </a:r>
            <a:endParaRPr sz="2451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Composants de </a:t>
            </a:r>
            <a:r>
              <a:rPr lang="fr-BE" dirty="0" err="1"/>
              <a:t>Ansible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9</a:t>
            </a:fld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141" y="1863671"/>
            <a:ext cx="8844517" cy="449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9083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561" y="2194338"/>
            <a:ext cx="3326257" cy="345585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2101" spc="30" dirty="0">
                <a:solidFill>
                  <a:srgbClr val="CC0000"/>
                </a:solidFill>
                <a:latin typeface="Arial MT"/>
                <a:cs typeface="Arial MT"/>
              </a:rPr>
              <a:t>Traitement</a:t>
            </a:r>
            <a:r>
              <a:rPr sz="2101" spc="4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101" spc="20" dirty="0">
                <a:solidFill>
                  <a:srgbClr val="CC0000"/>
                </a:solidFill>
                <a:latin typeface="Arial MT"/>
                <a:cs typeface="Arial MT"/>
              </a:rPr>
              <a:t>de</a:t>
            </a:r>
            <a:r>
              <a:rPr sz="2101" spc="7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101" spc="40" dirty="0">
                <a:solidFill>
                  <a:srgbClr val="CC0000"/>
                </a:solidFill>
                <a:latin typeface="Arial MT"/>
                <a:cs typeface="Arial MT"/>
              </a:rPr>
              <a:t>l’information</a:t>
            </a:r>
            <a:endParaRPr sz="2101" dirty="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53814" y="2650841"/>
          <a:ext cx="9000460" cy="357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8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432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name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2398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Identifiant: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peut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être</a:t>
                      </a:r>
                      <a:r>
                        <a:rPr sz="12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utilisé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pour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la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documentation,</a:t>
                      </a:r>
                      <a:r>
                        <a:rPr sz="12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tâches</a:t>
                      </a:r>
                      <a:r>
                        <a:rPr sz="12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ou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handlers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62891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852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100" b="1" spc="-10" dirty="0">
                          <a:latin typeface="Courier New"/>
                          <a:cs typeface="Courier New"/>
                        </a:rPr>
                        <a:t>gather_facts</a:t>
                      </a:r>
                      <a:endParaRPr sz="2100" dirty="0">
                        <a:latin typeface="Courier New"/>
                        <a:cs typeface="Courier New"/>
                      </a:endParaRPr>
                    </a:p>
                  </a:txBody>
                  <a:tcPr marL="0" marR="0" marT="33034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Booléenne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permettant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bypasser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la collecte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des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faits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afin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d’accélérer.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contenu</a:t>
                      </a:r>
                    </a:p>
                    <a:p>
                      <a:pPr marL="2965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peut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être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retrouvé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avec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module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setup</a:t>
                      </a:r>
                    </a:p>
                  </a:txBody>
                  <a:tcPr marL="0" marR="0" marT="87667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431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no_log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3669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booléenne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controlant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la journalisation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l’information.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3527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143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100" b="1" spc="-10" dirty="0">
                          <a:latin typeface="Courier New"/>
                          <a:cs typeface="Courier New"/>
                        </a:rPr>
                        <a:t>ignore_errors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3669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15" dirty="0">
                          <a:latin typeface="Arial MT"/>
                          <a:cs typeface="Arial MT"/>
                        </a:rPr>
                        <a:t>Booléenne;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si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vrai,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ignore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les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erreurs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sauf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celles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bien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fatales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pour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l’exécution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du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playbook.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7667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007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100" b="1" spc="-10" dirty="0">
                          <a:latin typeface="Courier New"/>
                          <a:cs typeface="Courier New"/>
                        </a:rPr>
                        <a:t>check_mode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3034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Connu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sous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le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nom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«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dry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run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»,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évalue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l’exécution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sans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exécuter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réellement.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87667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6347" y="1020347"/>
            <a:ext cx="8274110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Eléments</a:t>
            </a:r>
            <a:r>
              <a:rPr spc="30" dirty="0"/>
              <a:t> </a:t>
            </a:r>
            <a:r>
              <a:rPr spc="-5" dirty="0"/>
              <a:t>communs</a:t>
            </a:r>
            <a:r>
              <a:rPr spc="25" dirty="0"/>
              <a:t> </a:t>
            </a:r>
            <a:r>
              <a:rPr spc="-5" dirty="0"/>
              <a:t>d’un</a:t>
            </a:r>
            <a:r>
              <a:rPr spc="15" dirty="0"/>
              <a:t> </a:t>
            </a:r>
            <a:r>
              <a:rPr spc="-5" dirty="0"/>
              <a:t>play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6716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561" y="2193195"/>
            <a:ext cx="3131865" cy="345585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2101" spc="20" dirty="0">
                <a:solidFill>
                  <a:srgbClr val="CC0000"/>
                </a:solidFill>
                <a:latin typeface="Arial MT"/>
                <a:cs typeface="Arial MT"/>
              </a:rPr>
              <a:t>Traitement</a:t>
            </a:r>
            <a:r>
              <a:rPr sz="2101" spc="114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101" spc="10" dirty="0">
                <a:solidFill>
                  <a:srgbClr val="CC0000"/>
                </a:solidFill>
                <a:latin typeface="Arial MT"/>
                <a:cs typeface="Arial MT"/>
              </a:rPr>
              <a:t>de</a:t>
            </a:r>
            <a:r>
              <a:rPr sz="2101" spc="7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101" spc="25" dirty="0">
                <a:solidFill>
                  <a:srgbClr val="CC0000"/>
                </a:solidFill>
                <a:latin typeface="Arial MT"/>
                <a:cs typeface="Arial MT"/>
              </a:rPr>
              <a:t>l’inventaire</a:t>
            </a:r>
            <a:endParaRPr sz="2101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3191" y="2607135"/>
            <a:ext cx="9018248" cy="729286"/>
          </a:xfrm>
          <a:custGeom>
            <a:avLst/>
            <a:gdLst/>
            <a:ahLst/>
            <a:cxnLst/>
            <a:rect l="l" t="t" r="r" b="b"/>
            <a:pathLst>
              <a:path w="9014460" h="728979">
                <a:moveTo>
                  <a:pt x="9143" y="0"/>
                </a:moveTo>
                <a:lnTo>
                  <a:pt x="9143" y="728472"/>
                </a:lnTo>
              </a:path>
              <a:path w="9014460" h="728979">
                <a:moveTo>
                  <a:pt x="9005316" y="0"/>
                </a:moveTo>
                <a:lnTo>
                  <a:pt x="9005316" y="728472"/>
                </a:lnTo>
              </a:path>
              <a:path w="9014460" h="728979">
                <a:moveTo>
                  <a:pt x="0" y="7619"/>
                </a:moveTo>
                <a:lnTo>
                  <a:pt x="9014333" y="7619"/>
                </a:lnTo>
              </a:path>
              <a:path w="9014460" h="728979">
                <a:moveTo>
                  <a:pt x="0" y="719327"/>
                </a:moveTo>
                <a:lnTo>
                  <a:pt x="9014333" y="719327"/>
                </a:lnTo>
              </a:path>
            </a:pathLst>
          </a:custGeom>
          <a:ln w="19048">
            <a:solidFill>
              <a:srgbClr val="9E9E9E"/>
            </a:solidFill>
          </a:ln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 txBox="1"/>
          <p:nvPr/>
        </p:nvSpPr>
        <p:spPr>
          <a:xfrm>
            <a:off x="1405863" y="2636561"/>
            <a:ext cx="813142" cy="346220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101" b="1" spc="-5" dirty="0">
                <a:latin typeface="Courier New"/>
                <a:cs typeface="Courier New"/>
              </a:rPr>
              <a:t>order</a:t>
            </a:r>
            <a:endParaRPr sz="2101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4657" y="2832222"/>
            <a:ext cx="3941831" cy="200780"/>
          </a:xfrm>
          <a:prstGeom prst="rect">
            <a:avLst/>
          </a:prstGeom>
        </p:spPr>
        <p:txBody>
          <a:bodyPr vert="horz" wrap="square" lIns="0" tIns="15882" rIns="0" bIns="0" rtlCol="0">
            <a:spAutoFit/>
          </a:bodyPr>
          <a:lstStyle/>
          <a:p>
            <a:pPr>
              <a:spcBef>
                <a:spcPts val="125"/>
              </a:spcBef>
            </a:pPr>
            <a:r>
              <a:rPr sz="1200" spc="20" dirty="0">
                <a:latin typeface="Arial MT"/>
                <a:cs typeface="Arial MT"/>
              </a:rPr>
              <a:t>Contrôle</a:t>
            </a:r>
            <a:r>
              <a:rPr sz="1200" spc="15" dirty="0">
                <a:latin typeface="Arial MT"/>
                <a:cs typeface="Arial MT"/>
              </a:rPr>
              <a:t> l’ordre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des </a:t>
            </a:r>
            <a:r>
              <a:rPr sz="1200" spc="15" dirty="0">
                <a:latin typeface="Arial MT"/>
                <a:cs typeface="Arial MT"/>
              </a:rPr>
              <a:t>hôtes </a:t>
            </a:r>
            <a:r>
              <a:rPr sz="1200" spc="20" dirty="0">
                <a:latin typeface="Arial MT"/>
                <a:cs typeface="Arial MT"/>
              </a:rPr>
              <a:t>pour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l’exécution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15" dirty="0">
                <a:latin typeface="Arial MT"/>
                <a:cs typeface="Arial MT"/>
              </a:rPr>
              <a:t>du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spc="20" dirty="0">
                <a:latin typeface="Arial MT"/>
                <a:cs typeface="Arial MT"/>
              </a:rPr>
              <a:t>playbook.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5561" y="3514423"/>
            <a:ext cx="2905710" cy="345585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2101" spc="-20" dirty="0">
                <a:solidFill>
                  <a:srgbClr val="CC0000"/>
                </a:solidFill>
                <a:latin typeface="Arial MT"/>
                <a:cs typeface="Arial MT"/>
              </a:rPr>
              <a:t>Traitement</a:t>
            </a:r>
            <a:r>
              <a:rPr sz="2101" spc="-3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101" spc="-15" dirty="0">
                <a:solidFill>
                  <a:srgbClr val="CC0000"/>
                </a:solidFill>
                <a:latin typeface="Arial MT"/>
                <a:cs typeface="Arial MT"/>
              </a:rPr>
              <a:t>des</a:t>
            </a:r>
            <a:r>
              <a:rPr sz="2101" spc="-4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101" spc="-15" dirty="0">
                <a:solidFill>
                  <a:srgbClr val="CC0000"/>
                </a:solidFill>
                <a:latin typeface="Arial MT"/>
                <a:cs typeface="Arial MT"/>
              </a:rPr>
              <a:t>varaibles</a:t>
            </a:r>
            <a:endParaRPr sz="2101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53827" y="3917945"/>
          <a:ext cx="8999824" cy="2029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2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431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vars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3034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spc="15" dirty="0">
                          <a:latin typeface="Arial MT"/>
                          <a:cs typeface="Arial MT"/>
                        </a:rPr>
                        <a:t>Dictionnaire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15" dirty="0">
                          <a:latin typeface="Arial MT"/>
                          <a:cs typeface="Arial MT"/>
                        </a:rPr>
                        <a:t>des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15" dirty="0">
                          <a:latin typeface="Arial MT"/>
                          <a:cs typeface="Arial MT"/>
                        </a:rPr>
                        <a:t>variables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3527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04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100" b="1" spc="-10" dirty="0">
                          <a:latin typeface="Courier New"/>
                          <a:cs typeface="Courier New"/>
                        </a:rPr>
                        <a:t>vars_files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3669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spc="25" dirty="0">
                          <a:latin typeface="Arial MT"/>
                          <a:cs typeface="Arial MT"/>
                        </a:rPr>
                        <a:t>Liste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 de</a:t>
                      </a:r>
                      <a:r>
                        <a:rPr sz="12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fichiers</a:t>
                      </a:r>
                      <a:r>
                        <a:rPr sz="12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contenant des</a:t>
                      </a:r>
                      <a:r>
                        <a:rPr sz="12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variables</a:t>
                      </a:r>
                      <a:r>
                        <a:rPr sz="12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à</a:t>
                      </a:r>
                      <a:r>
                        <a:rPr sz="12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inclure.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3527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432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100" b="1" spc="-10" dirty="0">
                          <a:latin typeface="Courier New"/>
                          <a:cs typeface="Courier New"/>
                        </a:rPr>
                        <a:t>vars_prompt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3034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7359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spc="5" dirty="0">
                          <a:latin typeface="Arial MT"/>
                          <a:cs typeface="Arial MT"/>
                        </a:rPr>
                        <a:t>Liste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2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variables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à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saisir</a:t>
                      </a:r>
                      <a:r>
                        <a:rPr sz="12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au</a:t>
                      </a:r>
                      <a:r>
                        <a:rPr sz="12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clavier.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3527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02579" y="1009369"/>
            <a:ext cx="8372050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Eléments</a:t>
            </a:r>
            <a:r>
              <a:rPr spc="25" dirty="0"/>
              <a:t> </a:t>
            </a:r>
            <a:r>
              <a:rPr spc="-5" dirty="0"/>
              <a:t>communs</a:t>
            </a:r>
            <a:r>
              <a:rPr spc="35" dirty="0"/>
              <a:t> </a:t>
            </a:r>
            <a:r>
              <a:rPr spc="-5" dirty="0"/>
              <a:t>d’un</a:t>
            </a:r>
            <a:r>
              <a:rPr spc="15" dirty="0"/>
              <a:t> </a:t>
            </a:r>
            <a:r>
              <a:rPr spc="-5" dirty="0"/>
              <a:t>play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18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561" y="2194338"/>
            <a:ext cx="2413379" cy="345585"/>
          </a:xfrm>
          <a:prstGeom prst="rect">
            <a:avLst/>
          </a:prstGeom>
        </p:spPr>
        <p:txBody>
          <a:bodyPr vert="horz" wrap="square" lIns="0" tIns="12705" rIns="0" bIns="0" rtlCol="0">
            <a:spAutoFit/>
          </a:bodyPr>
          <a:lstStyle/>
          <a:p>
            <a:pPr marL="12705">
              <a:spcBef>
                <a:spcPts val="100"/>
              </a:spcBef>
            </a:pPr>
            <a:r>
              <a:rPr sz="2101" spc="-135" dirty="0">
                <a:solidFill>
                  <a:srgbClr val="CC0000"/>
                </a:solidFill>
                <a:latin typeface="Arial MT"/>
                <a:cs typeface="Arial MT"/>
              </a:rPr>
              <a:t>T</a:t>
            </a:r>
            <a:r>
              <a:rPr sz="2101" spc="-65" dirty="0">
                <a:solidFill>
                  <a:srgbClr val="CC0000"/>
                </a:solidFill>
                <a:latin typeface="Arial MT"/>
                <a:cs typeface="Arial MT"/>
              </a:rPr>
              <a:t>r</a:t>
            </a:r>
            <a:r>
              <a:rPr sz="2101" spc="-70" dirty="0">
                <a:solidFill>
                  <a:srgbClr val="CC0000"/>
                </a:solidFill>
                <a:latin typeface="Arial MT"/>
                <a:cs typeface="Arial MT"/>
              </a:rPr>
              <a:t>a</a:t>
            </a:r>
            <a:r>
              <a:rPr sz="2101" spc="-65" dirty="0">
                <a:solidFill>
                  <a:srgbClr val="CC0000"/>
                </a:solidFill>
                <a:latin typeface="Arial MT"/>
                <a:cs typeface="Arial MT"/>
              </a:rPr>
              <a:t>i</a:t>
            </a:r>
            <a:r>
              <a:rPr sz="2101" spc="-60" dirty="0">
                <a:solidFill>
                  <a:srgbClr val="CC0000"/>
                </a:solidFill>
                <a:latin typeface="Arial MT"/>
                <a:cs typeface="Arial MT"/>
              </a:rPr>
              <a:t>t</a:t>
            </a:r>
            <a:r>
              <a:rPr sz="2101" spc="-70" dirty="0">
                <a:solidFill>
                  <a:srgbClr val="CC0000"/>
                </a:solidFill>
                <a:latin typeface="Arial MT"/>
                <a:cs typeface="Arial MT"/>
              </a:rPr>
              <a:t>e</a:t>
            </a:r>
            <a:r>
              <a:rPr sz="2101" spc="-60" dirty="0">
                <a:solidFill>
                  <a:srgbClr val="CC0000"/>
                </a:solidFill>
                <a:latin typeface="Arial MT"/>
                <a:cs typeface="Arial MT"/>
              </a:rPr>
              <a:t>m</a:t>
            </a:r>
            <a:r>
              <a:rPr sz="2101" spc="-70" dirty="0">
                <a:solidFill>
                  <a:srgbClr val="CC0000"/>
                </a:solidFill>
                <a:latin typeface="Arial MT"/>
                <a:cs typeface="Arial MT"/>
              </a:rPr>
              <a:t>en</a:t>
            </a:r>
            <a:r>
              <a:rPr sz="2101" dirty="0">
                <a:solidFill>
                  <a:srgbClr val="CC0000"/>
                </a:solidFill>
                <a:latin typeface="Arial MT"/>
                <a:cs typeface="Arial MT"/>
              </a:rPr>
              <a:t>t</a:t>
            </a:r>
            <a:r>
              <a:rPr sz="2101" spc="-140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101" spc="-70" dirty="0">
                <a:solidFill>
                  <a:srgbClr val="CC0000"/>
                </a:solidFill>
                <a:latin typeface="Arial MT"/>
                <a:cs typeface="Arial MT"/>
              </a:rPr>
              <a:t>de</a:t>
            </a:r>
            <a:r>
              <a:rPr sz="2101" dirty="0">
                <a:solidFill>
                  <a:srgbClr val="CC0000"/>
                </a:solidFill>
                <a:latin typeface="Arial MT"/>
                <a:cs typeface="Arial MT"/>
              </a:rPr>
              <a:t>s</a:t>
            </a:r>
            <a:r>
              <a:rPr sz="2101" spc="-125" dirty="0">
                <a:solidFill>
                  <a:srgbClr val="CC0000"/>
                </a:solidFill>
                <a:latin typeface="Arial MT"/>
                <a:cs typeface="Arial MT"/>
              </a:rPr>
              <a:t> </a:t>
            </a:r>
            <a:r>
              <a:rPr sz="2101" spc="-55" dirty="0">
                <a:solidFill>
                  <a:srgbClr val="CC0000"/>
                </a:solidFill>
                <a:latin typeface="Arial MT"/>
                <a:cs typeface="Arial MT"/>
              </a:rPr>
              <a:t>t</a:t>
            </a:r>
            <a:r>
              <a:rPr sz="2101" spc="-70" dirty="0">
                <a:solidFill>
                  <a:srgbClr val="CC0000"/>
                </a:solidFill>
                <a:latin typeface="Arial MT"/>
                <a:cs typeface="Arial MT"/>
              </a:rPr>
              <a:t>a</a:t>
            </a:r>
            <a:r>
              <a:rPr sz="2101" spc="-55" dirty="0">
                <a:solidFill>
                  <a:srgbClr val="CC0000"/>
                </a:solidFill>
                <a:latin typeface="Arial MT"/>
                <a:cs typeface="Arial MT"/>
              </a:rPr>
              <a:t>sk</a:t>
            </a:r>
            <a:r>
              <a:rPr sz="2101" spc="-65" dirty="0">
                <a:solidFill>
                  <a:srgbClr val="CC0000"/>
                </a:solidFill>
                <a:latin typeface="Arial MT"/>
                <a:cs typeface="Arial MT"/>
              </a:rPr>
              <a:t>s</a:t>
            </a:r>
            <a:r>
              <a:rPr sz="2101" dirty="0">
                <a:solidFill>
                  <a:srgbClr val="CC0000"/>
                </a:solidFill>
                <a:latin typeface="Arial MT"/>
                <a:cs typeface="Arial MT"/>
              </a:rPr>
              <a:t>:</a:t>
            </a:r>
            <a:endParaRPr sz="2101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53828" y="2650841"/>
          <a:ext cx="8999825" cy="3353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8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6432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100" b="1" spc="-10" dirty="0">
                          <a:latin typeface="Courier New"/>
                          <a:cs typeface="Courier New"/>
                        </a:rPr>
                        <a:t>pre_tasks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2398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Une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liste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tâches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à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exécuter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avec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les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tâches.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2891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04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roles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3034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spc="25" dirty="0">
                          <a:latin typeface="Arial MT"/>
                          <a:cs typeface="Arial MT"/>
                        </a:rPr>
                        <a:t>Liste</a:t>
                      </a:r>
                      <a:r>
                        <a:rPr sz="12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rôles</a:t>
                      </a:r>
                      <a:r>
                        <a:rPr sz="12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à</a:t>
                      </a:r>
                      <a:r>
                        <a:rPr sz="12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importer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dans</a:t>
                      </a:r>
                      <a:r>
                        <a:rPr sz="12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15" dirty="0">
                          <a:latin typeface="Arial MT"/>
                          <a:cs typeface="Arial MT"/>
                        </a:rPr>
                        <a:t>le</a:t>
                      </a:r>
                      <a:r>
                        <a:rPr sz="120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25" dirty="0">
                          <a:latin typeface="Arial MT"/>
                          <a:cs typeface="Arial MT"/>
                        </a:rPr>
                        <a:t>play.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3527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432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tasks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3034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Tâches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principales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à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exécuter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dans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le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pla;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elles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s’exécutent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apres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b="1" spc="-60" dirty="0">
                          <a:latin typeface="Arial"/>
                          <a:cs typeface="Arial"/>
                        </a:rPr>
                        <a:t>roles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et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avant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553085">
                        <a:lnSpc>
                          <a:spcPct val="100000"/>
                        </a:lnSpc>
                      </a:pPr>
                      <a:r>
                        <a:rPr sz="1200" b="1" spc="-70" dirty="0">
                          <a:latin typeface="Arial"/>
                          <a:cs typeface="Arial"/>
                        </a:rPr>
                        <a:t>post_tasks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27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143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100" b="1" spc="-10" dirty="0">
                          <a:latin typeface="Courier New"/>
                          <a:cs typeface="Courier New"/>
                        </a:rPr>
                        <a:t>post_tasks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3034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Une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liste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tâches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qui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s’exécutent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apres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section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des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tâches.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3527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007">
                <a:tc>
                  <a:txBody>
                    <a:bodyPr/>
                    <a:lstStyle/>
                    <a:p>
                      <a:pPr marL="2667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100" b="1" spc="-5" dirty="0">
                          <a:latin typeface="Courier New"/>
                          <a:cs typeface="Courier New"/>
                        </a:rPr>
                        <a:t>handlers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33669" marB="0">
                    <a:lnL w="19050">
                      <a:solidFill>
                        <a:srgbClr val="9E9E9E"/>
                      </a:solidFill>
                      <a:prstDash val="solid"/>
                    </a:lnL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30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Des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tâches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s’exécutant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suite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à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une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notification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par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d’autres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tâches.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7667" marB="0">
                    <a:lnR w="19050">
                      <a:solidFill>
                        <a:srgbClr val="9E9E9E"/>
                      </a:solidFill>
                      <a:prstDash val="solid"/>
                    </a:lnR>
                    <a:lnT w="19050">
                      <a:solidFill>
                        <a:srgbClr val="9E9E9E"/>
                      </a:solidFill>
                      <a:prstDash val="solid"/>
                    </a:lnT>
                    <a:lnB w="1905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2579" y="964901"/>
            <a:ext cx="8125307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Eléments</a:t>
            </a:r>
            <a:r>
              <a:rPr spc="25" dirty="0"/>
              <a:t> </a:t>
            </a:r>
            <a:r>
              <a:rPr spc="-5" dirty="0"/>
              <a:t>communs</a:t>
            </a:r>
            <a:r>
              <a:rPr spc="35" dirty="0"/>
              <a:t> </a:t>
            </a:r>
            <a:r>
              <a:rPr spc="-5" dirty="0"/>
              <a:t>d’un</a:t>
            </a:r>
            <a:r>
              <a:rPr spc="15" dirty="0"/>
              <a:t> </a:t>
            </a:r>
            <a:r>
              <a:rPr spc="-5" dirty="0"/>
              <a:t>play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92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726" y="905745"/>
            <a:ext cx="8145187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Eléments</a:t>
            </a:r>
            <a:r>
              <a:rPr spc="30" dirty="0"/>
              <a:t> </a:t>
            </a:r>
            <a:r>
              <a:rPr spc="-5" dirty="0"/>
              <a:t>communs</a:t>
            </a:r>
            <a:r>
              <a:rPr spc="25" dirty="0"/>
              <a:t> </a:t>
            </a:r>
            <a:r>
              <a:rPr spc="-5" dirty="0"/>
              <a:t>d’un</a:t>
            </a:r>
            <a:r>
              <a:rPr spc="15" dirty="0"/>
              <a:t> </a:t>
            </a:r>
            <a:r>
              <a:rPr spc="-5" dirty="0"/>
              <a:t>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0286" y="1664292"/>
            <a:ext cx="7590971" cy="4483345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57546" rIns="0" bIns="0" rtlCol="0">
            <a:spAutoFit/>
          </a:bodyPr>
          <a:lstStyle/>
          <a:p>
            <a:pPr marL="425620" marR="4069437" indent="-192482">
              <a:lnSpc>
                <a:spcPts val="1401"/>
              </a:lnSpc>
              <a:spcBef>
                <a:spcPts val="1240"/>
              </a:spcBef>
              <a:buClr>
                <a:srgbClr val="000000"/>
              </a:buClr>
              <a:buFont typeface="Courier New"/>
              <a:buChar char="-"/>
              <a:tabLst>
                <a:tab pos="419902" algn="l"/>
              </a:tabLst>
            </a:pPr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400" spc="10" dirty="0">
                <a:latin typeface="Courier New"/>
                <a:cs typeface="Courier New"/>
              </a:rPr>
              <a:t>: </a:t>
            </a:r>
            <a:r>
              <a:rPr sz="1400" b="1" spc="10" dirty="0">
                <a:solidFill>
                  <a:srgbClr val="820000"/>
                </a:solidFill>
                <a:latin typeface="Courier New"/>
                <a:cs typeface="Courier New"/>
              </a:rPr>
              <a:t>install a LAMP </a:t>
            </a:r>
            <a:r>
              <a:rPr sz="1400" b="1" spc="5" dirty="0">
                <a:solidFill>
                  <a:srgbClr val="820000"/>
                </a:solidFill>
                <a:latin typeface="Courier New"/>
                <a:cs typeface="Courier New"/>
              </a:rPr>
              <a:t>stack </a:t>
            </a:r>
            <a:r>
              <a:rPr sz="1400" b="1" spc="-7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hosts</a:t>
            </a:r>
            <a:r>
              <a:rPr sz="1400" spc="10" dirty="0">
                <a:latin typeface="Courier New"/>
                <a:cs typeface="Courier New"/>
              </a:rPr>
              <a:t>: web,db,appserver01 </a:t>
            </a:r>
            <a:r>
              <a:rPr sz="1400" spc="-710" dirty="0">
                <a:latin typeface="Courier New"/>
                <a:cs typeface="Courier New"/>
              </a:rPr>
              <a:t> </a:t>
            </a:r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become</a:t>
            </a:r>
            <a:r>
              <a:rPr sz="1400" spc="10" dirty="0">
                <a:latin typeface="Courier New"/>
                <a:cs typeface="Courier New"/>
              </a:rPr>
              <a:t>: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yes</a:t>
            </a:r>
            <a:endParaRPr sz="1400" dirty="0">
              <a:latin typeface="Courier New"/>
              <a:cs typeface="Courier New"/>
            </a:endParaRPr>
          </a:p>
          <a:p>
            <a:pPr marL="423714">
              <a:lnSpc>
                <a:spcPts val="1341"/>
              </a:lnSpc>
            </a:pPr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vars</a:t>
            </a:r>
            <a:r>
              <a:rPr sz="1400" spc="10" dirty="0"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614291">
              <a:lnSpc>
                <a:spcPts val="1421"/>
              </a:lnSpc>
            </a:pPr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my_greeting</a:t>
            </a:r>
            <a:r>
              <a:rPr sz="1400" spc="10" dirty="0">
                <a:latin typeface="Courier New"/>
                <a:cs typeface="Courier New"/>
              </a:rPr>
              <a:t>: Welcome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to</a:t>
            </a:r>
            <a:r>
              <a:rPr sz="1400" spc="-5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my</a:t>
            </a:r>
            <a:r>
              <a:rPr sz="1400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awesome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5" dirty="0">
                <a:latin typeface="Courier New"/>
                <a:cs typeface="Courier New"/>
              </a:rPr>
              <a:t>page</a:t>
            </a:r>
            <a:endParaRPr sz="1400" dirty="0">
              <a:latin typeface="Courier New"/>
              <a:cs typeface="Courier New"/>
            </a:endParaRPr>
          </a:p>
          <a:p>
            <a:pPr marL="614291">
              <a:spcBef>
                <a:spcPts val="35"/>
              </a:spcBef>
            </a:pPr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favorite_food</a:t>
            </a:r>
            <a:r>
              <a:rPr sz="1400" spc="10" dirty="0">
                <a:latin typeface="Courier New"/>
                <a:cs typeface="Courier New"/>
              </a:rPr>
              <a:t>:</a:t>
            </a:r>
            <a:r>
              <a:rPr sz="1400" spc="-25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fried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pickles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400" dirty="0">
              <a:latin typeface="Courier New"/>
              <a:cs typeface="Courier New"/>
            </a:endParaRPr>
          </a:p>
          <a:p>
            <a:pPr marL="423714"/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roles</a:t>
            </a:r>
            <a:r>
              <a:rPr sz="1400" spc="10" dirty="0"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608573">
              <a:spcBef>
                <a:spcPts val="65"/>
              </a:spcBef>
            </a:pPr>
            <a:r>
              <a:rPr sz="1400" spc="10" dirty="0">
                <a:latin typeface="Courier New"/>
                <a:cs typeface="Courier New"/>
              </a:rPr>
              <a:t>-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install_lamp_elements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400" dirty="0">
              <a:latin typeface="Courier New"/>
              <a:cs typeface="Courier New"/>
            </a:endParaRPr>
          </a:p>
          <a:p>
            <a:pPr marL="423714"/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tasks</a:t>
            </a:r>
            <a:r>
              <a:rPr sz="1400" spc="10" dirty="0"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614291" marR="3883307" lvl="1" indent="-193752">
              <a:lnSpc>
                <a:spcPts val="1401"/>
              </a:lnSpc>
              <a:spcBef>
                <a:spcPts val="150"/>
              </a:spcBef>
              <a:buClr>
                <a:srgbClr val="000000"/>
              </a:buClr>
              <a:buFont typeface="Courier New"/>
              <a:buChar char="-"/>
              <a:tabLst>
                <a:tab pos="607303" algn="l"/>
              </a:tabLst>
            </a:pPr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400" spc="10" dirty="0">
                <a:latin typeface="Courier New"/>
                <a:cs typeface="Courier New"/>
              </a:rPr>
              <a:t>: </a:t>
            </a:r>
            <a:r>
              <a:rPr sz="1400" b="1" spc="10" dirty="0">
                <a:solidFill>
                  <a:srgbClr val="820000"/>
                </a:solidFill>
                <a:latin typeface="Courier New"/>
                <a:cs typeface="Courier New"/>
              </a:rPr>
              <a:t>write the index </a:t>
            </a:r>
            <a:r>
              <a:rPr sz="1400" b="1" spc="5" dirty="0">
                <a:solidFill>
                  <a:srgbClr val="820000"/>
                </a:solidFill>
                <a:latin typeface="Courier New"/>
                <a:cs typeface="Courier New"/>
              </a:rPr>
              <a:t>file </a:t>
            </a:r>
            <a:r>
              <a:rPr sz="1400" b="1" spc="-7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copy</a:t>
            </a:r>
            <a:r>
              <a:rPr sz="1400" spc="10" dirty="0"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804867" marR="409739">
              <a:lnSpc>
                <a:spcPts val="1391"/>
              </a:lnSpc>
              <a:spcBef>
                <a:spcPts val="20"/>
              </a:spcBef>
              <a:tabLst>
                <a:tab pos="3617136" algn="l"/>
              </a:tabLst>
            </a:pPr>
            <a:r>
              <a:rPr sz="1400" b="1" spc="5" dirty="0">
                <a:solidFill>
                  <a:srgbClr val="0079AF"/>
                </a:solidFill>
                <a:latin typeface="Courier New"/>
                <a:cs typeface="Courier New"/>
              </a:rPr>
              <a:t>content</a:t>
            </a:r>
            <a:r>
              <a:rPr sz="1400" spc="5" dirty="0">
                <a:latin typeface="Courier New"/>
                <a:cs typeface="Courier New"/>
              </a:rPr>
              <a:t>:</a:t>
            </a:r>
            <a:r>
              <a:rPr sz="1400" spc="15" dirty="0">
                <a:latin typeface="Courier New"/>
                <a:cs typeface="Courier New"/>
              </a:rPr>
              <a:t> </a:t>
            </a:r>
            <a:r>
              <a:rPr sz="1400" b="1" spc="10" dirty="0">
                <a:solidFill>
                  <a:srgbClr val="995FB5"/>
                </a:solidFill>
                <a:latin typeface="Courier New"/>
                <a:cs typeface="Courier New"/>
              </a:rPr>
              <a:t>“{{</a:t>
            </a:r>
            <a:r>
              <a:rPr sz="1400" b="1" spc="6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400" b="1" spc="10" dirty="0">
                <a:solidFill>
                  <a:srgbClr val="995FB5"/>
                </a:solidFill>
                <a:latin typeface="Courier New"/>
                <a:cs typeface="Courier New"/>
              </a:rPr>
              <a:t>my_greeting</a:t>
            </a:r>
            <a:r>
              <a:rPr sz="1400" b="1" spc="30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400" b="1" spc="10" dirty="0">
                <a:solidFill>
                  <a:srgbClr val="995FB5"/>
                </a:solidFill>
                <a:latin typeface="Courier New"/>
                <a:cs typeface="Courier New"/>
              </a:rPr>
              <a:t>}}.	Enjoy</a:t>
            </a:r>
            <a:r>
              <a:rPr sz="1400" b="1" spc="-10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400" b="1" spc="10" dirty="0">
                <a:solidFill>
                  <a:srgbClr val="995FB5"/>
                </a:solidFill>
                <a:latin typeface="Courier New"/>
                <a:cs typeface="Courier New"/>
              </a:rPr>
              <a:t>some</a:t>
            </a:r>
            <a:r>
              <a:rPr sz="1400" b="1" spc="-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400" b="1" spc="15" dirty="0">
                <a:solidFill>
                  <a:srgbClr val="995FB5"/>
                </a:solidFill>
                <a:latin typeface="Courier New"/>
                <a:cs typeface="Courier New"/>
              </a:rPr>
              <a:t>{{</a:t>
            </a:r>
            <a:r>
              <a:rPr sz="1400" b="1" spc="-10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400" b="1" spc="10" dirty="0">
                <a:solidFill>
                  <a:srgbClr val="995FB5"/>
                </a:solidFill>
                <a:latin typeface="Courier New"/>
                <a:cs typeface="Courier New"/>
              </a:rPr>
              <a:t>favorite_food</a:t>
            </a:r>
            <a:r>
              <a:rPr sz="1400" b="1" spc="5" dirty="0">
                <a:solidFill>
                  <a:srgbClr val="995FB5"/>
                </a:solidFill>
                <a:latin typeface="Courier New"/>
                <a:cs typeface="Courier New"/>
              </a:rPr>
              <a:t> }}" </a:t>
            </a:r>
            <a:r>
              <a:rPr sz="1400" b="1" spc="-70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400" b="1" spc="5" dirty="0">
                <a:solidFill>
                  <a:srgbClr val="0079AF"/>
                </a:solidFill>
                <a:latin typeface="Courier New"/>
                <a:cs typeface="Courier New"/>
              </a:rPr>
              <a:t>dest</a:t>
            </a:r>
            <a:r>
              <a:rPr sz="1400" spc="5" dirty="0">
                <a:latin typeface="Courier New"/>
                <a:cs typeface="Courier New"/>
              </a:rPr>
              <a:t>: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/var/www/html/index.html</a:t>
            </a:r>
            <a:endParaRPr sz="1400" dirty="0">
              <a:latin typeface="Courier New"/>
              <a:cs typeface="Courier New"/>
            </a:endParaRPr>
          </a:p>
          <a:p>
            <a:pPr marL="614291">
              <a:lnSpc>
                <a:spcPts val="1371"/>
              </a:lnSpc>
            </a:pPr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notify</a:t>
            </a:r>
            <a:r>
              <a:rPr sz="1400" spc="10" dirty="0">
                <a:latin typeface="Courier New"/>
                <a:cs typeface="Courier New"/>
              </a:rPr>
              <a:t>: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reload_apache</a:t>
            </a:r>
            <a:endParaRPr sz="140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400" dirty="0">
              <a:latin typeface="Courier New"/>
              <a:cs typeface="Courier New"/>
            </a:endParaRPr>
          </a:p>
          <a:p>
            <a:pPr marL="423714"/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handlers</a:t>
            </a:r>
            <a:r>
              <a:rPr sz="1400" spc="10" dirty="0"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614291" marR="4535078" lvl="1" indent="-193752">
              <a:lnSpc>
                <a:spcPts val="1401"/>
              </a:lnSpc>
              <a:spcBef>
                <a:spcPts val="165"/>
              </a:spcBef>
              <a:buClr>
                <a:srgbClr val="000000"/>
              </a:buClr>
              <a:buFont typeface="Courier New"/>
              <a:buChar char="-"/>
              <a:tabLst>
                <a:tab pos="607303" algn="l"/>
              </a:tabLst>
            </a:pPr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400" spc="10" dirty="0">
                <a:latin typeface="Courier New"/>
                <a:cs typeface="Courier New"/>
              </a:rPr>
              <a:t>: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b="1" spc="10" dirty="0">
                <a:solidFill>
                  <a:srgbClr val="820000"/>
                </a:solidFill>
                <a:latin typeface="Courier New"/>
                <a:cs typeface="Courier New"/>
              </a:rPr>
              <a:t>reload_apache </a:t>
            </a:r>
            <a:r>
              <a:rPr sz="1400" b="1" spc="-70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400" b="1" spc="10" dirty="0">
                <a:solidFill>
                  <a:srgbClr val="0079AF"/>
                </a:solidFill>
                <a:latin typeface="Courier New"/>
                <a:cs typeface="Courier New"/>
              </a:rPr>
              <a:t>service</a:t>
            </a:r>
            <a:r>
              <a:rPr sz="1400" spc="10" dirty="0"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804867">
              <a:lnSpc>
                <a:spcPts val="1356"/>
              </a:lnSpc>
            </a:pPr>
            <a:r>
              <a:rPr sz="1400" b="1" spc="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400" spc="5" dirty="0">
                <a:latin typeface="Courier New"/>
                <a:cs typeface="Courier New"/>
              </a:rPr>
              <a:t>: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10" dirty="0">
                <a:latin typeface="Courier New"/>
                <a:cs typeface="Courier New"/>
              </a:rPr>
              <a:t>httpd</a:t>
            </a:r>
            <a:endParaRPr sz="1400" dirty="0">
              <a:latin typeface="Courier New"/>
              <a:cs typeface="Courier New"/>
            </a:endParaRPr>
          </a:p>
          <a:p>
            <a:pPr marL="804867">
              <a:spcBef>
                <a:spcPts val="45"/>
              </a:spcBef>
            </a:pPr>
            <a:r>
              <a:rPr sz="1400" b="1" spc="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400" spc="5" dirty="0">
                <a:latin typeface="Courier New"/>
                <a:cs typeface="Courier New"/>
              </a:rPr>
              <a:t>: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5" dirty="0">
                <a:latin typeface="Courier New"/>
                <a:cs typeface="Courier New"/>
              </a:rPr>
              <a:t>reloaded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6569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2453" y="905745"/>
            <a:ext cx="7898689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Eléments</a:t>
            </a:r>
            <a:r>
              <a:rPr spc="30" dirty="0"/>
              <a:t> </a:t>
            </a:r>
            <a:r>
              <a:rPr spc="-5" dirty="0"/>
              <a:t>communs</a:t>
            </a:r>
            <a:r>
              <a:rPr spc="25" dirty="0"/>
              <a:t> </a:t>
            </a:r>
            <a:r>
              <a:rPr spc="-5" dirty="0"/>
              <a:t>d’un</a:t>
            </a:r>
            <a:r>
              <a:rPr spc="20" dirty="0"/>
              <a:t> </a:t>
            </a:r>
            <a:r>
              <a:rPr spc="-5" dirty="0"/>
              <a:t>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5702" y="2017099"/>
            <a:ext cx="6921866" cy="4268286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57546" rIns="0" bIns="0" rtlCol="0">
            <a:spAutoFit/>
          </a:bodyPr>
          <a:lstStyle/>
          <a:p>
            <a:pPr marL="425620" marR="4069437" indent="-192482">
              <a:lnSpc>
                <a:spcPts val="1401"/>
              </a:lnSpc>
              <a:spcBef>
                <a:spcPts val="1240"/>
              </a:spcBef>
              <a:buClr>
                <a:srgbClr val="000000"/>
              </a:buClr>
              <a:buFont typeface="Courier New"/>
              <a:buChar char="-"/>
              <a:tabLst>
                <a:tab pos="419902" algn="l"/>
              </a:tabLst>
            </a:pPr>
            <a:r>
              <a:rPr sz="1200" b="1" u="heavy" spc="10" dirty="0">
                <a:solidFill>
                  <a:srgbClr val="0079AF"/>
                </a:solidFill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name</a:t>
            </a:r>
            <a:r>
              <a:rPr sz="1200" u="heavy" spc="10" dirty="0"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: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b="1" spc="10" dirty="0">
                <a:solidFill>
                  <a:srgbClr val="820000"/>
                </a:solidFill>
                <a:latin typeface="Courier New"/>
                <a:cs typeface="Courier New"/>
              </a:rPr>
              <a:t>install a LAMP </a:t>
            </a:r>
            <a:r>
              <a:rPr sz="1200" b="1" spc="5" dirty="0">
                <a:solidFill>
                  <a:srgbClr val="820000"/>
                </a:solidFill>
                <a:latin typeface="Courier New"/>
                <a:cs typeface="Courier New"/>
              </a:rPr>
              <a:t>stack </a:t>
            </a:r>
            <a:r>
              <a:rPr sz="1200" b="1" spc="-710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200" b="1" u="heavy" spc="10" dirty="0">
                <a:solidFill>
                  <a:srgbClr val="0079AF"/>
                </a:solidFill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hosts</a:t>
            </a:r>
            <a:r>
              <a:rPr sz="1200" u="heavy" spc="10" dirty="0"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:</a:t>
            </a:r>
            <a:r>
              <a:rPr sz="1200" spc="10" dirty="0">
                <a:latin typeface="Courier New"/>
                <a:cs typeface="Courier New"/>
              </a:rPr>
              <a:t> web,db,appserver01 </a:t>
            </a:r>
            <a:r>
              <a:rPr sz="1200" spc="-710" dirty="0">
                <a:solidFill>
                  <a:srgbClr val="0079AF"/>
                </a:solidFill>
                <a:latin typeface="Courier New"/>
                <a:cs typeface="Courier New"/>
              </a:rPr>
              <a:t> </a:t>
            </a:r>
            <a:r>
              <a:rPr sz="1200" b="1" u="heavy" spc="10" dirty="0">
                <a:solidFill>
                  <a:srgbClr val="0079AF"/>
                </a:solidFill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become</a:t>
            </a:r>
            <a:r>
              <a:rPr sz="1200" u="heavy" spc="10" dirty="0"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: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yes</a:t>
            </a:r>
            <a:endParaRPr sz="1200" dirty="0">
              <a:latin typeface="Courier New"/>
              <a:cs typeface="Courier New"/>
            </a:endParaRPr>
          </a:p>
          <a:p>
            <a:pPr marL="423714">
              <a:lnSpc>
                <a:spcPts val="1341"/>
              </a:lnSpc>
            </a:pPr>
            <a:r>
              <a:rPr sz="1200" b="1" u="heavy" spc="10" dirty="0">
                <a:solidFill>
                  <a:srgbClr val="0079AF"/>
                </a:solidFill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vars</a:t>
            </a:r>
            <a:r>
              <a:rPr sz="1200" u="heavy" spc="10" dirty="0"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614291">
              <a:lnSpc>
                <a:spcPts val="1421"/>
              </a:lnSpc>
            </a:pPr>
            <a:r>
              <a:rPr sz="1200" b="1" spc="10" dirty="0">
                <a:solidFill>
                  <a:srgbClr val="0079AF"/>
                </a:solidFill>
                <a:latin typeface="Courier New"/>
                <a:cs typeface="Courier New"/>
              </a:rPr>
              <a:t>my_greeting</a:t>
            </a:r>
            <a:r>
              <a:rPr sz="1200" spc="10" dirty="0">
                <a:latin typeface="Courier New"/>
                <a:cs typeface="Courier New"/>
              </a:rPr>
              <a:t>: Welcome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to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my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awesome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page</a:t>
            </a:r>
            <a:endParaRPr sz="1200" dirty="0">
              <a:latin typeface="Courier New"/>
              <a:cs typeface="Courier New"/>
            </a:endParaRPr>
          </a:p>
          <a:p>
            <a:pPr marL="614291">
              <a:spcBef>
                <a:spcPts val="35"/>
              </a:spcBef>
            </a:pPr>
            <a:r>
              <a:rPr sz="1200" b="1" spc="10" dirty="0">
                <a:solidFill>
                  <a:srgbClr val="0079AF"/>
                </a:solidFill>
                <a:latin typeface="Courier New"/>
                <a:cs typeface="Courier New"/>
              </a:rPr>
              <a:t>favorite_food</a:t>
            </a:r>
            <a:r>
              <a:rPr sz="1200" spc="10" dirty="0">
                <a:latin typeface="Courier New"/>
                <a:cs typeface="Courier New"/>
              </a:rPr>
              <a:t>:</a:t>
            </a:r>
            <a:r>
              <a:rPr sz="1200" spc="-25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fried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pickles</a:t>
            </a:r>
            <a:endParaRPr sz="1200"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351" dirty="0">
              <a:latin typeface="Courier New"/>
              <a:cs typeface="Courier New"/>
            </a:endParaRPr>
          </a:p>
          <a:p>
            <a:pPr marL="423714"/>
            <a:r>
              <a:rPr sz="1200" b="1" u="heavy" spc="10" dirty="0">
                <a:solidFill>
                  <a:srgbClr val="0079AF"/>
                </a:solidFill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roles</a:t>
            </a:r>
            <a:r>
              <a:rPr sz="1200" u="heavy" spc="10" dirty="0"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608573">
              <a:spcBef>
                <a:spcPts val="65"/>
              </a:spcBef>
            </a:pPr>
            <a:r>
              <a:rPr sz="1200" spc="10" dirty="0">
                <a:latin typeface="Courier New"/>
                <a:cs typeface="Courier New"/>
              </a:rPr>
              <a:t>-</a:t>
            </a:r>
            <a:r>
              <a:rPr sz="1200" spc="-55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install_lamp_elements</a:t>
            </a:r>
            <a:endParaRPr sz="1200" dirty="0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351" dirty="0">
              <a:latin typeface="Courier New"/>
              <a:cs typeface="Courier New"/>
            </a:endParaRPr>
          </a:p>
          <a:p>
            <a:pPr marL="423714"/>
            <a:r>
              <a:rPr sz="1200" b="1" u="heavy" spc="10" dirty="0">
                <a:solidFill>
                  <a:srgbClr val="0079AF"/>
                </a:solidFill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tasks</a:t>
            </a:r>
            <a:r>
              <a:rPr sz="1200" u="heavy" spc="10" dirty="0"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614291" marR="3883307" lvl="1" indent="-193752">
              <a:lnSpc>
                <a:spcPts val="1401"/>
              </a:lnSpc>
              <a:spcBef>
                <a:spcPts val="150"/>
              </a:spcBef>
              <a:buClr>
                <a:srgbClr val="000000"/>
              </a:buClr>
              <a:buFont typeface="Courier New"/>
              <a:buChar char="-"/>
              <a:tabLst>
                <a:tab pos="607303" algn="l"/>
              </a:tabLst>
            </a:pPr>
            <a:r>
              <a:rPr sz="1200" b="1" spc="10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200" spc="10" dirty="0">
                <a:latin typeface="Courier New"/>
                <a:cs typeface="Courier New"/>
              </a:rPr>
              <a:t>: </a:t>
            </a:r>
            <a:r>
              <a:rPr sz="1200" b="1" spc="10" dirty="0">
                <a:solidFill>
                  <a:srgbClr val="820000"/>
                </a:solidFill>
                <a:latin typeface="Courier New"/>
                <a:cs typeface="Courier New"/>
              </a:rPr>
              <a:t>write the index </a:t>
            </a:r>
            <a:r>
              <a:rPr sz="1200" b="1" spc="5" dirty="0">
                <a:solidFill>
                  <a:srgbClr val="820000"/>
                </a:solidFill>
                <a:latin typeface="Courier New"/>
                <a:cs typeface="Courier New"/>
              </a:rPr>
              <a:t>file </a:t>
            </a:r>
            <a:r>
              <a:rPr sz="1200" b="1" spc="-7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200" b="1" spc="10" dirty="0">
                <a:solidFill>
                  <a:srgbClr val="0079AF"/>
                </a:solidFill>
                <a:latin typeface="Courier New"/>
                <a:cs typeface="Courier New"/>
              </a:rPr>
              <a:t>copy</a:t>
            </a:r>
            <a:r>
              <a:rPr sz="1200" spc="10" dirty="0"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804867" marR="409739">
              <a:lnSpc>
                <a:spcPts val="1391"/>
              </a:lnSpc>
              <a:spcBef>
                <a:spcPts val="20"/>
              </a:spcBef>
              <a:tabLst>
                <a:tab pos="3617136" algn="l"/>
              </a:tabLst>
            </a:pPr>
            <a:r>
              <a:rPr sz="1200" b="1" spc="5" dirty="0">
                <a:solidFill>
                  <a:srgbClr val="0079AF"/>
                </a:solidFill>
                <a:latin typeface="Courier New"/>
                <a:cs typeface="Courier New"/>
              </a:rPr>
              <a:t>content</a:t>
            </a:r>
            <a:r>
              <a:rPr sz="1200" spc="5" dirty="0">
                <a:latin typeface="Courier New"/>
                <a:cs typeface="Courier New"/>
              </a:rPr>
              <a:t>:</a:t>
            </a:r>
            <a:r>
              <a:rPr sz="1200" spc="15" dirty="0">
                <a:latin typeface="Courier New"/>
                <a:cs typeface="Courier New"/>
              </a:rPr>
              <a:t> </a:t>
            </a:r>
            <a:r>
              <a:rPr sz="1200" b="1" spc="10" dirty="0">
                <a:solidFill>
                  <a:srgbClr val="995FB5"/>
                </a:solidFill>
                <a:latin typeface="Courier New"/>
                <a:cs typeface="Courier New"/>
              </a:rPr>
              <a:t>“{{</a:t>
            </a:r>
            <a:r>
              <a:rPr sz="1200" b="1" spc="6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200" b="1" spc="10" dirty="0">
                <a:solidFill>
                  <a:srgbClr val="995FB5"/>
                </a:solidFill>
                <a:latin typeface="Courier New"/>
                <a:cs typeface="Courier New"/>
              </a:rPr>
              <a:t>my_greeting</a:t>
            </a:r>
            <a:r>
              <a:rPr sz="1200" b="1" spc="30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200" b="1" spc="10" dirty="0">
                <a:solidFill>
                  <a:srgbClr val="995FB5"/>
                </a:solidFill>
                <a:latin typeface="Courier New"/>
                <a:cs typeface="Courier New"/>
              </a:rPr>
              <a:t>}}.	Enjoy</a:t>
            </a:r>
            <a:r>
              <a:rPr sz="1200" b="1" spc="-10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200" b="1" spc="10" dirty="0">
                <a:solidFill>
                  <a:srgbClr val="995FB5"/>
                </a:solidFill>
                <a:latin typeface="Courier New"/>
                <a:cs typeface="Courier New"/>
              </a:rPr>
              <a:t>some</a:t>
            </a:r>
            <a:r>
              <a:rPr sz="1200" b="1" spc="-1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200" b="1" spc="15" dirty="0">
                <a:solidFill>
                  <a:srgbClr val="995FB5"/>
                </a:solidFill>
                <a:latin typeface="Courier New"/>
                <a:cs typeface="Courier New"/>
              </a:rPr>
              <a:t>{{</a:t>
            </a:r>
            <a:r>
              <a:rPr sz="1200" b="1" spc="-10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200" b="1" spc="10" dirty="0">
                <a:solidFill>
                  <a:srgbClr val="995FB5"/>
                </a:solidFill>
                <a:latin typeface="Courier New"/>
                <a:cs typeface="Courier New"/>
              </a:rPr>
              <a:t>favorite_food</a:t>
            </a:r>
            <a:r>
              <a:rPr sz="1200" b="1" spc="5" dirty="0">
                <a:solidFill>
                  <a:srgbClr val="995FB5"/>
                </a:solidFill>
                <a:latin typeface="Courier New"/>
                <a:cs typeface="Courier New"/>
              </a:rPr>
              <a:t> }}" </a:t>
            </a:r>
            <a:r>
              <a:rPr sz="1200" b="1" spc="-705" dirty="0">
                <a:solidFill>
                  <a:srgbClr val="995FB5"/>
                </a:solidFill>
                <a:latin typeface="Courier New"/>
                <a:cs typeface="Courier New"/>
              </a:rPr>
              <a:t> </a:t>
            </a:r>
            <a:r>
              <a:rPr sz="1200" b="1" spc="5" dirty="0">
                <a:solidFill>
                  <a:srgbClr val="0079AF"/>
                </a:solidFill>
                <a:latin typeface="Courier New"/>
                <a:cs typeface="Courier New"/>
              </a:rPr>
              <a:t>dest</a:t>
            </a:r>
            <a:r>
              <a:rPr sz="1200" spc="5" dirty="0">
                <a:latin typeface="Courier New"/>
                <a:cs typeface="Courier New"/>
              </a:rPr>
              <a:t>:</a:t>
            </a:r>
            <a:r>
              <a:rPr sz="1200" spc="-10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/var/www/html/index.html</a:t>
            </a:r>
            <a:endParaRPr sz="1200" dirty="0">
              <a:latin typeface="Courier New"/>
              <a:cs typeface="Courier New"/>
            </a:endParaRPr>
          </a:p>
          <a:p>
            <a:pPr marL="614291">
              <a:lnSpc>
                <a:spcPts val="1371"/>
              </a:lnSpc>
            </a:pPr>
            <a:r>
              <a:rPr sz="1200" b="1" spc="10" dirty="0">
                <a:solidFill>
                  <a:srgbClr val="0079AF"/>
                </a:solidFill>
                <a:latin typeface="Courier New"/>
                <a:cs typeface="Courier New"/>
              </a:rPr>
              <a:t>notify</a:t>
            </a:r>
            <a:r>
              <a:rPr sz="1200" spc="10" dirty="0">
                <a:latin typeface="Courier New"/>
                <a:cs typeface="Courier New"/>
              </a:rPr>
              <a:t>: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reload_apache</a:t>
            </a:r>
            <a:endParaRPr sz="1200" dirty="0">
              <a:latin typeface="Courier New"/>
              <a:cs typeface="Courier New"/>
            </a:endParaRPr>
          </a:p>
          <a:p>
            <a:pPr>
              <a:spcBef>
                <a:spcPts val="40"/>
              </a:spcBef>
            </a:pPr>
            <a:endParaRPr sz="1301" dirty="0">
              <a:latin typeface="Courier New"/>
              <a:cs typeface="Courier New"/>
            </a:endParaRPr>
          </a:p>
          <a:p>
            <a:pPr marL="423714"/>
            <a:r>
              <a:rPr sz="1200" b="1" u="heavy" spc="10" dirty="0">
                <a:solidFill>
                  <a:srgbClr val="0079AF"/>
                </a:solidFill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handlers</a:t>
            </a:r>
            <a:r>
              <a:rPr sz="1200" u="heavy" spc="10" dirty="0">
                <a:uFill>
                  <a:solidFill>
                    <a:srgbClr val="FFFF00"/>
                  </a:solidFill>
                </a:uFill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614291" marR="4535078" lvl="1" indent="-193752">
              <a:lnSpc>
                <a:spcPts val="1401"/>
              </a:lnSpc>
              <a:spcBef>
                <a:spcPts val="165"/>
              </a:spcBef>
              <a:buClr>
                <a:srgbClr val="000000"/>
              </a:buClr>
              <a:buFont typeface="Courier New"/>
              <a:buChar char="-"/>
              <a:tabLst>
                <a:tab pos="607303" algn="l"/>
              </a:tabLst>
            </a:pPr>
            <a:r>
              <a:rPr sz="1200" b="1" spc="10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200" spc="10" dirty="0">
                <a:latin typeface="Courier New"/>
                <a:cs typeface="Courier New"/>
              </a:rPr>
              <a:t>:</a:t>
            </a:r>
            <a:r>
              <a:rPr sz="1200" spc="-60" dirty="0">
                <a:latin typeface="Courier New"/>
                <a:cs typeface="Courier New"/>
              </a:rPr>
              <a:t> </a:t>
            </a:r>
            <a:r>
              <a:rPr sz="1200" b="1" spc="10" dirty="0">
                <a:solidFill>
                  <a:srgbClr val="820000"/>
                </a:solidFill>
                <a:latin typeface="Courier New"/>
                <a:cs typeface="Courier New"/>
              </a:rPr>
              <a:t>reload_apache </a:t>
            </a:r>
            <a:r>
              <a:rPr sz="1200" b="1" spc="-70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200" b="1" spc="10" dirty="0">
                <a:solidFill>
                  <a:srgbClr val="0079AF"/>
                </a:solidFill>
                <a:latin typeface="Courier New"/>
                <a:cs typeface="Courier New"/>
              </a:rPr>
              <a:t>service</a:t>
            </a:r>
            <a:r>
              <a:rPr sz="1200" spc="10" dirty="0">
                <a:latin typeface="Courier New"/>
                <a:cs typeface="Courier New"/>
              </a:rPr>
              <a:t>:</a:t>
            </a:r>
            <a:endParaRPr sz="1200" dirty="0">
              <a:latin typeface="Courier New"/>
              <a:cs typeface="Courier New"/>
            </a:endParaRPr>
          </a:p>
          <a:p>
            <a:pPr marL="804867">
              <a:lnSpc>
                <a:spcPts val="1356"/>
              </a:lnSpc>
            </a:pPr>
            <a:r>
              <a:rPr sz="1200" b="1" spc="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200" spc="5" dirty="0">
                <a:latin typeface="Courier New"/>
                <a:cs typeface="Courier New"/>
              </a:rPr>
              <a:t>:</a:t>
            </a:r>
            <a:r>
              <a:rPr sz="1200" spc="-55" dirty="0">
                <a:latin typeface="Courier New"/>
                <a:cs typeface="Courier New"/>
              </a:rPr>
              <a:t> </a:t>
            </a:r>
            <a:r>
              <a:rPr sz="1200" spc="10" dirty="0">
                <a:latin typeface="Courier New"/>
                <a:cs typeface="Courier New"/>
              </a:rPr>
              <a:t>httpd</a:t>
            </a:r>
            <a:endParaRPr sz="1200" dirty="0">
              <a:latin typeface="Courier New"/>
              <a:cs typeface="Courier New"/>
            </a:endParaRPr>
          </a:p>
          <a:p>
            <a:pPr marL="804867">
              <a:spcBef>
                <a:spcPts val="45"/>
              </a:spcBef>
            </a:pPr>
            <a:r>
              <a:rPr sz="1200" b="1" spc="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200" spc="5" dirty="0">
                <a:latin typeface="Courier New"/>
                <a:cs typeface="Courier New"/>
              </a:rPr>
              <a:t>:</a:t>
            </a:r>
            <a:r>
              <a:rPr sz="1200" spc="-20" dirty="0">
                <a:latin typeface="Courier New"/>
                <a:cs typeface="Courier New"/>
              </a:rPr>
              <a:t> </a:t>
            </a:r>
            <a:r>
              <a:rPr sz="1200" spc="5" dirty="0">
                <a:latin typeface="Courier New"/>
                <a:cs typeface="Courier New"/>
              </a:rPr>
              <a:t>reloaded</a:t>
            </a:r>
            <a:endParaRPr sz="12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333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5136" y="918831"/>
            <a:ext cx="8384978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Eléments</a:t>
            </a:r>
            <a:r>
              <a:rPr spc="30" dirty="0"/>
              <a:t> </a:t>
            </a:r>
            <a:r>
              <a:rPr spc="-5" dirty="0"/>
              <a:t>communs</a:t>
            </a:r>
            <a:r>
              <a:rPr spc="30" dirty="0"/>
              <a:t> </a:t>
            </a:r>
            <a:r>
              <a:rPr spc="-5" dirty="0"/>
              <a:t>d’un</a:t>
            </a:r>
            <a:r>
              <a:rPr spc="20" dirty="0"/>
              <a:t> </a:t>
            </a:r>
            <a:r>
              <a:rPr spc="-5" dirty="0"/>
              <a:t>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5702" y="2017099"/>
            <a:ext cx="6921866" cy="3840823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31500" rIns="0" bIns="0" rtlCol="0">
            <a:spAutoFit/>
          </a:bodyPr>
          <a:lstStyle/>
          <a:p>
            <a:pPr marL="233138">
              <a:spcBef>
                <a:spcPts val="10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tasks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475805" marR="1989616" indent="-242667">
              <a:lnSpc>
                <a:spcPct val="102600"/>
              </a:lnSpc>
              <a:spcBef>
                <a:spcPts val="10"/>
              </a:spcBef>
              <a:buClr>
                <a:srgbClr val="000000"/>
              </a:buClr>
              <a:buFont typeface="Courier New"/>
              <a:buChar char="-"/>
              <a:tabLst>
                <a:tab pos="476441" algn="l"/>
              </a:tabLst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10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Ensure</a:t>
            </a:r>
            <a:r>
              <a:rPr sz="1551" b="1" spc="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r>
              <a:rPr sz="1551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package</a:t>
            </a:r>
            <a:r>
              <a:rPr sz="1551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is</a:t>
            </a:r>
            <a:r>
              <a:rPr sz="1551" b="1" spc="-1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present </a:t>
            </a:r>
            <a:r>
              <a:rPr sz="1551" b="1" spc="-9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yum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714661">
              <a:spcBef>
                <a:spcPts val="40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60" dirty="0">
                <a:latin typeface="Courier New"/>
                <a:cs typeface="Courier New"/>
              </a:rPr>
              <a:t> </a:t>
            </a:r>
            <a:r>
              <a:rPr sz="1551" spc="15" dirty="0"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714661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40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latest</a:t>
            </a:r>
            <a:endParaRPr sz="1551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751">
              <a:latin typeface="Courier New"/>
              <a:cs typeface="Courier New"/>
            </a:endParaRPr>
          </a:p>
          <a:p>
            <a:pPr marL="475805" marR="908413" indent="-242667">
              <a:lnSpc>
                <a:spcPct val="103400"/>
              </a:lnSpc>
              <a:buClr>
                <a:srgbClr val="000000"/>
              </a:buClr>
              <a:buFont typeface="Courier New"/>
              <a:buChar char="-"/>
              <a:tabLst>
                <a:tab pos="476441" algn="l"/>
              </a:tabLst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Ensure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latest index.html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file is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present </a:t>
            </a:r>
            <a:r>
              <a:rPr sz="1551" b="1" spc="-919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copy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714661">
              <a:spcBef>
                <a:spcPts val="2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src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1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files/index.html</a:t>
            </a:r>
            <a:endParaRPr sz="1551">
              <a:latin typeface="Courier New"/>
              <a:cs typeface="Courier New"/>
            </a:endParaRPr>
          </a:p>
          <a:p>
            <a:pPr marL="714661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dest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20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/var/www/html/</a:t>
            </a:r>
            <a:endParaRPr sz="1551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1751">
              <a:latin typeface="Courier New"/>
              <a:cs typeface="Courier New"/>
            </a:endParaRPr>
          </a:p>
          <a:p>
            <a:pPr marL="475805" marR="4162184" indent="-242667">
              <a:lnSpc>
                <a:spcPct val="103200"/>
              </a:lnSpc>
              <a:buClr>
                <a:srgbClr val="000000"/>
              </a:buClr>
              <a:buFont typeface="Courier New"/>
              <a:buChar char="-"/>
              <a:tabLst>
                <a:tab pos="476441" algn="l"/>
              </a:tabLst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35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Restart</a:t>
            </a:r>
            <a:r>
              <a:rPr sz="1551" b="1" spc="-10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httpd </a:t>
            </a:r>
            <a:r>
              <a:rPr sz="1551" b="1" spc="-9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service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714661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50" dirty="0">
                <a:latin typeface="Courier New"/>
                <a:cs typeface="Courier New"/>
              </a:rPr>
              <a:t> </a:t>
            </a:r>
            <a:r>
              <a:rPr sz="1551" spc="15" dirty="0"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714661">
              <a:spcBef>
                <a:spcPts val="40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40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restart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344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939" y="923354"/>
            <a:ext cx="8624831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Eléments</a:t>
            </a:r>
            <a:r>
              <a:rPr spc="25" dirty="0"/>
              <a:t> </a:t>
            </a:r>
            <a:r>
              <a:rPr spc="-5" dirty="0"/>
              <a:t>communs</a:t>
            </a:r>
            <a:r>
              <a:rPr spc="35" dirty="0"/>
              <a:t> </a:t>
            </a:r>
            <a:r>
              <a:rPr spc="-5" dirty="0"/>
              <a:t>d’un</a:t>
            </a:r>
            <a:r>
              <a:rPr spc="15" dirty="0"/>
              <a:t> </a:t>
            </a:r>
            <a:r>
              <a:rPr spc="-5" dirty="0"/>
              <a:t>play</a:t>
            </a:r>
          </a:p>
        </p:txBody>
      </p:sp>
      <p:sp>
        <p:nvSpPr>
          <p:cNvPr id="3" name="object 3"/>
          <p:cNvSpPr/>
          <p:nvPr/>
        </p:nvSpPr>
        <p:spPr>
          <a:xfrm>
            <a:off x="1225702" y="2017099"/>
            <a:ext cx="6921866" cy="4178784"/>
          </a:xfrm>
          <a:custGeom>
            <a:avLst/>
            <a:gdLst/>
            <a:ahLst/>
            <a:cxnLst/>
            <a:rect l="l" t="t" r="r" b="b"/>
            <a:pathLst>
              <a:path w="6918959" h="4177029">
                <a:moveTo>
                  <a:pt x="6918833" y="0"/>
                </a:moveTo>
                <a:lnTo>
                  <a:pt x="0" y="0"/>
                </a:lnTo>
                <a:lnTo>
                  <a:pt x="0" y="4176776"/>
                </a:lnTo>
                <a:lnTo>
                  <a:pt x="6918833" y="4176776"/>
                </a:lnTo>
                <a:lnTo>
                  <a:pt x="691883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 txBox="1"/>
          <p:nvPr/>
        </p:nvSpPr>
        <p:spPr>
          <a:xfrm>
            <a:off x="1460242" y="2184719"/>
            <a:ext cx="4683187" cy="43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6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tasks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>
              <a:lnSpc>
                <a:spcPts val="1836"/>
              </a:lnSpc>
            </a:pPr>
            <a:r>
              <a:rPr sz="1551" spc="20" dirty="0">
                <a:latin typeface="Courier New"/>
                <a:cs typeface="Courier New"/>
              </a:rPr>
              <a:t>-</a:t>
            </a:r>
            <a:r>
              <a:rPr sz="1551" spc="10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Ensure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r>
              <a:rPr sz="1551" b="1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package</a:t>
            </a:r>
            <a:r>
              <a:rPr sz="1551" b="1" spc="-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is</a:t>
            </a:r>
            <a:r>
              <a:rPr sz="1551" b="1" spc="-5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present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669142" y="2013259"/>
            <a:ext cx="8445569" cy="1526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21912" indent="0">
              <a:lnSpc>
                <a:spcPct val="100000"/>
              </a:lnSpc>
              <a:buNone/>
            </a:pPr>
            <a:r>
              <a:rPr sz="1800" spc="15" dirty="0">
                <a:solidFill>
                  <a:srgbClr val="0079AF"/>
                </a:solidFill>
              </a:rPr>
              <a:t>yum</a:t>
            </a:r>
            <a:r>
              <a:rPr sz="1800" spc="15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</a:p>
          <a:p>
            <a:pPr marL="462675" indent="0">
              <a:lnSpc>
                <a:spcPct val="100000"/>
              </a:lnSpc>
              <a:spcBef>
                <a:spcPts val="40"/>
              </a:spcBef>
              <a:buNone/>
            </a:pPr>
            <a:r>
              <a:rPr sz="1800" spc="15" dirty="0">
                <a:solidFill>
                  <a:srgbClr val="0079AF"/>
                </a:solidFill>
              </a:rPr>
              <a:t>name</a:t>
            </a:r>
            <a:r>
              <a:rPr sz="1800" spc="15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sz="18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spc="15" dirty="0">
                <a:solidFill>
                  <a:srgbClr val="000000"/>
                </a:solidFill>
                <a:latin typeface="Courier New"/>
                <a:cs typeface="Courier New"/>
              </a:rPr>
              <a:t>httpd</a:t>
            </a:r>
          </a:p>
          <a:p>
            <a:pPr marL="462675" indent="0">
              <a:lnSpc>
                <a:spcPct val="100000"/>
              </a:lnSpc>
              <a:spcBef>
                <a:spcPts val="35"/>
              </a:spcBef>
              <a:buNone/>
            </a:pPr>
            <a:r>
              <a:rPr sz="1800" spc="15" dirty="0">
                <a:solidFill>
                  <a:srgbClr val="0079AF"/>
                </a:solidFill>
              </a:rPr>
              <a:t>state</a:t>
            </a:r>
            <a:r>
              <a:rPr sz="1800" spc="15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sz="1800"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800" spc="10" dirty="0">
                <a:solidFill>
                  <a:srgbClr val="000000"/>
                </a:solidFill>
                <a:latin typeface="Courier New"/>
                <a:cs typeface="Courier New"/>
              </a:rPr>
              <a:t>latest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60242" y="3639226"/>
            <a:ext cx="5764411" cy="94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6"/>
              </a:lnSpc>
            </a:pPr>
            <a:r>
              <a:rPr sz="1551" spc="20" dirty="0">
                <a:latin typeface="Courier New"/>
                <a:cs typeface="Courier New"/>
              </a:rPr>
              <a:t>-</a:t>
            </a:r>
            <a:r>
              <a:rPr sz="1551" spc="10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Ensure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latest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index.html</a:t>
            </a:r>
            <a:r>
              <a:rPr sz="1551" b="1" spc="-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file is</a:t>
            </a:r>
            <a:r>
              <a:rPr sz="1551" b="1" spc="-5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present</a:t>
            </a:r>
            <a:endParaRPr sz="1551">
              <a:latin typeface="Courier New"/>
              <a:cs typeface="Courier New"/>
            </a:endParaRPr>
          </a:p>
          <a:p>
            <a:pPr marL="240761">
              <a:lnSpc>
                <a:spcPts val="1836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copy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481523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src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20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files/index.html</a:t>
            </a:r>
            <a:endParaRPr sz="1551">
              <a:latin typeface="Courier New"/>
              <a:cs typeface="Courier New"/>
            </a:endParaRPr>
          </a:p>
          <a:p>
            <a:pPr marL="481523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dest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2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/var/www/html/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0242" y="4851315"/>
            <a:ext cx="2518198" cy="944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5"/>
              </a:lnSpc>
            </a:pPr>
            <a:r>
              <a:rPr sz="1551" spc="20" dirty="0">
                <a:latin typeface="Courier New"/>
                <a:cs typeface="Courier New"/>
              </a:rPr>
              <a:t>-</a:t>
            </a:r>
            <a:r>
              <a:rPr sz="1551" spc="5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5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Restart</a:t>
            </a:r>
            <a:r>
              <a:rPr sz="1551" b="1" spc="-7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481523" marR="714025" indent="-241397">
              <a:lnSpc>
                <a:spcPts val="1921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service</a:t>
            </a:r>
            <a:r>
              <a:rPr sz="1551" spc="15" dirty="0">
                <a:latin typeface="Courier New"/>
                <a:cs typeface="Courier New"/>
              </a:rPr>
              <a:t>: </a:t>
            </a:r>
            <a:r>
              <a:rPr sz="1551" spc="20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160" dirty="0">
                <a:latin typeface="Courier New"/>
                <a:cs typeface="Courier New"/>
              </a:rPr>
              <a:t> </a:t>
            </a:r>
            <a:r>
              <a:rPr sz="1551" spc="15" dirty="0"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481523">
              <a:lnSpc>
                <a:spcPts val="1811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6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restart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73592" y="2087282"/>
            <a:ext cx="6145571" cy="3965335"/>
          </a:xfrm>
          <a:custGeom>
            <a:avLst/>
            <a:gdLst/>
            <a:ahLst/>
            <a:cxnLst/>
            <a:rect l="l" t="t" r="r" b="b"/>
            <a:pathLst>
              <a:path w="6142990" h="3963670">
                <a:moveTo>
                  <a:pt x="6142736" y="2808719"/>
                </a:moveTo>
                <a:lnTo>
                  <a:pt x="0" y="2808719"/>
                </a:lnTo>
                <a:lnTo>
                  <a:pt x="0" y="3963365"/>
                </a:lnTo>
                <a:lnTo>
                  <a:pt x="6142736" y="3963365"/>
                </a:lnTo>
                <a:lnTo>
                  <a:pt x="6142736" y="2808719"/>
                </a:lnTo>
                <a:close/>
              </a:path>
              <a:path w="6142990" h="3963670">
                <a:moveTo>
                  <a:pt x="6142736" y="1533093"/>
                </a:moveTo>
                <a:lnTo>
                  <a:pt x="0" y="1533093"/>
                </a:lnTo>
                <a:lnTo>
                  <a:pt x="0" y="2808427"/>
                </a:lnTo>
                <a:lnTo>
                  <a:pt x="6142736" y="2808427"/>
                </a:lnTo>
                <a:lnTo>
                  <a:pt x="6142736" y="1533093"/>
                </a:lnTo>
                <a:close/>
              </a:path>
              <a:path w="6142990" h="3963670">
                <a:moveTo>
                  <a:pt x="6142736" y="0"/>
                </a:moveTo>
                <a:lnTo>
                  <a:pt x="0" y="0"/>
                </a:lnTo>
                <a:lnTo>
                  <a:pt x="0" y="589610"/>
                </a:lnTo>
                <a:lnTo>
                  <a:pt x="6142736" y="589610"/>
                </a:lnTo>
                <a:lnTo>
                  <a:pt x="6142736" y="0"/>
                </a:lnTo>
                <a:close/>
              </a:path>
            </a:pathLst>
          </a:custGeom>
          <a:solidFill>
            <a:srgbClr val="FFFFFF">
              <a:alpha val="72547"/>
            </a:srgbClr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650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6166" y="905745"/>
            <a:ext cx="8094633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Eléments</a:t>
            </a:r>
            <a:r>
              <a:rPr spc="30" dirty="0"/>
              <a:t> </a:t>
            </a:r>
            <a:r>
              <a:rPr spc="-5" dirty="0"/>
              <a:t>communs</a:t>
            </a:r>
            <a:r>
              <a:rPr spc="25" dirty="0"/>
              <a:t> </a:t>
            </a:r>
            <a:r>
              <a:rPr spc="-5" dirty="0"/>
              <a:t>d’un</a:t>
            </a:r>
            <a:r>
              <a:rPr spc="15" dirty="0"/>
              <a:t> </a:t>
            </a:r>
            <a:r>
              <a:rPr spc="-5" dirty="0"/>
              <a:t>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0242" y="2184719"/>
            <a:ext cx="4683187" cy="43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6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tasks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>
              <a:lnSpc>
                <a:spcPts val="1836"/>
              </a:lnSpc>
            </a:pPr>
            <a:r>
              <a:rPr sz="1551" spc="20" dirty="0">
                <a:latin typeface="Courier New"/>
                <a:cs typeface="Courier New"/>
              </a:rPr>
              <a:t>-</a:t>
            </a:r>
            <a:r>
              <a:rPr sz="1551" spc="10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Ensure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r>
              <a:rPr sz="1551" b="1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package</a:t>
            </a:r>
            <a:r>
              <a:rPr sz="1551" b="1" spc="-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is</a:t>
            </a:r>
            <a:r>
              <a:rPr sz="1551" b="1" spc="-5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present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0754" y="2669555"/>
            <a:ext cx="1795899" cy="699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6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yum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240761">
              <a:lnSpc>
                <a:spcPts val="1836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80" dirty="0">
                <a:latin typeface="Courier New"/>
                <a:cs typeface="Courier New"/>
              </a:rPr>
              <a:t> </a:t>
            </a:r>
            <a:r>
              <a:rPr sz="1551" spc="15" dirty="0"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240761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10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latest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6519" y="3587860"/>
            <a:ext cx="5797445" cy="991651"/>
          </a:xfrm>
          <a:prstGeom prst="rect">
            <a:avLst/>
          </a:prstGeom>
        </p:spPr>
        <p:txBody>
          <a:bodyPr vert="horz" wrap="square" lIns="0" tIns="10800" rIns="0" bIns="0" rtlCol="0">
            <a:spAutoFit/>
          </a:bodyPr>
          <a:lstStyle/>
          <a:p>
            <a:pPr marL="254737" marR="5082" indent="-242667">
              <a:lnSpc>
                <a:spcPct val="102600"/>
              </a:lnSpc>
              <a:spcBef>
                <a:spcPts val="85"/>
              </a:spcBef>
            </a:pPr>
            <a:r>
              <a:rPr sz="1551" spc="20" dirty="0">
                <a:latin typeface="Courier New"/>
                <a:cs typeface="Courier New"/>
              </a:rPr>
              <a:t>-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Ensure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latest index.html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file is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present </a:t>
            </a:r>
            <a:r>
              <a:rPr sz="1551" b="1" spc="-919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copy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494228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src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2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files/index.html</a:t>
            </a:r>
            <a:endParaRPr sz="1551">
              <a:latin typeface="Courier New"/>
              <a:cs typeface="Courier New"/>
            </a:endParaRPr>
          </a:p>
          <a:p>
            <a:pPr marL="494228">
              <a:spcBef>
                <a:spcPts val="40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dest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20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/var/www/html/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0242" y="4851315"/>
            <a:ext cx="2518198" cy="944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15"/>
              </a:lnSpc>
            </a:pPr>
            <a:r>
              <a:rPr sz="1551" spc="20" dirty="0">
                <a:latin typeface="Courier New"/>
                <a:cs typeface="Courier New"/>
              </a:rPr>
              <a:t>-</a:t>
            </a:r>
            <a:r>
              <a:rPr sz="1551" spc="5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5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Restart</a:t>
            </a:r>
            <a:r>
              <a:rPr sz="1551" b="1" spc="-7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481523" marR="714025" indent="-241397">
              <a:lnSpc>
                <a:spcPts val="1921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service</a:t>
            </a:r>
            <a:r>
              <a:rPr sz="1551" spc="15" dirty="0">
                <a:latin typeface="Courier New"/>
                <a:cs typeface="Courier New"/>
              </a:rPr>
              <a:t>: </a:t>
            </a:r>
            <a:r>
              <a:rPr sz="1551" spc="20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160" dirty="0">
                <a:latin typeface="Courier New"/>
                <a:cs typeface="Courier New"/>
              </a:rPr>
              <a:t> </a:t>
            </a:r>
            <a:r>
              <a:rPr sz="1551" spc="15" dirty="0"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481523">
              <a:lnSpc>
                <a:spcPts val="1811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6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restart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3592" y="2087282"/>
            <a:ext cx="6145571" cy="1451585"/>
          </a:xfrm>
          <a:custGeom>
            <a:avLst/>
            <a:gdLst/>
            <a:ahLst/>
            <a:cxnLst/>
            <a:rect l="l" t="t" r="r" b="b"/>
            <a:pathLst>
              <a:path w="6142990" h="1450975">
                <a:moveTo>
                  <a:pt x="6142736" y="589673"/>
                </a:moveTo>
                <a:lnTo>
                  <a:pt x="0" y="589673"/>
                </a:lnTo>
                <a:lnTo>
                  <a:pt x="0" y="1450670"/>
                </a:lnTo>
                <a:lnTo>
                  <a:pt x="6142736" y="1450670"/>
                </a:lnTo>
                <a:lnTo>
                  <a:pt x="6142736" y="589673"/>
                </a:lnTo>
                <a:close/>
              </a:path>
              <a:path w="6142990" h="1450975">
                <a:moveTo>
                  <a:pt x="6142736" y="0"/>
                </a:moveTo>
                <a:lnTo>
                  <a:pt x="0" y="0"/>
                </a:lnTo>
                <a:lnTo>
                  <a:pt x="0" y="589610"/>
                </a:lnTo>
                <a:lnTo>
                  <a:pt x="6142736" y="589610"/>
                </a:lnTo>
                <a:lnTo>
                  <a:pt x="6142736" y="0"/>
                </a:lnTo>
                <a:close/>
              </a:path>
            </a:pathLst>
          </a:custGeom>
          <a:solidFill>
            <a:srgbClr val="FFFFFF">
              <a:alpha val="72547"/>
            </a:srgbClr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8" name="object 8"/>
          <p:cNvSpPr/>
          <p:nvPr/>
        </p:nvSpPr>
        <p:spPr>
          <a:xfrm>
            <a:off x="1373592" y="4897183"/>
            <a:ext cx="6145571" cy="1155550"/>
          </a:xfrm>
          <a:custGeom>
            <a:avLst/>
            <a:gdLst/>
            <a:ahLst/>
            <a:cxnLst/>
            <a:rect l="l" t="t" r="r" b="b"/>
            <a:pathLst>
              <a:path w="6142990" h="1155064">
                <a:moveTo>
                  <a:pt x="6142736" y="0"/>
                </a:moveTo>
                <a:lnTo>
                  <a:pt x="0" y="0"/>
                </a:lnTo>
                <a:lnTo>
                  <a:pt x="0" y="1154645"/>
                </a:lnTo>
                <a:lnTo>
                  <a:pt x="6142736" y="1154645"/>
                </a:lnTo>
                <a:lnTo>
                  <a:pt x="6142736" y="0"/>
                </a:lnTo>
                <a:close/>
              </a:path>
            </a:pathLst>
          </a:custGeom>
          <a:solidFill>
            <a:srgbClr val="FFFFFF">
              <a:alpha val="72547"/>
            </a:srgbClr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542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212" y="346265"/>
            <a:ext cx="8703246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Eléments</a:t>
            </a:r>
            <a:r>
              <a:rPr spc="30" dirty="0"/>
              <a:t> </a:t>
            </a:r>
            <a:r>
              <a:rPr spc="-5" dirty="0"/>
              <a:t>communs</a:t>
            </a:r>
            <a:r>
              <a:rPr spc="25" dirty="0"/>
              <a:t> </a:t>
            </a:r>
            <a:r>
              <a:rPr spc="-5" dirty="0"/>
              <a:t>d’un</a:t>
            </a:r>
            <a:r>
              <a:rPr spc="15" dirty="0"/>
              <a:t> </a:t>
            </a:r>
            <a:r>
              <a:rPr spc="-5" dirty="0"/>
              <a:t>play</a:t>
            </a:r>
          </a:p>
        </p:txBody>
      </p:sp>
      <p:sp>
        <p:nvSpPr>
          <p:cNvPr id="3" name="object 3"/>
          <p:cNvSpPr/>
          <p:nvPr/>
        </p:nvSpPr>
        <p:spPr>
          <a:xfrm>
            <a:off x="1225702" y="2017099"/>
            <a:ext cx="6921866" cy="4412730"/>
          </a:xfrm>
          <a:custGeom>
            <a:avLst/>
            <a:gdLst/>
            <a:ahLst/>
            <a:cxnLst/>
            <a:rect l="l" t="t" r="r" b="b"/>
            <a:pathLst>
              <a:path w="6918959" h="4177029">
                <a:moveTo>
                  <a:pt x="6918833" y="0"/>
                </a:moveTo>
                <a:lnTo>
                  <a:pt x="0" y="0"/>
                </a:lnTo>
                <a:lnTo>
                  <a:pt x="0" y="4176776"/>
                </a:lnTo>
                <a:lnTo>
                  <a:pt x="6918833" y="4176776"/>
                </a:lnTo>
                <a:lnTo>
                  <a:pt x="691883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4" name="object 4"/>
          <p:cNvSpPr txBox="1"/>
          <p:nvPr/>
        </p:nvSpPr>
        <p:spPr>
          <a:xfrm>
            <a:off x="1460242" y="2184719"/>
            <a:ext cx="4683187" cy="436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6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tasks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>
              <a:lnSpc>
                <a:spcPts val="1836"/>
              </a:lnSpc>
            </a:pPr>
            <a:r>
              <a:rPr sz="1551" spc="20" dirty="0">
                <a:latin typeface="Courier New"/>
                <a:cs typeface="Courier New"/>
              </a:rPr>
              <a:t>-</a:t>
            </a:r>
            <a:r>
              <a:rPr sz="1551" spc="10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Ensure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httpd</a:t>
            </a:r>
            <a:r>
              <a:rPr sz="1551" b="1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package</a:t>
            </a:r>
            <a:r>
              <a:rPr sz="1551" b="1" spc="-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is</a:t>
            </a:r>
            <a:r>
              <a:rPr sz="1551" b="1" spc="-5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present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0754" y="2669555"/>
            <a:ext cx="1795899" cy="699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6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yum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240761">
              <a:lnSpc>
                <a:spcPts val="1836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80" dirty="0">
                <a:latin typeface="Courier New"/>
                <a:cs typeface="Courier New"/>
              </a:rPr>
              <a:t> </a:t>
            </a:r>
            <a:r>
              <a:rPr sz="1551" spc="15" dirty="0">
                <a:latin typeface="Courier New"/>
                <a:cs typeface="Courier New"/>
              </a:rPr>
              <a:t>httpd</a:t>
            </a:r>
            <a:endParaRPr sz="1551">
              <a:latin typeface="Courier New"/>
              <a:cs typeface="Courier New"/>
            </a:endParaRPr>
          </a:p>
          <a:p>
            <a:pPr marL="240761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state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10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latest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0242" y="3639226"/>
            <a:ext cx="5764411" cy="94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06"/>
              </a:lnSpc>
            </a:pPr>
            <a:r>
              <a:rPr sz="1551" spc="20" dirty="0">
                <a:latin typeface="Courier New"/>
                <a:cs typeface="Courier New"/>
              </a:rPr>
              <a:t>-</a:t>
            </a:r>
            <a:r>
              <a:rPr sz="1551" spc="10" dirty="0"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name</a:t>
            </a:r>
            <a:r>
              <a:rPr sz="1551" spc="15" dirty="0">
                <a:latin typeface="Courier New"/>
                <a:cs typeface="Courier New"/>
              </a:rPr>
              <a:t>: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Ensure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latest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index.html</a:t>
            </a:r>
            <a:r>
              <a:rPr sz="1551" b="1" spc="-5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5" dirty="0">
                <a:solidFill>
                  <a:srgbClr val="820000"/>
                </a:solidFill>
                <a:latin typeface="Courier New"/>
                <a:cs typeface="Courier New"/>
              </a:rPr>
              <a:t>file is</a:t>
            </a:r>
            <a:r>
              <a:rPr sz="1551" b="1" spc="-50" dirty="0">
                <a:solidFill>
                  <a:srgbClr val="820000"/>
                </a:solidFill>
                <a:latin typeface="Courier New"/>
                <a:cs typeface="Courier New"/>
              </a:rPr>
              <a:t> </a:t>
            </a:r>
            <a:r>
              <a:rPr sz="1551" b="1" spc="10" dirty="0">
                <a:solidFill>
                  <a:srgbClr val="820000"/>
                </a:solidFill>
                <a:latin typeface="Courier New"/>
                <a:cs typeface="Courier New"/>
              </a:rPr>
              <a:t>present</a:t>
            </a:r>
            <a:endParaRPr sz="1551">
              <a:latin typeface="Courier New"/>
              <a:cs typeface="Courier New"/>
            </a:endParaRPr>
          </a:p>
          <a:p>
            <a:pPr marL="240761">
              <a:lnSpc>
                <a:spcPts val="1836"/>
              </a:lnSpc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copy</a:t>
            </a:r>
            <a:r>
              <a:rPr sz="1551" spc="15" dirty="0">
                <a:latin typeface="Courier New"/>
                <a:cs typeface="Courier New"/>
              </a:rPr>
              <a:t>:</a:t>
            </a:r>
            <a:endParaRPr sz="1551">
              <a:latin typeface="Courier New"/>
              <a:cs typeface="Courier New"/>
            </a:endParaRPr>
          </a:p>
          <a:p>
            <a:pPr marL="481523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src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20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files/index.html</a:t>
            </a:r>
            <a:endParaRPr sz="1551">
              <a:latin typeface="Courier New"/>
              <a:cs typeface="Courier New"/>
            </a:endParaRPr>
          </a:p>
          <a:p>
            <a:pPr marL="481523">
              <a:spcBef>
                <a:spcPts val="35"/>
              </a:spcBef>
            </a:pPr>
            <a:r>
              <a:rPr sz="1551" b="1" spc="15" dirty="0">
                <a:solidFill>
                  <a:srgbClr val="0079AF"/>
                </a:solidFill>
                <a:latin typeface="Courier New"/>
                <a:cs typeface="Courier New"/>
              </a:rPr>
              <a:t>dest</a:t>
            </a:r>
            <a:r>
              <a:rPr sz="1551" spc="15" dirty="0">
                <a:latin typeface="Courier New"/>
                <a:cs typeface="Courier New"/>
              </a:rPr>
              <a:t>:</a:t>
            </a:r>
            <a:r>
              <a:rPr sz="1551" spc="-25" dirty="0">
                <a:latin typeface="Courier New"/>
                <a:cs typeface="Courier New"/>
              </a:rPr>
              <a:t> </a:t>
            </a:r>
            <a:r>
              <a:rPr sz="1551" spc="10" dirty="0">
                <a:latin typeface="Courier New"/>
                <a:cs typeface="Courier New"/>
              </a:rPr>
              <a:t>/var/www/html/</a:t>
            </a:r>
            <a:endParaRPr sz="1551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168554" y="4778803"/>
            <a:ext cx="6756246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138" marR="4162184" indent="0" algn="ctr">
              <a:lnSpc>
                <a:spcPct val="100000"/>
              </a:lnSpc>
              <a:spcBef>
                <a:spcPts val="1291"/>
              </a:spcBef>
              <a:buNone/>
            </a:pPr>
            <a:r>
              <a:rPr sz="1600" spc="20" dirty="0">
                <a:solidFill>
                  <a:srgbClr val="000000"/>
                </a:solidFill>
                <a:latin typeface="Courier New"/>
                <a:cs typeface="Courier New"/>
              </a:rPr>
              <a:t>-</a:t>
            </a:r>
            <a:r>
              <a:rPr sz="1600" spc="-1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600" spc="15" dirty="0">
                <a:solidFill>
                  <a:srgbClr val="0079AF"/>
                </a:solidFill>
              </a:rPr>
              <a:t>name</a:t>
            </a:r>
            <a:r>
              <a:rPr sz="1600" spc="15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sz="1600" spc="-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600" spc="15" dirty="0"/>
              <a:t>Restart</a:t>
            </a:r>
            <a:r>
              <a:rPr sz="1600" spc="-90" dirty="0"/>
              <a:t> </a:t>
            </a:r>
            <a:r>
              <a:rPr sz="1600" spc="10" dirty="0" err="1"/>
              <a:t>httpd</a:t>
            </a:r>
            <a:r>
              <a:rPr sz="1600" spc="10" dirty="0"/>
              <a:t> </a:t>
            </a:r>
            <a:r>
              <a:rPr sz="1600" spc="-915" dirty="0"/>
              <a:t> </a:t>
            </a:r>
            <a:endParaRPr lang="fr-BE" sz="1600" spc="-915" dirty="0"/>
          </a:p>
          <a:p>
            <a:pPr marL="233138" marR="4162184" indent="0" algn="ctr">
              <a:lnSpc>
                <a:spcPct val="100000"/>
              </a:lnSpc>
              <a:spcBef>
                <a:spcPts val="1291"/>
              </a:spcBef>
              <a:buNone/>
            </a:pPr>
            <a:r>
              <a:rPr sz="1600" spc="15" dirty="0">
                <a:solidFill>
                  <a:srgbClr val="0079AF"/>
                </a:solidFill>
              </a:rPr>
              <a:t>service</a:t>
            </a:r>
            <a:r>
              <a:rPr sz="1600" spc="15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endParaRPr lang="fr-BE" sz="1600" spc="15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37109" marR="4162184" lvl="1" indent="0" algn="ctr">
              <a:lnSpc>
                <a:spcPct val="100000"/>
              </a:lnSpc>
              <a:spcBef>
                <a:spcPts val="1291"/>
              </a:spcBef>
              <a:buNone/>
            </a:pPr>
            <a:r>
              <a:rPr lang="fr-BE" sz="1400" spc="15" dirty="0">
                <a:solidFill>
                  <a:srgbClr val="0079AF"/>
                </a:solidFill>
              </a:rPr>
              <a:t>       </a:t>
            </a:r>
            <a:r>
              <a:rPr sz="1400" spc="15" dirty="0">
                <a:solidFill>
                  <a:srgbClr val="0079AF"/>
                </a:solidFill>
              </a:rPr>
              <a:t>name</a:t>
            </a:r>
            <a:r>
              <a:rPr sz="1400" spc="15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sz="1400" spc="-6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spc="15" dirty="0" err="1">
                <a:solidFill>
                  <a:srgbClr val="000000"/>
                </a:solidFill>
                <a:latin typeface="Courier New"/>
                <a:cs typeface="Courier New"/>
              </a:rPr>
              <a:t>httpd</a:t>
            </a:r>
            <a:endParaRPr lang="fr-BE" sz="1400" spc="15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737109" marR="4162184" lvl="1" indent="0" algn="ctr">
              <a:lnSpc>
                <a:spcPct val="100000"/>
              </a:lnSpc>
              <a:spcBef>
                <a:spcPts val="1291"/>
              </a:spcBef>
              <a:buNone/>
            </a:pPr>
            <a:r>
              <a:rPr lang="fr-BE" sz="1400" spc="15" dirty="0">
                <a:solidFill>
                  <a:srgbClr val="0079AF"/>
                </a:solidFill>
              </a:rPr>
              <a:t>           </a:t>
            </a:r>
            <a:r>
              <a:rPr sz="1400" spc="15" dirty="0">
                <a:solidFill>
                  <a:srgbClr val="0079AF"/>
                </a:solidFill>
              </a:rPr>
              <a:t>state</a:t>
            </a:r>
            <a:r>
              <a:rPr sz="1400" spc="15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r>
              <a:rPr sz="1400"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z="1400" spc="10" dirty="0">
                <a:solidFill>
                  <a:srgbClr val="000000"/>
                </a:solidFill>
                <a:latin typeface="Courier New"/>
                <a:cs typeface="Courier New"/>
              </a:rPr>
              <a:t>restart</a:t>
            </a:r>
          </a:p>
        </p:txBody>
      </p:sp>
      <p:sp>
        <p:nvSpPr>
          <p:cNvPr id="8" name="object 8"/>
          <p:cNvSpPr/>
          <p:nvPr/>
        </p:nvSpPr>
        <p:spPr>
          <a:xfrm>
            <a:off x="1373592" y="2087282"/>
            <a:ext cx="6145571" cy="2685908"/>
          </a:xfrm>
          <a:custGeom>
            <a:avLst/>
            <a:gdLst/>
            <a:ahLst/>
            <a:cxnLst/>
            <a:rect l="l" t="t" r="r" b="b"/>
            <a:pathLst>
              <a:path w="6142990" h="2684779">
                <a:moveTo>
                  <a:pt x="6142736" y="1530083"/>
                </a:moveTo>
                <a:lnTo>
                  <a:pt x="0" y="1530083"/>
                </a:lnTo>
                <a:lnTo>
                  <a:pt x="0" y="2684729"/>
                </a:lnTo>
                <a:lnTo>
                  <a:pt x="6142736" y="2684729"/>
                </a:lnTo>
                <a:lnTo>
                  <a:pt x="6142736" y="1530083"/>
                </a:lnTo>
                <a:close/>
              </a:path>
              <a:path w="6142990" h="2684779">
                <a:moveTo>
                  <a:pt x="6142736" y="589673"/>
                </a:moveTo>
                <a:lnTo>
                  <a:pt x="0" y="589673"/>
                </a:lnTo>
                <a:lnTo>
                  <a:pt x="0" y="1450670"/>
                </a:lnTo>
                <a:lnTo>
                  <a:pt x="6142736" y="1450670"/>
                </a:lnTo>
                <a:lnTo>
                  <a:pt x="6142736" y="589673"/>
                </a:lnTo>
                <a:close/>
              </a:path>
              <a:path w="6142990" h="2684779">
                <a:moveTo>
                  <a:pt x="6142736" y="0"/>
                </a:moveTo>
                <a:lnTo>
                  <a:pt x="0" y="0"/>
                </a:lnTo>
                <a:lnTo>
                  <a:pt x="0" y="589610"/>
                </a:lnTo>
                <a:lnTo>
                  <a:pt x="6142736" y="589610"/>
                </a:lnTo>
                <a:lnTo>
                  <a:pt x="6142736" y="0"/>
                </a:lnTo>
                <a:close/>
              </a:path>
            </a:pathLst>
          </a:custGeom>
          <a:solidFill>
            <a:srgbClr val="FFFFFF">
              <a:alpha val="72547"/>
            </a:srgbClr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193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0737" y="1767058"/>
            <a:ext cx="10176974" cy="4474819"/>
          </a:xfrm>
          <a:custGeom>
            <a:avLst/>
            <a:gdLst/>
            <a:ahLst/>
            <a:cxnLst/>
            <a:rect l="l" t="t" r="r" b="b"/>
            <a:pathLst>
              <a:path w="10172700" h="4472940">
                <a:moveTo>
                  <a:pt x="10172700" y="0"/>
                </a:moveTo>
                <a:lnTo>
                  <a:pt x="0" y="0"/>
                </a:lnTo>
                <a:lnTo>
                  <a:pt x="0" y="4472940"/>
                </a:lnTo>
                <a:lnTo>
                  <a:pt x="10172700" y="4472940"/>
                </a:lnTo>
                <a:lnTo>
                  <a:pt x="10172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066"/>
          </a:p>
        </p:txBody>
      </p:sp>
      <p:sp>
        <p:nvSpPr>
          <p:cNvPr id="3" name="object 3"/>
          <p:cNvSpPr txBox="1"/>
          <p:nvPr/>
        </p:nvSpPr>
        <p:spPr>
          <a:xfrm>
            <a:off x="551912" y="1874799"/>
            <a:ext cx="8595795" cy="4393945"/>
          </a:xfrm>
          <a:prstGeom prst="rect">
            <a:avLst/>
          </a:prstGeom>
        </p:spPr>
        <p:txBody>
          <a:bodyPr vert="horz" wrap="square" lIns="0" tIns="12070" rIns="0" bIns="0" rtlCol="0">
            <a:spAutoFit/>
          </a:bodyPr>
          <a:lstStyle/>
          <a:p>
            <a:pPr marL="12705" marR="5082">
              <a:lnSpc>
                <a:spcPct val="101600"/>
              </a:lnSpc>
              <a:spcBef>
                <a:spcPts val="95"/>
              </a:spcBef>
            </a:pPr>
            <a:r>
              <a:rPr sz="1901" b="1" u="heavy" spc="2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Courier New"/>
                <a:cs typeface="Courier New"/>
              </a:rPr>
              <a:t>Vert</a:t>
            </a:r>
            <a:r>
              <a:rPr sz="1901" b="1" spc="20" dirty="0">
                <a:solidFill>
                  <a:srgbClr val="00FF00"/>
                </a:solidFill>
                <a:latin typeface="Courier New"/>
                <a:cs typeface="Courier New"/>
              </a:rPr>
              <a:t>:</a:t>
            </a:r>
            <a:r>
              <a:rPr sz="1901" b="1" spc="3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901" b="1" spc="15" dirty="0">
                <a:solidFill>
                  <a:srgbClr val="00FF00"/>
                </a:solidFill>
                <a:latin typeface="Courier New"/>
                <a:cs typeface="Courier New"/>
              </a:rPr>
              <a:t>Une</a:t>
            </a:r>
            <a:r>
              <a:rPr sz="1901" b="1" spc="2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901" b="1" spc="15" dirty="0">
                <a:solidFill>
                  <a:srgbClr val="00FF00"/>
                </a:solidFill>
                <a:latin typeface="Courier New"/>
                <a:cs typeface="Courier New"/>
              </a:rPr>
              <a:t>tâche</a:t>
            </a:r>
            <a:r>
              <a:rPr sz="1901" b="1" spc="3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901" b="1" spc="15" dirty="0">
                <a:solidFill>
                  <a:srgbClr val="00FF00"/>
                </a:solidFill>
                <a:latin typeface="Courier New"/>
                <a:cs typeface="Courier New"/>
              </a:rPr>
              <a:t>exécutée</a:t>
            </a:r>
            <a:r>
              <a:rPr sz="1901" b="1" spc="3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901" b="1" spc="15" dirty="0">
                <a:solidFill>
                  <a:srgbClr val="00FF00"/>
                </a:solidFill>
                <a:latin typeface="Courier New"/>
                <a:cs typeface="Courier New"/>
              </a:rPr>
              <a:t>correctement</a:t>
            </a:r>
            <a:r>
              <a:rPr sz="1901" b="1" spc="3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901" b="1" spc="15" dirty="0">
                <a:solidFill>
                  <a:srgbClr val="00FF00"/>
                </a:solidFill>
                <a:latin typeface="Courier New"/>
                <a:cs typeface="Courier New"/>
              </a:rPr>
              <a:t>sans</a:t>
            </a:r>
            <a:r>
              <a:rPr sz="1901" b="1" spc="3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901" b="1" spc="15" dirty="0">
                <a:solidFill>
                  <a:srgbClr val="00FF00"/>
                </a:solidFill>
                <a:latin typeface="Courier New"/>
                <a:cs typeface="Courier New"/>
              </a:rPr>
              <a:t>effectuer</a:t>
            </a:r>
            <a:r>
              <a:rPr sz="1901" b="1" spc="3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901" b="1" spc="15" dirty="0">
                <a:solidFill>
                  <a:srgbClr val="00FF00"/>
                </a:solidFill>
                <a:latin typeface="Courier New"/>
                <a:cs typeface="Courier New"/>
              </a:rPr>
              <a:t>aucun </a:t>
            </a:r>
            <a:r>
              <a:rPr sz="1901" b="1" spc="-112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1901" b="1" spc="15" dirty="0">
                <a:solidFill>
                  <a:srgbClr val="00FF00"/>
                </a:solidFill>
                <a:latin typeface="Courier New"/>
                <a:cs typeface="Courier New"/>
              </a:rPr>
              <a:t>changement.</a:t>
            </a:r>
            <a:endParaRPr sz="1901">
              <a:latin typeface="Courier New"/>
              <a:cs typeface="Courier New"/>
            </a:endParaRPr>
          </a:p>
          <a:p>
            <a:pPr marL="12705">
              <a:spcBef>
                <a:spcPts val="1706"/>
              </a:spcBef>
            </a:pPr>
            <a:r>
              <a:rPr sz="1851" b="1" u="heavy" spc="20" dirty="0">
                <a:solidFill>
                  <a:srgbClr val="FFD966"/>
                </a:solidFill>
                <a:uFill>
                  <a:solidFill>
                    <a:srgbClr val="FFD966"/>
                  </a:solidFill>
                </a:uFill>
                <a:latin typeface="Courier New"/>
                <a:cs typeface="Courier New"/>
              </a:rPr>
              <a:t>Jaune</a:t>
            </a:r>
            <a:r>
              <a:rPr sz="1851" b="1" spc="20" dirty="0">
                <a:solidFill>
                  <a:srgbClr val="FFD966"/>
                </a:solidFill>
                <a:latin typeface="Courier New"/>
                <a:cs typeface="Courier New"/>
              </a:rPr>
              <a:t>:</a:t>
            </a:r>
            <a:r>
              <a:rPr sz="1851" b="1" spc="3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851" b="1" spc="20" dirty="0">
                <a:solidFill>
                  <a:srgbClr val="FFD966"/>
                </a:solidFill>
                <a:latin typeface="Courier New"/>
                <a:cs typeface="Courier New"/>
              </a:rPr>
              <a:t>Une</a:t>
            </a:r>
            <a:r>
              <a:rPr sz="1851" b="1" spc="5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851" b="1" spc="20" dirty="0">
                <a:solidFill>
                  <a:srgbClr val="FFD966"/>
                </a:solidFill>
                <a:latin typeface="Courier New"/>
                <a:cs typeface="Courier New"/>
              </a:rPr>
              <a:t>tâche</a:t>
            </a:r>
            <a:r>
              <a:rPr sz="1851" b="1" spc="3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851" b="1" spc="20" dirty="0">
                <a:solidFill>
                  <a:srgbClr val="FFD966"/>
                </a:solidFill>
                <a:latin typeface="Courier New"/>
                <a:cs typeface="Courier New"/>
              </a:rPr>
              <a:t>exécutée</a:t>
            </a:r>
            <a:r>
              <a:rPr sz="1851" b="1" spc="4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851" b="1" spc="20" dirty="0">
                <a:solidFill>
                  <a:srgbClr val="FFD966"/>
                </a:solidFill>
                <a:latin typeface="Courier New"/>
                <a:cs typeface="Courier New"/>
              </a:rPr>
              <a:t>correctement</a:t>
            </a:r>
            <a:r>
              <a:rPr sz="1851" b="1" spc="40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851" b="1" spc="20" dirty="0">
                <a:solidFill>
                  <a:srgbClr val="FFD966"/>
                </a:solidFill>
                <a:latin typeface="Courier New"/>
                <a:cs typeface="Courier New"/>
              </a:rPr>
              <a:t>et</a:t>
            </a:r>
            <a:r>
              <a:rPr sz="1851" b="1" spc="3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851" b="1" spc="20" dirty="0">
                <a:solidFill>
                  <a:srgbClr val="FFD966"/>
                </a:solidFill>
                <a:latin typeface="Courier New"/>
                <a:cs typeface="Courier New"/>
              </a:rPr>
              <a:t>introduit</a:t>
            </a:r>
            <a:r>
              <a:rPr sz="1851" b="1" spc="35" dirty="0">
                <a:solidFill>
                  <a:srgbClr val="FFD966"/>
                </a:solidFill>
                <a:latin typeface="Courier New"/>
                <a:cs typeface="Courier New"/>
              </a:rPr>
              <a:t> </a:t>
            </a:r>
            <a:r>
              <a:rPr sz="1851" b="1" spc="20" dirty="0">
                <a:solidFill>
                  <a:srgbClr val="FFD966"/>
                </a:solidFill>
                <a:latin typeface="Courier New"/>
                <a:cs typeface="Courier New"/>
              </a:rPr>
              <a:t>des</a:t>
            </a:r>
            <a:endParaRPr sz="1851"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001">
              <a:latin typeface="Courier New"/>
              <a:cs typeface="Courier New"/>
            </a:endParaRPr>
          </a:p>
          <a:p>
            <a:pPr marL="12705"/>
            <a:r>
              <a:rPr sz="1851" b="1" spc="20" dirty="0">
                <a:solidFill>
                  <a:srgbClr val="FFD966"/>
                </a:solidFill>
                <a:latin typeface="Courier New"/>
                <a:cs typeface="Courier New"/>
              </a:rPr>
              <a:t>changements.</a:t>
            </a:r>
            <a:endParaRPr sz="1851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2101">
              <a:latin typeface="Courier New"/>
              <a:cs typeface="Courier New"/>
            </a:endParaRPr>
          </a:p>
          <a:p>
            <a:pPr marL="12705"/>
            <a:r>
              <a:rPr sz="2101" b="1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ourier New"/>
                <a:cs typeface="Courier New"/>
              </a:rPr>
              <a:t>Blanc</a:t>
            </a:r>
            <a:r>
              <a:rPr sz="2101" b="1" spc="-5" dirty="0">
                <a:solidFill>
                  <a:srgbClr val="FFFFFF"/>
                </a:solidFill>
                <a:latin typeface="Courier New"/>
                <a:cs typeface="Courier New"/>
              </a:rPr>
              <a:t>: </a:t>
            </a:r>
            <a:r>
              <a:rPr sz="2101" b="1" spc="-10" dirty="0">
                <a:solidFill>
                  <a:srgbClr val="FFFFFF"/>
                </a:solidFill>
                <a:latin typeface="Courier New"/>
                <a:cs typeface="Courier New"/>
              </a:rPr>
              <a:t>Information </a:t>
            </a:r>
            <a:r>
              <a:rPr sz="2101" b="1" spc="-5" dirty="0">
                <a:solidFill>
                  <a:srgbClr val="FFFFFF"/>
                </a:solidFill>
                <a:latin typeface="Courier New"/>
                <a:cs typeface="Courier New"/>
              </a:rPr>
              <a:t>générale</a:t>
            </a:r>
            <a:r>
              <a:rPr sz="2101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101" b="1" spc="-5" dirty="0">
                <a:solidFill>
                  <a:srgbClr val="FFFFFF"/>
                </a:solidFill>
                <a:latin typeface="Courier New"/>
                <a:cs typeface="Courier New"/>
              </a:rPr>
              <a:t>et </a:t>
            </a:r>
            <a:r>
              <a:rPr sz="2101" b="1" spc="-10" dirty="0">
                <a:solidFill>
                  <a:srgbClr val="FFFFFF"/>
                </a:solidFill>
                <a:latin typeface="Courier New"/>
                <a:cs typeface="Courier New"/>
              </a:rPr>
              <a:t>entêtes.</a:t>
            </a:r>
            <a:endParaRPr sz="2101">
              <a:latin typeface="Courier New"/>
              <a:cs typeface="Courier New"/>
            </a:endParaRPr>
          </a:p>
          <a:p>
            <a:pPr marL="12705" marR="1999780">
              <a:lnSpc>
                <a:spcPct val="198600"/>
              </a:lnSpc>
              <a:spcBef>
                <a:spcPts val="5"/>
              </a:spcBef>
            </a:pPr>
            <a:r>
              <a:rPr sz="2101" b="1" u="heavy" spc="-5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Courier New"/>
                <a:cs typeface="Courier New"/>
              </a:rPr>
              <a:t>Bleu</a:t>
            </a:r>
            <a:r>
              <a:rPr sz="2101" b="1" spc="-5" dirty="0">
                <a:solidFill>
                  <a:srgbClr val="00FFFF"/>
                </a:solidFill>
                <a:latin typeface="Courier New"/>
                <a:cs typeface="Courier New"/>
              </a:rPr>
              <a:t>: </a:t>
            </a:r>
            <a:r>
              <a:rPr sz="2101" b="1" dirty="0">
                <a:solidFill>
                  <a:srgbClr val="00FFFF"/>
                </a:solidFill>
                <a:latin typeface="Courier New"/>
                <a:cs typeface="Courier New"/>
              </a:rPr>
              <a:t>Une</a:t>
            </a:r>
            <a:r>
              <a:rPr sz="2101" b="1" spc="10" dirty="0">
                <a:solidFill>
                  <a:srgbClr val="00FFFF"/>
                </a:solidFill>
                <a:latin typeface="Courier New"/>
                <a:cs typeface="Courier New"/>
              </a:rPr>
              <a:t> </a:t>
            </a:r>
            <a:r>
              <a:rPr sz="2101" b="1" spc="-5" dirty="0">
                <a:solidFill>
                  <a:srgbClr val="00FFFF"/>
                </a:solidFill>
                <a:latin typeface="Courier New"/>
                <a:cs typeface="Courier New"/>
              </a:rPr>
              <a:t>tâche</a:t>
            </a:r>
            <a:r>
              <a:rPr sz="2101" b="1" spc="5" dirty="0">
                <a:solidFill>
                  <a:srgbClr val="00FFFF"/>
                </a:solidFill>
                <a:latin typeface="Courier New"/>
                <a:cs typeface="Courier New"/>
              </a:rPr>
              <a:t> </a:t>
            </a:r>
            <a:r>
              <a:rPr sz="2101" b="1" spc="-5" dirty="0">
                <a:solidFill>
                  <a:srgbClr val="00FFFF"/>
                </a:solidFill>
                <a:latin typeface="Courier New"/>
                <a:cs typeface="Courier New"/>
              </a:rPr>
              <a:t>conditionnelle ignorée. </a:t>
            </a:r>
            <a:r>
              <a:rPr sz="2101" b="1" dirty="0">
                <a:solidFill>
                  <a:srgbClr val="00FFFF"/>
                </a:solidFill>
                <a:latin typeface="Courier New"/>
                <a:cs typeface="Courier New"/>
              </a:rPr>
              <a:t> </a:t>
            </a:r>
            <a:r>
              <a:rPr sz="2101" b="1" u="heavy" spc="-5" dirty="0">
                <a:solidFill>
                  <a:srgbClr val="FF00FF"/>
                </a:solidFill>
                <a:uFill>
                  <a:solidFill>
                    <a:srgbClr val="FF00FF"/>
                  </a:solidFill>
                </a:uFill>
                <a:latin typeface="Courier New"/>
                <a:cs typeface="Courier New"/>
              </a:rPr>
              <a:t>Violet</a:t>
            </a:r>
            <a:r>
              <a:rPr sz="2101" b="1" spc="-5" dirty="0">
                <a:solidFill>
                  <a:srgbClr val="FF00FF"/>
                </a:solidFill>
                <a:latin typeface="Courier New"/>
                <a:cs typeface="Courier New"/>
              </a:rPr>
              <a:t>:</a:t>
            </a:r>
            <a:r>
              <a:rPr sz="2101" b="1" spc="5" dirty="0">
                <a:solidFill>
                  <a:srgbClr val="FF00FF"/>
                </a:solidFill>
                <a:latin typeface="Courier New"/>
                <a:cs typeface="Courier New"/>
              </a:rPr>
              <a:t> Un</a:t>
            </a:r>
            <a:r>
              <a:rPr sz="2101" b="1" spc="-5" dirty="0">
                <a:solidFill>
                  <a:srgbClr val="FF00FF"/>
                </a:solidFill>
                <a:latin typeface="Courier New"/>
                <a:cs typeface="Courier New"/>
              </a:rPr>
              <a:t> bug</a:t>
            </a:r>
            <a:r>
              <a:rPr sz="2101" b="1" spc="-10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2101" b="1" spc="5" dirty="0">
                <a:solidFill>
                  <a:srgbClr val="FF00FF"/>
                </a:solidFill>
                <a:latin typeface="Courier New"/>
                <a:cs typeface="Courier New"/>
              </a:rPr>
              <a:t>ou</a:t>
            </a:r>
            <a:r>
              <a:rPr sz="2101" b="1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2101" b="1" spc="-5" dirty="0">
                <a:solidFill>
                  <a:srgbClr val="FF00FF"/>
                </a:solidFill>
                <a:latin typeface="Courier New"/>
                <a:cs typeface="Courier New"/>
              </a:rPr>
              <a:t>avertissement obsolète.</a:t>
            </a:r>
            <a:endParaRPr sz="2101"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2801">
              <a:latin typeface="Courier New"/>
              <a:cs typeface="Courier New"/>
            </a:endParaRPr>
          </a:p>
          <a:p>
            <a:pPr marL="12705"/>
            <a:r>
              <a:rPr sz="2101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</a:rPr>
              <a:t>Rouge</a:t>
            </a:r>
            <a:r>
              <a:rPr sz="2101" b="1" spc="-5" dirty="0">
                <a:solidFill>
                  <a:srgbClr val="FF0000"/>
                </a:solidFill>
                <a:latin typeface="Courier New"/>
                <a:cs typeface="Courier New"/>
              </a:rPr>
              <a:t>:</a:t>
            </a:r>
            <a:r>
              <a:rPr sz="2101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1" b="1" dirty="0">
                <a:solidFill>
                  <a:srgbClr val="FF0000"/>
                </a:solidFill>
                <a:latin typeface="Courier New"/>
                <a:cs typeface="Courier New"/>
              </a:rPr>
              <a:t>Une</a:t>
            </a:r>
            <a:r>
              <a:rPr sz="2101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101" b="1" spc="-5" dirty="0">
                <a:solidFill>
                  <a:srgbClr val="FF0000"/>
                </a:solidFill>
                <a:latin typeface="Courier New"/>
                <a:cs typeface="Courier New"/>
              </a:rPr>
              <a:t>tâche échouée.</a:t>
            </a:r>
            <a:endParaRPr sz="2101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737" y="899646"/>
            <a:ext cx="10176974" cy="758546"/>
          </a:xfrm>
          <a:prstGeom prst="rect">
            <a:avLst/>
          </a:prstGeom>
        </p:spPr>
        <p:txBody>
          <a:bodyPr vert="horz" wrap="square" lIns="0" tIns="12070" rIns="0" bIns="0" rtlCol="0" anchor="ctr">
            <a:spAutoFit/>
          </a:bodyPr>
          <a:lstStyle/>
          <a:p>
            <a:pPr marL="12705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Exécution</a:t>
            </a:r>
            <a:r>
              <a:rPr spc="-130" dirty="0"/>
              <a:t> </a:t>
            </a:r>
            <a:r>
              <a:rPr spc="-40" dirty="0"/>
              <a:t>d’un</a:t>
            </a:r>
            <a:r>
              <a:rPr spc="-140" dirty="0"/>
              <a:t> </a:t>
            </a:r>
            <a:r>
              <a:rPr spc="-50" dirty="0"/>
              <a:t>playbook</a:t>
            </a:r>
            <a:r>
              <a:rPr spc="-120" dirty="0"/>
              <a:t> </a:t>
            </a:r>
            <a:r>
              <a:rPr spc="-5" dirty="0"/>
              <a:t>:</a:t>
            </a:r>
            <a:r>
              <a:rPr spc="-95" dirty="0"/>
              <a:t> </a:t>
            </a:r>
            <a:r>
              <a:rPr spc="-45" dirty="0"/>
              <a:t>codes</a:t>
            </a:r>
            <a:r>
              <a:rPr spc="-145" dirty="0"/>
              <a:t> </a:t>
            </a:r>
            <a:r>
              <a:rPr spc="-50" dirty="0"/>
              <a:t>couleurs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FDCBA-17C3-432E-B444-F40E787DE7C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7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fda6dc0-947d-4a2d-ba4c-bd43ecd87f78">
      <Terms xmlns="http://schemas.microsoft.com/office/infopath/2007/PartnerControls"/>
    </lcf76f155ced4ddcb4097134ff3c332f>
    <TaxCatchAll xmlns="af211613-15a5-4386-986c-44bf5246c2e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E80BD1EAB03E4E87226173086AA330" ma:contentTypeVersion="15" ma:contentTypeDescription="Crée un document." ma:contentTypeScope="" ma:versionID="03c65f74274677114cc281c6cf107809">
  <xsd:schema xmlns:xsd="http://www.w3.org/2001/XMLSchema" xmlns:xs="http://www.w3.org/2001/XMLSchema" xmlns:p="http://schemas.microsoft.com/office/2006/metadata/properties" xmlns:ns2="5fda6dc0-947d-4a2d-ba4c-bd43ecd87f78" xmlns:ns3="af211613-15a5-4386-986c-44bf5246c2e0" targetNamespace="http://schemas.microsoft.com/office/2006/metadata/properties" ma:root="true" ma:fieldsID="46a809cacb99547420ab4aeeb1f10396" ns2:_="" ns3:_="">
    <xsd:import namespace="5fda6dc0-947d-4a2d-ba4c-bd43ecd87f78"/>
    <xsd:import namespace="af211613-15a5-4386-986c-44bf5246c2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da6dc0-947d-4a2d-ba4c-bd43ecd87f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d4b6e4fd-4af2-4f07-b7d1-18266e5856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211613-15a5-4386-986c-44bf5246c2e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a30a5dff-3f1f-402f-98a3-a50279fad7ca}" ma:internalName="TaxCatchAll" ma:showField="CatchAllData" ma:web="af211613-15a5-4386-986c-44bf5246c2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7AFC9E-FBD7-4792-BED6-7C5856B26E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0E9C70-C818-4FF1-920A-70D2BACC16C2}">
  <ds:schemaRefs>
    <ds:schemaRef ds:uri="http://schemas.microsoft.com/office/2006/metadata/properties"/>
    <ds:schemaRef ds:uri="http://schemas.microsoft.com/office/infopath/2007/PartnerControls"/>
    <ds:schemaRef ds:uri="5fda6dc0-947d-4a2d-ba4c-bd43ecd87f78"/>
    <ds:schemaRef ds:uri="af211613-15a5-4386-986c-44bf5246c2e0"/>
  </ds:schemaRefs>
</ds:datastoreItem>
</file>

<file path=customXml/itemProps3.xml><?xml version="1.0" encoding="utf-8"?>
<ds:datastoreItem xmlns:ds="http://schemas.openxmlformats.org/officeDocument/2006/customXml" ds:itemID="{9FB1BF8A-0DC3-4EEC-969E-FAD56FAA43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da6dc0-947d-4a2d-ba4c-bd43ecd87f78"/>
    <ds:schemaRef ds:uri="af211613-15a5-4386-986c-44bf5246c2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7753</TotalTime>
  <Words>9513</Words>
  <Application>Microsoft Office PowerPoint</Application>
  <PresentationFormat>Custom</PresentationFormat>
  <Paragraphs>1771</Paragraphs>
  <Slides>180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180</vt:i4>
      </vt:variant>
    </vt:vector>
  </HeadingPairs>
  <TitlesOfParts>
    <vt:vector size="196" baseType="lpstr">
      <vt:lpstr>Malgun Gothic</vt:lpstr>
      <vt:lpstr>Arial</vt:lpstr>
      <vt:lpstr>Arial MT</vt:lpstr>
      <vt:lpstr>Calibri</vt:lpstr>
      <vt:lpstr>Calibri Light</vt:lpstr>
      <vt:lpstr>Consolas</vt:lpstr>
      <vt:lpstr>Courier New</vt:lpstr>
      <vt:lpstr>Gill Sans MT</vt:lpstr>
      <vt:lpstr>Microsoft Sans Serif</vt:lpstr>
      <vt:lpstr>Segoe UI</vt:lpstr>
      <vt:lpstr>Segoe UI Symbol</vt:lpstr>
      <vt:lpstr>Tahoma</vt:lpstr>
      <vt:lpstr>Times New Roman</vt:lpstr>
      <vt:lpstr>Trebuchet MS</vt:lpstr>
      <vt:lpstr>Wingdings</vt:lpstr>
      <vt:lpstr>Office Theme</vt:lpstr>
      <vt:lpstr>PowerPoint Presentation</vt:lpstr>
      <vt:lpstr>Plan</vt:lpstr>
      <vt:lpstr>Présentation du formateur</vt:lpstr>
      <vt:lpstr>Objectif de la formation </vt:lpstr>
      <vt:lpstr>Plan de la formation</vt:lpstr>
      <vt:lpstr>Introduction Ansible </vt:lpstr>
      <vt:lpstr>Introduction Ansible </vt:lpstr>
      <vt:lpstr>Introduction Ansible </vt:lpstr>
      <vt:lpstr>Composants de Ansible</vt:lpstr>
      <vt:lpstr>Composants de Ansible</vt:lpstr>
      <vt:lpstr>Composants de Ansible</vt:lpstr>
      <vt:lpstr>Composants de Ansible</vt:lpstr>
      <vt:lpstr>Plan d’action</vt:lpstr>
      <vt:lpstr>Installation du Lab Ansible</vt:lpstr>
      <vt:lpstr>Avantages d’Ansible</vt:lpstr>
      <vt:lpstr>Ansible automatise toute technologie</vt:lpstr>
      <vt:lpstr>Tunnelling sécurisé  SSH</vt:lpstr>
      <vt:lpstr>Plan</vt:lpstr>
      <vt:lpstr>Introduction</vt:lpstr>
      <vt:lpstr>Connexion du client</vt:lpstr>
      <vt:lpstr>Copie de fichiers</vt:lpstr>
      <vt:lpstr>Configuration basique du serveur</vt:lpstr>
      <vt:lpstr>Comprendre le rôle des clés SSH</vt:lpstr>
      <vt:lpstr>Gestion des clés SSH</vt:lpstr>
      <vt:lpstr>Enregistrement des clés d'hôte</vt:lpstr>
      <vt:lpstr>Clés d'authentification</vt:lpstr>
      <vt:lpstr>Ce qu’on a couvert</vt:lpstr>
      <vt:lpstr>Exercice: Installation de l’environnement</vt:lpstr>
      <vt:lpstr>Le vocabulaire d’Ansible</vt:lpstr>
      <vt:lpstr>Le vocabulaire d’Ansible</vt:lpstr>
      <vt:lpstr>Le vocabulaire d’Ansible</vt:lpstr>
      <vt:lpstr>PowerPoint Presentation</vt:lpstr>
      <vt:lpstr>Le vocabulaire d’Ansible</vt:lpstr>
      <vt:lpstr>Le vocabulaire d’Ansible</vt:lpstr>
      <vt:lpstr>Le vocabulaire d’Ansible</vt:lpstr>
      <vt:lpstr>Le vocabulaire d’Ansible</vt:lpstr>
      <vt:lpstr>Le vocabulaire d’Ansible</vt:lpstr>
      <vt:lpstr>Mécanisme d’automatisation d’Ansible</vt:lpstr>
      <vt:lpstr>Ansible playbooks</vt:lpstr>
      <vt:lpstr>Ansible playbooks</vt:lpstr>
      <vt:lpstr>Ansible playbooks</vt:lpstr>
      <vt:lpstr>Running Playbooks The most important colors of Ansible</vt:lpstr>
      <vt:lpstr>Les autres outils d’automatisation</vt:lpstr>
      <vt:lpstr>Installation – Serveur depuis les sources</vt:lpstr>
      <vt:lpstr>Installation Ansible sur Centos9</vt:lpstr>
      <vt:lpstr>Configuration de Ansible</vt:lpstr>
      <vt:lpstr>Outils d’ansible</vt:lpstr>
      <vt:lpstr>Les modules</vt:lpstr>
      <vt:lpstr>Les modules fréquents</vt:lpstr>
      <vt:lpstr>Principe de l’idempotence</vt:lpstr>
      <vt:lpstr>Fichier inventaire</vt:lpstr>
      <vt:lpstr>Plan</vt:lpstr>
      <vt:lpstr>Introduction</vt:lpstr>
      <vt:lpstr>Notion d’inventaire</vt:lpstr>
      <vt:lpstr>Inventaire – variable de communication</vt:lpstr>
      <vt:lpstr>Inventaire – hôtes et groupes</vt:lpstr>
      <vt:lpstr>Inventaire – groupement de variables</vt:lpstr>
      <vt:lpstr>Inventaire – groupes de groupes</vt:lpstr>
      <vt:lpstr>Motifs utilisables</vt:lpstr>
      <vt:lpstr>Ce qu’on a couvert</vt:lpstr>
      <vt:lpstr>Commandes Ad-hoc</vt:lpstr>
      <vt:lpstr>Plan</vt:lpstr>
      <vt:lpstr>Syntaxe des commandes Ad-Hoc</vt:lpstr>
      <vt:lpstr>Syntaxe des commandes Ad-Hoc</vt:lpstr>
      <vt:lpstr>COMMANDE Ad-Hoc - exemples</vt:lpstr>
      <vt:lpstr>LAB # 1</vt:lpstr>
      <vt:lpstr>LAB #1 - SOLUTION</vt:lpstr>
      <vt:lpstr>PowerPoint Presentation</vt:lpstr>
      <vt:lpstr>Langage Yaml</vt:lpstr>
      <vt:lpstr>Plan</vt:lpstr>
      <vt:lpstr>Introduction</vt:lpstr>
      <vt:lpstr>Syntaxes</vt:lpstr>
      <vt:lpstr>Syntaxes</vt:lpstr>
      <vt:lpstr>Syntaxes complexes</vt:lpstr>
      <vt:lpstr>Syntaxes : formes abrégées</vt:lpstr>
      <vt:lpstr>Syntaxes : valeurs multilignes</vt:lpstr>
      <vt:lpstr>Syntaxes : valeurs booléennes</vt:lpstr>
      <vt:lpstr>Syntaxes : variables</vt:lpstr>
      <vt:lpstr>Ce qu’on a couvert</vt:lpstr>
      <vt:lpstr>Playbook</vt:lpstr>
      <vt:lpstr>Plan</vt:lpstr>
      <vt:lpstr>Introduction</vt:lpstr>
      <vt:lpstr>Structure des playbooks</vt:lpstr>
      <vt:lpstr>Structure des playbooks</vt:lpstr>
      <vt:lpstr>Playbook – Inclusion de tâches</vt:lpstr>
      <vt:lpstr>Un « play » dans un « playbook »</vt:lpstr>
      <vt:lpstr>Un « play » dans un « playbook »</vt:lpstr>
      <vt:lpstr>Un « play » dans un « playbook »</vt:lpstr>
      <vt:lpstr>Eléments communs d’un play</vt:lpstr>
      <vt:lpstr>Eléments communs d’un play</vt:lpstr>
      <vt:lpstr>Eléments communs d’un play</vt:lpstr>
      <vt:lpstr>Eléments communs d’un play</vt:lpstr>
      <vt:lpstr>Eléments communs d’un play</vt:lpstr>
      <vt:lpstr>Eléments communs d’un play</vt:lpstr>
      <vt:lpstr>Eléments communs d’un play</vt:lpstr>
      <vt:lpstr>Eléments communs d’un play</vt:lpstr>
      <vt:lpstr>Eléments communs d’un play</vt:lpstr>
      <vt:lpstr>Eléments communs d’un play</vt:lpstr>
      <vt:lpstr>Exécution d’un playbook : codes couleurs</vt:lpstr>
      <vt:lpstr>Exécution d’un playbook</vt:lpstr>
      <vt:lpstr>Exécution d’un playbook</vt:lpstr>
      <vt:lpstr>Gestion des handlers</vt:lpstr>
      <vt:lpstr>Gestion des handlers</vt:lpstr>
      <vt:lpstr>Gestion des handlers</vt:lpstr>
      <vt:lpstr>Gestion des handlers</vt:lpstr>
      <vt:lpstr>EXÉCUTER UN PLAYBOOK ANSIBLE</vt:lpstr>
      <vt:lpstr>EXÉCUTER UN PLAYBOOK ANSIBLE</vt:lpstr>
      <vt:lpstr>Ce qu’on a couvert</vt:lpstr>
      <vt:lpstr>Variables</vt:lpstr>
      <vt:lpstr>Plan</vt:lpstr>
      <vt:lpstr>Introduction</vt:lpstr>
      <vt:lpstr>Saisie au clavier</vt:lpstr>
      <vt:lpstr>Variables internes et externes</vt:lpstr>
      <vt:lpstr>Variables internes et externes</vt:lpstr>
      <vt:lpstr>Récupération du résultat d'une commande</vt:lpstr>
      <vt:lpstr>Récupération du résultat d'une commande</vt:lpstr>
      <vt:lpstr>Facts : Variables magiques</vt:lpstr>
      <vt:lpstr>Facts : Variables magiques</vt:lpstr>
      <vt:lpstr>Ce qu’on a couvert</vt:lpstr>
      <vt:lpstr>Structures de contrôle</vt:lpstr>
      <vt:lpstr>Plan</vt:lpstr>
      <vt:lpstr>Introduction</vt:lpstr>
      <vt:lpstr>Structures conditionnelles</vt:lpstr>
      <vt:lpstr>Structures conditionnelles - exemple</vt:lpstr>
      <vt:lpstr>Condition selon un état précédent</vt:lpstr>
      <vt:lpstr>Structures des boucles</vt:lpstr>
      <vt:lpstr>Structures des boucles</vt:lpstr>
      <vt:lpstr>Structures des boucles</vt:lpstr>
      <vt:lpstr>Structures des boucles</vt:lpstr>
      <vt:lpstr>Structures des boucles</vt:lpstr>
      <vt:lpstr>Notion des blocs</vt:lpstr>
      <vt:lpstr>Notion des blocs</vt:lpstr>
      <vt:lpstr>Gestion des exceptions</vt:lpstr>
      <vt:lpstr>Gestion des exceptions</vt:lpstr>
      <vt:lpstr>Ignorer les tâches échouées</vt:lpstr>
      <vt:lpstr>PowerPoint Presentation</vt:lpstr>
      <vt:lpstr>Etiquetage : Tags</vt:lpstr>
      <vt:lpstr>Plan</vt:lpstr>
      <vt:lpstr>Introduction</vt:lpstr>
      <vt:lpstr>Application des tags</vt:lpstr>
      <vt:lpstr>Application des tags</vt:lpstr>
      <vt:lpstr>Exécution des tags</vt:lpstr>
      <vt:lpstr>Tags spéciaux</vt:lpstr>
      <vt:lpstr>Réutilisation des tags</vt:lpstr>
      <vt:lpstr>PowerPoint Presentation</vt:lpstr>
      <vt:lpstr>Ce qu’on a couvert</vt:lpstr>
      <vt:lpstr>Les rôles</vt:lpstr>
      <vt:lpstr>Plan</vt:lpstr>
      <vt:lpstr>Include / Import</vt:lpstr>
      <vt:lpstr>Include / Import</vt:lpstr>
      <vt:lpstr>Différence entre import_* et include_*</vt:lpstr>
      <vt:lpstr>Gestion des rôles</vt:lpstr>
      <vt:lpstr>Gestion des rôles</vt:lpstr>
      <vt:lpstr>Sous répertoires des rôles ansible</vt:lpstr>
      <vt:lpstr>Gestion des rôles</vt:lpstr>
      <vt:lpstr>Gestion des rôles</vt:lpstr>
      <vt:lpstr>Gestion des rôles</vt:lpstr>
      <vt:lpstr>Gestion des rôles</vt:lpstr>
      <vt:lpstr>Gestion des rôles</vt:lpstr>
      <vt:lpstr>Gestion des rôles</vt:lpstr>
      <vt:lpstr>Include_role</vt:lpstr>
      <vt:lpstr>Ansible Galaxy</vt:lpstr>
      <vt:lpstr>ANSIBLE GALAXY</vt:lpstr>
      <vt:lpstr>ANSIBLE GALAXY</vt:lpstr>
      <vt:lpstr>LAB</vt:lpstr>
      <vt:lpstr>LAB - SOLUTION 1/3</vt:lpstr>
      <vt:lpstr>LAB - SOLUTION 2/3</vt:lpstr>
      <vt:lpstr>LAB - SOLUTION 3/3</vt:lpstr>
      <vt:lpstr>Ce qu’on a couvert</vt:lpstr>
      <vt:lpstr>Ansible Vault</vt:lpstr>
      <vt:lpstr>Plan</vt:lpstr>
      <vt:lpstr>Introduction</vt:lpstr>
      <vt:lpstr>ansible-vault</vt:lpstr>
      <vt:lpstr>Cryptage avec ansible-vault</vt:lpstr>
      <vt:lpstr>Exécution d’Ansible avec des variables cryptées</vt:lpstr>
      <vt:lpstr>Ansible-vault – autres commandes</vt:lpstr>
      <vt:lpstr>Ansible-vault – autres commandes</vt:lpstr>
      <vt:lpstr>Remarques supplémentaires</vt:lpstr>
      <vt:lpstr>Ce qu’on a couvert</vt:lpstr>
      <vt:lpstr>A bientôt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manager</dc:creator>
  <cp:lastModifiedBy>younes lakhnichy</cp:lastModifiedBy>
  <cp:revision>66</cp:revision>
  <dcterms:created xsi:type="dcterms:W3CDTF">2023-11-11T07:21:55Z</dcterms:created>
  <dcterms:modified xsi:type="dcterms:W3CDTF">2024-06-23T15:40:32Z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0x01010027E80BD1EAB03E4E87226173086AA330</vt:lpwstr>
  </property>
  <property fmtid="{D5CDD505-2E9C-101B-9397-08002B2CF9AE}" pid="3" name="MediaServiceImageTags">
    <vt:lpwstr/>
  </property>
</Properties>
</file>