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32" r:id="rId4"/>
  </p:sldMasterIdLst>
  <p:notesMasterIdLst>
    <p:notesMasterId r:id="rId71"/>
  </p:notesMasterIdLst>
  <p:handoutMasterIdLst>
    <p:handoutMasterId r:id="rId72"/>
  </p:handoutMasterIdLst>
  <p:sldIdLst>
    <p:sldId id="258" r:id="rId5"/>
    <p:sldId id="259" r:id="rId6"/>
    <p:sldId id="2050" r:id="rId7"/>
    <p:sldId id="2051" r:id="rId8"/>
    <p:sldId id="2053" r:id="rId9"/>
    <p:sldId id="2054" r:id="rId10"/>
    <p:sldId id="2113" r:id="rId11"/>
    <p:sldId id="2117" r:id="rId12"/>
    <p:sldId id="2116" r:id="rId13"/>
    <p:sldId id="2118" r:id="rId14"/>
    <p:sldId id="2120" r:id="rId15"/>
    <p:sldId id="2114" r:id="rId16"/>
    <p:sldId id="2119" r:id="rId17"/>
    <p:sldId id="2121" r:id="rId18"/>
    <p:sldId id="2122" r:id="rId19"/>
    <p:sldId id="2123" r:id="rId20"/>
    <p:sldId id="2124" r:id="rId21"/>
    <p:sldId id="2125" r:id="rId22"/>
    <p:sldId id="2126" r:id="rId23"/>
    <p:sldId id="2115" r:id="rId24"/>
    <p:sldId id="2127" r:id="rId25"/>
    <p:sldId id="2128" r:id="rId26"/>
    <p:sldId id="2131" r:id="rId27"/>
    <p:sldId id="2132" r:id="rId28"/>
    <p:sldId id="2133" r:id="rId29"/>
    <p:sldId id="2134" r:id="rId30"/>
    <p:sldId id="2135" r:id="rId31"/>
    <p:sldId id="2136" r:id="rId32"/>
    <p:sldId id="2137" r:id="rId33"/>
    <p:sldId id="2138" r:id="rId34"/>
    <p:sldId id="2139" r:id="rId35"/>
    <p:sldId id="2140" r:id="rId36"/>
    <p:sldId id="2141" r:id="rId37"/>
    <p:sldId id="2142" r:id="rId38"/>
    <p:sldId id="2143" r:id="rId39"/>
    <p:sldId id="2144" r:id="rId40"/>
    <p:sldId id="2145" r:id="rId41"/>
    <p:sldId id="2148" r:id="rId42"/>
    <p:sldId id="2146" r:id="rId43"/>
    <p:sldId id="2149" r:id="rId44"/>
    <p:sldId id="2150" r:id="rId45"/>
    <p:sldId id="2151" r:id="rId46"/>
    <p:sldId id="2152" r:id="rId47"/>
    <p:sldId id="2153" r:id="rId48"/>
    <p:sldId id="2154" r:id="rId49"/>
    <p:sldId id="2155" r:id="rId50"/>
    <p:sldId id="2156" r:id="rId51"/>
    <p:sldId id="2157" r:id="rId52"/>
    <p:sldId id="2158" r:id="rId53"/>
    <p:sldId id="2159" r:id="rId54"/>
    <p:sldId id="2160" r:id="rId55"/>
    <p:sldId id="2161" r:id="rId56"/>
    <p:sldId id="2162" r:id="rId57"/>
    <p:sldId id="2163" r:id="rId58"/>
    <p:sldId id="2164" r:id="rId59"/>
    <p:sldId id="2165" r:id="rId60"/>
    <p:sldId id="2166" r:id="rId61"/>
    <p:sldId id="2170" r:id="rId62"/>
    <p:sldId id="2167" r:id="rId63"/>
    <p:sldId id="2168" r:id="rId64"/>
    <p:sldId id="2169" r:id="rId65"/>
    <p:sldId id="2171" r:id="rId66"/>
    <p:sldId id="2172" r:id="rId67"/>
    <p:sldId id="2174" r:id="rId68"/>
    <p:sldId id="2175" r:id="rId69"/>
    <p:sldId id="2176" r:id="rId70"/>
  </p:sldIdLst>
  <p:sldSz cx="10475913" cy="7019925"/>
  <p:notesSz cx="7099300" cy="10234613"/>
  <p:defaultTextStyle>
    <a:defPPr>
      <a:defRPr lang="en-US"/>
    </a:defPPr>
    <a:lvl1pPr algn="l" rtl="0" fontAlgn="base">
      <a:spcBef>
        <a:spcPct val="0"/>
      </a:spcBef>
      <a:spcAft>
        <a:spcPct val="0"/>
      </a:spcAft>
      <a:defRPr sz="1400" kern="1200">
        <a:solidFill>
          <a:schemeClr val="tx1"/>
        </a:solidFill>
        <a:latin typeface="Arial" charset="0"/>
        <a:ea typeface="+mn-ea"/>
        <a:cs typeface="Arial" charset="0"/>
      </a:defRPr>
    </a:lvl1pPr>
    <a:lvl2pPr marL="466363" algn="l" rtl="0" fontAlgn="base">
      <a:spcBef>
        <a:spcPct val="0"/>
      </a:spcBef>
      <a:spcAft>
        <a:spcPct val="0"/>
      </a:spcAft>
      <a:defRPr sz="1400" kern="1200">
        <a:solidFill>
          <a:schemeClr val="tx1"/>
        </a:solidFill>
        <a:latin typeface="Arial" charset="0"/>
        <a:ea typeface="+mn-ea"/>
        <a:cs typeface="Arial" charset="0"/>
      </a:defRPr>
    </a:lvl2pPr>
    <a:lvl3pPr marL="932727" algn="l" rtl="0" fontAlgn="base">
      <a:spcBef>
        <a:spcPct val="0"/>
      </a:spcBef>
      <a:spcAft>
        <a:spcPct val="0"/>
      </a:spcAft>
      <a:defRPr sz="1400" kern="1200">
        <a:solidFill>
          <a:schemeClr val="tx1"/>
        </a:solidFill>
        <a:latin typeface="Arial" charset="0"/>
        <a:ea typeface="+mn-ea"/>
        <a:cs typeface="Arial" charset="0"/>
      </a:defRPr>
    </a:lvl3pPr>
    <a:lvl4pPr marL="1399089" algn="l" rtl="0" fontAlgn="base">
      <a:spcBef>
        <a:spcPct val="0"/>
      </a:spcBef>
      <a:spcAft>
        <a:spcPct val="0"/>
      </a:spcAft>
      <a:defRPr sz="1400" kern="1200">
        <a:solidFill>
          <a:schemeClr val="tx1"/>
        </a:solidFill>
        <a:latin typeface="Arial" charset="0"/>
        <a:ea typeface="+mn-ea"/>
        <a:cs typeface="Arial" charset="0"/>
      </a:defRPr>
    </a:lvl4pPr>
    <a:lvl5pPr marL="1865452" algn="l" rtl="0" fontAlgn="base">
      <a:spcBef>
        <a:spcPct val="0"/>
      </a:spcBef>
      <a:spcAft>
        <a:spcPct val="0"/>
      </a:spcAft>
      <a:defRPr sz="1400" kern="1200">
        <a:solidFill>
          <a:schemeClr val="tx1"/>
        </a:solidFill>
        <a:latin typeface="Arial" charset="0"/>
        <a:ea typeface="+mn-ea"/>
        <a:cs typeface="Arial" charset="0"/>
      </a:defRPr>
    </a:lvl5pPr>
    <a:lvl6pPr marL="2331815" algn="l" defTabSz="932727" rtl="0" eaLnBrk="1" latinLnBrk="0" hangingPunct="1">
      <a:defRPr sz="1400" kern="1200">
        <a:solidFill>
          <a:schemeClr val="tx1"/>
        </a:solidFill>
        <a:latin typeface="Arial" charset="0"/>
        <a:ea typeface="+mn-ea"/>
        <a:cs typeface="Arial" charset="0"/>
      </a:defRPr>
    </a:lvl6pPr>
    <a:lvl7pPr marL="2798179" algn="l" defTabSz="932727" rtl="0" eaLnBrk="1" latinLnBrk="0" hangingPunct="1">
      <a:defRPr sz="1400" kern="1200">
        <a:solidFill>
          <a:schemeClr val="tx1"/>
        </a:solidFill>
        <a:latin typeface="Arial" charset="0"/>
        <a:ea typeface="+mn-ea"/>
        <a:cs typeface="Arial" charset="0"/>
      </a:defRPr>
    </a:lvl7pPr>
    <a:lvl8pPr marL="3264541" algn="l" defTabSz="932727" rtl="0" eaLnBrk="1" latinLnBrk="0" hangingPunct="1">
      <a:defRPr sz="1400" kern="1200">
        <a:solidFill>
          <a:schemeClr val="tx1"/>
        </a:solidFill>
        <a:latin typeface="Arial" charset="0"/>
        <a:ea typeface="+mn-ea"/>
        <a:cs typeface="Arial" charset="0"/>
      </a:defRPr>
    </a:lvl8pPr>
    <a:lvl9pPr marL="3730904" algn="l" defTabSz="932727" rtl="0" eaLnBrk="1" latinLnBrk="0" hangingPunct="1">
      <a:defRPr sz="1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211" userDrawn="1">
          <p15:clr>
            <a:srgbClr val="A4A3A4"/>
          </p15:clr>
        </p15:guide>
        <p15:guide id="2" pos="3302"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FF3300"/>
    <a:srgbClr val="FF6600"/>
    <a:srgbClr val="1E591E"/>
    <a:srgbClr val="0066FF"/>
    <a:srgbClr val="236A24"/>
    <a:srgbClr val="0000CC"/>
    <a:srgbClr val="002777"/>
    <a:srgbClr val="00246D"/>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3" autoAdjust="0"/>
    <p:restoredTop sz="90824" autoAdjust="0"/>
  </p:normalViewPr>
  <p:slideViewPr>
    <p:cSldViewPr>
      <p:cViewPr varScale="1">
        <p:scale>
          <a:sx n="107" d="100"/>
          <a:sy n="107" d="100"/>
        </p:scale>
        <p:origin x="1646" y="77"/>
      </p:cViewPr>
      <p:guideLst>
        <p:guide orient="horz" pos="2211"/>
        <p:guide pos="3302"/>
      </p:guideLst>
    </p:cSldViewPr>
  </p:slideViewPr>
  <p:outlineViewPr>
    <p:cViewPr>
      <p:scale>
        <a:sx n="33" d="100"/>
        <a:sy n="33" d="100"/>
      </p:scale>
      <p:origin x="0" y="25116"/>
    </p:cViewPr>
  </p:outlineViewPr>
  <p:notesTextViewPr>
    <p:cViewPr>
      <p:scale>
        <a:sx n="100" d="100"/>
        <a:sy n="100" d="100"/>
      </p:scale>
      <p:origin x="0" y="0"/>
    </p:cViewPr>
  </p:notesTextViewPr>
  <p:sorterViewPr>
    <p:cViewPr>
      <p:scale>
        <a:sx n="50" d="100"/>
        <a:sy n="50" d="100"/>
      </p:scale>
      <p:origin x="0" y="-22194"/>
    </p:cViewPr>
  </p:sorterViewPr>
  <p:notesViewPr>
    <p:cSldViewPr>
      <p:cViewPr varScale="1">
        <p:scale>
          <a:sx n="71" d="100"/>
          <a:sy n="71" d="100"/>
        </p:scale>
        <p:origin x="3536" y="1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750475" y="342084"/>
            <a:ext cx="1735285" cy="226591"/>
          </a:xfrm>
          <a:prstGeom prst="rect">
            <a:avLst/>
          </a:prstGeom>
        </p:spPr>
        <p:txBody>
          <a:bodyPr vert="horz" wrap="square" lIns="36000" tIns="36000" rIns="36000" bIns="36000" rtlCol="0">
            <a:spAutoFit/>
          </a:bodyPr>
          <a:lstStyle>
            <a:lvl1pPr algn="l">
              <a:defRPr sz="1200"/>
            </a:lvl1pPr>
          </a:lstStyle>
          <a:p>
            <a:pPr algn="ctr"/>
            <a:r>
              <a:rPr lang="fr-FR" sz="1000" dirty="0">
                <a:latin typeface="Gill Sans MT" panose="020B0502020104020203" pitchFamily="34" charset="77"/>
              </a:rPr>
              <a:t>CBC-Orsys-2020</a:t>
            </a:r>
          </a:p>
        </p:txBody>
      </p:sp>
      <p:sp>
        <p:nvSpPr>
          <p:cNvPr id="4" name="Espace réservé du numéro de diapositive 3"/>
          <p:cNvSpPr>
            <a:spLocks noGrp="1"/>
          </p:cNvSpPr>
          <p:nvPr>
            <p:ph type="sldNum" sz="quarter" idx="3"/>
          </p:nvPr>
        </p:nvSpPr>
        <p:spPr>
          <a:xfrm>
            <a:off x="3449752" y="9752240"/>
            <a:ext cx="459938" cy="261610"/>
          </a:xfrm>
          <a:prstGeom prst="rect">
            <a:avLst/>
          </a:prstGeom>
        </p:spPr>
        <p:txBody>
          <a:bodyPr vert="horz" wrap="square" lIns="91440" tIns="45720" rIns="91440" bIns="45720" rtlCol="0" anchor="b">
            <a:spAutoFit/>
          </a:bodyPr>
          <a:lstStyle>
            <a:lvl1pPr algn="r">
              <a:defRPr sz="1200"/>
            </a:lvl1pPr>
          </a:lstStyle>
          <a:p>
            <a:pPr algn="ctr"/>
            <a:fld id="{BDEDB053-3488-43E7-A911-DF4A4458D72B}" type="slidenum">
              <a:rPr lang="fr-FR" sz="1100" smtClean="0">
                <a:latin typeface="Gill Sans MT" panose="020B0502020104020203" pitchFamily="34" charset="77"/>
              </a:rPr>
              <a:pPr algn="ctr"/>
              <a:t>‹#›</a:t>
            </a:fld>
            <a:endParaRPr lang="fr-FR" sz="1100" dirty="0">
              <a:latin typeface="Gill Sans MT" panose="020B0502020104020203" pitchFamily="34" charset="77"/>
            </a:endParaRPr>
          </a:p>
        </p:txBody>
      </p:sp>
    </p:spTree>
    <p:extLst>
      <p:ext uri="{BB962C8B-B14F-4D97-AF65-F5344CB8AC3E}">
        <p14:creationId xmlns:p14="http://schemas.microsoft.com/office/powerpoint/2010/main" val="331941364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bwMode="auto">
          <a:xfrm>
            <a:off x="1" y="19"/>
            <a:ext cx="3076364" cy="51162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lvl1pPr>
              <a:defRPr sz="1200" b="0" i="0">
                <a:latin typeface="Gill Sans MT" panose="020B0502020104020203" pitchFamily="34" charset="77"/>
                <a:cs typeface="Arial" pitchFamily="34" charset="0"/>
              </a:defRPr>
            </a:lvl1pPr>
          </a:lstStyle>
          <a:p>
            <a:pPr>
              <a:defRPr/>
            </a:pPr>
            <a:r>
              <a:rPr lang="fr-FR" dirty="0" err="1"/>
              <a:t>fdf</a:t>
            </a:r>
            <a:endParaRPr lang="fr-FR" dirty="0"/>
          </a:p>
        </p:txBody>
      </p:sp>
      <p:sp>
        <p:nvSpPr>
          <p:cNvPr id="171011" name="Rectangle 3"/>
          <p:cNvSpPr>
            <a:spLocks noGrp="1" noChangeArrowheads="1"/>
          </p:cNvSpPr>
          <p:nvPr>
            <p:ph type="dt" idx="1"/>
          </p:nvPr>
        </p:nvSpPr>
        <p:spPr bwMode="auto">
          <a:xfrm>
            <a:off x="4020915" y="19"/>
            <a:ext cx="3076364" cy="51162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lvl1pPr algn="r">
              <a:defRPr sz="1200" b="0" i="0">
                <a:latin typeface="Gill Sans MT" panose="020B0502020104020203" pitchFamily="34" charset="77"/>
                <a:cs typeface="Arial" pitchFamily="34" charset="0"/>
              </a:defRPr>
            </a:lvl1pPr>
          </a:lstStyle>
          <a:p>
            <a:pPr>
              <a:defRPr/>
            </a:pPr>
            <a:endParaRPr lang="fr-FR" dirty="0"/>
          </a:p>
        </p:txBody>
      </p:sp>
      <p:sp>
        <p:nvSpPr>
          <p:cNvPr id="31748" name="Rectangle 4"/>
          <p:cNvSpPr>
            <a:spLocks noGrp="1" noRot="1" noChangeAspect="1" noChangeArrowheads="1" noTextEdit="1"/>
          </p:cNvSpPr>
          <p:nvPr>
            <p:ph type="sldImg" idx="2"/>
          </p:nvPr>
        </p:nvSpPr>
        <p:spPr bwMode="auto">
          <a:xfrm>
            <a:off x="685800" y="768350"/>
            <a:ext cx="5727700" cy="3838575"/>
          </a:xfrm>
          <a:prstGeom prst="rect">
            <a:avLst/>
          </a:prstGeom>
          <a:noFill/>
          <a:ln w="9525">
            <a:solidFill>
              <a:srgbClr val="000000"/>
            </a:solidFill>
            <a:miter lim="800000"/>
            <a:headEnd/>
            <a:tailEnd/>
          </a:ln>
        </p:spPr>
      </p:sp>
      <p:sp>
        <p:nvSpPr>
          <p:cNvPr id="171013" name="Rectangle 5"/>
          <p:cNvSpPr>
            <a:spLocks noGrp="1" noChangeArrowheads="1"/>
          </p:cNvSpPr>
          <p:nvPr>
            <p:ph type="body" sz="quarter" idx="3"/>
          </p:nvPr>
        </p:nvSpPr>
        <p:spPr bwMode="auto">
          <a:xfrm>
            <a:off x="709931" y="4862540"/>
            <a:ext cx="5679440" cy="460464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text</a:t>
            </a:r>
            <a:r>
              <a:rPr lang="fr-FR" noProof="0" dirty="0"/>
              <a:t> styles</a:t>
            </a:r>
          </a:p>
          <a:p>
            <a:pPr lvl="1"/>
            <a:r>
              <a:rPr lang="fr-FR" noProof="0" dirty="0"/>
              <a:t>Second </a:t>
            </a:r>
            <a:r>
              <a:rPr lang="fr-FR" noProof="0" dirty="0" err="1"/>
              <a:t>level</a:t>
            </a:r>
            <a:endParaRPr lang="fr-FR" noProof="0" dirty="0"/>
          </a:p>
          <a:p>
            <a:pPr lvl="2"/>
            <a:r>
              <a:rPr lang="fr-FR" noProof="0" dirty="0" err="1"/>
              <a:t>Third</a:t>
            </a:r>
            <a:r>
              <a:rPr lang="fr-FR" noProof="0" dirty="0"/>
              <a:t> </a:t>
            </a:r>
            <a:r>
              <a:rPr lang="fr-FR" noProof="0" dirty="0" err="1"/>
              <a:t>level</a:t>
            </a:r>
            <a:endParaRPr lang="fr-FR" noProof="0" dirty="0"/>
          </a:p>
          <a:p>
            <a:pPr lvl="3"/>
            <a:r>
              <a:rPr lang="fr-FR" noProof="0" dirty="0" err="1"/>
              <a:t>Fourth</a:t>
            </a:r>
            <a:r>
              <a:rPr lang="fr-FR" noProof="0" dirty="0"/>
              <a:t> </a:t>
            </a:r>
            <a:r>
              <a:rPr lang="fr-FR" noProof="0" dirty="0" err="1"/>
              <a:t>level</a:t>
            </a:r>
            <a:endParaRPr lang="fr-FR" noProof="0" dirty="0"/>
          </a:p>
          <a:p>
            <a:pPr lvl="4"/>
            <a:r>
              <a:rPr lang="fr-FR" noProof="0" dirty="0" err="1"/>
              <a:t>Fifth</a:t>
            </a:r>
            <a:r>
              <a:rPr lang="fr-FR" noProof="0" dirty="0"/>
              <a:t> </a:t>
            </a:r>
            <a:r>
              <a:rPr lang="fr-FR" noProof="0" dirty="0" err="1"/>
              <a:t>level</a:t>
            </a:r>
            <a:endParaRPr lang="fr-FR" noProof="0" dirty="0"/>
          </a:p>
        </p:txBody>
      </p:sp>
      <p:sp>
        <p:nvSpPr>
          <p:cNvPr id="171014" name="Rectangle 6"/>
          <p:cNvSpPr>
            <a:spLocks noGrp="1" noChangeArrowheads="1"/>
          </p:cNvSpPr>
          <p:nvPr>
            <p:ph type="ftr" sz="quarter" idx="4"/>
          </p:nvPr>
        </p:nvSpPr>
        <p:spPr bwMode="auto">
          <a:xfrm>
            <a:off x="1" y="9720941"/>
            <a:ext cx="3076364" cy="511627"/>
          </a:xfrm>
          <a:prstGeom prst="rect">
            <a:avLst/>
          </a:prstGeom>
          <a:noFill/>
          <a:ln w="9525">
            <a:noFill/>
            <a:miter lim="800000"/>
            <a:headEnd/>
            <a:tailEnd/>
          </a:ln>
          <a:effectLst/>
        </p:spPr>
        <p:txBody>
          <a:bodyPr vert="horz" wrap="square" lIns="95440" tIns="47720" rIns="95440" bIns="47720" numCol="1" anchor="b" anchorCtr="0" compatLnSpc="1">
            <a:prstTxWarp prst="textNoShape">
              <a:avLst/>
            </a:prstTxWarp>
          </a:bodyPr>
          <a:lstStyle>
            <a:lvl1pPr>
              <a:defRPr sz="1200" b="0" i="0">
                <a:latin typeface="Gill Sans MT" panose="020B0502020104020203" pitchFamily="34" charset="77"/>
                <a:cs typeface="Arial" pitchFamily="34" charset="0"/>
              </a:defRPr>
            </a:lvl1pPr>
          </a:lstStyle>
          <a:p>
            <a:pPr>
              <a:defRPr/>
            </a:pPr>
            <a:r>
              <a:rPr lang="fr-FR" dirty="0" err="1"/>
              <a:t>fsdaf</a:t>
            </a:r>
            <a:endParaRPr lang="fr-FR" dirty="0"/>
          </a:p>
        </p:txBody>
      </p:sp>
      <p:sp>
        <p:nvSpPr>
          <p:cNvPr id="171015" name="Rectangle 7"/>
          <p:cNvSpPr>
            <a:spLocks noGrp="1" noChangeArrowheads="1"/>
          </p:cNvSpPr>
          <p:nvPr>
            <p:ph type="sldNum" sz="quarter" idx="5"/>
          </p:nvPr>
        </p:nvSpPr>
        <p:spPr bwMode="auto">
          <a:xfrm>
            <a:off x="4020915" y="9720941"/>
            <a:ext cx="3076364" cy="511627"/>
          </a:xfrm>
          <a:prstGeom prst="rect">
            <a:avLst/>
          </a:prstGeom>
          <a:noFill/>
          <a:ln w="9525">
            <a:noFill/>
            <a:miter lim="800000"/>
            <a:headEnd/>
            <a:tailEnd/>
          </a:ln>
          <a:effectLst/>
        </p:spPr>
        <p:txBody>
          <a:bodyPr vert="horz" wrap="square" lIns="95440" tIns="47720" rIns="95440" bIns="47720" numCol="1" anchor="b" anchorCtr="0" compatLnSpc="1">
            <a:prstTxWarp prst="textNoShape">
              <a:avLst/>
            </a:prstTxWarp>
          </a:bodyPr>
          <a:lstStyle>
            <a:lvl1pPr algn="r">
              <a:defRPr sz="1200" b="0" i="0">
                <a:latin typeface="Gill Sans MT" panose="020B0502020104020203" pitchFamily="34" charset="77"/>
                <a:cs typeface="Arial" pitchFamily="34" charset="0"/>
              </a:defRPr>
            </a:lvl1pPr>
          </a:lstStyle>
          <a:p>
            <a:pPr>
              <a:defRPr/>
            </a:pPr>
            <a:fld id="{8612E637-D044-474B-ACE3-88C58B5B8B55}" type="slidenum">
              <a:rPr lang="fr-FR" smtClean="0"/>
              <a:pPr>
                <a:defRPr/>
              </a:pPr>
              <a:t>‹#›</a:t>
            </a:fld>
            <a:endParaRPr lang="fr-FR" dirty="0"/>
          </a:p>
        </p:txBody>
      </p:sp>
    </p:spTree>
    <p:extLst>
      <p:ext uri="{BB962C8B-B14F-4D97-AF65-F5344CB8AC3E}">
        <p14:creationId xmlns:p14="http://schemas.microsoft.com/office/powerpoint/2010/main" val="2067948167"/>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1pPr>
    <a:lvl2pPr marL="466363"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2pPr>
    <a:lvl3pPr marL="932727"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3pPr>
    <a:lvl4pPr marL="1399089"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4pPr>
    <a:lvl5pPr marL="1865452"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5pPr>
    <a:lvl6pPr marL="2331815" algn="l" defTabSz="932727" rtl="0" eaLnBrk="1" latinLnBrk="0" hangingPunct="1">
      <a:defRPr sz="1200" kern="1200">
        <a:solidFill>
          <a:schemeClr val="tx1"/>
        </a:solidFill>
        <a:latin typeface="+mn-lt"/>
        <a:ea typeface="+mn-ea"/>
        <a:cs typeface="+mn-cs"/>
      </a:defRPr>
    </a:lvl6pPr>
    <a:lvl7pPr marL="2798179" algn="l" defTabSz="932727" rtl="0" eaLnBrk="1" latinLnBrk="0" hangingPunct="1">
      <a:defRPr sz="1200" kern="1200">
        <a:solidFill>
          <a:schemeClr val="tx1"/>
        </a:solidFill>
        <a:latin typeface="+mn-lt"/>
        <a:ea typeface="+mn-ea"/>
        <a:cs typeface="+mn-cs"/>
      </a:defRPr>
    </a:lvl7pPr>
    <a:lvl8pPr marL="3264541" algn="l" defTabSz="932727" rtl="0" eaLnBrk="1" latinLnBrk="0" hangingPunct="1">
      <a:defRPr sz="1200" kern="1200">
        <a:solidFill>
          <a:schemeClr val="tx1"/>
        </a:solidFill>
        <a:latin typeface="+mn-lt"/>
        <a:ea typeface="+mn-ea"/>
        <a:cs typeface="+mn-cs"/>
      </a:defRPr>
    </a:lvl8pPr>
    <a:lvl9pPr marL="3730904" algn="l" defTabSz="9327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6254CC53-A3B3-304E-9739-C0B0265D59F3}"/>
              </a:ext>
            </a:extLst>
          </p:cNvPr>
          <p:cNvSpPr>
            <a:spLocks noGrp="1"/>
          </p:cNvSpPr>
          <p:nvPr>
            <p:ph type="dt" sz="quarter" idx="1"/>
          </p:nvPr>
        </p:nvSpPr>
        <p:spPr/>
        <p:txBody>
          <a:bodyPr/>
          <a:lstStyle/>
          <a:p>
            <a:pPr>
              <a:defRPr/>
            </a:pPr>
            <a:fld id="{3C0A975C-8FB4-DA42-9B4D-768AFD1C0859}" type="datetimeFigureOut">
              <a:rPr lang="fr-FR"/>
              <a:pPr>
                <a:defRPr/>
              </a:pPr>
              <a:t>21/06/2024</a:t>
            </a:fld>
            <a:endParaRPr lang="x-none" dirty="0"/>
          </a:p>
        </p:txBody>
      </p:sp>
      <p:sp>
        <p:nvSpPr>
          <p:cNvPr id="10242" name="Espace réservé du numéro de diapositive 6">
            <a:extLst>
              <a:ext uri="{FF2B5EF4-FFF2-40B4-BE49-F238E27FC236}">
                <a16:creationId xmlns:a16="http://schemas.microsoft.com/office/drawing/2014/main" id="{3FF7944D-0AAF-4C47-95F4-74900430A6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6B6F2B6F-0E1A-5C44-BCE3-968376619C31}" type="slidenum">
              <a:rPr lang="fr-FR" altLang="fr-FR" sz="1100" smtClean="0">
                <a:latin typeface="Gill Sans MT" panose="020B0502020104020203" pitchFamily="34" charset="77"/>
                <a:cs typeface="Arial" panose="020B0604020202020204" pitchFamily="34" charset="0"/>
              </a:rPr>
              <a:pPr/>
              <a:t>1</a:t>
            </a:fld>
            <a:endParaRPr lang="fr-FR" altLang="fr-FR" sz="1100" dirty="0">
              <a:latin typeface="Gill Sans MT" panose="020B0502020104020203" pitchFamily="34" charset="77"/>
              <a:cs typeface="Arial" panose="020B0604020202020204" pitchFamily="34" charset="0"/>
            </a:endParaRPr>
          </a:p>
        </p:txBody>
      </p:sp>
      <p:sp>
        <p:nvSpPr>
          <p:cNvPr id="10243" name="Espace réservé de l'image des diapositives 1">
            <a:extLst>
              <a:ext uri="{FF2B5EF4-FFF2-40B4-BE49-F238E27FC236}">
                <a16:creationId xmlns:a16="http://schemas.microsoft.com/office/drawing/2014/main" id="{E232C02B-E552-984C-8EB8-33A1D0879E85}"/>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Espace réservé des notes 2">
            <a:extLst>
              <a:ext uri="{FF2B5EF4-FFF2-40B4-BE49-F238E27FC236}">
                <a16:creationId xmlns:a16="http://schemas.microsoft.com/office/drawing/2014/main" id="{57490418-D682-A347-8AF4-220654BFCB43}"/>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0245" name="Espace réservé du numéro de diapositive 3">
            <a:extLst>
              <a:ext uri="{FF2B5EF4-FFF2-40B4-BE49-F238E27FC236}">
                <a16:creationId xmlns:a16="http://schemas.microsoft.com/office/drawing/2014/main" id="{D1F8A291-4C9A-E447-AFDD-0382504FCCD7}"/>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63D2D1C5-BA3B-BD48-BB24-18296967571B}" type="slidenum">
              <a:rPr lang="fr-FR" altLang="fr-FR" sz="1100">
                <a:latin typeface="Gill Sans MT" panose="020B0502020104020203" pitchFamily="34" charset="77"/>
                <a:cs typeface="Arial" panose="020B0604020202020204" pitchFamily="34" charset="0"/>
              </a:rPr>
              <a:pPr algn="r" eaLnBrk="1" hangingPunct="1"/>
              <a:t>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49154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Toutes les</a:t>
            </a:r>
            <a:r>
              <a:rPr lang="fr-FR" baseline="0" dirty="0"/>
              <a:t> ressources d’infrastructure peuvent se définir à travers des fichiers de configuration qui ont pour </a:t>
            </a:r>
            <a:r>
              <a:rPr lang="fr-FR" baseline="0" dirty="0" err="1"/>
              <a:t>extention</a:t>
            </a:r>
            <a:r>
              <a:rPr lang="fr-FR" baseline="0" dirty="0"/>
              <a:t> *.</a:t>
            </a:r>
            <a:r>
              <a:rPr lang="fr-FR" baseline="0" dirty="0" err="1"/>
              <a:t>tf</a:t>
            </a:r>
            <a:endParaRPr lang="fr-FR" baseline="0" dirty="0"/>
          </a:p>
          <a:p>
            <a:r>
              <a:rPr lang="fr-FR" baseline="0" dirty="0"/>
              <a:t>La syntaxe est facile à lire, elle est déclarative et peut être gérée avec un système de gestion de version lui permettant d’être partagée avec d’autres équipes du projet,</a:t>
            </a:r>
          </a:p>
          <a:p>
            <a:r>
              <a:rPr lang="fr-FR" baseline="0" dirty="0"/>
              <a:t>Un code est dit déclaratif </a:t>
            </a:r>
            <a:r>
              <a:rPr lang="fr-FR" baseline="0" dirty="0" err="1"/>
              <a:t>cad</a:t>
            </a:r>
            <a:r>
              <a:rPr lang="fr-FR" baseline="0" dirty="0"/>
              <a:t> que le code qu’on écrit est la configuration qui décrit notre infrastructure finale, c’est l’état final désiré,</a:t>
            </a:r>
            <a:endParaRPr lang="en-US" dirty="0"/>
          </a:p>
        </p:txBody>
      </p:sp>
      <p:sp>
        <p:nvSpPr>
          <p:cNvPr id="4" name="Header Placeholder 3"/>
          <p:cNvSpPr>
            <a:spLocks noGrp="1"/>
          </p:cNvSpPr>
          <p:nvPr>
            <p:ph type="hdr" sz="quarter" idx="10"/>
          </p:nvPr>
        </p:nvSpPr>
        <p:spPr/>
        <p:txBody>
          <a:bodyPr/>
          <a:lstStyle/>
          <a:p>
            <a:pPr>
              <a:defRPr/>
            </a:pPr>
            <a:r>
              <a:rPr lang="fr-FR"/>
              <a:t>fdf</a:t>
            </a:r>
            <a:endParaRPr lang="fr-FR" dirty="0"/>
          </a:p>
        </p:txBody>
      </p:sp>
      <p:sp>
        <p:nvSpPr>
          <p:cNvPr id="5" name="Footer Placeholder 4"/>
          <p:cNvSpPr>
            <a:spLocks noGrp="1"/>
          </p:cNvSpPr>
          <p:nvPr>
            <p:ph type="ftr" sz="quarter" idx="11"/>
          </p:nvPr>
        </p:nvSpPr>
        <p:spPr/>
        <p:txBody>
          <a:bodyPr/>
          <a:lstStyle/>
          <a:p>
            <a:pPr>
              <a:defRPr/>
            </a:pPr>
            <a:r>
              <a:rPr lang="fr-FR"/>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13</a:t>
            </a:fld>
            <a:endParaRPr lang="fr-FR" dirty="0"/>
          </a:p>
        </p:txBody>
      </p:sp>
    </p:spTree>
    <p:extLst>
      <p:ext uri="{BB962C8B-B14F-4D97-AF65-F5344CB8AC3E}">
        <p14:creationId xmlns:p14="http://schemas.microsoft.com/office/powerpoint/2010/main" val="2220985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type de block est appelé </a:t>
            </a:r>
            <a:r>
              <a:rPr lang="fr-FR" dirty="0" err="1"/>
              <a:t>resource</a:t>
            </a:r>
            <a:r>
              <a:rPr lang="fr-FR" dirty="0"/>
              <a:t> </a:t>
            </a:r>
          </a:p>
          <a:p>
            <a:r>
              <a:rPr lang="fr-FR" dirty="0" err="1"/>
              <a:t>Local_file</a:t>
            </a:r>
            <a:r>
              <a:rPr lang="fr-FR" dirty="0"/>
              <a:t> est le type de </a:t>
            </a:r>
            <a:r>
              <a:rPr lang="fr-FR" dirty="0" err="1"/>
              <a:t>resource</a:t>
            </a:r>
            <a:r>
              <a:rPr lang="fr-FR" dirty="0"/>
              <a:t> (local désigne</a:t>
            </a:r>
            <a:r>
              <a:rPr lang="fr-FR" baseline="0" dirty="0"/>
              <a:t> le provider et file la ressource)</a:t>
            </a:r>
          </a:p>
          <a:p>
            <a:r>
              <a:rPr lang="fr-FR" baseline="0" dirty="0"/>
              <a:t>Cat est le nom de la ressource déclarée</a:t>
            </a:r>
          </a:p>
          <a:p>
            <a:r>
              <a:rPr lang="fr-FR" baseline="0" dirty="0"/>
              <a:t>À l’intérieur du block sont les arguments qui sont </a:t>
            </a:r>
            <a:r>
              <a:rPr lang="fr-FR" baseline="0" dirty="0" err="1"/>
              <a:t>définits</a:t>
            </a:r>
            <a:r>
              <a:rPr lang="fr-FR" baseline="0" dirty="0"/>
              <a:t> en key/value</a:t>
            </a:r>
            <a:endParaRPr lang="en-US" dirty="0"/>
          </a:p>
        </p:txBody>
      </p:sp>
      <p:sp>
        <p:nvSpPr>
          <p:cNvPr id="4" name="Header Placeholder 3"/>
          <p:cNvSpPr>
            <a:spLocks noGrp="1"/>
          </p:cNvSpPr>
          <p:nvPr>
            <p:ph type="hdr" sz="quarter" idx="10"/>
          </p:nvPr>
        </p:nvSpPr>
        <p:spPr/>
        <p:txBody>
          <a:bodyPr/>
          <a:lstStyle/>
          <a:p>
            <a:pPr>
              <a:defRPr/>
            </a:pPr>
            <a:r>
              <a:rPr lang="fr-FR"/>
              <a:t>fdf</a:t>
            </a:r>
            <a:endParaRPr lang="fr-FR" dirty="0"/>
          </a:p>
        </p:txBody>
      </p:sp>
      <p:sp>
        <p:nvSpPr>
          <p:cNvPr id="5" name="Footer Placeholder 4"/>
          <p:cNvSpPr>
            <a:spLocks noGrp="1"/>
          </p:cNvSpPr>
          <p:nvPr>
            <p:ph type="ftr" sz="quarter" idx="11"/>
          </p:nvPr>
        </p:nvSpPr>
        <p:spPr/>
        <p:txBody>
          <a:bodyPr/>
          <a:lstStyle/>
          <a:p>
            <a:pPr>
              <a:defRPr/>
            </a:pPr>
            <a:r>
              <a:rPr lang="fr-FR"/>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14</a:t>
            </a:fld>
            <a:endParaRPr lang="fr-FR" dirty="0"/>
          </a:p>
        </p:txBody>
      </p:sp>
    </p:spTree>
    <p:extLst>
      <p:ext uri="{BB962C8B-B14F-4D97-AF65-F5344CB8AC3E}">
        <p14:creationId xmlns:p14="http://schemas.microsoft.com/office/powerpoint/2010/main" val="895554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Cette commande</a:t>
            </a:r>
            <a:r>
              <a:rPr lang="fr-FR" baseline="0" dirty="0"/>
              <a:t> va vérifier le fichier de </a:t>
            </a:r>
            <a:r>
              <a:rPr lang="fr-FR" baseline="0" dirty="0" err="1"/>
              <a:t>conf</a:t>
            </a:r>
            <a:r>
              <a:rPr lang="fr-FR" baseline="0" dirty="0"/>
              <a:t> et initialiser le dossier de travail contenant le fichier .</a:t>
            </a:r>
            <a:r>
              <a:rPr lang="fr-FR" baseline="0" dirty="0" err="1"/>
              <a:t>tf</a:t>
            </a:r>
            <a:endParaRPr lang="fr-FR" baseline="0" dirty="0"/>
          </a:p>
          <a:p>
            <a:r>
              <a:rPr lang="fr-FR" baseline="0" dirty="0"/>
              <a:t>Cette commande va comprendre qu’on est en train d’utiliser le provider local en se  basant sur le type de </a:t>
            </a:r>
            <a:r>
              <a:rPr lang="fr-FR" baseline="0" dirty="0" err="1"/>
              <a:t>resource</a:t>
            </a:r>
            <a:r>
              <a:rPr lang="fr-FR" baseline="0" dirty="0"/>
              <a:t> déclaré dans le block de </a:t>
            </a:r>
            <a:r>
              <a:rPr lang="fr-FR" baseline="0" dirty="0" err="1"/>
              <a:t>resource</a:t>
            </a:r>
            <a:r>
              <a:rPr lang="fr-FR" baseline="0" dirty="0"/>
              <a:t>, elle va ensuite télécharger le plugin qui va lui permettre de travailler sur la </a:t>
            </a:r>
            <a:r>
              <a:rPr lang="fr-FR" baseline="0" dirty="0" err="1"/>
              <a:t>resource</a:t>
            </a:r>
            <a:r>
              <a:rPr lang="fr-FR" baseline="0" dirty="0"/>
              <a:t> déclarée dans le fichier .</a:t>
            </a:r>
            <a:r>
              <a:rPr lang="fr-FR" baseline="0" dirty="0" err="1"/>
              <a:t>tf</a:t>
            </a:r>
            <a:r>
              <a:rPr lang="fr-FR" baseline="0" dirty="0"/>
              <a:t> </a:t>
            </a:r>
          </a:p>
          <a:p>
            <a:r>
              <a:rPr lang="fr-FR" baseline="0" dirty="0"/>
              <a:t>On voit bien depuis la console que </a:t>
            </a:r>
            <a:r>
              <a:rPr lang="fr-FR" baseline="0" dirty="0" err="1"/>
              <a:t>terraform</a:t>
            </a:r>
            <a:r>
              <a:rPr lang="fr-FR" baseline="0" dirty="0"/>
              <a:t> a installé un plugin nommé </a:t>
            </a:r>
            <a:r>
              <a:rPr lang="fr-FR" baseline="0" dirty="0" err="1"/>
              <a:t>hashicorp</a:t>
            </a:r>
            <a:r>
              <a:rPr lang="fr-FR" baseline="0" dirty="0"/>
              <a:t>/local</a:t>
            </a:r>
            <a:endParaRPr lang="en-US" dirty="0"/>
          </a:p>
        </p:txBody>
      </p:sp>
      <p:sp>
        <p:nvSpPr>
          <p:cNvPr id="4" name="Header Placeholder 3"/>
          <p:cNvSpPr>
            <a:spLocks noGrp="1"/>
          </p:cNvSpPr>
          <p:nvPr>
            <p:ph type="hdr" sz="quarter" idx="10"/>
          </p:nvPr>
        </p:nvSpPr>
        <p:spPr/>
        <p:txBody>
          <a:bodyPr/>
          <a:lstStyle/>
          <a:p>
            <a:pPr>
              <a:defRPr/>
            </a:pPr>
            <a:r>
              <a:rPr lang="fr-FR"/>
              <a:t>fdf</a:t>
            </a:r>
            <a:endParaRPr lang="fr-FR" dirty="0"/>
          </a:p>
        </p:txBody>
      </p:sp>
      <p:sp>
        <p:nvSpPr>
          <p:cNvPr id="5" name="Footer Placeholder 4"/>
          <p:cNvSpPr>
            <a:spLocks noGrp="1"/>
          </p:cNvSpPr>
          <p:nvPr>
            <p:ph type="ftr" sz="quarter" idx="11"/>
          </p:nvPr>
        </p:nvSpPr>
        <p:spPr/>
        <p:txBody>
          <a:bodyPr/>
          <a:lstStyle/>
          <a:p>
            <a:pPr>
              <a:defRPr/>
            </a:pPr>
            <a:r>
              <a:rPr lang="fr-FR"/>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15</a:t>
            </a:fld>
            <a:endParaRPr lang="fr-FR" dirty="0"/>
          </a:p>
        </p:txBody>
      </p:sp>
    </p:spTree>
    <p:extLst>
      <p:ext uri="{BB962C8B-B14F-4D97-AF65-F5344CB8AC3E}">
        <p14:creationId xmlns:p14="http://schemas.microsoft.com/office/powerpoint/2010/main" val="572911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Cette commande va nous</a:t>
            </a:r>
            <a:r>
              <a:rPr lang="fr-FR" baseline="0" dirty="0"/>
              <a:t> permettre les actions qui vont être prise par </a:t>
            </a:r>
            <a:r>
              <a:rPr lang="fr-FR" baseline="0" dirty="0" err="1"/>
              <a:t>terraform</a:t>
            </a:r>
            <a:r>
              <a:rPr lang="fr-FR" baseline="0" dirty="0"/>
              <a:t> pour créer la </a:t>
            </a:r>
            <a:r>
              <a:rPr lang="fr-FR" baseline="0" dirty="0" err="1"/>
              <a:t>ressrouce</a:t>
            </a:r>
            <a:r>
              <a:rPr lang="fr-FR" baseline="0" dirty="0"/>
              <a:t>,</a:t>
            </a:r>
          </a:p>
          <a:p>
            <a:r>
              <a:rPr lang="fr-FR" baseline="0" dirty="0"/>
              <a:t>Tous les changements sont </a:t>
            </a:r>
            <a:r>
              <a:rPr lang="fr-FR" baseline="0" dirty="0" err="1"/>
              <a:t>taggés</a:t>
            </a:r>
            <a:r>
              <a:rPr lang="fr-FR" baseline="0" dirty="0"/>
              <a:t> par des + au début des lignes pour indiquer quelles seront les modifications qui vont être appliquées</a:t>
            </a:r>
            <a:endParaRPr lang="en-US" dirty="0"/>
          </a:p>
        </p:txBody>
      </p:sp>
      <p:sp>
        <p:nvSpPr>
          <p:cNvPr id="4" name="Header Placeholder 3"/>
          <p:cNvSpPr>
            <a:spLocks noGrp="1"/>
          </p:cNvSpPr>
          <p:nvPr>
            <p:ph type="hdr" sz="quarter" idx="10"/>
          </p:nvPr>
        </p:nvSpPr>
        <p:spPr/>
        <p:txBody>
          <a:bodyPr/>
          <a:lstStyle/>
          <a:p>
            <a:pPr>
              <a:defRPr/>
            </a:pPr>
            <a:r>
              <a:rPr lang="fr-FR"/>
              <a:t>fdf</a:t>
            </a:r>
            <a:endParaRPr lang="fr-FR" dirty="0"/>
          </a:p>
        </p:txBody>
      </p:sp>
      <p:sp>
        <p:nvSpPr>
          <p:cNvPr id="5" name="Footer Placeholder 4"/>
          <p:cNvSpPr>
            <a:spLocks noGrp="1"/>
          </p:cNvSpPr>
          <p:nvPr>
            <p:ph type="ftr" sz="quarter" idx="11"/>
          </p:nvPr>
        </p:nvSpPr>
        <p:spPr/>
        <p:txBody>
          <a:bodyPr/>
          <a:lstStyle/>
          <a:p>
            <a:pPr>
              <a:defRPr/>
            </a:pPr>
            <a:r>
              <a:rPr lang="fr-FR"/>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16</a:t>
            </a:fld>
            <a:endParaRPr lang="fr-FR" dirty="0"/>
          </a:p>
        </p:txBody>
      </p:sp>
    </p:spTree>
    <p:extLst>
      <p:ext uri="{BB962C8B-B14F-4D97-AF65-F5344CB8AC3E}">
        <p14:creationId xmlns:p14="http://schemas.microsoft.com/office/powerpoint/2010/main" val="2959295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dirty="0"/>
              <a:t>Une fois lancée le résumé lors</a:t>
            </a:r>
            <a:r>
              <a:rPr lang="fr-FR" baseline="0" dirty="0"/>
              <a:t> de la commande </a:t>
            </a:r>
            <a:r>
              <a:rPr lang="fr-FR" baseline="0" dirty="0" err="1"/>
              <a:t>terraform</a:t>
            </a:r>
            <a:r>
              <a:rPr lang="fr-FR" baseline="0" dirty="0"/>
              <a:t> plan </a:t>
            </a:r>
            <a:r>
              <a:rPr lang="fr-FR" dirty="0"/>
              <a:t>est de nouveau affiché,</a:t>
            </a:r>
            <a:r>
              <a:rPr lang="fr-FR" baseline="0" dirty="0"/>
              <a:t> si on accepte avec </a:t>
            </a:r>
            <a:r>
              <a:rPr lang="fr-FR" baseline="0" dirty="0" err="1"/>
              <a:t>yes</a:t>
            </a:r>
            <a:r>
              <a:rPr lang="fr-FR" baseline="0" dirty="0"/>
              <a:t>, </a:t>
            </a:r>
            <a:r>
              <a:rPr lang="fr-FR" baseline="0" dirty="0" err="1"/>
              <a:t>terraform</a:t>
            </a:r>
            <a:r>
              <a:rPr lang="fr-FR" baseline="0" dirty="0"/>
              <a:t> procède à la création de la ressource,</a:t>
            </a:r>
            <a:endParaRPr lang="en-US" dirty="0"/>
          </a:p>
        </p:txBody>
      </p:sp>
      <p:sp>
        <p:nvSpPr>
          <p:cNvPr id="4" name="Header Placeholder 3"/>
          <p:cNvSpPr>
            <a:spLocks noGrp="1"/>
          </p:cNvSpPr>
          <p:nvPr>
            <p:ph type="hdr" sz="quarter" idx="10"/>
          </p:nvPr>
        </p:nvSpPr>
        <p:spPr/>
        <p:txBody>
          <a:bodyPr/>
          <a:lstStyle/>
          <a:p>
            <a:pPr>
              <a:defRPr/>
            </a:pPr>
            <a:r>
              <a:rPr lang="fr-FR"/>
              <a:t>fdf</a:t>
            </a:r>
            <a:endParaRPr lang="fr-FR" dirty="0"/>
          </a:p>
        </p:txBody>
      </p:sp>
      <p:sp>
        <p:nvSpPr>
          <p:cNvPr id="5" name="Footer Placeholder 4"/>
          <p:cNvSpPr>
            <a:spLocks noGrp="1"/>
          </p:cNvSpPr>
          <p:nvPr>
            <p:ph type="ftr" sz="quarter" idx="11"/>
          </p:nvPr>
        </p:nvSpPr>
        <p:spPr/>
        <p:txBody>
          <a:bodyPr/>
          <a:lstStyle/>
          <a:p>
            <a:pPr>
              <a:defRPr/>
            </a:pPr>
            <a:r>
              <a:rPr lang="fr-FR"/>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17</a:t>
            </a:fld>
            <a:endParaRPr lang="fr-FR" dirty="0"/>
          </a:p>
        </p:txBody>
      </p:sp>
    </p:spTree>
    <p:extLst>
      <p:ext uri="{BB962C8B-B14F-4D97-AF65-F5344CB8AC3E}">
        <p14:creationId xmlns:p14="http://schemas.microsoft.com/office/powerpoint/2010/main" val="2275091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Terraform</a:t>
            </a:r>
            <a:r>
              <a:rPr lang="fr-FR" dirty="0"/>
              <a:t> show nous affiche les</a:t>
            </a:r>
            <a:r>
              <a:rPr lang="fr-FR" baseline="0" dirty="0"/>
              <a:t> détails de la ressources récemment créée</a:t>
            </a:r>
            <a:endParaRPr lang="en-US" dirty="0"/>
          </a:p>
        </p:txBody>
      </p:sp>
      <p:sp>
        <p:nvSpPr>
          <p:cNvPr id="4" name="Header Placeholder 3"/>
          <p:cNvSpPr>
            <a:spLocks noGrp="1"/>
          </p:cNvSpPr>
          <p:nvPr>
            <p:ph type="hdr" sz="quarter" idx="10"/>
          </p:nvPr>
        </p:nvSpPr>
        <p:spPr/>
        <p:txBody>
          <a:bodyPr/>
          <a:lstStyle/>
          <a:p>
            <a:pPr>
              <a:defRPr/>
            </a:pPr>
            <a:r>
              <a:rPr lang="fr-FR"/>
              <a:t>fdf</a:t>
            </a:r>
            <a:endParaRPr lang="fr-FR" dirty="0"/>
          </a:p>
        </p:txBody>
      </p:sp>
      <p:sp>
        <p:nvSpPr>
          <p:cNvPr id="5" name="Footer Placeholder 4"/>
          <p:cNvSpPr>
            <a:spLocks noGrp="1"/>
          </p:cNvSpPr>
          <p:nvPr>
            <p:ph type="ftr" sz="quarter" idx="11"/>
          </p:nvPr>
        </p:nvSpPr>
        <p:spPr/>
        <p:txBody>
          <a:bodyPr/>
          <a:lstStyle/>
          <a:p>
            <a:pPr>
              <a:defRPr/>
            </a:pPr>
            <a:r>
              <a:rPr lang="fr-FR"/>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18</a:t>
            </a:fld>
            <a:endParaRPr lang="fr-FR" dirty="0"/>
          </a:p>
        </p:txBody>
      </p:sp>
    </p:spTree>
    <p:extLst>
      <p:ext uri="{BB962C8B-B14F-4D97-AF65-F5344CB8AC3E}">
        <p14:creationId xmlns:p14="http://schemas.microsoft.com/office/powerpoint/2010/main" val="103890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 indique</a:t>
            </a:r>
            <a:r>
              <a:rPr lang="fr-FR" baseline="0" dirty="0"/>
              <a:t> que le fichier sera complètement supprimé et recréé. La condition responsable de cette suppression est l’</a:t>
            </a:r>
            <a:r>
              <a:rPr lang="fr-FR" baseline="0" dirty="0" err="1"/>
              <a:t>arguement</a:t>
            </a:r>
            <a:r>
              <a:rPr lang="fr-FR" baseline="0" dirty="0"/>
              <a:t> </a:t>
            </a:r>
            <a:r>
              <a:rPr lang="fr-FR" baseline="0" dirty="0" err="1"/>
              <a:t>file_permission</a:t>
            </a:r>
            <a:r>
              <a:rPr lang="fr-FR" baseline="0" dirty="0"/>
              <a:t> indiquant </a:t>
            </a:r>
            <a:r>
              <a:rPr lang="fr-FR" b="1" baseline="0" dirty="0">
                <a:solidFill>
                  <a:srgbClr val="FF0000"/>
                </a:solidFill>
              </a:rPr>
              <a:t>forces replacement</a:t>
            </a:r>
            <a:endParaRPr lang="en-US" b="1" dirty="0">
              <a:solidFill>
                <a:srgbClr val="FF0000"/>
              </a:solidFill>
            </a:endParaRPr>
          </a:p>
        </p:txBody>
      </p:sp>
      <p:sp>
        <p:nvSpPr>
          <p:cNvPr id="4" name="Header Placeholder 3"/>
          <p:cNvSpPr>
            <a:spLocks noGrp="1"/>
          </p:cNvSpPr>
          <p:nvPr>
            <p:ph type="hdr" sz="quarter" idx="10"/>
          </p:nvPr>
        </p:nvSpPr>
        <p:spPr/>
        <p:txBody>
          <a:bodyPr/>
          <a:lstStyle/>
          <a:p>
            <a:pPr>
              <a:defRPr/>
            </a:pPr>
            <a:r>
              <a:rPr lang="fr-FR"/>
              <a:t>fdf</a:t>
            </a:r>
            <a:endParaRPr lang="fr-FR" dirty="0"/>
          </a:p>
        </p:txBody>
      </p:sp>
      <p:sp>
        <p:nvSpPr>
          <p:cNvPr id="5" name="Footer Placeholder 4"/>
          <p:cNvSpPr>
            <a:spLocks noGrp="1"/>
          </p:cNvSpPr>
          <p:nvPr>
            <p:ph type="ftr" sz="quarter" idx="11"/>
          </p:nvPr>
        </p:nvSpPr>
        <p:spPr/>
        <p:txBody>
          <a:bodyPr/>
          <a:lstStyle/>
          <a:p>
            <a:pPr>
              <a:defRPr/>
            </a:pPr>
            <a:r>
              <a:rPr lang="fr-FR"/>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21</a:t>
            </a:fld>
            <a:endParaRPr lang="fr-FR" dirty="0"/>
          </a:p>
        </p:txBody>
      </p:sp>
    </p:spTree>
    <p:extLst>
      <p:ext uri="{BB962C8B-B14F-4D97-AF65-F5344CB8AC3E}">
        <p14:creationId xmlns:p14="http://schemas.microsoft.com/office/powerpoint/2010/main" val="208857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 supprimer complètement l’infrastructure exécuter la</a:t>
            </a:r>
            <a:r>
              <a:rPr lang="fr-FR" baseline="0" dirty="0"/>
              <a:t> commande </a:t>
            </a:r>
            <a:r>
              <a:rPr lang="fr-FR" baseline="0" dirty="0" err="1"/>
              <a:t>terraform</a:t>
            </a:r>
            <a:r>
              <a:rPr lang="fr-FR" baseline="0" dirty="0"/>
              <a:t> destroy</a:t>
            </a:r>
            <a:endParaRPr lang="en-US" dirty="0"/>
          </a:p>
        </p:txBody>
      </p:sp>
      <p:sp>
        <p:nvSpPr>
          <p:cNvPr id="4" name="Header Placeholder 3"/>
          <p:cNvSpPr>
            <a:spLocks noGrp="1"/>
          </p:cNvSpPr>
          <p:nvPr>
            <p:ph type="hdr" sz="quarter" idx="10"/>
          </p:nvPr>
        </p:nvSpPr>
        <p:spPr/>
        <p:txBody>
          <a:bodyPr/>
          <a:lstStyle/>
          <a:p>
            <a:pPr>
              <a:defRPr/>
            </a:pPr>
            <a:r>
              <a:rPr lang="fr-FR"/>
              <a:t>fdf</a:t>
            </a:r>
            <a:endParaRPr lang="fr-FR" dirty="0"/>
          </a:p>
        </p:txBody>
      </p:sp>
      <p:sp>
        <p:nvSpPr>
          <p:cNvPr id="5" name="Footer Placeholder 4"/>
          <p:cNvSpPr>
            <a:spLocks noGrp="1"/>
          </p:cNvSpPr>
          <p:nvPr>
            <p:ph type="ftr" sz="quarter" idx="11"/>
          </p:nvPr>
        </p:nvSpPr>
        <p:spPr/>
        <p:txBody>
          <a:bodyPr/>
          <a:lstStyle/>
          <a:p>
            <a:pPr>
              <a:defRPr/>
            </a:pPr>
            <a:r>
              <a:rPr lang="fr-FR"/>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22</a:t>
            </a:fld>
            <a:endParaRPr lang="fr-FR" dirty="0"/>
          </a:p>
        </p:txBody>
      </p:sp>
    </p:spTree>
    <p:extLst>
      <p:ext uri="{BB962C8B-B14F-4D97-AF65-F5344CB8AC3E}">
        <p14:creationId xmlns:p14="http://schemas.microsoft.com/office/powerpoint/2010/main" val="1144948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Il y a 3 types de fournisseurs:</a:t>
            </a:r>
          </a:p>
          <a:p>
            <a:pPr marL="171450" indent="-171450">
              <a:buFont typeface="Arial" panose="020B0604020202020204" pitchFamily="34" charset="0"/>
              <a:buChar char="•"/>
            </a:pPr>
            <a:r>
              <a:rPr lang="fr-FR" baseline="0" dirty="0"/>
              <a:t>The Official Provider : Ce sont les fournisseurs qui sont maintenus par </a:t>
            </a:r>
            <a:r>
              <a:rPr lang="fr-FR" baseline="0" dirty="0" err="1"/>
              <a:t>Hashicorp</a:t>
            </a:r>
            <a:r>
              <a:rPr lang="fr-FR" baseline="0" dirty="0"/>
              <a:t> et incluent les principaux </a:t>
            </a:r>
            <a:r>
              <a:rPr lang="fr-FR" baseline="0" dirty="0" err="1"/>
              <a:t>clouds</a:t>
            </a:r>
            <a:r>
              <a:rPr lang="fr-FR" baseline="0" dirty="0"/>
              <a:t> comme </a:t>
            </a:r>
            <a:r>
              <a:rPr lang="fr-FR" baseline="0" dirty="0" err="1"/>
              <a:t>aws</a:t>
            </a:r>
            <a:r>
              <a:rPr lang="fr-FR" baseline="0" dirty="0"/>
              <a:t>, GCP et Azure, le provider local qu’on voit lors de l’exécution de la commande </a:t>
            </a:r>
            <a:r>
              <a:rPr lang="fr-FR" baseline="0" dirty="0" err="1"/>
              <a:t>terraform</a:t>
            </a:r>
            <a:r>
              <a:rPr lang="fr-FR" baseline="0" dirty="0"/>
              <a:t> </a:t>
            </a:r>
            <a:r>
              <a:rPr lang="fr-FR" baseline="0" dirty="0" err="1"/>
              <a:t>init</a:t>
            </a:r>
            <a:r>
              <a:rPr lang="fr-FR" baseline="0" dirty="0"/>
              <a:t> est aussi un provider officiel</a:t>
            </a:r>
          </a:p>
          <a:p>
            <a:pPr marL="171450" indent="-171450">
              <a:buFont typeface="Arial" panose="020B0604020202020204" pitchFamily="34" charset="0"/>
              <a:buChar char="•"/>
            </a:pPr>
            <a:r>
              <a:rPr lang="fr-FR" baseline="0" dirty="0"/>
              <a:t>The Partner Provider: des fournisseurs partenaires qui sont maintenus pas des entreprises tierces qui sont en convention avec </a:t>
            </a:r>
            <a:r>
              <a:rPr lang="fr-FR" baseline="0" dirty="0" err="1"/>
              <a:t>Hashicorp</a:t>
            </a:r>
            <a:r>
              <a:rPr lang="fr-FR" baseline="0" dirty="0"/>
              <a:t>. </a:t>
            </a:r>
            <a:r>
              <a:rPr lang="fr-FR" baseline="0" dirty="0" err="1"/>
              <a:t>Exp</a:t>
            </a:r>
            <a:r>
              <a:rPr lang="fr-FR" baseline="0" dirty="0"/>
              <a:t>: (</a:t>
            </a:r>
            <a:r>
              <a:rPr lang="fr-FR" baseline="0" dirty="0" err="1"/>
              <a:t>Alibaba</a:t>
            </a:r>
            <a:r>
              <a:rPr lang="fr-FR" baseline="0" dirty="0"/>
              <a:t> Cloud et Oracle Cloud Infrastructure</a:t>
            </a:r>
          </a:p>
          <a:p>
            <a:pPr marL="171450" indent="-171450">
              <a:buFont typeface="Arial" panose="020B0604020202020204" pitchFamily="34" charset="0"/>
              <a:buChar char="•"/>
            </a:pPr>
            <a:r>
              <a:rPr lang="fr-FR" baseline="0" dirty="0"/>
              <a:t>The </a:t>
            </a:r>
            <a:r>
              <a:rPr lang="fr-FR" baseline="0" dirty="0" err="1"/>
              <a:t>community</a:t>
            </a:r>
            <a:r>
              <a:rPr lang="fr-FR" baseline="0" dirty="0"/>
              <a:t> providers: les fournisseurs de la </a:t>
            </a:r>
            <a:r>
              <a:rPr lang="fr-FR" baseline="0" dirty="0" err="1"/>
              <a:t>communité</a:t>
            </a:r>
            <a:r>
              <a:rPr lang="fr-FR" baseline="0" dirty="0"/>
              <a:t> qui sont publiées et maintenus par des contributeurs individuels de la </a:t>
            </a:r>
            <a:r>
              <a:rPr lang="fr-FR" baseline="0" dirty="0" err="1"/>
              <a:t>communité</a:t>
            </a:r>
            <a:r>
              <a:rPr lang="fr-FR" baseline="0" dirty="0"/>
              <a:t> </a:t>
            </a:r>
            <a:r>
              <a:rPr lang="fr-FR" baseline="0" dirty="0" err="1"/>
              <a:t>Hashicorp</a:t>
            </a:r>
            <a:endParaRPr lang="fr-FR" baseline="0" dirty="0"/>
          </a:p>
          <a:p>
            <a:pPr marL="171450" indent="-171450">
              <a:buFont typeface="Arial" panose="020B0604020202020204" pitchFamily="34" charset="0"/>
              <a:buChar char="•"/>
            </a:pPr>
            <a:endParaRPr lang="fr-FR" baseline="0" dirty="0"/>
          </a:p>
          <a:p>
            <a:pPr marL="171450" indent="-171450">
              <a:buFont typeface="Arial" panose="020B0604020202020204" pitchFamily="34" charset="0"/>
              <a:buChar char="•"/>
            </a:pPr>
            <a:endParaRPr lang="fr-FR" baseline="0" dirty="0"/>
          </a:p>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a:defRPr/>
            </a:pPr>
            <a:r>
              <a:rPr lang="fr-FR"/>
              <a:t>fdf</a:t>
            </a:r>
            <a:endParaRPr lang="fr-FR" dirty="0"/>
          </a:p>
        </p:txBody>
      </p:sp>
      <p:sp>
        <p:nvSpPr>
          <p:cNvPr id="5" name="Footer Placeholder 4"/>
          <p:cNvSpPr>
            <a:spLocks noGrp="1"/>
          </p:cNvSpPr>
          <p:nvPr>
            <p:ph type="ftr" sz="quarter" idx="11"/>
          </p:nvPr>
        </p:nvSpPr>
        <p:spPr/>
        <p:txBody>
          <a:bodyPr/>
          <a:lstStyle/>
          <a:p>
            <a:pPr>
              <a:defRPr/>
            </a:pPr>
            <a:r>
              <a:rPr lang="fr-FR"/>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24</a:t>
            </a:fld>
            <a:endParaRPr lang="fr-FR" dirty="0"/>
          </a:p>
        </p:txBody>
      </p:sp>
    </p:spTree>
    <p:extLst>
      <p:ext uri="{BB962C8B-B14F-4D97-AF65-F5344CB8AC3E}">
        <p14:creationId xmlns:p14="http://schemas.microsoft.com/office/powerpoint/2010/main" val="4217786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L’exécution de </a:t>
            </a:r>
            <a:r>
              <a:rPr lang="fr-FR" dirty="0" err="1"/>
              <a:t>terraform</a:t>
            </a:r>
            <a:r>
              <a:rPr lang="fr-FR" baseline="0" dirty="0"/>
              <a:t> </a:t>
            </a:r>
            <a:r>
              <a:rPr lang="fr-FR" baseline="0" dirty="0" err="1"/>
              <a:t>apply</a:t>
            </a:r>
            <a:r>
              <a:rPr lang="fr-FR" baseline="0" dirty="0"/>
              <a:t> nous retourne le pet créé avec son id généré à partir des arguments fournis dans la configuration,</a:t>
            </a:r>
            <a:endParaRPr lang="en-US" dirty="0"/>
          </a:p>
        </p:txBody>
      </p:sp>
      <p:sp>
        <p:nvSpPr>
          <p:cNvPr id="4" name="Header Placeholder 3"/>
          <p:cNvSpPr>
            <a:spLocks noGrp="1"/>
          </p:cNvSpPr>
          <p:nvPr>
            <p:ph type="hdr" sz="quarter" idx="10"/>
          </p:nvPr>
        </p:nvSpPr>
        <p:spPr/>
        <p:txBody>
          <a:bodyPr/>
          <a:lstStyle/>
          <a:p>
            <a:pPr>
              <a:defRPr/>
            </a:pPr>
            <a:r>
              <a:rPr lang="fr-FR"/>
              <a:t>fdf</a:t>
            </a:r>
            <a:endParaRPr lang="fr-FR" dirty="0"/>
          </a:p>
        </p:txBody>
      </p:sp>
      <p:sp>
        <p:nvSpPr>
          <p:cNvPr id="5" name="Footer Placeholder 4"/>
          <p:cNvSpPr>
            <a:spLocks noGrp="1"/>
          </p:cNvSpPr>
          <p:nvPr>
            <p:ph type="ftr" sz="quarter" idx="11"/>
          </p:nvPr>
        </p:nvSpPr>
        <p:spPr/>
        <p:txBody>
          <a:bodyPr/>
          <a:lstStyle/>
          <a:p>
            <a:pPr>
              <a:defRPr/>
            </a:pPr>
            <a:r>
              <a:rPr lang="fr-FR"/>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28</a:t>
            </a:fld>
            <a:endParaRPr lang="fr-FR" dirty="0"/>
          </a:p>
        </p:txBody>
      </p:sp>
    </p:spTree>
    <p:extLst>
      <p:ext uri="{BB962C8B-B14F-4D97-AF65-F5344CB8AC3E}">
        <p14:creationId xmlns:p14="http://schemas.microsoft.com/office/powerpoint/2010/main" val="3207276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C94E4280-C163-BE4D-8923-83306C15F6CD}"/>
              </a:ext>
            </a:extLst>
          </p:cNvPr>
          <p:cNvSpPr>
            <a:spLocks noGrp="1"/>
          </p:cNvSpPr>
          <p:nvPr>
            <p:ph type="dt" sz="quarter" idx="1"/>
          </p:nvPr>
        </p:nvSpPr>
        <p:spPr/>
        <p:txBody>
          <a:bodyPr/>
          <a:lstStyle/>
          <a:p>
            <a:pPr>
              <a:defRPr/>
            </a:pPr>
            <a:fld id="{4BE79701-11F6-1F4F-A8FC-6D7F99E83116}" type="datetimeFigureOut">
              <a:rPr lang="fr-FR"/>
              <a:pPr>
                <a:defRPr/>
              </a:pPr>
              <a:t>21/06/2024</a:t>
            </a:fld>
            <a:endParaRPr lang="x-none" dirty="0"/>
          </a:p>
        </p:txBody>
      </p:sp>
      <p:sp>
        <p:nvSpPr>
          <p:cNvPr id="12290" name="Espace réservé du numéro de diapositive 6">
            <a:extLst>
              <a:ext uri="{FF2B5EF4-FFF2-40B4-BE49-F238E27FC236}">
                <a16:creationId xmlns:a16="http://schemas.microsoft.com/office/drawing/2014/main" id="{F755D0E2-73F9-0944-B978-778B8CB201E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A46B3970-6C33-354D-BDBD-1FF646872BC0}" type="slidenum">
              <a:rPr lang="fr-FR" altLang="fr-FR" sz="1100" smtClean="0">
                <a:latin typeface="Gill Sans MT" panose="020B0502020104020203" pitchFamily="34" charset="77"/>
                <a:cs typeface="Arial" panose="020B0604020202020204" pitchFamily="34" charset="0"/>
              </a:rPr>
              <a:pPr/>
              <a:t>2</a:t>
            </a:fld>
            <a:endParaRPr lang="fr-FR" altLang="fr-FR" sz="1100" dirty="0">
              <a:latin typeface="Gill Sans MT" panose="020B0502020104020203" pitchFamily="34" charset="77"/>
              <a:cs typeface="Arial" panose="020B0604020202020204" pitchFamily="34" charset="0"/>
            </a:endParaRPr>
          </a:p>
        </p:txBody>
      </p:sp>
      <p:sp>
        <p:nvSpPr>
          <p:cNvPr id="12291" name="Espace réservé de l'image des diapositives 1">
            <a:extLst>
              <a:ext uri="{FF2B5EF4-FFF2-40B4-BE49-F238E27FC236}">
                <a16:creationId xmlns:a16="http://schemas.microsoft.com/office/drawing/2014/main" id="{47E0508F-7AF7-AE44-B6AC-E27120C270A1}"/>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Espace réservé des notes 2">
            <a:extLst>
              <a:ext uri="{FF2B5EF4-FFF2-40B4-BE49-F238E27FC236}">
                <a16:creationId xmlns:a16="http://schemas.microsoft.com/office/drawing/2014/main" id="{12BA9E12-3E71-9A49-B474-2C3C17E8E11B}"/>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2293" name="Espace réservé du numéro de diapositive 3">
            <a:extLst>
              <a:ext uri="{FF2B5EF4-FFF2-40B4-BE49-F238E27FC236}">
                <a16:creationId xmlns:a16="http://schemas.microsoft.com/office/drawing/2014/main" id="{2E54266E-2349-D946-AF6F-9EE1B2BD00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D02FEF2A-BF4F-EA47-B276-3E1F4B90D793}" type="slidenum">
              <a:rPr lang="fr-FR" altLang="fr-FR" sz="1100">
                <a:latin typeface="Gill Sans MT" panose="020B0502020104020203" pitchFamily="34" charset="77"/>
                <a:cs typeface="Arial" panose="020B0604020202020204" pitchFamily="34" charset="0"/>
              </a:rPr>
              <a:pPr algn="r" eaLnBrk="1" hangingPunct="1"/>
              <a:t>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28870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https://registry.terraform.io/providers/hashicorp/local/latest</a:t>
            </a:r>
          </a:p>
          <a:p>
            <a:endParaRPr lang="en-US" dirty="0"/>
          </a:p>
        </p:txBody>
      </p:sp>
      <p:sp>
        <p:nvSpPr>
          <p:cNvPr id="4" name="Header Placeholder 3"/>
          <p:cNvSpPr>
            <a:spLocks noGrp="1"/>
          </p:cNvSpPr>
          <p:nvPr>
            <p:ph type="hdr" sz="quarter" idx="10"/>
          </p:nvPr>
        </p:nvSpPr>
        <p:spPr/>
        <p:txBody>
          <a:bodyPr/>
          <a:lstStyle/>
          <a:p>
            <a:pPr>
              <a:defRPr/>
            </a:pPr>
            <a:r>
              <a:rPr lang="fr-FR"/>
              <a:t>fdf</a:t>
            </a:r>
            <a:endParaRPr lang="fr-FR" dirty="0"/>
          </a:p>
        </p:txBody>
      </p:sp>
      <p:sp>
        <p:nvSpPr>
          <p:cNvPr id="5" name="Footer Placeholder 4"/>
          <p:cNvSpPr>
            <a:spLocks noGrp="1"/>
          </p:cNvSpPr>
          <p:nvPr>
            <p:ph type="ftr" sz="quarter" idx="11"/>
          </p:nvPr>
        </p:nvSpPr>
        <p:spPr/>
        <p:txBody>
          <a:bodyPr/>
          <a:lstStyle/>
          <a:p>
            <a:pPr>
              <a:defRPr/>
            </a:pPr>
            <a:r>
              <a:rPr lang="fr-FR"/>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59</a:t>
            </a:fld>
            <a:endParaRPr lang="fr-FR" dirty="0"/>
          </a:p>
        </p:txBody>
      </p:sp>
    </p:spTree>
    <p:extLst>
      <p:ext uri="{BB962C8B-B14F-4D97-AF65-F5344CB8AC3E}">
        <p14:creationId xmlns:p14="http://schemas.microsoft.com/office/powerpoint/2010/main" val="227866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BC50F87-0A64-4D4E-A98E-119E05E9CFB5}"/>
              </a:ext>
            </a:extLst>
          </p:cNvPr>
          <p:cNvSpPr>
            <a:spLocks noGrp="1"/>
          </p:cNvSpPr>
          <p:nvPr>
            <p:ph type="dt" sz="quarter" idx="1"/>
          </p:nvPr>
        </p:nvSpPr>
        <p:spPr/>
        <p:txBody>
          <a:bodyPr/>
          <a:lstStyle/>
          <a:p>
            <a:pPr>
              <a:defRPr/>
            </a:pPr>
            <a:fld id="{574A1AE8-F8C0-6E4C-B23B-F2CF66F0DDC4}" type="datetimeFigureOut">
              <a:rPr lang="fr-FR"/>
              <a:pPr>
                <a:defRPr/>
              </a:pPr>
              <a:t>21/06/2024</a:t>
            </a:fld>
            <a:endParaRPr lang="x-none" dirty="0"/>
          </a:p>
        </p:txBody>
      </p:sp>
      <p:sp>
        <p:nvSpPr>
          <p:cNvPr id="14338" name="Espace réservé du numéro de diapositive 6">
            <a:extLst>
              <a:ext uri="{FF2B5EF4-FFF2-40B4-BE49-F238E27FC236}">
                <a16:creationId xmlns:a16="http://schemas.microsoft.com/office/drawing/2014/main" id="{F9E8D056-2C8F-7F41-8474-85A55E99B2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34768BE2-A6F8-C24A-A82A-4F15ECB2DF0E}" type="slidenum">
              <a:rPr lang="fr-FR" altLang="fr-FR" sz="1100" smtClean="0">
                <a:latin typeface="Gill Sans MT" panose="020B0502020104020203" pitchFamily="34" charset="77"/>
                <a:cs typeface="Arial" panose="020B0604020202020204" pitchFamily="34" charset="0"/>
              </a:rPr>
              <a:pPr/>
              <a:t>4</a:t>
            </a:fld>
            <a:endParaRPr lang="fr-FR" altLang="fr-FR" sz="1100" dirty="0">
              <a:latin typeface="Gill Sans MT" panose="020B0502020104020203" pitchFamily="34" charset="77"/>
              <a:cs typeface="Arial" panose="020B0604020202020204" pitchFamily="34" charset="0"/>
            </a:endParaRPr>
          </a:p>
        </p:txBody>
      </p:sp>
      <p:sp>
        <p:nvSpPr>
          <p:cNvPr id="14339" name="Espace réservé de l'image des diapositives 1">
            <a:extLst>
              <a:ext uri="{FF2B5EF4-FFF2-40B4-BE49-F238E27FC236}">
                <a16:creationId xmlns:a16="http://schemas.microsoft.com/office/drawing/2014/main" id="{58638ECC-A81F-D14A-8FFC-5EF54990D04E}"/>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Espace réservé des notes 2">
            <a:extLst>
              <a:ext uri="{FF2B5EF4-FFF2-40B4-BE49-F238E27FC236}">
                <a16:creationId xmlns:a16="http://schemas.microsoft.com/office/drawing/2014/main" id="{DDBA986B-79B0-4642-B013-76B66A59CF39}"/>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4341" name="Espace réservé du numéro de diapositive 3">
            <a:extLst>
              <a:ext uri="{FF2B5EF4-FFF2-40B4-BE49-F238E27FC236}">
                <a16:creationId xmlns:a16="http://schemas.microsoft.com/office/drawing/2014/main" id="{7AF4E074-7A74-8149-9D3B-5A8FA8D08B8C}"/>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D839853C-68B1-054E-91BF-A2FC83B50909}" type="slidenum">
              <a:rPr lang="fr-FR" altLang="fr-FR" sz="1100">
                <a:latin typeface="Gill Sans MT" panose="020B0502020104020203" pitchFamily="34" charset="77"/>
                <a:cs typeface="Arial" panose="020B0604020202020204" pitchFamily="34" charset="0"/>
              </a:rPr>
              <a:pPr algn="r" eaLnBrk="1" hangingPunct="1"/>
              <a:t>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890537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a:t>
            </a:r>
            <a:r>
              <a:rPr lang="fr-FR" baseline="0" dirty="0"/>
              <a:t> changement vers le cloud est indispensable,</a:t>
            </a:r>
          </a:p>
          <a:p>
            <a:r>
              <a:rPr lang="fr-FR" baseline="0" dirty="0"/>
              <a:t>Plusieurs organisations ont commencé à résoudre les soucis de déploiement automatique sur le cloud en développant leurs propres scripts et outils utilisant depuis les simples scripts </a:t>
            </a:r>
            <a:r>
              <a:rPr lang="fr-FR" baseline="0" dirty="0" err="1"/>
              <a:t>shell</a:t>
            </a:r>
            <a:r>
              <a:rPr lang="fr-FR" baseline="0" dirty="0"/>
              <a:t> vers les programmes de programmation comme Python, Ruby, Perl et autres,,, Ceci aboutit enfin aux outils de </a:t>
            </a:r>
            <a:r>
              <a:rPr lang="fr-FR" baseline="0" dirty="0" err="1"/>
              <a:t>rérérences</a:t>
            </a:r>
            <a:r>
              <a:rPr lang="fr-FR" baseline="0" dirty="0"/>
              <a:t> aujourd’hui connus sous le nom de Infrastructure as a code</a:t>
            </a:r>
            <a:endParaRPr lang="en-US" dirty="0"/>
          </a:p>
        </p:txBody>
      </p:sp>
      <p:sp>
        <p:nvSpPr>
          <p:cNvPr id="4" name="Header Placeholder 3"/>
          <p:cNvSpPr>
            <a:spLocks noGrp="1"/>
          </p:cNvSpPr>
          <p:nvPr>
            <p:ph type="hdr" sz="quarter" idx="10"/>
          </p:nvPr>
        </p:nvSpPr>
        <p:spPr/>
        <p:txBody>
          <a:bodyPr/>
          <a:lstStyle/>
          <a:p>
            <a:pPr>
              <a:defRPr/>
            </a:pPr>
            <a:r>
              <a:rPr lang="fr-FR"/>
              <a:t>fdf</a:t>
            </a:r>
            <a:endParaRPr lang="fr-FR" dirty="0"/>
          </a:p>
        </p:txBody>
      </p:sp>
      <p:sp>
        <p:nvSpPr>
          <p:cNvPr id="5" name="Footer Placeholder 4"/>
          <p:cNvSpPr>
            <a:spLocks noGrp="1"/>
          </p:cNvSpPr>
          <p:nvPr>
            <p:ph type="ftr" sz="quarter" idx="11"/>
          </p:nvPr>
        </p:nvSpPr>
        <p:spPr/>
        <p:txBody>
          <a:bodyPr/>
          <a:lstStyle/>
          <a:p>
            <a:pPr>
              <a:defRPr/>
            </a:pPr>
            <a:r>
              <a:rPr lang="fr-FR"/>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6</a:t>
            </a:fld>
            <a:endParaRPr lang="fr-FR" dirty="0"/>
          </a:p>
        </p:txBody>
      </p:sp>
    </p:spTree>
    <p:extLst>
      <p:ext uri="{BB962C8B-B14F-4D97-AF65-F5344CB8AC3E}">
        <p14:creationId xmlns:p14="http://schemas.microsoft.com/office/powerpoint/2010/main" val="1554256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fr-FR"/>
              <a:t>fdf</a:t>
            </a:r>
            <a:endParaRPr lang="fr-FR" dirty="0"/>
          </a:p>
        </p:txBody>
      </p:sp>
      <p:sp>
        <p:nvSpPr>
          <p:cNvPr id="5" name="Footer Placeholder 4"/>
          <p:cNvSpPr>
            <a:spLocks noGrp="1"/>
          </p:cNvSpPr>
          <p:nvPr>
            <p:ph type="ftr" sz="quarter" idx="11"/>
          </p:nvPr>
        </p:nvSpPr>
        <p:spPr/>
        <p:txBody>
          <a:bodyPr/>
          <a:lstStyle/>
          <a:p>
            <a:pPr>
              <a:defRPr/>
            </a:pPr>
            <a:r>
              <a:rPr lang="fr-FR"/>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7</a:t>
            </a:fld>
            <a:endParaRPr lang="fr-FR" dirty="0"/>
          </a:p>
        </p:txBody>
      </p:sp>
    </p:spTree>
    <p:extLst>
      <p:ext uri="{BB962C8B-B14F-4D97-AF65-F5344CB8AC3E}">
        <p14:creationId xmlns:p14="http://schemas.microsoft.com/office/powerpoint/2010/main" val="2089158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Avec </a:t>
            </a:r>
            <a:r>
              <a:rPr lang="fr-FR" dirty="0" err="1"/>
              <a:t>Terraform</a:t>
            </a:r>
            <a:r>
              <a:rPr lang="fr-FR" dirty="0"/>
              <a:t>,</a:t>
            </a:r>
            <a:r>
              <a:rPr lang="fr-FR" baseline="0" dirty="0"/>
              <a:t> un script complexe de création de ressource sur </a:t>
            </a:r>
            <a:r>
              <a:rPr lang="fr-FR" baseline="0" dirty="0" err="1"/>
              <a:t>aws</a:t>
            </a:r>
            <a:r>
              <a:rPr lang="fr-FR" baseline="0" dirty="0"/>
              <a:t> peut se réduire à ces 3 lignes de </a:t>
            </a:r>
            <a:r>
              <a:rPr lang="fr-FR" baseline="0" dirty="0" err="1"/>
              <a:t>doe</a:t>
            </a:r>
            <a:r>
              <a:rPr lang="fr-FR" baseline="0" dirty="0"/>
              <a:t> écrite dans un fichier de configuration</a:t>
            </a:r>
            <a:endParaRPr lang="en-US" dirty="0"/>
          </a:p>
        </p:txBody>
      </p:sp>
      <p:sp>
        <p:nvSpPr>
          <p:cNvPr id="4" name="Header Placeholder 3"/>
          <p:cNvSpPr>
            <a:spLocks noGrp="1"/>
          </p:cNvSpPr>
          <p:nvPr>
            <p:ph type="hdr" sz="quarter" idx="10"/>
          </p:nvPr>
        </p:nvSpPr>
        <p:spPr/>
        <p:txBody>
          <a:bodyPr/>
          <a:lstStyle/>
          <a:p>
            <a:pPr>
              <a:defRPr/>
            </a:pPr>
            <a:r>
              <a:rPr lang="fr-FR"/>
              <a:t>fdf</a:t>
            </a:r>
            <a:endParaRPr lang="fr-FR" dirty="0"/>
          </a:p>
        </p:txBody>
      </p:sp>
      <p:sp>
        <p:nvSpPr>
          <p:cNvPr id="5" name="Footer Placeholder 4"/>
          <p:cNvSpPr>
            <a:spLocks noGrp="1"/>
          </p:cNvSpPr>
          <p:nvPr>
            <p:ph type="ftr" sz="quarter" idx="11"/>
          </p:nvPr>
        </p:nvSpPr>
        <p:spPr/>
        <p:txBody>
          <a:bodyPr/>
          <a:lstStyle/>
          <a:p>
            <a:pPr>
              <a:defRPr/>
            </a:pPr>
            <a:r>
              <a:rPr lang="fr-FR"/>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8</a:t>
            </a:fld>
            <a:endParaRPr lang="fr-FR" dirty="0"/>
          </a:p>
        </p:txBody>
      </p:sp>
    </p:spTree>
    <p:extLst>
      <p:ext uri="{BB962C8B-B14F-4D97-AF65-F5344CB8AC3E}">
        <p14:creationId xmlns:p14="http://schemas.microsoft.com/office/powerpoint/2010/main" val="1797583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Les outils IA</a:t>
            </a:r>
            <a:r>
              <a:rPr lang="fr-FR" baseline="0" dirty="0"/>
              <a:t>C peuvent se résumer en 3 catégories :</a:t>
            </a:r>
          </a:p>
          <a:p>
            <a:pPr marL="171450" indent="-171450">
              <a:buFont typeface="Arial" panose="020B0604020202020204" pitchFamily="34" charset="0"/>
              <a:buChar char="•"/>
            </a:pPr>
            <a:r>
              <a:rPr lang="fr-FR" dirty="0"/>
              <a:t>Des outils de gestion de configuration comme </a:t>
            </a:r>
            <a:r>
              <a:rPr lang="fr-FR" dirty="0" err="1"/>
              <a:t>Ansible</a:t>
            </a:r>
            <a:r>
              <a:rPr lang="fr-FR" dirty="0"/>
              <a:t>, </a:t>
            </a:r>
            <a:r>
              <a:rPr lang="fr-FR" dirty="0" err="1"/>
              <a:t>puppet</a:t>
            </a:r>
            <a:r>
              <a:rPr lang="fr-FR" dirty="0"/>
              <a:t> </a:t>
            </a:r>
          </a:p>
          <a:p>
            <a:pPr marL="171450" indent="-171450">
              <a:buFont typeface="Arial" panose="020B0604020202020204" pitchFamily="34" charset="0"/>
              <a:buChar char="•"/>
            </a:pPr>
            <a:r>
              <a:rPr lang="fr-FR" dirty="0"/>
              <a:t>Des</a:t>
            </a:r>
            <a:r>
              <a:rPr lang="fr-FR" baseline="0" dirty="0"/>
              <a:t> outils de </a:t>
            </a:r>
            <a:r>
              <a:rPr lang="fr-FR" baseline="0" dirty="0" err="1"/>
              <a:t>templating</a:t>
            </a:r>
            <a:r>
              <a:rPr lang="fr-FR" baseline="0" dirty="0"/>
              <a:t> de serveurs tels que Docker, </a:t>
            </a:r>
            <a:r>
              <a:rPr lang="fr-FR" baseline="0" dirty="0" err="1"/>
              <a:t>Vagrant</a:t>
            </a:r>
            <a:r>
              <a:rPr lang="fr-FR" baseline="0" dirty="0"/>
              <a:t> … </a:t>
            </a:r>
          </a:p>
          <a:p>
            <a:pPr marL="171450" indent="-171450">
              <a:buFont typeface="Arial" panose="020B0604020202020204" pitchFamily="34" charset="0"/>
              <a:buChar char="•"/>
            </a:pPr>
            <a:r>
              <a:rPr lang="fr-FR" baseline="0" dirty="0"/>
              <a:t>Des outils de </a:t>
            </a:r>
            <a:r>
              <a:rPr lang="fr-FR" baseline="0" dirty="0" err="1"/>
              <a:t>provisionning</a:t>
            </a:r>
            <a:r>
              <a:rPr lang="fr-FR" baseline="0" dirty="0"/>
              <a:t> tels que </a:t>
            </a:r>
            <a:r>
              <a:rPr lang="fr-FR" baseline="0" dirty="0" err="1"/>
              <a:t>Terraform</a:t>
            </a:r>
            <a:r>
              <a:rPr lang="fr-FR" baseline="0" dirty="0"/>
              <a:t> et </a:t>
            </a:r>
            <a:r>
              <a:rPr lang="fr-FR" baseline="0" dirty="0" err="1"/>
              <a:t>CloudFormation</a:t>
            </a:r>
            <a:r>
              <a:rPr lang="fr-FR" baseline="0" dirty="0"/>
              <a:t> (dédié pour déployer des services sur </a:t>
            </a:r>
            <a:r>
              <a:rPr lang="fr-FR" baseline="0" dirty="0" err="1"/>
              <a:t>aws</a:t>
            </a:r>
            <a:r>
              <a:rPr lang="fr-FR" baseline="0" dirty="0"/>
              <a:t>)</a:t>
            </a:r>
            <a:endParaRPr lang="en-US" dirty="0"/>
          </a:p>
        </p:txBody>
      </p:sp>
      <p:sp>
        <p:nvSpPr>
          <p:cNvPr id="4" name="Header Placeholder 3"/>
          <p:cNvSpPr>
            <a:spLocks noGrp="1"/>
          </p:cNvSpPr>
          <p:nvPr>
            <p:ph type="hdr" sz="quarter" idx="10"/>
          </p:nvPr>
        </p:nvSpPr>
        <p:spPr/>
        <p:txBody>
          <a:bodyPr/>
          <a:lstStyle/>
          <a:p>
            <a:pPr>
              <a:defRPr/>
            </a:pPr>
            <a:r>
              <a:rPr lang="fr-FR"/>
              <a:t>fdf</a:t>
            </a:r>
            <a:endParaRPr lang="fr-FR" dirty="0"/>
          </a:p>
        </p:txBody>
      </p:sp>
      <p:sp>
        <p:nvSpPr>
          <p:cNvPr id="5" name="Footer Placeholder 4"/>
          <p:cNvSpPr>
            <a:spLocks noGrp="1"/>
          </p:cNvSpPr>
          <p:nvPr>
            <p:ph type="ftr" sz="quarter" idx="11"/>
          </p:nvPr>
        </p:nvSpPr>
        <p:spPr/>
        <p:txBody>
          <a:bodyPr/>
          <a:lstStyle/>
          <a:p>
            <a:pPr>
              <a:defRPr/>
            </a:pPr>
            <a:r>
              <a:rPr lang="fr-FR"/>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9</a:t>
            </a:fld>
            <a:endParaRPr lang="fr-FR" dirty="0"/>
          </a:p>
        </p:txBody>
      </p:sp>
    </p:spTree>
    <p:extLst>
      <p:ext uri="{BB962C8B-B14F-4D97-AF65-F5344CB8AC3E}">
        <p14:creationId xmlns:p14="http://schemas.microsoft.com/office/powerpoint/2010/main" val="1639530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Un </a:t>
            </a:r>
            <a:r>
              <a:rPr lang="fr-FR" dirty="0" err="1"/>
              <a:t>parmis</a:t>
            </a:r>
            <a:r>
              <a:rPr lang="fr-FR" baseline="0" dirty="0"/>
              <a:t> les grands avantages de </a:t>
            </a:r>
            <a:r>
              <a:rPr lang="fr-FR" baseline="0" dirty="0" err="1"/>
              <a:t>Terraform</a:t>
            </a:r>
            <a:r>
              <a:rPr lang="fr-FR" baseline="0" dirty="0"/>
              <a:t> est sa capacité à déployer des services vers des plateformes multiples incluant des </a:t>
            </a:r>
            <a:r>
              <a:rPr lang="fr-FR" baseline="0" dirty="0" err="1"/>
              <a:t>clouds</a:t>
            </a:r>
            <a:r>
              <a:rPr lang="fr-FR" baseline="0" dirty="0"/>
              <a:t> privés et publiques,</a:t>
            </a:r>
            <a:endParaRPr lang="en-US" dirty="0"/>
          </a:p>
        </p:txBody>
      </p:sp>
      <p:sp>
        <p:nvSpPr>
          <p:cNvPr id="4" name="Header Placeholder 3"/>
          <p:cNvSpPr>
            <a:spLocks noGrp="1"/>
          </p:cNvSpPr>
          <p:nvPr>
            <p:ph type="hdr" sz="quarter" idx="10"/>
          </p:nvPr>
        </p:nvSpPr>
        <p:spPr/>
        <p:txBody>
          <a:bodyPr/>
          <a:lstStyle/>
          <a:p>
            <a:pPr>
              <a:defRPr/>
            </a:pPr>
            <a:r>
              <a:rPr lang="fr-FR"/>
              <a:t>fdf</a:t>
            </a:r>
            <a:endParaRPr lang="fr-FR" dirty="0"/>
          </a:p>
        </p:txBody>
      </p:sp>
      <p:sp>
        <p:nvSpPr>
          <p:cNvPr id="5" name="Footer Placeholder 4"/>
          <p:cNvSpPr>
            <a:spLocks noGrp="1"/>
          </p:cNvSpPr>
          <p:nvPr>
            <p:ph type="ftr" sz="quarter" idx="11"/>
          </p:nvPr>
        </p:nvSpPr>
        <p:spPr/>
        <p:txBody>
          <a:bodyPr/>
          <a:lstStyle/>
          <a:p>
            <a:pPr>
              <a:defRPr/>
            </a:pPr>
            <a:r>
              <a:rPr lang="fr-FR"/>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10</a:t>
            </a:fld>
            <a:endParaRPr lang="fr-FR" dirty="0"/>
          </a:p>
        </p:txBody>
      </p:sp>
    </p:spTree>
    <p:extLst>
      <p:ext uri="{BB962C8B-B14F-4D97-AF65-F5344CB8AC3E}">
        <p14:creationId xmlns:p14="http://schemas.microsoft.com/office/powerpoint/2010/main" val="2256211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phase </a:t>
            </a:r>
            <a:r>
              <a:rPr lang="fr-FR" dirty="0" err="1"/>
              <a:t>init</a:t>
            </a:r>
            <a:r>
              <a:rPr lang="fr-FR" dirty="0"/>
              <a:t> permet d’initialiser le projet</a:t>
            </a:r>
          </a:p>
          <a:p>
            <a:r>
              <a:rPr lang="fr-FR" dirty="0"/>
              <a:t>Durant</a:t>
            </a:r>
            <a:r>
              <a:rPr lang="fr-FR" baseline="0" dirty="0"/>
              <a:t> la phase plan, </a:t>
            </a:r>
            <a:r>
              <a:rPr lang="fr-FR" baseline="0" dirty="0" err="1"/>
              <a:t>terraform</a:t>
            </a:r>
            <a:r>
              <a:rPr lang="fr-FR" baseline="0" dirty="0"/>
              <a:t> créé un brouillon de plan pour arriver à l’état destination</a:t>
            </a:r>
          </a:p>
          <a:p>
            <a:r>
              <a:rPr lang="fr-FR" baseline="0" dirty="0"/>
              <a:t>Et durant la phase </a:t>
            </a:r>
            <a:r>
              <a:rPr lang="fr-FR" baseline="0" dirty="0" err="1"/>
              <a:t>apply</a:t>
            </a:r>
            <a:r>
              <a:rPr lang="fr-FR" baseline="0" dirty="0"/>
              <a:t>, </a:t>
            </a:r>
            <a:r>
              <a:rPr lang="fr-FR" baseline="0" dirty="0" err="1"/>
              <a:t>terraform</a:t>
            </a:r>
            <a:r>
              <a:rPr lang="fr-FR" baseline="0" dirty="0"/>
              <a:t> fait les changements nécessaire sur l’environnement de destination pour arriver à l’état d’infrastructure désiré</a:t>
            </a:r>
          </a:p>
          <a:p>
            <a:r>
              <a:rPr lang="fr-FR" baseline="0" dirty="0"/>
              <a:t>Chaque objet que </a:t>
            </a:r>
            <a:r>
              <a:rPr lang="fr-FR" baseline="0" dirty="0" err="1"/>
              <a:t>terraform</a:t>
            </a:r>
            <a:r>
              <a:rPr lang="fr-FR" baseline="0" dirty="0"/>
              <a:t> gère est appelé ressource.</a:t>
            </a:r>
          </a:p>
          <a:p>
            <a:r>
              <a:rPr lang="fr-FR" baseline="0" dirty="0"/>
              <a:t>Une ressource peut être une instance de machine, un serveur de base de données, un fichier sur un </a:t>
            </a:r>
            <a:r>
              <a:rPr lang="fr-FR" baseline="0" dirty="0" err="1"/>
              <a:t>localhost</a:t>
            </a:r>
            <a:r>
              <a:rPr lang="fr-FR" baseline="0" dirty="0"/>
              <a:t> ou un service cloud, une règle cloud ou autres …</a:t>
            </a:r>
            <a:endParaRPr lang="en-US" dirty="0"/>
          </a:p>
        </p:txBody>
      </p:sp>
      <p:sp>
        <p:nvSpPr>
          <p:cNvPr id="4" name="Header Placeholder 3"/>
          <p:cNvSpPr>
            <a:spLocks noGrp="1"/>
          </p:cNvSpPr>
          <p:nvPr>
            <p:ph type="hdr" sz="quarter" idx="10"/>
          </p:nvPr>
        </p:nvSpPr>
        <p:spPr/>
        <p:txBody>
          <a:bodyPr/>
          <a:lstStyle/>
          <a:p>
            <a:pPr>
              <a:defRPr/>
            </a:pPr>
            <a:r>
              <a:rPr lang="fr-FR"/>
              <a:t>fdf</a:t>
            </a:r>
            <a:endParaRPr lang="fr-FR" dirty="0"/>
          </a:p>
        </p:txBody>
      </p:sp>
      <p:sp>
        <p:nvSpPr>
          <p:cNvPr id="5" name="Footer Placeholder 4"/>
          <p:cNvSpPr>
            <a:spLocks noGrp="1"/>
          </p:cNvSpPr>
          <p:nvPr>
            <p:ph type="ftr" sz="quarter" idx="11"/>
          </p:nvPr>
        </p:nvSpPr>
        <p:spPr/>
        <p:txBody>
          <a:bodyPr/>
          <a:lstStyle/>
          <a:p>
            <a:pPr>
              <a:defRPr/>
            </a:pPr>
            <a:r>
              <a:rPr lang="fr-FR"/>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11</a:t>
            </a:fld>
            <a:endParaRPr lang="fr-FR" dirty="0"/>
          </a:p>
        </p:txBody>
      </p:sp>
    </p:spTree>
    <p:extLst>
      <p:ext uri="{BB962C8B-B14F-4D97-AF65-F5344CB8AC3E}">
        <p14:creationId xmlns:p14="http://schemas.microsoft.com/office/powerpoint/2010/main" val="2737487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7" name="Titre 1"/>
          <p:cNvSpPr>
            <a:spLocks noGrp="1"/>
          </p:cNvSpPr>
          <p:nvPr>
            <p:ph type="title"/>
          </p:nvPr>
        </p:nvSpPr>
        <p:spPr>
          <a:xfrm>
            <a:off x="79556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8"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Rectangle 11">
            <a:extLst>
              <a:ext uri="{FF2B5EF4-FFF2-40B4-BE49-F238E27FC236}">
                <a16:creationId xmlns:a16="http://schemas.microsoft.com/office/drawing/2014/main" id="{B18D8FFF-08FB-2B40-A124-5ED09C5658FD}"/>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sp>
        <p:nvSpPr>
          <p:cNvPr id="6" name="Espace réservé du numéro de diapositive 5">
            <a:extLst>
              <a:ext uri="{FF2B5EF4-FFF2-40B4-BE49-F238E27FC236}">
                <a16:creationId xmlns:a16="http://schemas.microsoft.com/office/drawing/2014/main" id="{A6899ED7-D8FB-4846-8873-269D38FA628F}"/>
              </a:ext>
            </a:extLst>
          </p:cNvPr>
          <p:cNvSpPr>
            <a:spLocks noGrp="1"/>
          </p:cNvSpPr>
          <p:nvPr>
            <p:ph type="sldNum" sz="quarter" idx="12"/>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pic>
        <p:nvPicPr>
          <p:cNvPr id="10" name="Image 9">
            <a:extLst>
              <a:ext uri="{FF2B5EF4-FFF2-40B4-BE49-F238E27FC236}">
                <a16:creationId xmlns:a16="http://schemas.microsoft.com/office/drawing/2014/main" id="{985E2C2D-C30D-914F-A5C6-34C251B71B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795565" y="42776"/>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3"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00" b="0" i="0">
                <a:latin typeface="Gill Sans MT" panose="020B0502020104020203" pitchFamily="34" charset="77"/>
              </a:defRPr>
            </a:lvl3pPr>
            <a:lvl4pPr>
              <a:defRPr sz="1800"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sp>
        <p:nvSpPr>
          <p:cNvPr id="12" name="Rectangle 11">
            <a:extLst>
              <a:ext uri="{FF2B5EF4-FFF2-40B4-BE49-F238E27FC236}">
                <a16:creationId xmlns:a16="http://schemas.microsoft.com/office/drawing/2014/main" id="{B271B5B9-7989-674F-89CD-C6BFCB0E28E1}"/>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7" name="Image 6">
            <a:extLst>
              <a:ext uri="{FF2B5EF4-FFF2-40B4-BE49-F238E27FC236}">
                <a16:creationId xmlns:a16="http://schemas.microsoft.com/office/drawing/2014/main" id="{E4842C5B-6179-F74B-BA6A-4A64FB49945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re de section">
    <p:spTree>
      <p:nvGrpSpPr>
        <p:cNvPr id="1" name=""/>
        <p:cNvGrpSpPr/>
        <p:nvPr/>
      </p:nvGrpSpPr>
      <p:grpSpPr>
        <a:xfrm>
          <a:off x="0" y="0"/>
          <a:ext cx="0" cy="0"/>
          <a:chOff x="0" y="0"/>
          <a:chExt cx="0" cy="0"/>
        </a:xfrm>
      </p:grpSpPr>
      <p:sp>
        <p:nvSpPr>
          <p:cNvPr id="7" name="Titre 1"/>
          <p:cNvSpPr>
            <a:spLocks noGrp="1"/>
          </p:cNvSpPr>
          <p:nvPr>
            <p:ph type="title"/>
          </p:nvPr>
        </p:nvSpPr>
        <p:spPr>
          <a:xfrm>
            <a:off x="83010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8"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200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sp>
        <p:nvSpPr>
          <p:cNvPr id="14" name="Rectangle 13">
            <a:extLst>
              <a:ext uri="{FF2B5EF4-FFF2-40B4-BE49-F238E27FC236}">
                <a16:creationId xmlns:a16="http://schemas.microsoft.com/office/drawing/2014/main" id="{E73A0966-4B7E-3E45-A8B8-0EF4B26D0F20}"/>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9" name="Image 8">
            <a:extLst>
              <a:ext uri="{FF2B5EF4-FFF2-40B4-BE49-F238E27FC236}">
                <a16:creationId xmlns:a16="http://schemas.microsoft.com/office/drawing/2014/main" id="{FF35F388-42D0-4F4D-AF18-1F3D2BEBC1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sp>
        <p:nvSpPr>
          <p:cNvPr id="6" name="Titre 1"/>
          <p:cNvSpPr>
            <a:spLocks noGrp="1"/>
          </p:cNvSpPr>
          <p:nvPr>
            <p:ph type="title"/>
          </p:nvPr>
        </p:nvSpPr>
        <p:spPr>
          <a:xfrm>
            <a:off x="83010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7"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sp>
        <p:nvSpPr>
          <p:cNvPr id="14" name="Rectangle 13">
            <a:extLst>
              <a:ext uri="{FF2B5EF4-FFF2-40B4-BE49-F238E27FC236}">
                <a16:creationId xmlns:a16="http://schemas.microsoft.com/office/drawing/2014/main" id="{C7B5AADB-487A-354E-B05A-FCDA9A81D840}"/>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8" name="Image 7">
            <a:extLst>
              <a:ext uri="{FF2B5EF4-FFF2-40B4-BE49-F238E27FC236}">
                <a16:creationId xmlns:a16="http://schemas.microsoft.com/office/drawing/2014/main" id="{A3EE0D6C-E254-8C46-845E-3DBF8470B6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Vide">
    <p:spTree>
      <p:nvGrpSpPr>
        <p:cNvPr id="1" name=""/>
        <p:cNvGrpSpPr/>
        <p:nvPr/>
      </p:nvGrpSpPr>
      <p:grpSpPr>
        <a:xfrm>
          <a:off x="0" y="0"/>
          <a:ext cx="0" cy="0"/>
          <a:chOff x="0" y="0"/>
          <a:chExt cx="0" cy="0"/>
        </a:xfrm>
      </p:grpSpPr>
      <p:sp>
        <p:nvSpPr>
          <p:cNvPr id="9" name="Titre 1"/>
          <p:cNvSpPr>
            <a:spLocks noGrp="1"/>
          </p:cNvSpPr>
          <p:nvPr>
            <p:ph type="title"/>
          </p:nvPr>
        </p:nvSpPr>
        <p:spPr>
          <a:xfrm>
            <a:off x="79556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10"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sp>
        <p:nvSpPr>
          <p:cNvPr id="14" name="Rectangle 13">
            <a:extLst>
              <a:ext uri="{FF2B5EF4-FFF2-40B4-BE49-F238E27FC236}">
                <a16:creationId xmlns:a16="http://schemas.microsoft.com/office/drawing/2014/main" id="{0F91E873-9EA6-A84A-A455-9D297D27FABD}"/>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7" name="Image 6">
            <a:extLst>
              <a:ext uri="{FF2B5EF4-FFF2-40B4-BE49-F238E27FC236}">
                <a16:creationId xmlns:a16="http://schemas.microsoft.com/office/drawing/2014/main" id="{398FA09E-DB12-9646-801A-5E09CAA501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
        <p:nvSpPr>
          <p:cNvPr id="9" name="Espace réservé du contenu 2">
            <a:extLst>
              <a:ext uri="{FF2B5EF4-FFF2-40B4-BE49-F238E27FC236}">
                <a16:creationId xmlns:a16="http://schemas.microsoft.com/office/drawing/2014/main" id="{1EA8CE91-C375-4BA1-B153-C4D7F8BEC840}"/>
              </a:ext>
            </a:extLst>
          </p:cNvPr>
          <p:cNvSpPr>
            <a:spLocks noGrp="1"/>
          </p:cNvSpPr>
          <p:nvPr>
            <p:ph idx="1"/>
          </p:nvPr>
        </p:nvSpPr>
        <p:spPr>
          <a:xfrm>
            <a:off x="224238" y="931091"/>
            <a:ext cx="10026946" cy="5643627"/>
          </a:xfrm>
          <a:prstGeom prst="rect">
            <a:avLst/>
          </a:prstGeom>
        </p:spPr>
        <p:txBody>
          <a:bodyPr lIns="36000" tIns="36000" rIns="36000" bIns="36000">
            <a:noAutofit/>
          </a:bodyPr>
          <a:lstStyle>
            <a:lvl1pPr marL="440793" indent="-440793">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03070" indent="-447002">
              <a:buClr>
                <a:srgbClr val="C00000"/>
              </a:buClr>
              <a:buFont typeface="Wingdings" panose="05000000000000000000" pitchFamily="2" charset="2"/>
              <a:buChar char="q"/>
              <a:defRPr sz="2000" b="0" i="0">
                <a:latin typeface="Gill Sans MT" panose="020B0502020104020203" pitchFamily="34" charset="77"/>
              </a:defRPr>
            </a:lvl2pPr>
            <a:lvl3pPr>
              <a:defRPr sz="1956" b="0" i="0">
                <a:latin typeface="Gill Sans MT" panose="020B0502020104020203" pitchFamily="34" charset="77"/>
              </a:defRPr>
            </a:lvl3pPr>
            <a:lvl4pPr>
              <a:defRPr sz="1761" b="0" i="0">
                <a:latin typeface="Gill Sans MT" panose="020B0502020104020203" pitchFamily="34" charset="77"/>
              </a:defRPr>
            </a:lvl4pPr>
            <a:lvl5pPr marL="2052310" indent="-228034">
              <a:buFont typeface="Wingdings" panose="05000000000000000000" pitchFamily="2" charset="2"/>
              <a:buChar char="v"/>
              <a:defRPr sz="1565"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Titre 1">
            <a:extLst>
              <a:ext uri="{FF2B5EF4-FFF2-40B4-BE49-F238E27FC236}">
                <a16:creationId xmlns:a16="http://schemas.microsoft.com/office/drawing/2014/main" id="{24DAA922-1AF7-4336-90B1-1351A5AB33DD}"/>
              </a:ext>
            </a:extLst>
          </p:cNvPr>
          <p:cNvSpPr>
            <a:spLocks noGrp="1"/>
          </p:cNvSpPr>
          <p:nvPr>
            <p:ph type="title"/>
          </p:nvPr>
        </p:nvSpPr>
        <p:spPr>
          <a:xfrm>
            <a:off x="1315281" y="53579"/>
            <a:ext cx="8908604" cy="506694"/>
          </a:xfrm>
          <a:prstGeom prst="rect">
            <a:avLst/>
          </a:prstGeom>
        </p:spPr>
        <p:txBody>
          <a:bodyPr>
            <a:noAutofit/>
          </a:bodyPr>
          <a:lstStyle>
            <a:lvl1pPr algn="r">
              <a:defRPr sz="2948" b="1" i="0">
                <a:latin typeface="Gill Sans MT" panose="020B0502020104020203" pitchFamily="34" charset="77"/>
              </a:defRPr>
            </a:lvl1pPr>
          </a:lstStyle>
          <a:p>
            <a:r>
              <a:rPr lang="fr-FR" dirty="0"/>
              <a:t>Cliquez pour modifier le style du titre</a:t>
            </a:r>
          </a:p>
        </p:txBody>
      </p:sp>
      <p:sp>
        <p:nvSpPr>
          <p:cNvPr id="12" name="Rectangle 11">
            <a:extLst>
              <a:ext uri="{FF2B5EF4-FFF2-40B4-BE49-F238E27FC236}">
                <a16:creationId xmlns:a16="http://schemas.microsoft.com/office/drawing/2014/main" id="{3759F2AA-CDBF-445A-9B6A-0EAA969EE1FE}"/>
              </a:ext>
            </a:extLst>
          </p:cNvPr>
          <p:cNvSpPr/>
          <p:nvPr userDrawn="1"/>
        </p:nvSpPr>
        <p:spPr>
          <a:xfrm>
            <a:off x="1315283"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21" b="0" i="0" dirty="0">
              <a:latin typeface="Gill Sans MT" panose="020B0502020104020203" pitchFamily="34" charset="77"/>
            </a:endParaRPr>
          </a:p>
        </p:txBody>
      </p:sp>
      <p:sp>
        <p:nvSpPr>
          <p:cNvPr id="13" name="Espace réservé du numéro de diapositive 5">
            <a:extLst>
              <a:ext uri="{FF2B5EF4-FFF2-40B4-BE49-F238E27FC236}">
                <a16:creationId xmlns:a16="http://schemas.microsoft.com/office/drawing/2014/main" id="{DDB784EE-30B3-4AD6-A8E3-7E609F121BC6}"/>
              </a:ext>
            </a:extLst>
          </p:cNvPr>
          <p:cNvSpPr>
            <a:spLocks noGrp="1"/>
          </p:cNvSpPr>
          <p:nvPr>
            <p:ph type="sldNum" sz="quarter" idx="12"/>
          </p:nvPr>
        </p:nvSpPr>
        <p:spPr>
          <a:xfrm>
            <a:off x="9942717" y="6644849"/>
            <a:ext cx="533196" cy="373661"/>
          </a:xfrm>
          <a:prstGeom prst="rect">
            <a:avLst/>
          </a:prstGeom>
        </p:spPr>
        <p:txBody>
          <a:bodyPr/>
          <a:lstStyle>
            <a:lvl1pPr algn="ctr">
              <a:defRPr sz="1400"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pic>
        <p:nvPicPr>
          <p:cNvPr id="7" name="Image 6">
            <a:extLst>
              <a:ext uri="{FF2B5EF4-FFF2-40B4-BE49-F238E27FC236}">
                <a16:creationId xmlns:a16="http://schemas.microsoft.com/office/drawing/2014/main" id="{60C917CE-5766-2148-A5D4-166BC7F6234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extLst>
      <p:ext uri="{BB962C8B-B14F-4D97-AF65-F5344CB8AC3E}">
        <p14:creationId xmlns:p14="http://schemas.microsoft.com/office/powerpoint/2010/main" val="312411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re 1"/>
          <p:cNvSpPr txBox="1">
            <a:spLocks/>
          </p:cNvSpPr>
          <p:nvPr userDrawn="1"/>
        </p:nvSpPr>
        <p:spPr>
          <a:xfrm>
            <a:off x="830105" y="53578"/>
            <a:ext cx="9428322" cy="506694"/>
          </a:xfrm>
          <a:prstGeom prst="rect">
            <a:avLst/>
          </a:prstGeom>
        </p:spPr>
        <p:txBody>
          <a:bodyPr>
            <a:noAutofit/>
          </a:bodyPr>
          <a:lstStyle>
            <a:lvl1pPr algn="ctr" defTabSz="932950" rtl="0" eaLnBrk="1" latinLnBrk="0" hangingPunct="1">
              <a:spcBef>
                <a:spcPct val="0"/>
              </a:spcBef>
              <a:buNone/>
              <a:defRPr sz="3200" b="1" kern="1200">
                <a:solidFill>
                  <a:schemeClr val="tx1"/>
                </a:solidFill>
                <a:latin typeface="+mj-lt"/>
                <a:ea typeface="+mj-ea"/>
                <a:cs typeface="+mj-cs"/>
              </a:defRPr>
            </a:lvl1pPr>
          </a:lstStyle>
          <a:p>
            <a:pPr algn="r" fontAlgn="auto">
              <a:spcAft>
                <a:spcPts val="0"/>
              </a:spcAft>
            </a:pPr>
            <a:r>
              <a:rPr lang="fr-FR" sz="3000" b="1" i="0" dirty="0">
                <a:latin typeface="Gill Sans MT" panose="020B0502020104020203" pitchFamily="34" charset="77"/>
              </a:rPr>
              <a:t>Cliquez pour modifier le style du titre</a:t>
            </a:r>
          </a:p>
        </p:txBody>
      </p:sp>
      <p:sp>
        <p:nvSpPr>
          <p:cNvPr id="9" name="Espace réservé du contenu 2"/>
          <p:cNvSpPr txBox="1">
            <a:spLocks/>
          </p:cNvSpPr>
          <p:nvPr userDrawn="1"/>
        </p:nvSpPr>
        <p:spPr>
          <a:xfrm>
            <a:off x="224238" y="931090"/>
            <a:ext cx="10026946" cy="5643627"/>
          </a:xfrm>
          <a:prstGeom prst="rect">
            <a:avLst/>
          </a:prstGeom>
        </p:spPr>
        <p:txBody>
          <a:bodyPr lIns="35814" tIns="35814" rIns="35814" bIns="35814">
            <a:noAutofit/>
          </a:bodyPr>
          <a:lstStyle>
            <a:lvl1pPr marL="450850" indent="-450850" algn="l" defTabSz="932950" rtl="0" eaLnBrk="1" latinLnBrk="0" hangingPunct="1">
              <a:spcBef>
                <a:spcPct val="20000"/>
              </a:spcBef>
              <a:buClr>
                <a:srgbClr val="339933"/>
              </a:buClr>
              <a:buFont typeface="Webdings" panose="05030102010509060703" pitchFamily="18" charset="2"/>
              <a:buChar char="&lt;"/>
              <a:defRPr sz="2400" kern="1200">
                <a:solidFill>
                  <a:schemeClr val="tx1"/>
                </a:solidFill>
                <a:latin typeface="+mn-lt"/>
                <a:ea typeface="+mn-ea"/>
                <a:cs typeface="+mn-cs"/>
              </a:defRPr>
            </a:lvl1pPr>
            <a:lvl2pPr marL="923675" indent="-457200" algn="l" defTabSz="932950" rtl="0" eaLnBrk="1" latinLnBrk="0" hangingPunct="1">
              <a:spcBef>
                <a:spcPct val="20000"/>
              </a:spcBef>
              <a:buClr>
                <a:srgbClr val="C00000"/>
              </a:buClr>
              <a:buFont typeface="Wingdings" panose="05000000000000000000" pitchFamily="2" charset="2"/>
              <a:buChar char="q"/>
              <a:defRPr sz="2200" kern="1200">
                <a:solidFill>
                  <a:schemeClr val="tx1"/>
                </a:solidFill>
                <a:latin typeface="+mn-lt"/>
                <a:ea typeface="+mn-ea"/>
                <a:cs typeface="+mn-cs"/>
              </a:defRPr>
            </a:lvl2pPr>
            <a:lvl3pPr marL="1166187"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32662" indent="-233237" algn="l" defTabSz="93295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99137" indent="-233237" algn="l" defTabSz="932950" rtl="0" eaLnBrk="1" latinLnBrk="0" hangingPunct="1">
              <a:spcBef>
                <a:spcPct val="20000"/>
              </a:spcBef>
              <a:buFont typeface="Wingdings" panose="05000000000000000000" pitchFamily="2" charset="2"/>
              <a:buChar char="v"/>
              <a:defRPr sz="1600" kern="1200">
                <a:solidFill>
                  <a:schemeClr val="tx1"/>
                </a:solidFill>
                <a:latin typeface="+mn-lt"/>
                <a:ea typeface="+mn-ea"/>
                <a:cs typeface="+mn-cs"/>
              </a:defRPr>
            </a:lvl5pPr>
            <a:lvl6pPr marL="2565612"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2087"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8562"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5036"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buClr>
                <a:schemeClr val="accent5">
                  <a:lumMod val="50000"/>
                </a:schemeClr>
              </a:buClr>
            </a:pPr>
            <a:r>
              <a:rPr lang="fr-FR" sz="2200" b="0" i="0" dirty="0">
                <a:latin typeface="Gill Sans MT" panose="020B0502020104020203" pitchFamily="34" charset="77"/>
              </a:rPr>
              <a:t>Cliquez pour modifier les styles du texte du masque</a:t>
            </a:r>
          </a:p>
          <a:p>
            <a:pPr lvl="1" fontAlgn="auto">
              <a:spcAft>
                <a:spcPts val="0"/>
              </a:spcAft>
            </a:pPr>
            <a:r>
              <a:rPr lang="fr-FR" sz="2000" b="0" i="0" dirty="0">
                <a:latin typeface="Gill Sans MT" panose="020B0502020104020203" pitchFamily="34" charset="77"/>
              </a:rPr>
              <a:t>Deuxième niveau</a:t>
            </a:r>
          </a:p>
          <a:p>
            <a:pPr lvl="2" fontAlgn="auto">
              <a:spcAft>
                <a:spcPts val="0"/>
              </a:spcAft>
            </a:pPr>
            <a:r>
              <a:rPr lang="fr-FR" sz="1990" b="0" i="0" dirty="0">
                <a:latin typeface="Gill Sans MT" panose="020B0502020104020203" pitchFamily="34" charset="77"/>
              </a:rPr>
              <a:t>Troisième niveau</a:t>
            </a:r>
          </a:p>
          <a:p>
            <a:pPr lvl="3" fontAlgn="auto">
              <a:spcAft>
                <a:spcPts val="0"/>
              </a:spcAft>
            </a:pPr>
            <a:r>
              <a:rPr lang="fr-FR" sz="1791" b="0" i="0" dirty="0">
                <a:latin typeface="Gill Sans MT" panose="020B0502020104020203" pitchFamily="34" charset="77"/>
              </a:rPr>
              <a:t>Quatrième niveau</a:t>
            </a:r>
          </a:p>
          <a:p>
            <a:pPr lvl="4" fontAlgn="auto">
              <a:spcAft>
                <a:spcPts val="0"/>
              </a:spcAft>
            </a:pPr>
            <a:r>
              <a:rPr lang="fr-FR" sz="1592" b="0" i="0" dirty="0">
                <a:latin typeface="Gill Sans MT" panose="020B0502020104020203" pitchFamily="34" charset="77"/>
              </a:rPr>
              <a:t>Cinquième niveau</a:t>
            </a:r>
          </a:p>
        </p:txBody>
      </p:sp>
      <p:sp>
        <p:nvSpPr>
          <p:cNvPr id="7" name="Rectangle 6">
            <a:extLst>
              <a:ext uri="{FF2B5EF4-FFF2-40B4-BE49-F238E27FC236}">
                <a16:creationId xmlns:a16="http://schemas.microsoft.com/office/drawing/2014/main" id="{108BB58A-F1EA-1846-805D-D66D5727B988}"/>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sp>
        <p:nvSpPr>
          <p:cNvPr id="10" name="Espace réservé du numéro de diapositive 5">
            <a:extLst>
              <a:ext uri="{FF2B5EF4-FFF2-40B4-BE49-F238E27FC236}">
                <a16:creationId xmlns:a16="http://schemas.microsoft.com/office/drawing/2014/main" id="{9092200A-CA59-B14E-996E-8F01D6E54574}"/>
              </a:ext>
            </a:extLst>
          </p:cNvPr>
          <p:cNvSpPr>
            <a:spLocks noGrp="1"/>
          </p:cNvSpPr>
          <p:nvPr>
            <p:ph type="sldNum" sz="quarter" idx="4"/>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pic>
        <p:nvPicPr>
          <p:cNvPr id="3" name="Image 2">
            <a:extLst>
              <a:ext uri="{FF2B5EF4-FFF2-40B4-BE49-F238E27FC236}">
                <a16:creationId xmlns:a16="http://schemas.microsoft.com/office/drawing/2014/main" id="{B90F19E2-815D-A244-A276-BE2A201577C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8" r:id="rId4"/>
    <p:sldLayoutId id="2147483839" r:id="rId5"/>
    <p:sldLayoutId id="2147483862" r:id="rId6"/>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hf hdr="0" ftr="0" dt="0"/>
  <p:txStyles>
    <p:titleStyle>
      <a:lvl1pPr algn="ctr" defTabSz="928099" rtl="0" eaLnBrk="1" latinLnBrk="0" hangingPunct="1">
        <a:spcBef>
          <a:spcPct val="0"/>
        </a:spcBef>
        <a:buNone/>
        <a:defRPr sz="4477" kern="1200">
          <a:solidFill>
            <a:schemeClr val="tx1"/>
          </a:solidFill>
          <a:latin typeface="+mj-lt"/>
          <a:ea typeface="+mj-ea"/>
          <a:cs typeface="+mj-cs"/>
        </a:defRPr>
      </a:lvl1pPr>
    </p:titleStyle>
    <p:bodyStyle>
      <a:lvl1pPr marL="348037" indent="-348037" algn="l" defTabSz="928099" rtl="0" eaLnBrk="1" latinLnBrk="0" hangingPunct="1">
        <a:spcBef>
          <a:spcPct val="20000"/>
        </a:spcBef>
        <a:buFont typeface="Arial" pitchFamily="34" charset="0"/>
        <a:buChar char="•"/>
        <a:defRPr sz="3183" kern="1200">
          <a:solidFill>
            <a:schemeClr val="tx1"/>
          </a:solidFill>
          <a:latin typeface="+mn-lt"/>
          <a:ea typeface="+mn-ea"/>
          <a:cs typeface="+mn-cs"/>
        </a:defRPr>
      </a:lvl1pPr>
      <a:lvl2pPr marL="754080" indent="-290031" algn="l" defTabSz="928099" rtl="0" eaLnBrk="1" latinLnBrk="0" hangingPunct="1">
        <a:spcBef>
          <a:spcPct val="20000"/>
        </a:spcBef>
        <a:buFont typeface="Arial" pitchFamily="34" charset="0"/>
        <a:buChar char="–"/>
        <a:defRPr sz="2785" kern="1200">
          <a:solidFill>
            <a:schemeClr val="tx1"/>
          </a:solidFill>
          <a:latin typeface="+mn-lt"/>
          <a:ea typeface="+mn-ea"/>
          <a:cs typeface="+mn-cs"/>
        </a:defRPr>
      </a:lvl2pPr>
      <a:lvl3pPr marL="1160123" indent="-232024" algn="l" defTabSz="928099" rtl="0" eaLnBrk="1" latinLnBrk="0" hangingPunct="1">
        <a:spcBef>
          <a:spcPct val="20000"/>
        </a:spcBef>
        <a:buFont typeface="Arial" pitchFamily="34" charset="0"/>
        <a:buChar char="•"/>
        <a:defRPr sz="2388" kern="1200">
          <a:solidFill>
            <a:schemeClr val="tx1"/>
          </a:solidFill>
          <a:latin typeface="+mn-lt"/>
          <a:ea typeface="+mn-ea"/>
          <a:cs typeface="+mn-cs"/>
        </a:defRPr>
      </a:lvl3pPr>
      <a:lvl4pPr marL="1624172"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4pPr>
      <a:lvl5pPr marL="2088221"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5pPr>
      <a:lvl6pPr marL="2552271"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6pPr>
      <a:lvl7pPr marL="3016320"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7pPr>
      <a:lvl8pPr marL="3480369"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8pPr>
      <a:lvl9pPr marL="3944418"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9pPr>
    </p:bodyStyle>
    <p:otherStyle>
      <a:defPPr>
        <a:defRPr lang="fr-FR"/>
      </a:defPPr>
      <a:lvl1pPr marL="0" algn="l" defTabSz="928099" rtl="0" eaLnBrk="1" latinLnBrk="0" hangingPunct="1">
        <a:defRPr sz="1791" kern="1200">
          <a:solidFill>
            <a:schemeClr val="tx1"/>
          </a:solidFill>
          <a:latin typeface="+mn-lt"/>
          <a:ea typeface="+mn-ea"/>
          <a:cs typeface="+mn-cs"/>
        </a:defRPr>
      </a:lvl1pPr>
      <a:lvl2pPr marL="464049" algn="l" defTabSz="928099" rtl="0" eaLnBrk="1" latinLnBrk="0" hangingPunct="1">
        <a:defRPr sz="1791" kern="1200">
          <a:solidFill>
            <a:schemeClr val="tx1"/>
          </a:solidFill>
          <a:latin typeface="+mn-lt"/>
          <a:ea typeface="+mn-ea"/>
          <a:cs typeface="+mn-cs"/>
        </a:defRPr>
      </a:lvl2pPr>
      <a:lvl3pPr marL="928099" algn="l" defTabSz="928099" rtl="0" eaLnBrk="1" latinLnBrk="0" hangingPunct="1">
        <a:defRPr sz="1791" kern="1200">
          <a:solidFill>
            <a:schemeClr val="tx1"/>
          </a:solidFill>
          <a:latin typeface="+mn-lt"/>
          <a:ea typeface="+mn-ea"/>
          <a:cs typeface="+mn-cs"/>
        </a:defRPr>
      </a:lvl3pPr>
      <a:lvl4pPr marL="1392148" algn="l" defTabSz="928099" rtl="0" eaLnBrk="1" latinLnBrk="0" hangingPunct="1">
        <a:defRPr sz="1791" kern="1200">
          <a:solidFill>
            <a:schemeClr val="tx1"/>
          </a:solidFill>
          <a:latin typeface="+mn-lt"/>
          <a:ea typeface="+mn-ea"/>
          <a:cs typeface="+mn-cs"/>
        </a:defRPr>
      </a:lvl4pPr>
      <a:lvl5pPr marL="1856197" algn="l" defTabSz="928099" rtl="0" eaLnBrk="1" latinLnBrk="0" hangingPunct="1">
        <a:defRPr sz="1791" kern="1200">
          <a:solidFill>
            <a:schemeClr val="tx1"/>
          </a:solidFill>
          <a:latin typeface="+mn-lt"/>
          <a:ea typeface="+mn-ea"/>
          <a:cs typeface="+mn-cs"/>
        </a:defRPr>
      </a:lvl5pPr>
      <a:lvl6pPr marL="2320247" algn="l" defTabSz="928099" rtl="0" eaLnBrk="1" latinLnBrk="0" hangingPunct="1">
        <a:defRPr sz="1791" kern="1200">
          <a:solidFill>
            <a:schemeClr val="tx1"/>
          </a:solidFill>
          <a:latin typeface="+mn-lt"/>
          <a:ea typeface="+mn-ea"/>
          <a:cs typeface="+mn-cs"/>
        </a:defRPr>
      </a:lvl6pPr>
      <a:lvl7pPr marL="2784296" algn="l" defTabSz="928099" rtl="0" eaLnBrk="1" latinLnBrk="0" hangingPunct="1">
        <a:defRPr sz="1791" kern="1200">
          <a:solidFill>
            <a:schemeClr val="tx1"/>
          </a:solidFill>
          <a:latin typeface="+mn-lt"/>
          <a:ea typeface="+mn-ea"/>
          <a:cs typeface="+mn-cs"/>
        </a:defRPr>
      </a:lvl7pPr>
      <a:lvl8pPr marL="3248345" algn="l" defTabSz="928099" rtl="0" eaLnBrk="1" latinLnBrk="0" hangingPunct="1">
        <a:defRPr sz="1791" kern="1200">
          <a:solidFill>
            <a:schemeClr val="tx1"/>
          </a:solidFill>
          <a:latin typeface="+mn-lt"/>
          <a:ea typeface="+mn-ea"/>
          <a:cs typeface="+mn-cs"/>
        </a:defRPr>
      </a:lvl8pPr>
      <a:lvl9pPr marL="3712395" algn="l" defTabSz="928099" rtl="0" eaLnBrk="1" latinLnBrk="0" hangingPunct="1">
        <a:defRPr sz="17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XXX@fc4it.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hashicorp.com/terraform/install?ajs_aid=53ef3db8-cebb-4ad5-8059-7164e56c0b70&amp;product_intent=terraform"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registry.terraform.io/providers/hashicorp/local/latest/docs/resources/fil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registry.terraform.io/"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mailto:driraaymen@gmail.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 Id="rId5" Type="http://schemas.openxmlformats.org/officeDocument/2006/relationships/image" Target="../media/image42.jpeg"/><Relationship Id="rId4" Type="http://schemas.openxmlformats.org/officeDocument/2006/relationships/image" Target="../media/image4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bject 11">
            <a:extLst>
              <a:ext uri="{FF2B5EF4-FFF2-40B4-BE49-F238E27FC236}">
                <a16:creationId xmlns:a16="http://schemas.microsoft.com/office/drawing/2014/main" id="{49A8FBC6-A80C-7148-813D-1241ACF5DF30}"/>
              </a:ext>
            </a:extLst>
          </p:cNvPr>
          <p:cNvSpPr txBox="1">
            <a:spLocks noChangeArrowheads="1"/>
          </p:cNvSpPr>
          <p:nvPr/>
        </p:nvSpPr>
        <p:spPr bwMode="auto">
          <a:xfrm>
            <a:off x="936234" y="1898238"/>
            <a:ext cx="8550194" cy="393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208" rIns="0" bIns="0">
            <a:spAutoFit/>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ctr">
              <a:lnSpc>
                <a:spcPts val="3124"/>
              </a:lnSpc>
              <a:spcBef>
                <a:spcPts val="93"/>
              </a:spcBef>
            </a:pPr>
            <a:r>
              <a:rPr lang="fr-FR" altLang="fr-FR" sz="2601" b="1" u="sng" dirty="0">
                <a:latin typeface="Gill Sans MT" panose="020B0502020104020203" pitchFamily="34" charset="0"/>
                <a:ea typeface="Tahoma" panose="020B0604030504040204" pitchFamily="34" charset="0"/>
                <a:cs typeface="Tahoma" panose="020B0604030504040204" pitchFamily="34" charset="0"/>
              </a:rPr>
              <a:t>Formation</a:t>
            </a:r>
            <a:r>
              <a:rPr lang="fr-FR" altLang="fr-FR" sz="2601" b="1" dirty="0">
                <a:latin typeface="Gill Sans MT" panose="020B0502020104020203" pitchFamily="34" charset="0"/>
                <a:ea typeface="Tahoma" panose="020B0604030504040204" pitchFamily="34" charset="0"/>
                <a:cs typeface="Tahoma" panose="020B0604030504040204" pitchFamily="34" charset="0"/>
              </a:rPr>
              <a:t> : </a:t>
            </a:r>
          </a:p>
          <a:p>
            <a:pPr algn="ctr">
              <a:lnSpc>
                <a:spcPts val="3124"/>
              </a:lnSpc>
              <a:spcBef>
                <a:spcPts val="93"/>
              </a:spcBef>
            </a:pPr>
            <a:endParaRPr lang="fr-FR" altLang="fr-FR" sz="2601" b="1" dirty="0">
              <a:ea typeface="Calibri" panose="020F0502020204030204" pitchFamily="34" charset="0"/>
            </a:endParaRPr>
          </a:p>
          <a:p>
            <a:pPr algn="ctr">
              <a:lnSpc>
                <a:spcPts val="3124"/>
              </a:lnSpc>
              <a:spcBef>
                <a:spcPts val="93"/>
              </a:spcBef>
            </a:pPr>
            <a:r>
              <a:rPr lang="fr-FR" altLang="fr-FR" sz="2601" b="1" dirty="0" err="1">
                <a:ea typeface="Calibri" panose="020F0502020204030204" pitchFamily="34" charset="0"/>
              </a:rPr>
              <a:t>Terraform</a:t>
            </a:r>
            <a:endParaRPr lang="fr-FR" altLang="fr-FR" sz="2601" b="1" dirty="0">
              <a:ea typeface="Calibri" panose="020F0502020204030204" pitchFamily="34" charset="0"/>
            </a:endParaRPr>
          </a:p>
          <a:p>
            <a:pPr algn="ctr">
              <a:lnSpc>
                <a:spcPct val="90000"/>
              </a:lnSpc>
              <a:spcBef>
                <a:spcPct val="30000"/>
              </a:spcBef>
            </a:pPr>
            <a:endParaRPr lang="fr-FR" sz="3600" b="1" kern="0" spc="-80" dirty="0">
              <a:solidFill>
                <a:srgbClr val="003366"/>
              </a:solidFill>
              <a:latin typeface="Gill Sans MT" panose="020B0502020104020203" pitchFamily="34" charset="0"/>
            </a:endParaRPr>
          </a:p>
          <a:p>
            <a:pPr algn="ctr">
              <a:lnSpc>
                <a:spcPct val="90000"/>
              </a:lnSpc>
              <a:spcBef>
                <a:spcPct val="30000"/>
              </a:spcBef>
            </a:pPr>
            <a:endParaRPr lang="fr-FR" altLang="fr-FR" sz="3344" b="1" dirty="0">
              <a:solidFill>
                <a:srgbClr val="32547B"/>
              </a:solidFill>
              <a:latin typeface="Gill Sans MT" panose="020B0502020104020203" pitchFamily="34" charset="0"/>
              <a:ea typeface="Tahoma" panose="020B0604030504040204" pitchFamily="34" charset="0"/>
              <a:cs typeface="Tahoma" panose="020B0604030504040204" pitchFamily="34" charset="0"/>
            </a:endParaRPr>
          </a:p>
          <a:p>
            <a:pPr algn="ctr">
              <a:lnSpc>
                <a:spcPts val="3566"/>
              </a:lnSpc>
              <a:spcBef>
                <a:spcPts val="116"/>
              </a:spcBef>
            </a:pPr>
            <a:endParaRPr lang="fr-FR" altLang="fr-FR" sz="2601" u="sng" dirty="0">
              <a:latin typeface="Gill Sans MT" panose="020B0502020104020203" pitchFamily="34" charset="0"/>
              <a:ea typeface="Tahoma" panose="020B0604030504040204" pitchFamily="34" charset="0"/>
              <a:cs typeface="Tahoma" panose="020B0604030504040204" pitchFamily="34" charset="0"/>
            </a:endParaRPr>
          </a:p>
          <a:p>
            <a:pPr algn="ctr">
              <a:lnSpc>
                <a:spcPts val="3566"/>
              </a:lnSpc>
              <a:spcBef>
                <a:spcPts val="116"/>
              </a:spcBef>
            </a:pPr>
            <a:endParaRPr lang="fr-FR" altLang="fr-FR" sz="2601" u="sng" dirty="0">
              <a:latin typeface="Gill Sans MT" panose="020B0502020104020203" pitchFamily="34" charset="0"/>
              <a:ea typeface="Tahoma" panose="020B0604030504040204" pitchFamily="34" charset="0"/>
              <a:cs typeface="Tahoma" panose="020B0604030504040204" pitchFamily="34" charset="0"/>
            </a:endParaRPr>
          </a:p>
          <a:p>
            <a:pPr algn="ctr">
              <a:lnSpc>
                <a:spcPts val="3566"/>
              </a:lnSpc>
              <a:spcBef>
                <a:spcPts val="116"/>
              </a:spcBef>
            </a:pPr>
            <a:endParaRPr lang="fr-FR" altLang="fr-FR" sz="2601" u="sng" dirty="0">
              <a:latin typeface="Gill Sans MT" panose="020B0502020104020203" pitchFamily="34" charset="0"/>
              <a:ea typeface="Tahoma" panose="020B0604030504040204" pitchFamily="34" charset="0"/>
              <a:cs typeface="Tahoma" panose="020B0604030504040204" pitchFamily="34" charset="0"/>
            </a:endParaRPr>
          </a:p>
        </p:txBody>
      </p:sp>
      <p:sp>
        <p:nvSpPr>
          <p:cNvPr id="6" name="Rectangle 5">
            <a:extLst>
              <a:ext uri="{FF2B5EF4-FFF2-40B4-BE49-F238E27FC236}">
                <a16:creationId xmlns:a16="http://schemas.microsoft.com/office/drawing/2014/main" id="{4DE66BCC-1D7C-D14B-BD06-09E0F45366B4}"/>
              </a:ext>
            </a:extLst>
          </p:cNvPr>
          <p:cNvSpPr/>
          <p:nvPr/>
        </p:nvSpPr>
        <p:spPr>
          <a:xfrm>
            <a:off x="2444415" y="5272515"/>
            <a:ext cx="5533832" cy="1259977"/>
          </a:xfrm>
          <a:prstGeom prst="rect">
            <a:avLst/>
          </a:prstGeom>
        </p:spPr>
        <p:txBody>
          <a:bodyPr wrap="square" lIns="92790" tIns="46395" rIns="92790" bIns="46395">
            <a:spAutoFit/>
          </a:bodyPr>
          <a:lstStyle/>
          <a:p>
            <a:pPr algn="ctr"/>
            <a:r>
              <a:rPr lang="fr-FR" sz="2000" b="1" dirty="0">
                <a:latin typeface="Gill Sans MT" panose="020B0502020104020203" pitchFamily="34" charset="0"/>
              </a:rPr>
              <a:t>Formateur</a:t>
            </a:r>
          </a:p>
          <a:p>
            <a:pPr algn="ctr"/>
            <a:endParaRPr lang="fr-FR" sz="1393" b="1" dirty="0">
              <a:latin typeface="Gill Sans MT" panose="020B0502020104020203" pitchFamily="34" charset="0"/>
            </a:endParaRPr>
          </a:p>
          <a:p>
            <a:pPr algn="ctr"/>
            <a:r>
              <a:rPr lang="fr-FR" sz="1393" b="1" dirty="0" err="1">
                <a:latin typeface="Gill Sans MT" panose="020B0502020104020203" pitchFamily="34" charset="0"/>
              </a:rPr>
              <a:t>Aymen</a:t>
            </a:r>
            <a:r>
              <a:rPr lang="fr-FR" sz="1393" b="1" dirty="0">
                <a:latin typeface="Gill Sans MT" panose="020B0502020104020203" pitchFamily="34" charset="0"/>
              </a:rPr>
              <a:t> </a:t>
            </a:r>
            <a:r>
              <a:rPr lang="fr-FR" sz="1393" b="1" dirty="0" err="1">
                <a:latin typeface="Gill Sans MT" panose="020B0502020104020203" pitchFamily="34" charset="0"/>
              </a:rPr>
              <a:t>Drira</a:t>
            </a:r>
            <a:endParaRPr lang="fr-FR" sz="1393" b="1" dirty="0">
              <a:latin typeface="Gill Sans MT" panose="020B0502020104020203" pitchFamily="34" charset="0"/>
            </a:endParaRPr>
          </a:p>
          <a:p>
            <a:pPr algn="ctr"/>
            <a:r>
              <a:rPr lang="fr-FR" sz="1393" b="1" dirty="0">
                <a:latin typeface="Gill Sans MT" panose="020B0502020104020203" pitchFamily="34" charset="0"/>
              </a:rPr>
              <a:t>Consultant </a:t>
            </a:r>
            <a:r>
              <a:rPr lang="fr-FR" sz="1393" b="1" dirty="0" err="1">
                <a:latin typeface="Gill Sans MT" panose="020B0502020104020203" pitchFamily="34" charset="0"/>
              </a:rPr>
              <a:t>DevOps</a:t>
            </a:r>
            <a:endParaRPr lang="fr-FR" sz="1393" b="1" dirty="0">
              <a:latin typeface="Gill Sans MT" panose="020B0502020104020203" pitchFamily="34" charset="0"/>
            </a:endParaRPr>
          </a:p>
          <a:p>
            <a:pPr algn="ctr"/>
            <a:r>
              <a:rPr lang="fr-FR" dirty="0">
                <a:latin typeface="Gill Sans MT" panose="020B0502020104020203" pitchFamily="34" charset="0"/>
                <a:hlinkClick r:id="rId3"/>
              </a:rPr>
              <a:t>driraaymen@gmail.com</a:t>
            </a:r>
            <a:endParaRPr lang="fr-FR" dirty="0">
              <a:latin typeface="Gill Sans MT" panose="020B0502020104020203" pitchFamily="34" charset="0"/>
            </a:endParaRPr>
          </a:p>
        </p:txBody>
      </p:sp>
      <p:pic>
        <p:nvPicPr>
          <p:cNvPr id="1026" name="Picture 2" descr="Terraform - Visual Studio Marketpla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01852" y="3293938"/>
            <a:ext cx="1748596" cy="1748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4849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a:t>Pourquoi </a:t>
            </a:r>
            <a:r>
              <a:rPr lang="fr-FR" dirty="0" err="1"/>
              <a:t>Terraform</a:t>
            </a:r>
            <a:r>
              <a:rPr lang="fr-FR" dirty="0"/>
              <a:t> ?</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10</a:t>
            </a:fld>
            <a:endParaRPr lang="fr-FR" dirty="0"/>
          </a:p>
        </p:txBody>
      </p:sp>
      <p:pic>
        <p:nvPicPr>
          <p:cNvPr id="5122" name="Picture 2" descr="Terraform Providers by HashiCorp | All You Need To Know"/>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15382" y="931863"/>
            <a:ext cx="5643562" cy="564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869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11</a:t>
            </a:fld>
            <a:endParaRPr lang="fr-FR" dirty="0"/>
          </a:p>
        </p:txBody>
      </p:sp>
      <p:pic>
        <p:nvPicPr>
          <p:cNvPr id="6146" name="Picture 2" descr="Terraform Tutorials: Basic Workflow Getting Started Guide - DevOpsSchool.co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0363" y="1315244"/>
            <a:ext cx="97536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71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BE" dirty="0"/>
              <a:t>Lien vers binaire : </a:t>
            </a:r>
            <a:r>
              <a:rPr lang="fr-BE" dirty="0">
                <a:hlinkClick r:id="rId2"/>
              </a:rPr>
              <a:t>https://developer.hashicorp.com/terraform/install?ajs_aid=53ef3db8-cebb-4ad5-8059-7164e56c0b70&amp;product_intent=terraform</a:t>
            </a:r>
            <a:endParaRPr lang="fr-BE" dirty="0"/>
          </a:p>
          <a:p>
            <a:r>
              <a:rPr lang="fr-BE" dirty="0"/>
              <a:t>Suivez les instructions d’installation puis exécuter la commande:</a:t>
            </a:r>
          </a:p>
          <a:p>
            <a:pPr lvl="1"/>
            <a:r>
              <a:rPr lang="fr-BE" b="1" dirty="0" err="1"/>
              <a:t>terraform</a:t>
            </a:r>
            <a:r>
              <a:rPr lang="fr-BE" b="1" dirty="0"/>
              <a:t> version </a:t>
            </a:r>
            <a:r>
              <a:rPr lang="fr-BE" dirty="0"/>
              <a:t>pour vérifier que l’installation s’est bien déroulé.</a:t>
            </a:r>
          </a:p>
          <a:p>
            <a:endParaRPr lang="en-US" dirty="0"/>
          </a:p>
        </p:txBody>
      </p:sp>
      <p:sp>
        <p:nvSpPr>
          <p:cNvPr id="3" name="Title 2"/>
          <p:cNvSpPr>
            <a:spLocks noGrp="1"/>
          </p:cNvSpPr>
          <p:nvPr>
            <p:ph type="title"/>
          </p:nvPr>
        </p:nvSpPr>
        <p:spPr/>
        <p:txBody>
          <a:bodyPr/>
          <a:lstStyle/>
          <a:p>
            <a:r>
              <a:rPr lang="fr-BE" dirty="0"/>
              <a:t>Installation </a:t>
            </a:r>
            <a:r>
              <a:rPr lang="fr-BE" dirty="0" err="1"/>
              <a:t>Terraform</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12</a:t>
            </a:fld>
            <a:endParaRPr lang="fr-FR" dirty="0"/>
          </a:p>
        </p:txBody>
      </p:sp>
    </p:spTree>
    <p:extLst>
      <p:ext uri="{BB962C8B-B14F-4D97-AF65-F5344CB8AC3E}">
        <p14:creationId xmlns:p14="http://schemas.microsoft.com/office/powerpoint/2010/main" val="2188442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2506522" y="1235739"/>
            <a:ext cx="5461281" cy="5035809"/>
          </a:xfrm>
          <a:prstGeom prst="rect">
            <a:avLst/>
          </a:prstGeom>
        </p:spPr>
      </p:pic>
      <p:sp>
        <p:nvSpPr>
          <p:cNvPr id="3" name="Title 2"/>
          <p:cNvSpPr>
            <a:spLocks noGrp="1"/>
          </p:cNvSpPr>
          <p:nvPr>
            <p:ph type="title"/>
          </p:nvPr>
        </p:nvSpPr>
        <p:spPr/>
        <p:txBody>
          <a:bodyPr/>
          <a:lstStyle/>
          <a:p>
            <a:r>
              <a:rPr lang="fr-FR" dirty="0" err="1"/>
              <a:t>HashiCorp</a:t>
            </a:r>
            <a:r>
              <a:rPr lang="fr-FR" dirty="0"/>
              <a:t> Configuration </a:t>
            </a:r>
            <a:r>
              <a:rPr lang="fr-FR" dirty="0" err="1"/>
              <a:t>Language</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13</a:t>
            </a:fld>
            <a:endParaRPr lang="fr-FR" dirty="0"/>
          </a:p>
        </p:txBody>
      </p:sp>
    </p:spTree>
    <p:extLst>
      <p:ext uri="{BB962C8B-B14F-4D97-AF65-F5344CB8AC3E}">
        <p14:creationId xmlns:p14="http://schemas.microsoft.com/office/powerpoint/2010/main" val="1993291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FR" dirty="0"/>
              <a:t>La structure d’un fichier .</a:t>
            </a:r>
            <a:r>
              <a:rPr lang="fr-FR" dirty="0" err="1"/>
              <a:t>tf</a:t>
            </a:r>
            <a:r>
              <a:rPr lang="fr-FR" dirty="0"/>
              <a:t> est comme suit:</a:t>
            </a:r>
          </a:p>
          <a:p>
            <a:r>
              <a:rPr lang="fr-FR" dirty="0"/>
              <a:t>On voudrait créer un fichier sur le système,</a:t>
            </a:r>
          </a:p>
          <a:p>
            <a:r>
              <a:rPr lang="fr-FR" dirty="0"/>
              <a:t>On crée un dossier et on se déplace </a:t>
            </a:r>
            <a:r>
              <a:rPr lang="fr-FR" dirty="0" err="1"/>
              <a:t>dedant</a:t>
            </a:r>
            <a:endParaRPr lang="fr-FR" dirty="0"/>
          </a:p>
          <a:p>
            <a:r>
              <a:rPr lang="fr-FR" dirty="0"/>
              <a:t>On crée ensuite un fichier nommé local.tf</a:t>
            </a:r>
          </a:p>
          <a:p>
            <a:pPr marL="0" indent="0">
              <a:buNone/>
            </a:pPr>
            <a:endParaRPr lang="fr-FR" dirty="0"/>
          </a:p>
          <a:p>
            <a:pPr marL="0" indent="0">
              <a:buNone/>
            </a:pPr>
            <a:endParaRPr lang="fr-FR" dirty="0"/>
          </a:p>
        </p:txBody>
      </p:sp>
      <p:sp>
        <p:nvSpPr>
          <p:cNvPr id="3" name="Title 2"/>
          <p:cNvSpPr>
            <a:spLocks noGrp="1"/>
          </p:cNvSpPr>
          <p:nvPr>
            <p:ph type="title"/>
          </p:nvPr>
        </p:nvSpPr>
        <p:spPr/>
        <p:txBody>
          <a:bodyPr/>
          <a:lstStyle/>
          <a:p>
            <a:r>
              <a:rPr lang="fr-FR" dirty="0"/>
              <a:t>HCL Les base</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14</a:t>
            </a:fld>
            <a:endParaRPr lang="fr-FR" dirty="0"/>
          </a:p>
        </p:txBody>
      </p:sp>
      <p:pic>
        <p:nvPicPr>
          <p:cNvPr id="5" name="Picture 4"/>
          <p:cNvPicPr>
            <a:picLocks noChangeAspect="1"/>
          </p:cNvPicPr>
          <p:nvPr/>
        </p:nvPicPr>
        <p:blipFill>
          <a:blip r:embed="rId3"/>
          <a:stretch>
            <a:fillRect/>
          </a:stretch>
        </p:blipFill>
        <p:spPr>
          <a:xfrm>
            <a:off x="6174060" y="931091"/>
            <a:ext cx="3240360" cy="1450231"/>
          </a:xfrm>
          <a:prstGeom prst="rect">
            <a:avLst/>
          </a:prstGeom>
        </p:spPr>
      </p:pic>
      <p:pic>
        <p:nvPicPr>
          <p:cNvPr id="6" name="Picture 5"/>
          <p:cNvPicPr>
            <a:picLocks noChangeAspect="1"/>
          </p:cNvPicPr>
          <p:nvPr/>
        </p:nvPicPr>
        <p:blipFill>
          <a:blip r:embed="rId4"/>
          <a:stretch>
            <a:fillRect/>
          </a:stretch>
        </p:blipFill>
        <p:spPr>
          <a:xfrm>
            <a:off x="422188" y="3005906"/>
            <a:ext cx="8516511" cy="936104"/>
          </a:xfrm>
          <a:prstGeom prst="rect">
            <a:avLst/>
          </a:prstGeom>
        </p:spPr>
      </p:pic>
      <p:pic>
        <p:nvPicPr>
          <p:cNvPr id="8" name="Picture 7"/>
          <p:cNvPicPr>
            <a:picLocks noChangeAspect="1"/>
          </p:cNvPicPr>
          <p:nvPr/>
        </p:nvPicPr>
        <p:blipFill>
          <a:blip r:embed="rId5"/>
          <a:stretch>
            <a:fillRect/>
          </a:stretch>
        </p:blipFill>
        <p:spPr>
          <a:xfrm>
            <a:off x="422188" y="4292066"/>
            <a:ext cx="6477266" cy="1882192"/>
          </a:xfrm>
          <a:prstGeom prst="rect">
            <a:avLst/>
          </a:prstGeom>
        </p:spPr>
      </p:pic>
    </p:spTree>
    <p:extLst>
      <p:ext uri="{BB962C8B-B14F-4D97-AF65-F5344CB8AC3E}">
        <p14:creationId xmlns:p14="http://schemas.microsoft.com/office/powerpoint/2010/main" val="2255712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1042772" y="1458001"/>
            <a:ext cx="8388781" cy="4591286"/>
          </a:xfrm>
          <a:prstGeom prst="rect">
            <a:avLst/>
          </a:prstGeom>
        </p:spPr>
      </p:pic>
      <p:sp>
        <p:nvSpPr>
          <p:cNvPr id="3" name="Title 2"/>
          <p:cNvSpPr>
            <a:spLocks noGrp="1"/>
          </p:cNvSpPr>
          <p:nvPr>
            <p:ph type="title"/>
          </p:nvPr>
        </p:nvSpPr>
        <p:spPr/>
        <p:txBody>
          <a:bodyPr/>
          <a:lstStyle/>
          <a:p>
            <a:r>
              <a:rPr lang="fr-FR" dirty="0" err="1"/>
              <a:t>Terraform</a:t>
            </a:r>
            <a:r>
              <a:rPr lang="fr-FR" dirty="0"/>
              <a:t> </a:t>
            </a:r>
            <a:r>
              <a:rPr lang="fr-FR" dirty="0" err="1"/>
              <a:t>init</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15</a:t>
            </a:fld>
            <a:endParaRPr lang="fr-FR" dirty="0"/>
          </a:p>
        </p:txBody>
      </p:sp>
    </p:spTree>
    <p:extLst>
      <p:ext uri="{BB962C8B-B14F-4D97-AF65-F5344CB8AC3E}">
        <p14:creationId xmlns:p14="http://schemas.microsoft.com/office/powerpoint/2010/main" val="746597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477593" y="1296067"/>
            <a:ext cx="9519139" cy="4915153"/>
          </a:xfrm>
          <a:prstGeom prst="rect">
            <a:avLst/>
          </a:prstGeom>
        </p:spPr>
      </p:pic>
      <p:sp>
        <p:nvSpPr>
          <p:cNvPr id="3" name="Title 2"/>
          <p:cNvSpPr>
            <a:spLocks noGrp="1"/>
          </p:cNvSpPr>
          <p:nvPr>
            <p:ph type="title"/>
          </p:nvPr>
        </p:nvSpPr>
        <p:spPr/>
        <p:txBody>
          <a:bodyPr/>
          <a:lstStyle/>
          <a:p>
            <a:r>
              <a:rPr lang="fr-FR" dirty="0" err="1"/>
              <a:t>Terraform</a:t>
            </a:r>
            <a:r>
              <a:rPr lang="fr-FR" dirty="0"/>
              <a:t> plan</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16</a:t>
            </a:fld>
            <a:endParaRPr lang="fr-FR" dirty="0"/>
          </a:p>
        </p:txBody>
      </p:sp>
    </p:spTree>
    <p:extLst>
      <p:ext uri="{BB962C8B-B14F-4D97-AF65-F5344CB8AC3E}">
        <p14:creationId xmlns:p14="http://schemas.microsoft.com/office/powerpoint/2010/main" val="268892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477593" y="1283367"/>
            <a:ext cx="9519139" cy="4940554"/>
          </a:xfrm>
          <a:prstGeom prst="rect">
            <a:avLst/>
          </a:prstGeom>
        </p:spPr>
      </p:pic>
      <p:sp>
        <p:nvSpPr>
          <p:cNvPr id="3" name="Title 2"/>
          <p:cNvSpPr>
            <a:spLocks noGrp="1"/>
          </p:cNvSpPr>
          <p:nvPr>
            <p:ph type="title"/>
          </p:nvPr>
        </p:nvSpPr>
        <p:spPr/>
        <p:txBody>
          <a:bodyPr/>
          <a:lstStyle/>
          <a:p>
            <a:r>
              <a:rPr lang="fr-FR" dirty="0" err="1"/>
              <a:t>Terraform</a:t>
            </a:r>
            <a:r>
              <a:rPr lang="fr-FR" dirty="0"/>
              <a:t> </a:t>
            </a:r>
            <a:r>
              <a:rPr lang="fr-FR" dirty="0" err="1"/>
              <a:t>apply</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17</a:t>
            </a:fld>
            <a:endParaRPr lang="fr-FR" dirty="0"/>
          </a:p>
        </p:txBody>
      </p:sp>
    </p:spTree>
    <p:extLst>
      <p:ext uri="{BB962C8B-B14F-4D97-AF65-F5344CB8AC3E}">
        <p14:creationId xmlns:p14="http://schemas.microsoft.com/office/powerpoint/2010/main" val="1037192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582374" y="2337521"/>
            <a:ext cx="9309578" cy="2832246"/>
          </a:xfrm>
          <a:prstGeom prst="rect">
            <a:avLst/>
          </a:prstGeom>
        </p:spPr>
      </p:pic>
      <p:sp>
        <p:nvSpPr>
          <p:cNvPr id="3" name="Title 2"/>
          <p:cNvSpPr>
            <a:spLocks noGrp="1"/>
          </p:cNvSpPr>
          <p:nvPr>
            <p:ph type="title"/>
          </p:nvPr>
        </p:nvSpPr>
        <p:spPr/>
        <p:txBody>
          <a:bodyPr/>
          <a:lstStyle/>
          <a:p>
            <a:r>
              <a:rPr lang="fr-FR" dirty="0" err="1"/>
              <a:t>Terraform</a:t>
            </a:r>
            <a:r>
              <a:rPr lang="fr-FR" dirty="0"/>
              <a:t> show</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18</a:t>
            </a:fld>
            <a:endParaRPr lang="fr-FR" dirty="0"/>
          </a:p>
        </p:txBody>
      </p:sp>
    </p:spTree>
    <p:extLst>
      <p:ext uri="{BB962C8B-B14F-4D97-AF65-F5344CB8AC3E}">
        <p14:creationId xmlns:p14="http://schemas.microsoft.com/office/powerpoint/2010/main" val="260331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FR" dirty="0"/>
              <a:t>Pour chercher un </a:t>
            </a:r>
            <a:r>
              <a:rPr lang="fr-FR" dirty="0" err="1"/>
              <a:t>rpovider</a:t>
            </a:r>
            <a:r>
              <a:rPr lang="fr-FR" dirty="0"/>
              <a:t> il suffit de se rendre sur la documentation de </a:t>
            </a:r>
            <a:r>
              <a:rPr lang="fr-FR" dirty="0" err="1"/>
              <a:t>terraform</a:t>
            </a:r>
            <a:r>
              <a:rPr lang="fr-FR" dirty="0"/>
              <a:t> qui est très complète.</a:t>
            </a:r>
          </a:p>
          <a:p>
            <a:r>
              <a:rPr lang="fr-FR" dirty="0"/>
              <a:t>Pour la ressource </a:t>
            </a:r>
            <a:r>
              <a:rPr lang="fr-FR" dirty="0" err="1"/>
              <a:t>local_file</a:t>
            </a:r>
            <a:r>
              <a:rPr lang="fr-FR" dirty="0"/>
              <a:t> par exemple on pourrait voir quels sont les arguments obligatoires de cette </a:t>
            </a:r>
            <a:r>
              <a:rPr lang="fr-FR" dirty="0" err="1"/>
              <a:t>resource</a:t>
            </a:r>
            <a:r>
              <a:rPr lang="fr-FR" dirty="0"/>
              <a:t> et voir quels sont les autres </a:t>
            </a:r>
            <a:r>
              <a:rPr lang="fr-FR" dirty="0" err="1"/>
              <a:t>resources</a:t>
            </a:r>
            <a:r>
              <a:rPr lang="fr-FR" dirty="0"/>
              <a:t> disponibles dans le provider local</a:t>
            </a:r>
          </a:p>
          <a:p>
            <a:r>
              <a:rPr lang="en-US">
                <a:hlinkClick r:id="rId2"/>
              </a:rPr>
              <a:t>https://registry.terraform.io/providers/hashicorp/local/latest/docs/resources/file</a:t>
            </a:r>
            <a:endParaRPr lang="en-US"/>
          </a:p>
          <a:p>
            <a:endParaRPr lang="en-US" dirty="0"/>
          </a:p>
        </p:txBody>
      </p:sp>
      <p:sp>
        <p:nvSpPr>
          <p:cNvPr id="3" name="Title 2"/>
          <p:cNvSpPr>
            <a:spLocks noGrp="1"/>
          </p:cNvSpPr>
          <p:nvPr>
            <p:ph type="title"/>
          </p:nvPr>
        </p:nvSpPr>
        <p:spPr/>
        <p:txBody>
          <a:bodyPr/>
          <a:lstStyle/>
          <a:p>
            <a:r>
              <a:rPr lang="fr-FR" dirty="0" err="1"/>
              <a:t>Terraform</a:t>
            </a:r>
            <a:r>
              <a:rPr lang="fr-FR" dirty="0"/>
              <a:t> providers</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19</a:t>
            </a:fld>
            <a:endParaRPr lang="fr-FR" dirty="0"/>
          </a:p>
        </p:txBody>
      </p:sp>
    </p:spTree>
    <p:extLst>
      <p:ext uri="{BB962C8B-B14F-4D97-AF65-F5344CB8AC3E}">
        <p14:creationId xmlns:p14="http://schemas.microsoft.com/office/powerpoint/2010/main" val="3007164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bject 9">
            <a:extLst>
              <a:ext uri="{FF2B5EF4-FFF2-40B4-BE49-F238E27FC236}">
                <a16:creationId xmlns:a16="http://schemas.microsoft.com/office/drawing/2014/main" id="{9A52C1E9-AAA7-0345-B803-68169B158409}"/>
              </a:ext>
            </a:extLst>
          </p:cNvPr>
          <p:cNvSpPr txBox="1">
            <a:spLocks noChangeArrowheads="1"/>
          </p:cNvSpPr>
          <p:nvPr/>
        </p:nvSpPr>
        <p:spPr bwMode="auto">
          <a:xfrm>
            <a:off x="6728953" y="5024557"/>
            <a:ext cx="2689988" cy="70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798" rIns="0" bIns="0">
            <a:spAutoFit/>
          </a:bodyPr>
          <a:lstStyle>
            <a:lvl1pPr marL="12700">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spcBef>
                <a:spcPts val="93"/>
              </a:spcBef>
            </a:pPr>
            <a:endParaRPr lang="fr-FR" altLang="fr-FR" sz="1858" dirty="0">
              <a:latin typeface="Gill Sans MT" panose="020B0502020104020203" pitchFamily="34" charset="77"/>
              <a:cs typeface="Arial" panose="020B0604020202020204" pitchFamily="34" charset="0"/>
            </a:endParaRPr>
          </a:p>
          <a:p>
            <a:pPr>
              <a:lnSpc>
                <a:spcPct val="101000"/>
              </a:lnSpc>
              <a:spcBef>
                <a:spcPts val="12"/>
              </a:spcBef>
            </a:pPr>
            <a:endParaRPr lang="fr-FR" altLang="fr-FR" sz="1115" dirty="0">
              <a:latin typeface="Gill Sans MT" panose="020B0502020104020203" pitchFamily="34" charset="77"/>
              <a:cs typeface="Arial" panose="020B0604020202020204" pitchFamily="34" charset="0"/>
            </a:endParaRPr>
          </a:p>
          <a:p>
            <a:pPr>
              <a:lnSpc>
                <a:spcPts val="1765"/>
              </a:lnSpc>
            </a:pPr>
            <a:endParaRPr lang="fr-FR" altLang="fr-FR" sz="1672" dirty="0">
              <a:latin typeface="Gill Sans MT" panose="020B0502020104020203" pitchFamily="34" charset="77"/>
              <a:cs typeface="Arial" panose="020B0604020202020204" pitchFamily="34" charset="0"/>
            </a:endParaRPr>
          </a:p>
        </p:txBody>
      </p:sp>
      <p:sp>
        <p:nvSpPr>
          <p:cNvPr id="11268" name="Rectangle 8">
            <a:extLst>
              <a:ext uri="{FF2B5EF4-FFF2-40B4-BE49-F238E27FC236}">
                <a16:creationId xmlns:a16="http://schemas.microsoft.com/office/drawing/2014/main" id="{1F140A7F-7365-8D45-97F4-1EA54E1F3F58}"/>
              </a:ext>
            </a:extLst>
          </p:cNvPr>
          <p:cNvSpPr>
            <a:spLocks/>
          </p:cNvSpPr>
          <p:nvPr/>
        </p:nvSpPr>
        <p:spPr bwMode="auto">
          <a:xfrm>
            <a:off x="557436" y="1995367"/>
            <a:ext cx="8229240" cy="280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47675" indent="-266700">
              <a:spcBef>
                <a:spcPct val="20000"/>
              </a:spcBef>
              <a:defRPr sz="2400">
                <a:solidFill>
                  <a:schemeClr val="tx1"/>
                </a:solidFill>
                <a:latin typeface="Segoe UI Symbol" panose="020B0502040204020203" pitchFamily="34" charset="0"/>
                <a:ea typeface="Segoe UI Symbol" panose="020B0502040204020203" pitchFamily="34" charset="0"/>
                <a:cs typeface="Segoe UI Symbol" panose="020B0502040204020203"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9pPr>
          </a:lstStyle>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Présentation du formateur</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Le plan de formation</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Objectifs de la formation</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Public concerné</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Connaissances requises</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Références bibliographiques</a:t>
            </a:r>
          </a:p>
        </p:txBody>
      </p:sp>
      <p:sp>
        <p:nvSpPr>
          <p:cNvPr id="18441" name="Text Box 9">
            <a:extLst>
              <a:ext uri="{FF2B5EF4-FFF2-40B4-BE49-F238E27FC236}">
                <a16:creationId xmlns:a16="http://schemas.microsoft.com/office/drawing/2014/main" id="{90E99E06-A3E6-C240-B235-A4558C8FE1A1}"/>
              </a:ext>
            </a:extLst>
          </p:cNvPr>
          <p:cNvSpPr txBox="1">
            <a:spLocks noChangeArrowheads="1"/>
          </p:cNvSpPr>
          <p:nvPr/>
        </p:nvSpPr>
        <p:spPr bwMode="auto">
          <a:xfrm>
            <a:off x="7803846" y="53578"/>
            <a:ext cx="247467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defRPr/>
            </a:pPr>
            <a:r>
              <a:rPr lang="fr-FR" altLang="fr-FR" sz="3000" b="1" dirty="0">
                <a:latin typeface="Gill Sans MT" panose="020B0502020104020203" pitchFamily="34" charset="77"/>
                <a:ea typeface="Tahoma" panose="020B0604030504040204" pitchFamily="34" charset="0"/>
                <a:cs typeface="Tahoma" panose="020B0604030504040204" pitchFamily="34" charset="0"/>
              </a:rPr>
              <a:t>Plan</a:t>
            </a:r>
          </a:p>
        </p:txBody>
      </p:sp>
      <p:sp>
        <p:nvSpPr>
          <p:cNvPr id="6" name="Espace réservé du numéro de diapositive 5">
            <a:extLst>
              <a:ext uri="{FF2B5EF4-FFF2-40B4-BE49-F238E27FC236}">
                <a16:creationId xmlns:a16="http://schemas.microsoft.com/office/drawing/2014/main" id="{FE5CEBEF-233C-4908-B16F-098128CD0883}"/>
              </a:ext>
            </a:extLst>
          </p:cNvPr>
          <p:cNvSpPr>
            <a:spLocks noGrp="1"/>
          </p:cNvSpPr>
          <p:nvPr>
            <p:ph type="sldNum" sz="quarter" idx="12"/>
          </p:nvPr>
        </p:nvSpPr>
        <p:spPr/>
        <p:txBody>
          <a:bodyPr/>
          <a:lstStyle/>
          <a:p>
            <a:fld id="{9705A05D-FF3A-44F5-A745-C0E08A1F0267}" type="slidenum">
              <a:rPr lang="fr-FR" smtClean="0"/>
              <a:pPr/>
              <a:t>2</a:t>
            </a:fld>
            <a:endParaRPr lang="fr-FR" dirty="0"/>
          </a:p>
        </p:txBody>
      </p:sp>
    </p:spTree>
    <p:extLst>
      <p:ext uri="{BB962C8B-B14F-4D97-AF65-F5344CB8AC3E}">
        <p14:creationId xmlns:p14="http://schemas.microsoft.com/office/powerpoint/2010/main" val="256529079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BE" dirty="0"/>
              <a:t>Ajouter l’argument </a:t>
            </a:r>
            <a:r>
              <a:rPr lang="fr-BE" dirty="0" err="1"/>
              <a:t>file_permission</a:t>
            </a:r>
            <a:r>
              <a:rPr lang="fr-BE" dirty="0"/>
              <a:t> à votre block et </a:t>
            </a:r>
            <a:r>
              <a:rPr lang="fr-BE" dirty="0" err="1"/>
              <a:t>réexécuter</a:t>
            </a:r>
            <a:r>
              <a:rPr lang="fr-BE" dirty="0"/>
              <a:t> la commande </a:t>
            </a:r>
            <a:r>
              <a:rPr lang="fr-BE" b="1" dirty="0" err="1"/>
              <a:t>terraform</a:t>
            </a:r>
            <a:r>
              <a:rPr lang="fr-BE" b="1" dirty="0"/>
              <a:t> plan</a:t>
            </a:r>
          </a:p>
          <a:p>
            <a:r>
              <a:rPr lang="fr-BE" dirty="0"/>
              <a:t>Le fichier sera complètement</a:t>
            </a:r>
          </a:p>
          <a:p>
            <a:pPr marL="0" indent="0">
              <a:buNone/>
            </a:pPr>
            <a:r>
              <a:rPr lang="fr-BE" dirty="0"/>
              <a:t>remplacé par un nouveau avec </a:t>
            </a:r>
          </a:p>
          <a:p>
            <a:pPr marL="0" indent="0">
              <a:buNone/>
            </a:pPr>
            <a:r>
              <a:rPr lang="fr-BE" dirty="0"/>
              <a:t>les bonnes permissions</a:t>
            </a:r>
          </a:p>
        </p:txBody>
      </p:sp>
      <p:sp>
        <p:nvSpPr>
          <p:cNvPr id="3" name="Title 2"/>
          <p:cNvSpPr>
            <a:spLocks noGrp="1"/>
          </p:cNvSpPr>
          <p:nvPr>
            <p:ph type="title"/>
          </p:nvPr>
        </p:nvSpPr>
        <p:spPr/>
        <p:txBody>
          <a:bodyPr/>
          <a:lstStyle/>
          <a:p>
            <a:r>
              <a:rPr lang="fr-BE" dirty="0" err="1"/>
              <a:t>Terraform</a:t>
            </a:r>
            <a:r>
              <a:rPr lang="fr-BE" dirty="0"/>
              <a:t> HCL</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20</a:t>
            </a:fld>
            <a:endParaRPr lang="fr-FR" dirty="0"/>
          </a:p>
        </p:txBody>
      </p:sp>
      <p:pic>
        <p:nvPicPr>
          <p:cNvPr id="5" name="Picture 4"/>
          <p:cNvPicPr>
            <a:picLocks noChangeAspect="1"/>
          </p:cNvPicPr>
          <p:nvPr/>
        </p:nvPicPr>
        <p:blipFill>
          <a:blip r:embed="rId2"/>
          <a:stretch>
            <a:fillRect/>
          </a:stretch>
        </p:blipFill>
        <p:spPr>
          <a:xfrm>
            <a:off x="4805908" y="1421730"/>
            <a:ext cx="4579310" cy="1656184"/>
          </a:xfrm>
          <a:prstGeom prst="rect">
            <a:avLst/>
          </a:prstGeom>
        </p:spPr>
      </p:pic>
    </p:spTree>
    <p:extLst>
      <p:ext uri="{BB962C8B-B14F-4D97-AF65-F5344CB8AC3E}">
        <p14:creationId xmlns:p14="http://schemas.microsoft.com/office/powerpoint/2010/main" val="4129220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223838" y="1593191"/>
            <a:ext cx="10026650" cy="4320906"/>
          </a:xfrm>
          <a:prstGeom prst="rect">
            <a:avLst/>
          </a:prstGeom>
        </p:spPr>
      </p:pic>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9705A05D-FF3A-44F5-A745-C0E08A1F0267}" type="slidenum">
              <a:rPr lang="fr-FR" smtClean="0"/>
              <a:pPr/>
              <a:t>21</a:t>
            </a:fld>
            <a:endParaRPr lang="fr-FR" dirty="0"/>
          </a:p>
        </p:txBody>
      </p:sp>
    </p:spTree>
    <p:extLst>
      <p:ext uri="{BB962C8B-B14F-4D97-AF65-F5344CB8AC3E}">
        <p14:creationId xmlns:p14="http://schemas.microsoft.com/office/powerpoint/2010/main" val="585878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223838" y="1593191"/>
            <a:ext cx="10026650" cy="4320906"/>
          </a:xfrm>
          <a:prstGeom prst="rect">
            <a:avLst/>
          </a:prstGeom>
        </p:spPr>
      </p:pic>
      <p:sp>
        <p:nvSpPr>
          <p:cNvPr id="3" name="Title 2"/>
          <p:cNvSpPr>
            <a:spLocks noGrp="1"/>
          </p:cNvSpPr>
          <p:nvPr>
            <p:ph type="title"/>
          </p:nvPr>
        </p:nvSpPr>
        <p:spPr/>
        <p:txBody>
          <a:bodyPr/>
          <a:lstStyle/>
          <a:p>
            <a:r>
              <a:rPr lang="fr-FR" dirty="0" err="1"/>
              <a:t>Terraform</a:t>
            </a:r>
            <a:r>
              <a:rPr lang="fr-FR" dirty="0"/>
              <a:t> destroy</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22</a:t>
            </a:fld>
            <a:endParaRPr lang="fr-FR" dirty="0"/>
          </a:p>
        </p:txBody>
      </p:sp>
    </p:spTree>
    <p:extLst>
      <p:ext uri="{BB962C8B-B14F-4D97-AF65-F5344CB8AC3E}">
        <p14:creationId xmlns:p14="http://schemas.microsoft.com/office/powerpoint/2010/main" val="908221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fr-FR" sz="7200" dirty="0"/>
          </a:p>
          <a:p>
            <a:pPr marL="0" indent="0" algn="ctr">
              <a:buNone/>
            </a:pPr>
            <a:r>
              <a:rPr lang="fr-FR" sz="7200" dirty="0" err="1"/>
              <a:t>Lab</a:t>
            </a:r>
            <a:r>
              <a:rPr lang="fr-FR" sz="7200" dirty="0"/>
              <a:t> 1</a:t>
            </a:r>
            <a:endParaRPr lang="en-US" sz="7200"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23</a:t>
            </a:fld>
            <a:endParaRPr lang="fr-FR" dirty="0"/>
          </a:p>
        </p:txBody>
      </p:sp>
    </p:spTree>
    <p:extLst>
      <p:ext uri="{BB962C8B-B14F-4D97-AF65-F5344CB8AC3E}">
        <p14:creationId xmlns:p14="http://schemas.microsoft.com/office/powerpoint/2010/main" val="176561933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Les fournisseurs </a:t>
            </a:r>
            <a:r>
              <a:rPr lang="fr-FR" dirty="0" err="1"/>
              <a:t>Terraform</a:t>
            </a:r>
            <a:r>
              <a:rPr lang="fr-FR" dirty="0"/>
              <a:t> (Providers)</a:t>
            </a:r>
            <a:endParaRPr lang="en-US" dirty="0"/>
          </a:p>
        </p:txBody>
      </p:sp>
      <p:sp>
        <p:nvSpPr>
          <p:cNvPr id="3" name="Content Placeholder 2"/>
          <p:cNvSpPr>
            <a:spLocks noGrp="1"/>
          </p:cNvSpPr>
          <p:nvPr>
            <p:ph idx="1"/>
          </p:nvPr>
        </p:nvSpPr>
        <p:spPr/>
        <p:txBody>
          <a:bodyPr/>
          <a:lstStyle/>
          <a:p>
            <a:r>
              <a:rPr lang="en-US" dirty="0">
                <a:hlinkClick r:id="rId3"/>
              </a:rPr>
              <a:t>https://registry.terraform.io/</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24</a:t>
            </a:fld>
            <a:endParaRPr lang="fr-FR" dirty="0"/>
          </a:p>
        </p:txBody>
      </p:sp>
      <p:pic>
        <p:nvPicPr>
          <p:cNvPr id="6" name="Picture 5"/>
          <p:cNvPicPr>
            <a:picLocks noChangeAspect="1"/>
          </p:cNvPicPr>
          <p:nvPr/>
        </p:nvPicPr>
        <p:blipFill>
          <a:blip r:embed="rId4"/>
          <a:stretch>
            <a:fillRect/>
          </a:stretch>
        </p:blipFill>
        <p:spPr>
          <a:xfrm>
            <a:off x="230672" y="1602922"/>
            <a:ext cx="9996542" cy="4571336"/>
          </a:xfrm>
          <a:prstGeom prst="rect">
            <a:avLst/>
          </a:prstGeom>
        </p:spPr>
      </p:pic>
    </p:spTree>
    <p:extLst>
      <p:ext uri="{BB962C8B-B14F-4D97-AF65-F5344CB8AC3E}">
        <p14:creationId xmlns:p14="http://schemas.microsoft.com/office/powerpoint/2010/main" val="133568084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Terraform</a:t>
            </a:r>
            <a:r>
              <a:rPr lang="fr-FR" dirty="0"/>
              <a:t> </a:t>
            </a:r>
            <a:r>
              <a:rPr lang="fr-FR" dirty="0" err="1"/>
              <a:t>init</a:t>
            </a:r>
            <a:endParaRPr lang="en-US" dirty="0"/>
          </a:p>
        </p:txBody>
      </p:sp>
      <p:sp>
        <p:nvSpPr>
          <p:cNvPr id="3" name="Content Placeholder 2"/>
          <p:cNvSpPr>
            <a:spLocks noGrp="1"/>
          </p:cNvSpPr>
          <p:nvPr>
            <p:ph idx="1"/>
          </p:nvPr>
        </p:nvSpPr>
        <p:spPr/>
        <p:txBody>
          <a:bodyPr/>
          <a:lstStyle/>
          <a:p>
            <a:r>
              <a:rPr lang="fr-FR" dirty="0"/>
              <a:t>C’est une commande </a:t>
            </a:r>
            <a:r>
              <a:rPr lang="fr-FR" dirty="0" err="1"/>
              <a:t>safe</a:t>
            </a:r>
            <a:r>
              <a:rPr lang="fr-FR" dirty="0"/>
              <a:t> qui peut être exécutée autant de fois qu’on veut.</a:t>
            </a:r>
          </a:p>
          <a:p>
            <a:r>
              <a:rPr lang="fr-FR" dirty="0"/>
              <a:t>La commande télécharge les plugins nécessaires pour l’exécution du plan dans le sous dossier </a:t>
            </a:r>
            <a:r>
              <a:rPr lang="fr-FR" b="1" dirty="0"/>
              <a:t>.</a:t>
            </a:r>
            <a:r>
              <a:rPr lang="fr-FR" b="1" dirty="0" err="1"/>
              <a:t>terraform</a:t>
            </a:r>
            <a:endParaRPr lang="fr-FR" b="1" dirty="0"/>
          </a:p>
          <a:p>
            <a:endParaRPr lang="fr-FR" dirty="0"/>
          </a:p>
          <a:p>
            <a:endParaRPr lang="fr-FR" dirty="0"/>
          </a:p>
          <a:p>
            <a:r>
              <a:rPr lang="fr-FR" dirty="0" err="1"/>
              <a:t>hashicorp</a:t>
            </a:r>
            <a:r>
              <a:rPr lang="fr-FR" dirty="0"/>
              <a:t> désigne l’organisation</a:t>
            </a:r>
          </a:p>
          <a:p>
            <a:r>
              <a:rPr lang="fr-FR" dirty="0"/>
              <a:t>Local </a:t>
            </a:r>
            <a:r>
              <a:rPr lang="fr-FR" dirty="0" err="1"/>
              <a:t>designe</a:t>
            </a:r>
            <a:r>
              <a:rPr lang="fr-FR" dirty="0"/>
              <a:t> le type (le provider)</a:t>
            </a:r>
          </a:p>
          <a:p>
            <a:r>
              <a:rPr lang="fr-FR" dirty="0"/>
              <a:t>Le plugin pourrait avoir en </a:t>
            </a:r>
            <a:r>
              <a:rPr lang="fr-FR" dirty="0" err="1"/>
              <a:t>prefix</a:t>
            </a:r>
            <a:r>
              <a:rPr lang="fr-FR" dirty="0"/>
              <a:t> le </a:t>
            </a:r>
            <a:r>
              <a:rPr lang="fr-FR" dirty="0" err="1"/>
              <a:t>hostname</a:t>
            </a:r>
            <a:r>
              <a:rPr lang="fr-FR" dirty="0"/>
              <a:t> en amont comme</a:t>
            </a:r>
          </a:p>
          <a:p>
            <a:pPr lvl="2"/>
            <a:r>
              <a:rPr lang="fr-FR" dirty="0"/>
              <a:t>Registry.terraform.io/</a:t>
            </a:r>
            <a:r>
              <a:rPr lang="fr-FR" dirty="0" err="1"/>
              <a:t>hashicorp</a:t>
            </a:r>
            <a:r>
              <a:rPr lang="fr-FR" dirty="0"/>
              <a:t>/local</a:t>
            </a:r>
          </a:p>
          <a:p>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25</a:t>
            </a:fld>
            <a:endParaRPr lang="fr-FR" dirty="0"/>
          </a:p>
        </p:txBody>
      </p:sp>
      <p:pic>
        <p:nvPicPr>
          <p:cNvPr id="5" name="Picture 4"/>
          <p:cNvPicPr>
            <a:picLocks noChangeAspect="1"/>
          </p:cNvPicPr>
          <p:nvPr/>
        </p:nvPicPr>
        <p:blipFill>
          <a:blip r:embed="rId2"/>
          <a:stretch>
            <a:fillRect/>
          </a:stretch>
        </p:blipFill>
        <p:spPr>
          <a:xfrm>
            <a:off x="341412" y="2285826"/>
            <a:ext cx="7702155" cy="327154"/>
          </a:xfrm>
          <a:prstGeom prst="rect">
            <a:avLst/>
          </a:prstGeom>
        </p:spPr>
      </p:pic>
    </p:spTree>
    <p:extLst>
      <p:ext uri="{BB962C8B-B14F-4D97-AF65-F5344CB8AC3E}">
        <p14:creationId xmlns:p14="http://schemas.microsoft.com/office/powerpoint/2010/main" val="24085818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fr-FR" dirty="0"/>
          </a:p>
          <a:p>
            <a:endParaRPr lang="fr-FR" dirty="0"/>
          </a:p>
          <a:p>
            <a:endParaRPr lang="fr-FR" dirty="0"/>
          </a:p>
          <a:p>
            <a:endParaRPr lang="fr-FR" dirty="0"/>
          </a:p>
          <a:p>
            <a:endParaRPr lang="fr-FR" dirty="0"/>
          </a:p>
          <a:p>
            <a:endParaRPr lang="fr-FR" dirty="0"/>
          </a:p>
          <a:p>
            <a:pPr algn="ctr"/>
            <a:r>
              <a:rPr lang="fr-FR" sz="4000" dirty="0"/>
              <a:t>Lab2 (Providers)</a:t>
            </a:r>
            <a:endParaRPr lang="en-US" sz="4000"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26</a:t>
            </a:fld>
            <a:endParaRPr lang="fr-FR" dirty="0"/>
          </a:p>
        </p:txBody>
      </p:sp>
    </p:spTree>
    <p:extLst>
      <p:ext uri="{BB962C8B-B14F-4D97-AF65-F5344CB8AC3E}">
        <p14:creationId xmlns:p14="http://schemas.microsoft.com/office/powerpoint/2010/main" val="26672846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Multiple providers</a:t>
            </a:r>
            <a:endParaRPr lang="en-US" dirty="0"/>
          </a:p>
        </p:txBody>
      </p:sp>
      <p:sp>
        <p:nvSpPr>
          <p:cNvPr id="3" name="Content Placeholder 2"/>
          <p:cNvSpPr>
            <a:spLocks noGrp="1"/>
          </p:cNvSpPr>
          <p:nvPr>
            <p:ph idx="1"/>
          </p:nvPr>
        </p:nvSpPr>
        <p:spPr/>
        <p:txBody>
          <a:bodyPr/>
          <a:lstStyle/>
          <a:p>
            <a:r>
              <a:rPr lang="fr-FR" dirty="0"/>
              <a:t>On peut avoir plusieurs providers dans le même fichier. </a:t>
            </a:r>
            <a:r>
              <a:rPr lang="fr-FR" dirty="0" err="1"/>
              <a:t>Exp</a:t>
            </a:r>
            <a:r>
              <a:rPr lang="fr-FR" dirty="0"/>
              <a:t>:</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Dans cet exemple on a le local provider et le </a:t>
            </a:r>
            <a:r>
              <a:rPr lang="fr-FR" dirty="0" err="1"/>
              <a:t>random</a:t>
            </a:r>
            <a:r>
              <a:rPr lang="fr-FR" dirty="0"/>
              <a:t> provider qui font partie de la configuration,</a:t>
            </a:r>
          </a:p>
          <a:p>
            <a:r>
              <a:rPr lang="fr-FR" dirty="0"/>
              <a:t>La commande </a:t>
            </a:r>
            <a:r>
              <a:rPr lang="fr-FR" b="1" dirty="0" err="1"/>
              <a:t>terraform</a:t>
            </a:r>
            <a:r>
              <a:rPr lang="fr-FR" b="1" dirty="0"/>
              <a:t> </a:t>
            </a:r>
            <a:r>
              <a:rPr lang="fr-FR" b="1" dirty="0" err="1"/>
              <a:t>init</a:t>
            </a:r>
            <a:r>
              <a:rPr lang="fr-FR" b="1" dirty="0"/>
              <a:t> </a:t>
            </a:r>
            <a:r>
              <a:rPr lang="fr-FR" dirty="0"/>
              <a:t>va donc installer </a:t>
            </a:r>
            <a:r>
              <a:rPr lang="en-US" dirty="0"/>
              <a:t>les </a:t>
            </a:r>
            <a:r>
              <a:rPr lang="en-US" dirty="0" err="1"/>
              <a:t>deux</a:t>
            </a:r>
            <a:r>
              <a:rPr lang="en-US" dirty="0"/>
              <a:t> plugins pour les </a:t>
            </a:r>
            <a:r>
              <a:rPr lang="en-US" dirty="0" err="1"/>
              <a:t>deux</a:t>
            </a:r>
            <a:r>
              <a:rPr lang="en-US" dirty="0"/>
              <a:t> providers</a:t>
            </a:r>
            <a:endParaRPr lang="fr-FR"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27</a:t>
            </a:fld>
            <a:endParaRPr lang="fr-FR" dirty="0"/>
          </a:p>
        </p:txBody>
      </p:sp>
      <p:pic>
        <p:nvPicPr>
          <p:cNvPr id="6" name="Picture 5"/>
          <p:cNvPicPr>
            <a:picLocks noChangeAspect="1"/>
          </p:cNvPicPr>
          <p:nvPr/>
        </p:nvPicPr>
        <p:blipFill>
          <a:blip r:embed="rId2"/>
          <a:stretch>
            <a:fillRect/>
          </a:stretch>
        </p:blipFill>
        <p:spPr>
          <a:xfrm>
            <a:off x="2501652" y="1493738"/>
            <a:ext cx="4752528" cy="3124101"/>
          </a:xfrm>
          <a:prstGeom prst="rect">
            <a:avLst/>
          </a:prstGeom>
        </p:spPr>
      </p:pic>
    </p:spTree>
    <p:extLst>
      <p:ext uri="{BB962C8B-B14F-4D97-AF65-F5344CB8AC3E}">
        <p14:creationId xmlns:p14="http://schemas.microsoft.com/office/powerpoint/2010/main" val="93551836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Exécution du multiple provider</a:t>
            </a:r>
            <a:endParaRPr lang="en-US" dirty="0"/>
          </a:p>
        </p:txBody>
      </p:sp>
      <p:pic>
        <p:nvPicPr>
          <p:cNvPr id="5" name="Content Placeholder 4"/>
          <p:cNvPicPr>
            <a:picLocks noGrp="1" noChangeAspect="1"/>
          </p:cNvPicPr>
          <p:nvPr>
            <p:ph idx="1"/>
          </p:nvPr>
        </p:nvPicPr>
        <p:blipFill>
          <a:blip r:embed="rId3"/>
          <a:stretch>
            <a:fillRect/>
          </a:stretch>
        </p:blipFill>
        <p:spPr>
          <a:xfrm>
            <a:off x="349439" y="1205706"/>
            <a:ext cx="9908988" cy="5165490"/>
          </a:xfrm>
          <a:prstGeom prst="rect">
            <a:avLst/>
          </a:prstGeom>
        </p:spPr>
      </p:pic>
      <p:sp>
        <p:nvSpPr>
          <p:cNvPr id="4" name="Slide Number Placeholder 3"/>
          <p:cNvSpPr>
            <a:spLocks noGrp="1"/>
          </p:cNvSpPr>
          <p:nvPr>
            <p:ph type="sldNum" sz="quarter" idx="12"/>
          </p:nvPr>
        </p:nvSpPr>
        <p:spPr/>
        <p:txBody>
          <a:bodyPr/>
          <a:lstStyle/>
          <a:p>
            <a:fld id="{9705A05D-FF3A-44F5-A745-C0E08A1F0267}" type="slidenum">
              <a:rPr lang="fr-FR" smtClean="0"/>
              <a:pPr/>
              <a:t>28</a:t>
            </a:fld>
            <a:endParaRPr lang="fr-FR" dirty="0"/>
          </a:p>
        </p:txBody>
      </p:sp>
    </p:spTree>
    <p:extLst>
      <p:ext uri="{BB962C8B-B14F-4D97-AF65-F5344CB8AC3E}">
        <p14:creationId xmlns:p14="http://schemas.microsoft.com/office/powerpoint/2010/main" val="5644540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fr-FR" dirty="0"/>
          </a:p>
          <a:p>
            <a:endParaRPr lang="fr-FR" dirty="0"/>
          </a:p>
          <a:p>
            <a:endParaRPr lang="fr-FR" dirty="0"/>
          </a:p>
          <a:p>
            <a:endParaRPr lang="fr-FR" dirty="0"/>
          </a:p>
          <a:p>
            <a:endParaRPr lang="fr-FR" dirty="0"/>
          </a:p>
          <a:p>
            <a:endParaRPr lang="fr-FR" dirty="0"/>
          </a:p>
          <a:p>
            <a:pPr algn="ctr"/>
            <a:r>
              <a:rPr lang="fr-FR" sz="4000" dirty="0"/>
              <a:t>Lab3 (Multiple Providers)</a:t>
            </a:r>
            <a:endParaRPr lang="en-US" sz="4000"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29</a:t>
            </a:fld>
            <a:endParaRPr lang="fr-FR" dirty="0"/>
          </a:p>
        </p:txBody>
      </p:sp>
    </p:spTree>
    <p:extLst>
      <p:ext uri="{BB962C8B-B14F-4D97-AF65-F5344CB8AC3E}">
        <p14:creationId xmlns:p14="http://schemas.microsoft.com/office/powerpoint/2010/main" val="293376210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Présentation du formateur</a:t>
            </a:r>
            <a:endParaRPr lang="en-US" dirty="0"/>
          </a:p>
        </p:txBody>
      </p:sp>
      <p:sp>
        <p:nvSpPr>
          <p:cNvPr id="3" name="Content Placeholder 2"/>
          <p:cNvSpPr>
            <a:spLocks noGrp="1"/>
          </p:cNvSpPr>
          <p:nvPr>
            <p:ph idx="1"/>
          </p:nvPr>
        </p:nvSpPr>
        <p:spPr>
          <a:xfrm>
            <a:off x="224238" y="1781770"/>
            <a:ext cx="10026946" cy="4792947"/>
          </a:xfrm>
        </p:spPr>
        <p:txBody>
          <a:bodyPr/>
          <a:lstStyle/>
          <a:p>
            <a:r>
              <a:rPr lang="fr-BE" dirty="0"/>
              <a:t>Aymen Drira</a:t>
            </a:r>
          </a:p>
          <a:p>
            <a:r>
              <a:rPr lang="fr-BE" dirty="0"/>
              <a:t>Consultant Intégration Systèmes et </a:t>
            </a:r>
            <a:r>
              <a:rPr lang="fr-BE" dirty="0" err="1"/>
              <a:t>DevOps</a:t>
            </a:r>
            <a:endParaRPr lang="fr-BE" dirty="0"/>
          </a:p>
          <a:p>
            <a:pPr lvl="1"/>
            <a:endParaRPr lang="fr-BE" dirty="0"/>
          </a:p>
          <a:p>
            <a:pPr marL="448506" lvl="1" indent="-448506">
              <a:buClr>
                <a:schemeClr val="accent5">
                  <a:lumMod val="50000"/>
                </a:schemeClr>
              </a:buClr>
              <a:buFont typeface="Webdings" panose="05030102010509060703" pitchFamily="18" charset="2"/>
              <a:buChar char="&lt;"/>
            </a:pPr>
            <a:r>
              <a:rPr lang="fr-BE" sz="2200" dirty="0"/>
              <a:t>Email: </a:t>
            </a:r>
            <a:r>
              <a:rPr lang="fr-BE" sz="2200" dirty="0">
                <a:hlinkClick r:id="rId2"/>
              </a:rPr>
              <a:t>driraaymen@gmail.com</a:t>
            </a:r>
            <a:endParaRPr lang="fr-BE" sz="2200" dirty="0"/>
          </a:p>
          <a:p>
            <a:pPr marL="392826" lvl="1" indent="0">
              <a:buNone/>
            </a:pPr>
            <a:endParaRPr lang="fr-BE" dirty="0"/>
          </a:p>
        </p:txBody>
      </p:sp>
    </p:spTree>
    <p:extLst>
      <p:ext uri="{BB962C8B-B14F-4D97-AF65-F5344CB8AC3E}">
        <p14:creationId xmlns:p14="http://schemas.microsoft.com/office/powerpoint/2010/main" val="29541882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Variables d’entrées</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30</a:t>
            </a:fld>
            <a:endParaRPr lang="fr-FR" dirty="0"/>
          </a:p>
        </p:txBody>
      </p:sp>
      <p:pic>
        <p:nvPicPr>
          <p:cNvPr id="7" name="Content Placeholder 6"/>
          <p:cNvPicPr>
            <a:picLocks noGrp="1" noChangeAspect="1"/>
          </p:cNvPicPr>
          <p:nvPr>
            <p:ph idx="1"/>
          </p:nvPr>
        </p:nvPicPr>
        <p:blipFill>
          <a:blip r:embed="rId2"/>
          <a:stretch>
            <a:fillRect/>
          </a:stretch>
        </p:blipFill>
        <p:spPr>
          <a:xfrm>
            <a:off x="485428" y="1362497"/>
            <a:ext cx="4176464" cy="4506729"/>
          </a:xfrm>
          <a:prstGeom prst="rect">
            <a:avLst/>
          </a:prstGeom>
        </p:spPr>
      </p:pic>
      <p:pic>
        <p:nvPicPr>
          <p:cNvPr id="8" name="Picture 7"/>
          <p:cNvPicPr>
            <a:picLocks noChangeAspect="1"/>
          </p:cNvPicPr>
          <p:nvPr/>
        </p:nvPicPr>
        <p:blipFill>
          <a:blip r:embed="rId3"/>
          <a:stretch>
            <a:fillRect/>
          </a:stretch>
        </p:blipFill>
        <p:spPr>
          <a:xfrm>
            <a:off x="5381972" y="1637754"/>
            <a:ext cx="4204694" cy="3995235"/>
          </a:xfrm>
          <a:prstGeom prst="rect">
            <a:avLst/>
          </a:prstGeom>
        </p:spPr>
      </p:pic>
    </p:spTree>
    <p:extLst>
      <p:ext uri="{BB962C8B-B14F-4D97-AF65-F5344CB8AC3E}">
        <p14:creationId xmlns:p14="http://schemas.microsoft.com/office/powerpoint/2010/main" val="40634264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Utilisation de variables dans </a:t>
            </a:r>
            <a:r>
              <a:rPr lang="fr-FR" dirty="0" err="1"/>
              <a:t>Terraform</a:t>
            </a:r>
            <a:r>
              <a:rPr lang="fr-FR" dirty="0"/>
              <a:t> 1/2</a:t>
            </a:r>
            <a:endParaRPr lang="en-US" dirty="0"/>
          </a:p>
        </p:txBody>
      </p:sp>
      <p:sp>
        <p:nvSpPr>
          <p:cNvPr id="3" name="Content Placeholder 2"/>
          <p:cNvSpPr>
            <a:spLocks noGrp="1"/>
          </p:cNvSpPr>
          <p:nvPr>
            <p:ph idx="1"/>
          </p:nvPr>
        </p:nvSpPr>
        <p:spPr/>
        <p:txBody>
          <a:bodyPr/>
          <a:lstStyle/>
          <a:p>
            <a:r>
              <a:rPr lang="fr-FR" dirty="0"/>
              <a:t>L’élément default dans le fichier variables.tf est optionnel </a:t>
            </a:r>
            <a:r>
              <a:rPr lang="fr-FR" dirty="0" err="1"/>
              <a:t>cad</a:t>
            </a:r>
            <a:r>
              <a:rPr lang="fr-FR" dirty="0"/>
              <a:t> qu’on peut avoir notre configuration de variables comme suit:</a:t>
            </a:r>
          </a:p>
          <a:p>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31</a:t>
            </a:fld>
            <a:endParaRPr lang="fr-FR" dirty="0"/>
          </a:p>
        </p:txBody>
      </p:sp>
      <p:pic>
        <p:nvPicPr>
          <p:cNvPr id="5" name="Picture 4"/>
          <p:cNvPicPr>
            <a:picLocks noChangeAspect="1"/>
          </p:cNvPicPr>
          <p:nvPr/>
        </p:nvPicPr>
        <p:blipFill>
          <a:blip r:embed="rId2"/>
          <a:stretch>
            <a:fillRect/>
          </a:stretch>
        </p:blipFill>
        <p:spPr>
          <a:xfrm>
            <a:off x="3481846" y="1997794"/>
            <a:ext cx="3511730" cy="4210266"/>
          </a:xfrm>
          <a:prstGeom prst="rect">
            <a:avLst/>
          </a:prstGeom>
        </p:spPr>
      </p:pic>
    </p:spTree>
    <p:extLst>
      <p:ext uri="{BB962C8B-B14F-4D97-AF65-F5344CB8AC3E}">
        <p14:creationId xmlns:p14="http://schemas.microsoft.com/office/powerpoint/2010/main" val="21114909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Utilisation de variables dans </a:t>
            </a:r>
            <a:r>
              <a:rPr lang="fr-FR" dirty="0" err="1"/>
              <a:t>Terraform</a:t>
            </a:r>
            <a:r>
              <a:rPr lang="fr-FR" dirty="0"/>
              <a:t> 2/2</a:t>
            </a:r>
            <a:endParaRPr lang="en-US" dirty="0"/>
          </a:p>
        </p:txBody>
      </p:sp>
      <p:sp>
        <p:nvSpPr>
          <p:cNvPr id="3" name="Content Placeholder 2"/>
          <p:cNvSpPr>
            <a:spLocks noGrp="1"/>
          </p:cNvSpPr>
          <p:nvPr>
            <p:ph idx="1"/>
          </p:nvPr>
        </p:nvSpPr>
        <p:spPr/>
        <p:txBody>
          <a:bodyPr/>
          <a:lstStyle/>
          <a:p>
            <a:r>
              <a:rPr lang="fr-FR" dirty="0"/>
              <a:t>Lors de l’exécution de </a:t>
            </a:r>
            <a:r>
              <a:rPr lang="fr-FR" dirty="0" err="1"/>
              <a:t>terraform</a:t>
            </a:r>
            <a:r>
              <a:rPr lang="fr-FR" dirty="0"/>
              <a:t> </a:t>
            </a:r>
            <a:r>
              <a:rPr lang="fr-FR" dirty="0" err="1"/>
              <a:t>apply</a:t>
            </a:r>
            <a:r>
              <a:rPr lang="fr-FR" dirty="0"/>
              <a:t> on aura un affichage comme suit:</a:t>
            </a:r>
          </a:p>
          <a:p>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32</a:t>
            </a:fld>
            <a:endParaRPr lang="fr-FR" dirty="0"/>
          </a:p>
        </p:txBody>
      </p:sp>
      <p:pic>
        <p:nvPicPr>
          <p:cNvPr id="6" name="Picture 5"/>
          <p:cNvPicPr>
            <a:picLocks noChangeAspect="1"/>
          </p:cNvPicPr>
          <p:nvPr/>
        </p:nvPicPr>
        <p:blipFill>
          <a:blip r:embed="rId2"/>
          <a:stretch>
            <a:fillRect/>
          </a:stretch>
        </p:blipFill>
        <p:spPr>
          <a:xfrm>
            <a:off x="1781572" y="1781770"/>
            <a:ext cx="6984776" cy="3496397"/>
          </a:xfrm>
          <a:prstGeom prst="rect">
            <a:avLst/>
          </a:prstGeom>
        </p:spPr>
      </p:pic>
    </p:spTree>
    <p:extLst>
      <p:ext uri="{BB962C8B-B14F-4D97-AF65-F5344CB8AC3E}">
        <p14:creationId xmlns:p14="http://schemas.microsoft.com/office/powerpoint/2010/main" val="39058360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Utilisation de variables dans </a:t>
            </a:r>
            <a:r>
              <a:rPr lang="fr-FR" dirty="0" err="1"/>
              <a:t>Terraform</a:t>
            </a:r>
            <a:r>
              <a:rPr lang="fr-FR" dirty="0"/>
              <a:t> 2/2</a:t>
            </a:r>
            <a:endParaRPr lang="en-US" dirty="0"/>
          </a:p>
        </p:txBody>
      </p:sp>
      <p:sp>
        <p:nvSpPr>
          <p:cNvPr id="3" name="Content Placeholder 2"/>
          <p:cNvSpPr>
            <a:spLocks noGrp="1"/>
          </p:cNvSpPr>
          <p:nvPr>
            <p:ph idx="1"/>
          </p:nvPr>
        </p:nvSpPr>
        <p:spPr/>
        <p:txBody>
          <a:bodyPr/>
          <a:lstStyle/>
          <a:p>
            <a:r>
              <a:rPr lang="fr-FR" dirty="0"/>
              <a:t>Il est aussi possible de passer les variables en entrée dans cette forme:</a:t>
            </a:r>
          </a:p>
          <a:p>
            <a:pPr lvl="1"/>
            <a:r>
              <a:rPr lang="fr-FR" dirty="0" err="1"/>
              <a:t>terraform</a:t>
            </a:r>
            <a:r>
              <a:rPr lang="fr-FR" dirty="0"/>
              <a:t> </a:t>
            </a:r>
            <a:r>
              <a:rPr lang="fr-FR" dirty="0" err="1"/>
              <a:t>apply</a:t>
            </a:r>
            <a:r>
              <a:rPr lang="fr-FR" dirty="0"/>
              <a:t> -var "</a:t>
            </a:r>
            <a:r>
              <a:rPr lang="fr-FR" dirty="0" err="1"/>
              <a:t>filename</a:t>
            </a:r>
            <a:r>
              <a:rPr lang="fr-FR" dirty="0"/>
              <a:t>=/home/</a:t>
            </a:r>
            <a:r>
              <a:rPr lang="fr-FR" dirty="0" err="1"/>
              <a:t>aymen</a:t>
            </a:r>
            <a:r>
              <a:rPr lang="fr-FR" dirty="0"/>
              <a:t>/dogs.txt" -var "conte    nt=</a:t>
            </a:r>
            <a:r>
              <a:rPr lang="fr-FR" dirty="0" err="1"/>
              <a:t>We</a:t>
            </a:r>
            <a:r>
              <a:rPr lang="fr-FR" dirty="0"/>
              <a:t> love pets!" -var "</a:t>
            </a:r>
            <a:r>
              <a:rPr lang="fr-FR" dirty="0" err="1"/>
              <a:t>prefix</a:t>
            </a:r>
            <a:r>
              <a:rPr lang="fr-FR" dirty="0"/>
              <a:t>=Mrs" -var "</a:t>
            </a:r>
            <a:r>
              <a:rPr lang="fr-FR" dirty="0" err="1"/>
              <a:t>separator</a:t>
            </a:r>
            <a:r>
              <a:rPr lang="fr-FR" dirty="0"/>
              <a:t>=," -var "</a:t>
            </a:r>
            <a:r>
              <a:rPr lang="fr-FR" dirty="0" err="1"/>
              <a:t>length</a:t>
            </a:r>
            <a:r>
              <a:rPr lang="fr-FR" dirty="0"/>
              <a:t>=2"</a:t>
            </a:r>
          </a:p>
          <a:p>
            <a:r>
              <a:rPr lang="fr-FR" dirty="0"/>
              <a:t>Ou alors les déclarer en tant que variables d’environnement:</a:t>
            </a:r>
          </a:p>
          <a:p>
            <a:pPr lvl="1"/>
            <a:r>
              <a:rPr lang="fr-FR" dirty="0"/>
              <a:t>export </a:t>
            </a:r>
            <a:r>
              <a:rPr lang="fr-FR" dirty="0" err="1"/>
              <a:t>TF_VAR_filename</a:t>
            </a:r>
            <a:r>
              <a:rPr lang="fr-FR" dirty="0"/>
              <a:t>="/home/</a:t>
            </a:r>
            <a:r>
              <a:rPr lang="fr-FR" dirty="0" err="1"/>
              <a:t>aymen</a:t>
            </a:r>
            <a:r>
              <a:rPr lang="fr-FR" dirty="0"/>
              <a:t>/pets.txt"  </a:t>
            </a:r>
          </a:p>
          <a:p>
            <a:pPr lvl="1"/>
            <a:r>
              <a:rPr lang="fr-FR" dirty="0"/>
              <a:t>export </a:t>
            </a:r>
            <a:r>
              <a:rPr lang="fr-FR" dirty="0" err="1"/>
              <a:t>TF_VAR_content</a:t>
            </a:r>
            <a:r>
              <a:rPr lang="fr-FR" dirty="0"/>
              <a:t>="</a:t>
            </a:r>
            <a:r>
              <a:rPr lang="fr-FR" dirty="0" err="1"/>
              <a:t>we</a:t>
            </a:r>
            <a:r>
              <a:rPr lang="fr-FR" dirty="0"/>
              <a:t> love pets"</a:t>
            </a:r>
          </a:p>
          <a:p>
            <a:pPr lvl="1"/>
            <a:r>
              <a:rPr lang="fr-FR" dirty="0"/>
              <a:t>export </a:t>
            </a:r>
            <a:r>
              <a:rPr lang="fr-FR" dirty="0" err="1"/>
              <a:t>TF_VAR_prefix</a:t>
            </a:r>
            <a:r>
              <a:rPr lang="fr-FR" dirty="0"/>
              <a:t>= "Mrs"</a:t>
            </a:r>
          </a:p>
          <a:p>
            <a:pPr lvl="1"/>
            <a:r>
              <a:rPr lang="fr-FR" dirty="0"/>
              <a:t>…</a:t>
            </a:r>
          </a:p>
          <a:p>
            <a:r>
              <a:rPr lang="fr-FR" dirty="0"/>
              <a:t>Ou alors dans un fichier nommé</a:t>
            </a:r>
          </a:p>
          <a:p>
            <a:pPr marL="0" indent="0">
              <a:buNone/>
            </a:pPr>
            <a:r>
              <a:rPr lang="fr-FR" dirty="0" err="1"/>
              <a:t>terraform.tfvars</a:t>
            </a:r>
            <a:r>
              <a:rPr lang="fr-FR" dirty="0"/>
              <a:t> ou </a:t>
            </a:r>
            <a:r>
              <a:rPr lang="fr-FR" dirty="0" err="1"/>
              <a:t>terraform.tfvars.json</a:t>
            </a:r>
            <a:r>
              <a:rPr lang="fr-FR" dirty="0"/>
              <a:t> ou </a:t>
            </a:r>
          </a:p>
          <a:p>
            <a:pPr marL="0" indent="0">
              <a:buNone/>
            </a:pPr>
            <a:r>
              <a:rPr lang="fr-FR" dirty="0"/>
              <a:t>*.</a:t>
            </a:r>
            <a:r>
              <a:rPr lang="fr-FR" dirty="0" err="1"/>
              <a:t>auto.tfvars</a:t>
            </a:r>
            <a:r>
              <a:rPr lang="fr-FR" dirty="0"/>
              <a:t> ou *.</a:t>
            </a:r>
            <a:r>
              <a:rPr lang="fr-FR" dirty="0" err="1"/>
              <a:t>auto.tfvars.json</a:t>
            </a:r>
            <a:r>
              <a:rPr lang="fr-FR" dirty="0"/>
              <a:t>. Tous ces noms de fichiers seront chargés automatiquement.</a:t>
            </a:r>
          </a:p>
          <a:p>
            <a:pPr marL="0" indent="0">
              <a:buNone/>
            </a:pPr>
            <a:r>
              <a:rPr lang="fr-FR" dirty="0"/>
              <a:t>Si on choisit en revanche un fichier par exemple de nom : </a:t>
            </a:r>
            <a:r>
              <a:rPr lang="fr-FR" dirty="0" err="1"/>
              <a:t>variable.tfvars</a:t>
            </a:r>
            <a:r>
              <a:rPr lang="fr-FR" dirty="0"/>
              <a:t> alors on exécute: </a:t>
            </a:r>
            <a:r>
              <a:rPr lang="fr-FR" b="1" dirty="0" err="1"/>
              <a:t>terraform</a:t>
            </a:r>
            <a:r>
              <a:rPr lang="fr-FR" b="1" dirty="0"/>
              <a:t> </a:t>
            </a:r>
            <a:r>
              <a:rPr lang="fr-FR" b="1" dirty="0" err="1"/>
              <a:t>apply</a:t>
            </a:r>
            <a:r>
              <a:rPr lang="fr-FR" b="1" dirty="0"/>
              <a:t> -var-file </a:t>
            </a:r>
            <a:r>
              <a:rPr lang="fr-FR" b="1" dirty="0" err="1"/>
              <a:t>variables.tfvars</a:t>
            </a:r>
            <a:endParaRPr lang="fr-FR" b="1" dirty="0"/>
          </a:p>
          <a:p>
            <a:pPr lvl="1"/>
            <a:endParaRPr lang="fr-FR" dirty="0"/>
          </a:p>
          <a:p>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33</a:t>
            </a:fld>
            <a:endParaRPr lang="fr-FR" dirty="0"/>
          </a:p>
        </p:txBody>
      </p:sp>
      <p:pic>
        <p:nvPicPr>
          <p:cNvPr id="7" name="Picture 6"/>
          <p:cNvPicPr>
            <a:picLocks noChangeAspect="1"/>
          </p:cNvPicPr>
          <p:nvPr/>
        </p:nvPicPr>
        <p:blipFill>
          <a:blip r:embed="rId2"/>
          <a:stretch>
            <a:fillRect/>
          </a:stretch>
        </p:blipFill>
        <p:spPr>
          <a:xfrm>
            <a:off x="5443102" y="3293938"/>
            <a:ext cx="4733741" cy="1296144"/>
          </a:xfrm>
          <a:prstGeom prst="rect">
            <a:avLst/>
          </a:prstGeom>
        </p:spPr>
      </p:pic>
    </p:spTree>
    <p:extLst>
      <p:ext uri="{BB962C8B-B14F-4D97-AF65-F5344CB8AC3E}">
        <p14:creationId xmlns:p14="http://schemas.microsoft.com/office/powerpoint/2010/main" val="12499638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Utilisation de variables dans </a:t>
            </a:r>
            <a:r>
              <a:rPr lang="fr-FR" dirty="0" err="1"/>
              <a:t>Terraform</a:t>
            </a:r>
            <a:r>
              <a:rPr lang="fr-FR" dirty="0"/>
              <a:t> 2/2</a:t>
            </a:r>
            <a:endParaRPr lang="en-US" dirty="0"/>
          </a:p>
        </p:txBody>
      </p:sp>
      <p:sp>
        <p:nvSpPr>
          <p:cNvPr id="3" name="Content Placeholder 2"/>
          <p:cNvSpPr>
            <a:spLocks noGrp="1"/>
          </p:cNvSpPr>
          <p:nvPr>
            <p:ph idx="1"/>
          </p:nvPr>
        </p:nvSpPr>
        <p:spPr/>
        <p:txBody>
          <a:bodyPr/>
          <a:lstStyle/>
          <a:p>
            <a:r>
              <a:rPr lang="fr-FR" dirty="0"/>
              <a:t>L’ordre de considération des valeurs des variables est comme suit:</a:t>
            </a:r>
          </a:p>
          <a:p>
            <a:pPr marL="457200" indent="-457200">
              <a:buFont typeface="+mj-lt"/>
              <a:buAutoNum type="arabicPeriod"/>
            </a:pPr>
            <a:r>
              <a:rPr lang="fr-FR" dirty="0"/>
              <a:t>Le Système vérifie les valeurs des variables d’environnement:</a:t>
            </a:r>
          </a:p>
          <a:p>
            <a:pPr marL="927566" lvl="1" indent="-457200">
              <a:buFont typeface="+mj-lt"/>
              <a:buAutoNum type="arabicPeriod"/>
            </a:pPr>
            <a:r>
              <a:rPr lang="fr-FR" b="1" dirty="0">
                <a:solidFill>
                  <a:srgbClr val="FF3300"/>
                </a:solidFill>
              </a:rPr>
              <a:t>export </a:t>
            </a:r>
            <a:r>
              <a:rPr lang="fr-FR" b="1" dirty="0" err="1">
                <a:solidFill>
                  <a:srgbClr val="FF3300"/>
                </a:solidFill>
              </a:rPr>
              <a:t>TF_VAR_filename</a:t>
            </a:r>
            <a:r>
              <a:rPr lang="fr-FR" b="1" dirty="0">
                <a:solidFill>
                  <a:srgbClr val="FF3300"/>
                </a:solidFill>
              </a:rPr>
              <a:t>= " /home/</a:t>
            </a:r>
            <a:r>
              <a:rPr lang="fr-FR" b="1" dirty="0" err="1">
                <a:solidFill>
                  <a:srgbClr val="FF3300"/>
                </a:solidFill>
              </a:rPr>
              <a:t>aymen</a:t>
            </a:r>
            <a:r>
              <a:rPr lang="fr-FR" b="1" dirty="0">
                <a:solidFill>
                  <a:srgbClr val="FF3300"/>
                </a:solidFill>
              </a:rPr>
              <a:t>/cats.txt "</a:t>
            </a:r>
          </a:p>
          <a:p>
            <a:pPr marL="457200" indent="-457200">
              <a:buFont typeface="+mj-lt"/>
              <a:buAutoNum type="arabicPeriod"/>
            </a:pPr>
            <a:r>
              <a:rPr lang="fr-FR" dirty="0"/>
              <a:t>On vérifie le contenu du fichier </a:t>
            </a:r>
            <a:r>
              <a:rPr lang="fr-FR" dirty="0" err="1"/>
              <a:t>terraform</a:t>
            </a:r>
            <a:r>
              <a:rPr lang="fr-FR" dirty="0"/>
              <a:t> </a:t>
            </a:r>
            <a:r>
              <a:rPr lang="fr-FR" dirty="0" err="1"/>
              <a:t>tfvars</a:t>
            </a:r>
            <a:endParaRPr lang="fr-FR" dirty="0"/>
          </a:p>
          <a:p>
            <a:pPr marL="927566" lvl="1" indent="-457200">
              <a:buFont typeface="+mj-lt"/>
              <a:buAutoNum type="arabicPeriod"/>
            </a:pPr>
            <a:r>
              <a:rPr lang="fr-FR" b="1" dirty="0" err="1">
                <a:solidFill>
                  <a:srgbClr val="FF3300"/>
                </a:solidFill>
              </a:rPr>
              <a:t>filename</a:t>
            </a:r>
            <a:r>
              <a:rPr lang="fr-FR" b="1" dirty="0">
                <a:solidFill>
                  <a:srgbClr val="FF3300"/>
                </a:solidFill>
              </a:rPr>
              <a:t> = " /home/</a:t>
            </a:r>
            <a:r>
              <a:rPr lang="fr-FR" b="1" dirty="0" err="1">
                <a:solidFill>
                  <a:srgbClr val="FF3300"/>
                </a:solidFill>
              </a:rPr>
              <a:t>aymen</a:t>
            </a:r>
            <a:r>
              <a:rPr lang="fr-FR" b="1" dirty="0">
                <a:solidFill>
                  <a:srgbClr val="FF3300"/>
                </a:solidFill>
              </a:rPr>
              <a:t>/pets.txt "</a:t>
            </a:r>
          </a:p>
          <a:p>
            <a:pPr marL="457200" indent="-457200">
              <a:buFont typeface="+mj-lt"/>
              <a:buAutoNum type="arabicPeriod"/>
            </a:pPr>
            <a:r>
              <a:rPr lang="fr-FR" dirty="0"/>
              <a:t>Fichier </a:t>
            </a:r>
            <a:r>
              <a:rPr lang="fr-FR" dirty="0" err="1"/>
              <a:t>variable.auto.tfvars</a:t>
            </a:r>
            <a:endParaRPr lang="fr-FR" dirty="0"/>
          </a:p>
          <a:p>
            <a:pPr marL="927566" lvl="1" indent="-457200">
              <a:buFont typeface="+mj-lt"/>
              <a:buAutoNum type="arabicPeriod"/>
            </a:pPr>
            <a:r>
              <a:rPr lang="fr-FR" b="1" dirty="0" err="1">
                <a:solidFill>
                  <a:srgbClr val="FF3300"/>
                </a:solidFill>
              </a:rPr>
              <a:t>filename</a:t>
            </a:r>
            <a:r>
              <a:rPr lang="fr-FR" b="1" dirty="0">
                <a:solidFill>
                  <a:srgbClr val="FF3300"/>
                </a:solidFill>
              </a:rPr>
              <a:t> = " /home/</a:t>
            </a:r>
            <a:r>
              <a:rPr lang="fr-FR" b="1" dirty="0" err="1">
                <a:solidFill>
                  <a:srgbClr val="FF3300"/>
                </a:solidFill>
              </a:rPr>
              <a:t>aymen</a:t>
            </a:r>
            <a:r>
              <a:rPr lang="fr-FR" b="1" dirty="0">
                <a:solidFill>
                  <a:srgbClr val="FF3300"/>
                </a:solidFill>
              </a:rPr>
              <a:t>/dogs.txt "</a:t>
            </a:r>
          </a:p>
          <a:p>
            <a:pPr marL="457200" indent="-457200">
              <a:buFont typeface="+mj-lt"/>
              <a:buAutoNum type="arabicPeriod"/>
            </a:pPr>
            <a:r>
              <a:rPr lang="fr-FR" dirty="0"/>
              <a:t>En passant en paramètre la variable</a:t>
            </a:r>
          </a:p>
          <a:p>
            <a:pPr marL="927566" lvl="1" indent="-457200">
              <a:buFont typeface="+mj-lt"/>
              <a:buAutoNum type="arabicPeriod"/>
            </a:pPr>
            <a:r>
              <a:rPr lang="fr-FR" b="1" dirty="0" err="1">
                <a:solidFill>
                  <a:srgbClr val="339933"/>
                </a:solidFill>
              </a:rPr>
              <a:t>terraform</a:t>
            </a:r>
            <a:r>
              <a:rPr lang="fr-FR" b="1" dirty="0">
                <a:solidFill>
                  <a:srgbClr val="339933"/>
                </a:solidFill>
              </a:rPr>
              <a:t> </a:t>
            </a:r>
            <a:r>
              <a:rPr lang="fr-FR" b="1" dirty="0" err="1">
                <a:solidFill>
                  <a:srgbClr val="339933"/>
                </a:solidFill>
              </a:rPr>
              <a:t>apply</a:t>
            </a:r>
            <a:r>
              <a:rPr lang="fr-FR" b="1" dirty="0">
                <a:solidFill>
                  <a:srgbClr val="339933"/>
                </a:solidFill>
              </a:rPr>
              <a:t> –var "</a:t>
            </a:r>
            <a:r>
              <a:rPr lang="fr-FR" b="1" dirty="0" err="1">
                <a:solidFill>
                  <a:srgbClr val="339933"/>
                </a:solidFill>
              </a:rPr>
              <a:t>filename</a:t>
            </a:r>
            <a:r>
              <a:rPr lang="fr-FR" b="1" dirty="0">
                <a:solidFill>
                  <a:srgbClr val="339933"/>
                </a:solidFill>
              </a:rPr>
              <a:t> = /home/</a:t>
            </a:r>
            <a:r>
              <a:rPr lang="fr-FR" b="1" dirty="0" err="1">
                <a:solidFill>
                  <a:srgbClr val="339933"/>
                </a:solidFill>
              </a:rPr>
              <a:t>aymen</a:t>
            </a:r>
            <a:r>
              <a:rPr lang="fr-FR" b="1" dirty="0">
                <a:solidFill>
                  <a:srgbClr val="339933"/>
                </a:solidFill>
              </a:rPr>
              <a:t>/best-cats.txt"</a:t>
            </a:r>
          </a:p>
          <a:p>
            <a:pPr marL="470366" lvl="1" indent="0">
              <a:buNone/>
            </a:pPr>
            <a:endParaRPr lang="fr-FR" b="1" dirty="0"/>
          </a:p>
          <a:p>
            <a:pPr marL="927566" lvl="1" indent="-457200">
              <a:buFont typeface="+mj-lt"/>
              <a:buAutoNum type="arabicPeriod"/>
            </a:pPr>
            <a:endParaRPr lang="fr-FR" b="1" dirty="0"/>
          </a:p>
          <a:p>
            <a:pPr marL="927566" lvl="1" indent="-457200">
              <a:buFont typeface="+mj-lt"/>
              <a:buAutoNum type="arabicPeriod"/>
            </a:pPr>
            <a:endParaRPr lang="fr-FR" b="1" dirty="0"/>
          </a:p>
          <a:p>
            <a:pPr marL="470366" lvl="1" indent="0">
              <a:buNone/>
            </a:pPr>
            <a:r>
              <a:rPr lang="fr-FR" dirty="0"/>
              <a:t>Le résultat pris en compte sera </a:t>
            </a:r>
            <a:r>
              <a:rPr lang="fr-FR" b="1" dirty="0">
                <a:solidFill>
                  <a:srgbClr val="339933"/>
                </a:solidFill>
              </a:rPr>
              <a:t>best-cats.txt</a:t>
            </a:r>
          </a:p>
        </p:txBody>
      </p:sp>
      <p:sp>
        <p:nvSpPr>
          <p:cNvPr id="4" name="Slide Number Placeholder 3"/>
          <p:cNvSpPr>
            <a:spLocks noGrp="1"/>
          </p:cNvSpPr>
          <p:nvPr>
            <p:ph type="sldNum" sz="quarter" idx="12"/>
          </p:nvPr>
        </p:nvSpPr>
        <p:spPr/>
        <p:txBody>
          <a:bodyPr/>
          <a:lstStyle/>
          <a:p>
            <a:fld id="{9705A05D-FF3A-44F5-A745-C0E08A1F0267}" type="slidenum">
              <a:rPr lang="fr-FR" smtClean="0"/>
              <a:pPr/>
              <a:t>34</a:t>
            </a:fld>
            <a:endParaRPr lang="fr-FR" dirty="0"/>
          </a:p>
        </p:txBody>
      </p:sp>
    </p:spTree>
    <p:extLst>
      <p:ext uri="{BB962C8B-B14F-4D97-AF65-F5344CB8AC3E}">
        <p14:creationId xmlns:p14="http://schemas.microsoft.com/office/powerpoint/2010/main" val="208594458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fr-FR" dirty="0"/>
          </a:p>
          <a:p>
            <a:endParaRPr lang="fr-FR" dirty="0"/>
          </a:p>
          <a:p>
            <a:endParaRPr lang="fr-FR" dirty="0"/>
          </a:p>
          <a:p>
            <a:endParaRPr lang="fr-FR" dirty="0"/>
          </a:p>
          <a:p>
            <a:endParaRPr lang="fr-FR" dirty="0"/>
          </a:p>
          <a:p>
            <a:endParaRPr lang="fr-FR" dirty="0"/>
          </a:p>
          <a:p>
            <a:pPr algn="ctr"/>
            <a:r>
              <a:rPr lang="fr-FR" sz="4000" dirty="0"/>
              <a:t>Lab4 (Variables)</a:t>
            </a:r>
            <a:endParaRPr lang="en-US" sz="4000"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35</a:t>
            </a:fld>
            <a:endParaRPr lang="fr-FR" dirty="0"/>
          </a:p>
        </p:txBody>
      </p:sp>
    </p:spTree>
    <p:extLst>
      <p:ext uri="{BB962C8B-B14F-4D97-AF65-F5344CB8AC3E}">
        <p14:creationId xmlns:p14="http://schemas.microsoft.com/office/powerpoint/2010/main" val="22727961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Les attributs des ressources</a:t>
            </a:r>
            <a:endParaRPr lang="en-US" dirty="0"/>
          </a:p>
        </p:txBody>
      </p:sp>
      <p:sp>
        <p:nvSpPr>
          <p:cNvPr id="3" name="Content Placeholder 2"/>
          <p:cNvSpPr>
            <a:spLocks noGrp="1"/>
          </p:cNvSpPr>
          <p:nvPr>
            <p:ph idx="1"/>
          </p:nvPr>
        </p:nvSpPr>
        <p:spPr/>
        <p:txBody>
          <a:bodyPr/>
          <a:lstStyle/>
          <a:p>
            <a:r>
              <a:rPr lang="fr-FR" dirty="0"/>
              <a:t>On peut utiliser l’id </a:t>
            </a:r>
            <a:r>
              <a:rPr lang="fr-FR" dirty="0" err="1"/>
              <a:t>retrouné</a:t>
            </a:r>
            <a:r>
              <a:rPr lang="fr-FR" dirty="0"/>
              <a:t> par la ressource </a:t>
            </a:r>
            <a:r>
              <a:rPr lang="fr-FR" dirty="0" err="1"/>
              <a:t>random_pet</a:t>
            </a:r>
            <a:r>
              <a:rPr lang="fr-FR" dirty="0"/>
              <a:t> dans la ressource </a:t>
            </a:r>
            <a:r>
              <a:rPr lang="fr-FR" dirty="0" err="1"/>
              <a:t>local_file</a:t>
            </a:r>
            <a:r>
              <a:rPr lang="fr-FR" dirty="0"/>
              <a:t> comme suit:</a:t>
            </a:r>
          </a:p>
          <a:p>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36</a:t>
            </a:fld>
            <a:endParaRPr lang="fr-FR" dirty="0"/>
          </a:p>
        </p:txBody>
      </p:sp>
      <p:pic>
        <p:nvPicPr>
          <p:cNvPr id="5" name="Picture 4"/>
          <p:cNvPicPr>
            <a:picLocks noChangeAspect="1"/>
          </p:cNvPicPr>
          <p:nvPr/>
        </p:nvPicPr>
        <p:blipFill>
          <a:blip r:embed="rId2"/>
          <a:stretch>
            <a:fillRect/>
          </a:stretch>
        </p:blipFill>
        <p:spPr>
          <a:xfrm>
            <a:off x="485428" y="2357834"/>
            <a:ext cx="9515990" cy="1728192"/>
          </a:xfrm>
          <a:prstGeom prst="rect">
            <a:avLst/>
          </a:prstGeom>
        </p:spPr>
      </p:pic>
    </p:spTree>
    <p:extLst>
      <p:ext uri="{BB962C8B-B14F-4D97-AF65-F5344CB8AC3E}">
        <p14:creationId xmlns:p14="http://schemas.microsoft.com/office/powerpoint/2010/main" val="5488469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fr-FR" dirty="0"/>
          </a:p>
          <a:p>
            <a:endParaRPr lang="fr-FR" dirty="0"/>
          </a:p>
          <a:p>
            <a:endParaRPr lang="fr-FR" dirty="0"/>
          </a:p>
          <a:p>
            <a:endParaRPr lang="fr-FR" dirty="0"/>
          </a:p>
          <a:p>
            <a:endParaRPr lang="fr-FR" dirty="0"/>
          </a:p>
          <a:p>
            <a:endParaRPr lang="fr-FR" dirty="0"/>
          </a:p>
          <a:p>
            <a:pPr algn="ctr"/>
            <a:r>
              <a:rPr lang="fr-FR" sz="4000" dirty="0"/>
              <a:t>Lab5 (</a:t>
            </a:r>
            <a:r>
              <a:rPr lang="fr-FR" sz="4000" dirty="0" err="1"/>
              <a:t>Resources</a:t>
            </a:r>
            <a:r>
              <a:rPr lang="fr-FR" sz="4000" dirty="0"/>
              <a:t> </a:t>
            </a:r>
            <a:r>
              <a:rPr lang="fr-FR" sz="4000" dirty="0" err="1"/>
              <a:t>Attributes</a:t>
            </a:r>
            <a:r>
              <a:rPr lang="fr-FR" sz="4000" dirty="0"/>
              <a:t>)</a:t>
            </a:r>
            <a:endParaRPr lang="en-US" sz="4000"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37</a:t>
            </a:fld>
            <a:endParaRPr lang="fr-FR" dirty="0"/>
          </a:p>
        </p:txBody>
      </p:sp>
    </p:spTree>
    <p:extLst>
      <p:ext uri="{BB962C8B-B14F-4D97-AF65-F5344CB8AC3E}">
        <p14:creationId xmlns:p14="http://schemas.microsoft.com/office/powerpoint/2010/main" val="175150985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Dépendances des ressources</a:t>
            </a:r>
            <a:endParaRPr lang="en-US" dirty="0"/>
          </a:p>
        </p:txBody>
      </p:sp>
      <p:sp>
        <p:nvSpPr>
          <p:cNvPr id="3" name="Content Placeholder 2"/>
          <p:cNvSpPr>
            <a:spLocks noGrp="1"/>
          </p:cNvSpPr>
          <p:nvPr>
            <p:ph idx="1"/>
          </p:nvPr>
        </p:nvSpPr>
        <p:spPr/>
        <p:txBody>
          <a:bodyPr/>
          <a:lstStyle/>
          <a:p>
            <a:r>
              <a:rPr lang="fr-FR" dirty="0"/>
              <a:t>Quand on a créé la référence vers le nom du pet on a seulement spécifié l’id du pet à l’intérieur du block de ressource </a:t>
            </a:r>
            <a:r>
              <a:rPr lang="fr-FR" dirty="0" err="1"/>
              <a:t>local_file</a:t>
            </a:r>
            <a:endParaRPr lang="fr-FR" dirty="0"/>
          </a:p>
          <a:p>
            <a:r>
              <a:rPr lang="fr-FR" dirty="0"/>
              <a:t>A la création des ressources </a:t>
            </a:r>
            <a:r>
              <a:rPr lang="fr-FR" dirty="0" err="1"/>
              <a:t>Terraform</a:t>
            </a:r>
            <a:r>
              <a:rPr lang="fr-FR" dirty="0"/>
              <a:t> va donc créer la ressource </a:t>
            </a:r>
            <a:r>
              <a:rPr lang="fr-FR" dirty="0" err="1"/>
              <a:t>my</a:t>
            </a:r>
            <a:r>
              <a:rPr lang="fr-FR" dirty="0"/>
              <a:t>-pet avant de créer la ressource </a:t>
            </a:r>
            <a:r>
              <a:rPr lang="fr-FR" dirty="0" err="1"/>
              <a:t>local_file</a:t>
            </a:r>
            <a:endParaRPr lang="fr-FR" dirty="0"/>
          </a:p>
          <a:p>
            <a:r>
              <a:rPr lang="fr-FR" dirty="0"/>
              <a:t>A la suppression </a:t>
            </a:r>
            <a:r>
              <a:rPr lang="fr-FR" dirty="0" err="1"/>
              <a:t>terraform</a:t>
            </a:r>
            <a:r>
              <a:rPr lang="fr-FR" dirty="0"/>
              <a:t> donc supprime aussi dans l’ordre des dépendances. La ressource </a:t>
            </a:r>
            <a:r>
              <a:rPr lang="fr-FR" dirty="0" err="1"/>
              <a:t>local_file</a:t>
            </a:r>
            <a:r>
              <a:rPr lang="fr-FR" dirty="0"/>
              <a:t> et ensuite le </a:t>
            </a:r>
            <a:r>
              <a:rPr lang="fr-FR" dirty="0" err="1"/>
              <a:t>random_pet</a:t>
            </a:r>
            <a:endParaRPr lang="fr-FR" dirty="0"/>
          </a:p>
          <a:p>
            <a:r>
              <a:rPr lang="fr-FR" dirty="0"/>
              <a:t>C’est la dépendance implicite de </a:t>
            </a:r>
            <a:r>
              <a:rPr lang="fr-FR" dirty="0" err="1"/>
              <a:t>Terraform</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38</a:t>
            </a:fld>
            <a:endParaRPr lang="fr-FR" dirty="0"/>
          </a:p>
        </p:txBody>
      </p:sp>
      <p:sp>
        <p:nvSpPr>
          <p:cNvPr id="5" name="Rectangle 4"/>
          <p:cNvSpPr/>
          <p:nvPr/>
        </p:nvSpPr>
        <p:spPr>
          <a:xfrm>
            <a:off x="2357636" y="4158034"/>
            <a:ext cx="165618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Local_file</a:t>
            </a:r>
            <a:endParaRPr lang="en-US" dirty="0"/>
          </a:p>
        </p:txBody>
      </p:sp>
      <p:sp>
        <p:nvSpPr>
          <p:cNvPr id="6" name="Rectangle 5"/>
          <p:cNvSpPr/>
          <p:nvPr/>
        </p:nvSpPr>
        <p:spPr>
          <a:xfrm>
            <a:off x="5958036" y="4158034"/>
            <a:ext cx="158417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Random_pet</a:t>
            </a:r>
            <a:endParaRPr lang="en-US" dirty="0"/>
          </a:p>
        </p:txBody>
      </p:sp>
      <p:cxnSp>
        <p:nvCxnSpPr>
          <p:cNvPr id="8" name="Straight Arrow Connector 7"/>
          <p:cNvCxnSpPr>
            <a:stCxn id="5" idx="3"/>
            <a:endCxn id="6" idx="1"/>
          </p:cNvCxnSpPr>
          <p:nvPr/>
        </p:nvCxnSpPr>
        <p:spPr>
          <a:xfrm>
            <a:off x="4013820" y="4770102"/>
            <a:ext cx="1944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29078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Dépendances des ressources</a:t>
            </a:r>
            <a:endParaRPr lang="en-US" dirty="0"/>
          </a:p>
        </p:txBody>
      </p:sp>
      <p:sp>
        <p:nvSpPr>
          <p:cNvPr id="3" name="Content Placeholder 2"/>
          <p:cNvSpPr>
            <a:spLocks noGrp="1"/>
          </p:cNvSpPr>
          <p:nvPr>
            <p:ph idx="1"/>
          </p:nvPr>
        </p:nvSpPr>
        <p:spPr/>
        <p:txBody>
          <a:bodyPr/>
          <a:lstStyle/>
          <a:p>
            <a:r>
              <a:rPr lang="fr-FR" dirty="0"/>
              <a:t>Pour s’assurer que le </a:t>
            </a:r>
            <a:r>
              <a:rPr lang="fr-FR" dirty="0" err="1"/>
              <a:t>random_pet</a:t>
            </a:r>
            <a:r>
              <a:rPr lang="fr-FR" dirty="0"/>
              <a:t> soit créer avant le </a:t>
            </a:r>
            <a:r>
              <a:rPr lang="fr-FR" dirty="0" err="1"/>
              <a:t>local_file</a:t>
            </a:r>
            <a:r>
              <a:rPr lang="fr-FR" dirty="0"/>
              <a:t> on peut rajouter le l’élément </a:t>
            </a:r>
            <a:r>
              <a:rPr lang="fr-FR" dirty="0" err="1"/>
              <a:t>depends_on</a:t>
            </a:r>
            <a:r>
              <a:rPr lang="fr-FR" dirty="0"/>
              <a:t> à la config de la ressource </a:t>
            </a:r>
            <a:r>
              <a:rPr lang="fr-FR" dirty="0" err="1"/>
              <a:t>local_file</a:t>
            </a:r>
            <a:r>
              <a:rPr lang="fr-FR" dirty="0"/>
              <a:t> comme ceci:</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Celle-ci est la dépendance explicite</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39</a:t>
            </a:fld>
            <a:endParaRPr lang="fr-FR" dirty="0"/>
          </a:p>
        </p:txBody>
      </p:sp>
      <p:pic>
        <p:nvPicPr>
          <p:cNvPr id="11" name="Picture 10"/>
          <p:cNvPicPr>
            <a:picLocks noChangeAspect="1"/>
          </p:cNvPicPr>
          <p:nvPr/>
        </p:nvPicPr>
        <p:blipFill>
          <a:blip r:embed="rId2"/>
          <a:stretch>
            <a:fillRect/>
          </a:stretch>
        </p:blipFill>
        <p:spPr>
          <a:xfrm>
            <a:off x="1781572" y="1853778"/>
            <a:ext cx="6416639" cy="3810267"/>
          </a:xfrm>
          <a:prstGeom prst="rect">
            <a:avLst/>
          </a:prstGeom>
        </p:spPr>
      </p:pic>
    </p:spTree>
    <p:extLst>
      <p:ext uri="{BB962C8B-B14F-4D97-AF65-F5344CB8AC3E}">
        <p14:creationId xmlns:p14="http://schemas.microsoft.com/office/powerpoint/2010/main" val="5868934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bject 9">
            <a:extLst>
              <a:ext uri="{FF2B5EF4-FFF2-40B4-BE49-F238E27FC236}">
                <a16:creationId xmlns:a16="http://schemas.microsoft.com/office/drawing/2014/main" id="{4A3C4F11-4BC3-4C4A-96E5-B225BFB6880E}"/>
              </a:ext>
            </a:extLst>
          </p:cNvPr>
          <p:cNvSpPr txBox="1">
            <a:spLocks noChangeArrowheads="1"/>
          </p:cNvSpPr>
          <p:nvPr/>
        </p:nvSpPr>
        <p:spPr bwMode="auto">
          <a:xfrm>
            <a:off x="6728953" y="5024557"/>
            <a:ext cx="2689988" cy="70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798" rIns="0" bIns="0">
            <a:spAutoFit/>
          </a:bodyPr>
          <a:lstStyle>
            <a:lvl1pPr marL="12700">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spcBef>
                <a:spcPts val="93"/>
              </a:spcBef>
            </a:pPr>
            <a:endParaRPr lang="fr-FR" altLang="fr-FR" sz="1858" dirty="0">
              <a:latin typeface="Gill Sans MT" panose="020B0502020104020203" pitchFamily="34" charset="77"/>
              <a:cs typeface="Arial" panose="020B0604020202020204" pitchFamily="34" charset="0"/>
            </a:endParaRPr>
          </a:p>
          <a:p>
            <a:pPr>
              <a:lnSpc>
                <a:spcPct val="101000"/>
              </a:lnSpc>
              <a:spcBef>
                <a:spcPts val="12"/>
              </a:spcBef>
            </a:pPr>
            <a:endParaRPr lang="fr-FR" altLang="fr-FR" sz="1115" dirty="0">
              <a:latin typeface="Gill Sans MT" panose="020B0502020104020203" pitchFamily="34" charset="77"/>
              <a:cs typeface="Arial" panose="020B0604020202020204" pitchFamily="34" charset="0"/>
            </a:endParaRPr>
          </a:p>
          <a:p>
            <a:pPr>
              <a:lnSpc>
                <a:spcPts val="1765"/>
              </a:lnSpc>
            </a:pPr>
            <a:endParaRPr lang="fr-FR" altLang="fr-FR" sz="1672" dirty="0">
              <a:latin typeface="Gill Sans MT" panose="020B0502020104020203" pitchFamily="34" charset="77"/>
              <a:cs typeface="Arial" panose="020B0604020202020204" pitchFamily="34" charset="0"/>
            </a:endParaRPr>
          </a:p>
        </p:txBody>
      </p:sp>
      <p:sp>
        <p:nvSpPr>
          <p:cNvPr id="20487" name="Rectangle 7">
            <a:extLst>
              <a:ext uri="{FF2B5EF4-FFF2-40B4-BE49-F238E27FC236}">
                <a16:creationId xmlns:a16="http://schemas.microsoft.com/office/drawing/2014/main" id="{5806F3FA-7F36-7749-ABA8-1686A522C10C}"/>
              </a:ext>
            </a:extLst>
          </p:cNvPr>
          <p:cNvSpPr>
            <a:spLocks/>
          </p:cNvSpPr>
          <p:nvPr/>
        </p:nvSpPr>
        <p:spPr bwMode="auto">
          <a:xfrm>
            <a:off x="525755" y="1421730"/>
            <a:ext cx="9354492" cy="510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defRPr>
                <a:solidFill>
                  <a:schemeClr val="tx1"/>
                </a:solidFill>
                <a:latin typeface="Calibri" panose="020F0502020204030204" pitchFamily="34" charset="0"/>
              </a:defRPr>
            </a:lvl1pPr>
            <a:lvl2pPr eaLnBrk="0" hangingPunct="0">
              <a:spcBef>
                <a:spcPct val="20000"/>
              </a:spcBef>
              <a:defRPr>
                <a:solidFill>
                  <a:schemeClr val="tx1"/>
                </a:solidFill>
                <a:latin typeface="Calibri" panose="020F0502020204030204" pitchFamily="34" charset="0"/>
              </a:defRPr>
            </a:lvl2pPr>
            <a:lvl3pPr eaLnBrk="0" hangingPunct="0">
              <a:spcBef>
                <a:spcPct val="20000"/>
              </a:spcBef>
              <a:defRPr>
                <a:solidFill>
                  <a:schemeClr val="tx1"/>
                </a:solidFill>
                <a:latin typeface="Calibri" panose="020F0502020204030204" pitchFamily="34" charset="0"/>
              </a:defRPr>
            </a:lvl3pPr>
            <a:lvl4pPr eaLnBrk="0" hangingPunct="0">
              <a:spcBef>
                <a:spcPct val="20000"/>
              </a:spcBef>
              <a:defRPr>
                <a:solidFill>
                  <a:schemeClr val="tx1"/>
                </a:solidFill>
                <a:latin typeface="Calibri" panose="020F0502020204030204" pitchFamily="34" charset="0"/>
              </a:defRPr>
            </a:lvl4pPr>
            <a:lvl5pPr eaLnBrk="0" hangingPunct="0">
              <a:spcBef>
                <a:spcPct val="20000"/>
              </a:spcBef>
              <a:defRPr>
                <a:solidFill>
                  <a:schemeClr val="tx1"/>
                </a:solidFill>
                <a:latin typeface="Calibri" panose="020F0502020204030204" pitchFamily="34" charset="0"/>
              </a:defRPr>
            </a:lvl5pPr>
            <a:lvl6pPr eaLnBrk="0" fontAlgn="base" hangingPunct="0">
              <a:spcBef>
                <a:spcPct val="20000"/>
              </a:spcBef>
              <a:spcAft>
                <a:spcPct val="0"/>
              </a:spcAft>
              <a:defRPr>
                <a:solidFill>
                  <a:schemeClr val="tx1"/>
                </a:solidFill>
                <a:latin typeface="Calibri" panose="020F0502020204030204" pitchFamily="34" charset="0"/>
              </a:defRPr>
            </a:lvl6pPr>
            <a:lvl7pPr eaLnBrk="0" fontAlgn="base" hangingPunct="0">
              <a:spcBef>
                <a:spcPct val="20000"/>
              </a:spcBef>
              <a:spcAft>
                <a:spcPct val="0"/>
              </a:spcAft>
              <a:defRPr>
                <a:solidFill>
                  <a:schemeClr val="tx1"/>
                </a:solidFill>
                <a:latin typeface="Calibri" panose="020F0502020204030204" pitchFamily="34" charset="0"/>
              </a:defRPr>
            </a:lvl7pPr>
            <a:lvl8pPr eaLnBrk="0" fontAlgn="base" hangingPunct="0">
              <a:spcBef>
                <a:spcPct val="20000"/>
              </a:spcBef>
              <a:spcAft>
                <a:spcPct val="0"/>
              </a:spcAft>
              <a:defRPr>
                <a:solidFill>
                  <a:schemeClr val="tx1"/>
                </a:solidFill>
                <a:latin typeface="Calibri" panose="020F0502020204030204" pitchFamily="34" charset="0"/>
              </a:defRPr>
            </a:lvl8pPr>
            <a:lvl9pPr eaLnBrk="0" fontAlgn="base" hangingPunct="0">
              <a:spcBef>
                <a:spcPct val="20000"/>
              </a:spcBef>
              <a:spcAft>
                <a:spcPct val="0"/>
              </a:spcAft>
              <a:defRPr>
                <a:solidFill>
                  <a:schemeClr val="tx1"/>
                </a:solidFill>
                <a:latin typeface="Calibri" panose="020F0502020204030204" pitchFamily="34" charset="0"/>
              </a:defRPr>
            </a:lvl9pPr>
          </a:lstStyle>
          <a:p>
            <a:pPr marL="342900" indent="-342900">
              <a:buFont typeface="Arial" panose="020B0604020202020204" pitchFamily="34" charset="0"/>
              <a:buChar char="•"/>
              <a:defRPr/>
            </a:pPr>
            <a:r>
              <a:rPr lang="fr-FR" altLang="fr-FR" sz="2000" dirty="0">
                <a:latin typeface="Gill Sans MT" panose="020B0502020104020203" pitchFamily="34" charset="77"/>
              </a:rPr>
              <a:t>Introduction à l’ </a:t>
            </a:r>
            <a:r>
              <a:rPr lang="fr-FR" altLang="fr-FR" sz="2000" dirty="0" err="1">
                <a:latin typeface="Gill Sans MT" panose="020B0502020104020203" pitchFamily="34" charset="77"/>
              </a:rPr>
              <a:t>IaC</a:t>
            </a:r>
            <a:endParaRPr lang="fr-FR" altLang="fr-FR" sz="2000" dirty="0">
              <a:latin typeface="Gill Sans MT" panose="020B0502020104020203" pitchFamily="34" charset="77"/>
            </a:endParaRPr>
          </a:p>
          <a:p>
            <a:pPr marL="342900" indent="-342900">
              <a:buFont typeface="Arial" panose="020B0604020202020204" pitchFamily="34" charset="0"/>
              <a:buChar char="•"/>
              <a:defRPr/>
            </a:pPr>
            <a:r>
              <a:rPr lang="fr-FR" altLang="fr-FR" sz="2000" dirty="0">
                <a:latin typeface="Gill Sans MT" panose="020B0502020104020203" pitchFamily="34" charset="77"/>
              </a:rPr>
              <a:t>Types de solutions </a:t>
            </a:r>
            <a:r>
              <a:rPr lang="fr-FR" altLang="fr-FR" sz="2000" dirty="0" err="1">
                <a:latin typeface="Gill Sans MT" panose="020B0502020104020203" pitchFamily="34" charset="77"/>
              </a:rPr>
              <a:t>IaC</a:t>
            </a:r>
            <a:r>
              <a:rPr lang="fr-FR" altLang="fr-FR" sz="2000" dirty="0">
                <a:latin typeface="Gill Sans MT" panose="020B0502020104020203" pitchFamily="34" charset="77"/>
              </a:rPr>
              <a:t> </a:t>
            </a:r>
          </a:p>
          <a:p>
            <a:pPr marL="342900" indent="-342900">
              <a:buFont typeface="Arial" panose="020B0604020202020204" pitchFamily="34" charset="0"/>
              <a:buChar char="•"/>
              <a:defRPr/>
            </a:pPr>
            <a:r>
              <a:rPr lang="fr-FR" altLang="fr-FR" sz="2000" dirty="0">
                <a:latin typeface="Gill Sans MT" panose="020B0502020104020203" pitchFamily="34" charset="77"/>
              </a:rPr>
              <a:t>Pourquoi </a:t>
            </a:r>
            <a:r>
              <a:rPr lang="fr-FR" altLang="fr-FR" sz="2000" dirty="0" err="1">
                <a:latin typeface="Gill Sans MT" panose="020B0502020104020203" pitchFamily="34" charset="77"/>
              </a:rPr>
              <a:t>Terraform</a:t>
            </a:r>
            <a:r>
              <a:rPr lang="fr-FR" altLang="fr-FR" sz="2000" dirty="0">
                <a:latin typeface="Gill Sans MT" panose="020B0502020104020203" pitchFamily="34" charset="77"/>
              </a:rPr>
              <a:t> ?</a:t>
            </a:r>
          </a:p>
          <a:p>
            <a:pPr marL="342900" indent="-342900">
              <a:buFont typeface="Arial" panose="020B0604020202020204" pitchFamily="34" charset="0"/>
              <a:buChar char="•"/>
              <a:defRPr/>
            </a:pPr>
            <a:r>
              <a:rPr lang="fr-BE" altLang="fr-FR" sz="2000" dirty="0">
                <a:latin typeface="Gill Sans MT" panose="020B0502020104020203" pitchFamily="34" charset="77"/>
              </a:rPr>
              <a:t>Les base HCL</a:t>
            </a:r>
          </a:p>
          <a:p>
            <a:pPr marL="342900" indent="-342900">
              <a:buFont typeface="Arial" panose="020B0604020202020204" pitchFamily="34" charset="0"/>
              <a:buChar char="•"/>
              <a:defRPr/>
            </a:pPr>
            <a:r>
              <a:rPr lang="fr-BE" altLang="fr-FR" sz="2000" dirty="0">
                <a:latin typeface="Gill Sans MT" panose="020B0502020104020203" pitchFamily="34" charset="77"/>
              </a:rPr>
              <a:t>Provision, update et destroy</a:t>
            </a:r>
          </a:p>
          <a:p>
            <a:pPr marL="342900" indent="-342900">
              <a:buFont typeface="Arial" panose="020B0604020202020204" pitchFamily="34" charset="0"/>
              <a:buChar char="•"/>
              <a:defRPr/>
            </a:pPr>
            <a:r>
              <a:rPr lang="fr-BE" altLang="fr-FR" sz="2000" dirty="0">
                <a:latin typeface="Gill Sans MT" panose="020B0502020104020203" pitchFamily="34" charset="77"/>
              </a:rPr>
              <a:t>Les providers</a:t>
            </a:r>
          </a:p>
          <a:p>
            <a:pPr marL="342900" indent="-342900">
              <a:buFont typeface="Arial" panose="020B0604020202020204" pitchFamily="34" charset="0"/>
              <a:buChar char="•"/>
              <a:defRPr/>
            </a:pPr>
            <a:r>
              <a:rPr lang="fr-BE" altLang="fr-FR" sz="2000" dirty="0">
                <a:latin typeface="Gill Sans MT" panose="020B0502020104020203" pitchFamily="34" charset="77"/>
              </a:rPr>
              <a:t>Les variables d’entrées</a:t>
            </a:r>
          </a:p>
          <a:p>
            <a:pPr marL="342900" indent="-342900">
              <a:buFont typeface="Arial" panose="020B0604020202020204" pitchFamily="34" charset="0"/>
              <a:buChar char="•"/>
              <a:defRPr/>
            </a:pPr>
            <a:r>
              <a:rPr lang="fr-BE" altLang="fr-FR" sz="2000" dirty="0">
                <a:latin typeface="Gill Sans MT" panose="020B0502020104020203" pitchFamily="34" charset="77"/>
              </a:rPr>
              <a:t>Les variables de sorties</a:t>
            </a:r>
          </a:p>
          <a:p>
            <a:pPr marL="342900" indent="-342900">
              <a:buFont typeface="Arial" panose="020B0604020202020204" pitchFamily="34" charset="0"/>
              <a:buChar char="•"/>
              <a:defRPr/>
            </a:pPr>
            <a:r>
              <a:rPr lang="fr-BE" altLang="fr-FR" sz="2000" dirty="0">
                <a:latin typeface="Gill Sans MT" panose="020B0502020104020203" pitchFamily="34" charset="77"/>
              </a:rPr>
              <a:t>Le State </a:t>
            </a:r>
            <a:r>
              <a:rPr lang="fr-BE" altLang="fr-FR" sz="2000" dirty="0" err="1">
                <a:latin typeface="Gill Sans MT" panose="020B0502020104020203" pitchFamily="34" charset="77"/>
              </a:rPr>
              <a:t>Terraform</a:t>
            </a:r>
            <a:endParaRPr lang="fr-BE" altLang="fr-FR" sz="2000" dirty="0">
              <a:latin typeface="Gill Sans MT" panose="020B0502020104020203" pitchFamily="34" charset="77"/>
            </a:endParaRPr>
          </a:p>
          <a:p>
            <a:pPr marL="342900" indent="-342900">
              <a:buFont typeface="Arial" panose="020B0604020202020204" pitchFamily="34" charset="0"/>
              <a:buChar char="•"/>
              <a:defRPr/>
            </a:pPr>
            <a:r>
              <a:rPr lang="fr-BE" altLang="fr-FR" sz="2000" dirty="0" err="1">
                <a:latin typeface="Gill Sans MT" panose="020B0502020104020203" pitchFamily="34" charset="77"/>
              </a:rPr>
              <a:t>Terraform</a:t>
            </a:r>
            <a:r>
              <a:rPr lang="fr-BE" altLang="fr-FR" sz="2000" dirty="0">
                <a:latin typeface="Gill Sans MT" panose="020B0502020104020203" pitchFamily="34" charset="77"/>
              </a:rPr>
              <a:t> </a:t>
            </a:r>
            <a:r>
              <a:rPr lang="fr-BE" altLang="fr-FR" sz="2000" dirty="0" err="1">
                <a:latin typeface="Gill Sans MT" panose="020B0502020104020203" pitchFamily="34" charset="77"/>
              </a:rPr>
              <a:t>Taints</a:t>
            </a:r>
            <a:endParaRPr lang="fr-BE" altLang="fr-FR" sz="2000" dirty="0">
              <a:latin typeface="Gill Sans MT" panose="020B0502020104020203" pitchFamily="34" charset="77"/>
            </a:endParaRPr>
          </a:p>
          <a:p>
            <a:pPr marL="342900" indent="-342900">
              <a:buFont typeface="Arial" panose="020B0604020202020204" pitchFamily="34" charset="0"/>
              <a:buChar char="•"/>
              <a:defRPr/>
            </a:pPr>
            <a:r>
              <a:rPr lang="fr-BE" altLang="fr-FR" sz="2000" dirty="0" err="1">
                <a:latin typeface="Gill Sans MT" panose="020B0502020104020203" pitchFamily="34" charset="77"/>
              </a:rPr>
              <a:t>Terraform</a:t>
            </a:r>
            <a:r>
              <a:rPr lang="fr-BE" altLang="fr-FR" sz="2000" dirty="0">
                <a:latin typeface="Gill Sans MT" panose="020B0502020104020203" pitchFamily="34" charset="77"/>
              </a:rPr>
              <a:t> Import</a:t>
            </a:r>
          </a:p>
          <a:p>
            <a:pPr marL="342900" indent="-342900">
              <a:buFont typeface="Arial" panose="020B0604020202020204" pitchFamily="34" charset="0"/>
              <a:buChar char="•"/>
              <a:defRPr/>
            </a:pPr>
            <a:r>
              <a:rPr lang="fr-BE" altLang="fr-FR" sz="2000" dirty="0">
                <a:latin typeface="Gill Sans MT" panose="020B0502020104020203" pitchFamily="34" charset="77"/>
              </a:rPr>
              <a:t>Modules</a:t>
            </a:r>
          </a:p>
          <a:p>
            <a:pPr marL="342900" indent="-342900">
              <a:buFont typeface="Arial" panose="020B0604020202020204" pitchFamily="34" charset="0"/>
              <a:buChar char="•"/>
              <a:defRPr/>
            </a:pPr>
            <a:r>
              <a:rPr lang="fr-BE" altLang="fr-FR" sz="2000" dirty="0">
                <a:latin typeface="Gill Sans MT" panose="020B0502020104020203" pitchFamily="34" charset="77"/>
              </a:rPr>
              <a:t>Fonctions</a:t>
            </a:r>
          </a:p>
          <a:p>
            <a:pPr marL="342900" indent="-342900">
              <a:buFont typeface="Arial" panose="020B0604020202020204" pitchFamily="34" charset="0"/>
              <a:buChar char="•"/>
              <a:defRPr/>
            </a:pPr>
            <a:endParaRPr lang="fr-FR" altLang="fr-FR" sz="2000" dirty="0">
              <a:latin typeface="Gill Sans MT" panose="020B0502020104020203" pitchFamily="34" charset="77"/>
            </a:endParaRPr>
          </a:p>
        </p:txBody>
      </p:sp>
      <p:sp>
        <p:nvSpPr>
          <p:cNvPr id="20488" name="Rectangle 8">
            <a:extLst>
              <a:ext uri="{FF2B5EF4-FFF2-40B4-BE49-F238E27FC236}">
                <a16:creationId xmlns:a16="http://schemas.microsoft.com/office/drawing/2014/main" id="{1DBE1C9B-A23F-3B40-A2B1-6F104C2E5434}"/>
              </a:ext>
            </a:extLst>
          </p:cNvPr>
          <p:cNvSpPr>
            <a:spLocks/>
          </p:cNvSpPr>
          <p:nvPr/>
        </p:nvSpPr>
        <p:spPr bwMode="auto">
          <a:xfrm>
            <a:off x="2645668"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ea typeface="Tahoma" panose="020B0604030504040204" pitchFamily="34" charset="0"/>
                <a:cs typeface="Tahoma" panose="020B0604030504040204" pitchFamily="34" charset="0"/>
              </a:rPr>
              <a:t>Plan de la formation</a:t>
            </a:r>
            <a:endParaRPr lang="fr-FR" altLang="fr-FR" sz="3000" b="1" dirty="0">
              <a:solidFill>
                <a:schemeClr val="tx1"/>
              </a:solidFill>
              <a:latin typeface="Gill Sans MT" panose="020B0502020104020203" pitchFamily="34" charset="77"/>
              <a:ea typeface="Tahoma" panose="020B0604030504040204" pitchFamily="34" charset="0"/>
              <a:cs typeface="Tahoma" panose="020B0604030504040204" pitchFamily="34" charset="0"/>
            </a:endParaRPr>
          </a:p>
        </p:txBody>
      </p:sp>
      <p:sp>
        <p:nvSpPr>
          <p:cNvPr id="8" name="Espace réservé du numéro de diapositive 7">
            <a:extLst>
              <a:ext uri="{FF2B5EF4-FFF2-40B4-BE49-F238E27FC236}">
                <a16:creationId xmlns:a16="http://schemas.microsoft.com/office/drawing/2014/main" id="{EEB56578-4029-45DF-94DC-BFB642EF4485}"/>
              </a:ext>
            </a:extLst>
          </p:cNvPr>
          <p:cNvSpPr>
            <a:spLocks noGrp="1"/>
          </p:cNvSpPr>
          <p:nvPr>
            <p:ph type="sldNum" sz="quarter" idx="12"/>
          </p:nvPr>
        </p:nvSpPr>
        <p:spPr/>
        <p:txBody>
          <a:bodyPr/>
          <a:lstStyle/>
          <a:p>
            <a:fld id="{9705A05D-FF3A-44F5-A745-C0E08A1F0267}" type="slidenum">
              <a:rPr lang="fr-FR" smtClean="0"/>
              <a:pPr/>
              <a:t>4</a:t>
            </a:fld>
            <a:endParaRPr lang="fr-FR" dirty="0"/>
          </a:p>
        </p:txBody>
      </p:sp>
    </p:spTree>
    <p:extLst>
      <p:ext uri="{BB962C8B-B14F-4D97-AF65-F5344CB8AC3E}">
        <p14:creationId xmlns:p14="http://schemas.microsoft.com/office/powerpoint/2010/main" val="273430124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fr-FR" dirty="0"/>
          </a:p>
          <a:p>
            <a:endParaRPr lang="fr-FR" dirty="0"/>
          </a:p>
          <a:p>
            <a:endParaRPr lang="fr-FR" dirty="0"/>
          </a:p>
          <a:p>
            <a:endParaRPr lang="fr-FR" dirty="0"/>
          </a:p>
          <a:p>
            <a:endParaRPr lang="fr-FR" dirty="0"/>
          </a:p>
          <a:p>
            <a:endParaRPr lang="fr-FR" dirty="0"/>
          </a:p>
          <a:p>
            <a:pPr algn="ctr"/>
            <a:r>
              <a:rPr lang="fr-FR" sz="4000" dirty="0"/>
              <a:t>Lab6 (</a:t>
            </a:r>
            <a:r>
              <a:rPr lang="fr-FR" sz="4000" dirty="0" err="1"/>
              <a:t>Resources</a:t>
            </a:r>
            <a:r>
              <a:rPr lang="fr-FR" sz="4000" dirty="0"/>
              <a:t> </a:t>
            </a:r>
            <a:r>
              <a:rPr lang="fr-FR" sz="4000" dirty="0" err="1"/>
              <a:t>Dependencies</a:t>
            </a:r>
            <a:r>
              <a:rPr lang="fr-FR" sz="4000" dirty="0"/>
              <a:t>)</a:t>
            </a:r>
            <a:endParaRPr lang="en-US" sz="4000"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40</a:t>
            </a:fld>
            <a:endParaRPr lang="fr-FR" dirty="0"/>
          </a:p>
        </p:txBody>
      </p:sp>
    </p:spTree>
    <p:extLst>
      <p:ext uri="{BB962C8B-B14F-4D97-AF65-F5344CB8AC3E}">
        <p14:creationId xmlns:p14="http://schemas.microsoft.com/office/powerpoint/2010/main" val="38717426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Variables de sortie</a:t>
            </a:r>
            <a:endParaRPr lang="en-US" dirty="0"/>
          </a:p>
        </p:txBody>
      </p:sp>
      <p:sp>
        <p:nvSpPr>
          <p:cNvPr id="3" name="Content Placeholder 2"/>
          <p:cNvSpPr>
            <a:spLocks noGrp="1"/>
          </p:cNvSpPr>
          <p:nvPr>
            <p:ph idx="1"/>
          </p:nvPr>
        </p:nvSpPr>
        <p:spPr/>
        <p:txBody>
          <a:bodyPr/>
          <a:lstStyle/>
          <a:p>
            <a:r>
              <a:rPr lang="fr-FR" dirty="0" err="1"/>
              <a:t>Terraform</a:t>
            </a:r>
            <a:r>
              <a:rPr lang="fr-FR" dirty="0"/>
              <a:t> </a:t>
            </a:r>
            <a:r>
              <a:rPr lang="fr-FR" dirty="0" err="1"/>
              <a:t>surpporte</a:t>
            </a:r>
            <a:r>
              <a:rPr lang="fr-FR" dirty="0"/>
              <a:t> les variables de sortie. Dans l’exemple précédent on a vu que la ressource </a:t>
            </a:r>
            <a:r>
              <a:rPr lang="fr-FR" dirty="0" err="1"/>
              <a:t>random_pet</a:t>
            </a:r>
            <a:r>
              <a:rPr lang="fr-FR" dirty="0"/>
              <a:t> </a:t>
            </a:r>
            <a:r>
              <a:rPr lang="fr-FR" dirty="0" err="1"/>
              <a:t>génére</a:t>
            </a:r>
            <a:r>
              <a:rPr lang="fr-FR" dirty="0"/>
              <a:t> le nom dans un attribut id. Pour visualiser cette valeur on peut l’afficher à l’aide du block </a:t>
            </a:r>
            <a:r>
              <a:rPr lang="fr-FR" b="1" dirty="0"/>
              <a:t>output </a:t>
            </a:r>
            <a:r>
              <a:rPr lang="fr-FR" dirty="0"/>
              <a:t>comme ceci:</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41</a:t>
            </a:fld>
            <a:endParaRPr lang="fr-FR" dirty="0"/>
          </a:p>
        </p:txBody>
      </p:sp>
      <p:pic>
        <p:nvPicPr>
          <p:cNvPr id="5" name="Picture 4"/>
          <p:cNvPicPr>
            <a:picLocks noChangeAspect="1"/>
          </p:cNvPicPr>
          <p:nvPr/>
        </p:nvPicPr>
        <p:blipFill>
          <a:blip r:embed="rId2"/>
          <a:stretch>
            <a:fillRect/>
          </a:stretch>
        </p:blipFill>
        <p:spPr>
          <a:xfrm>
            <a:off x="640074" y="2086612"/>
            <a:ext cx="9195273" cy="4769095"/>
          </a:xfrm>
          <a:prstGeom prst="rect">
            <a:avLst/>
          </a:prstGeom>
        </p:spPr>
      </p:pic>
    </p:spTree>
    <p:extLst>
      <p:ext uri="{BB962C8B-B14F-4D97-AF65-F5344CB8AC3E}">
        <p14:creationId xmlns:p14="http://schemas.microsoft.com/office/powerpoint/2010/main" val="127822778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Variables de sortie</a:t>
            </a:r>
            <a:endParaRPr lang="en-US" dirty="0"/>
          </a:p>
        </p:txBody>
      </p:sp>
      <p:sp>
        <p:nvSpPr>
          <p:cNvPr id="3" name="Content Placeholder 2"/>
          <p:cNvSpPr>
            <a:spLocks noGrp="1"/>
          </p:cNvSpPr>
          <p:nvPr>
            <p:ph idx="1"/>
          </p:nvPr>
        </p:nvSpPr>
        <p:spPr/>
        <p:txBody>
          <a:bodyPr/>
          <a:lstStyle/>
          <a:p>
            <a:r>
              <a:rPr lang="fr-FR" dirty="0"/>
              <a:t>Quand on exécute </a:t>
            </a:r>
            <a:r>
              <a:rPr lang="fr-FR" dirty="0" err="1"/>
              <a:t>terraform</a:t>
            </a:r>
            <a:r>
              <a:rPr lang="fr-FR" dirty="0"/>
              <a:t> </a:t>
            </a:r>
            <a:r>
              <a:rPr lang="fr-FR" dirty="0" err="1"/>
              <a:t>apply</a:t>
            </a:r>
            <a:r>
              <a:rPr lang="fr-FR" dirty="0"/>
              <a:t> on voit bien l’affichage du block output à la fin de l’exécution:</a:t>
            </a:r>
          </a:p>
          <a:p>
            <a:endParaRPr lang="fr-FR" dirty="0"/>
          </a:p>
          <a:p>
            <a:endParaRPr lang="fr-FR" dirty="0"/>
          </a:p>
          <a:p>
            <a:endParaRPr lang="fr-FR" dirty="0"/>
          </a:p>
          <a:p>
            <a:endParaRPr lang="fr-FR" dirty="0"/>
          </a:p>
          <a:p>
            <a:endParaRPr lang="fr-FR" dirty="0"/>
          </a:p>
          <a:p>
            <a:endParaRPr lang="fr-FR" dirty="0"/>
          </a:p>
          <a:p>
            <a:r>
              <a:rPr lang="fr-FR" dirty="0"/>
              <a:t>Une fois la ressource créée on peut utiliser la commande </a:t>
            </a:r>
            <a:r>
              <a:rPr lang="fr-FR" dirty="0" err="1"/>
              <a:t>terraform</a:t>
            </a:r>
            <a:r>
              <a:rPr lang="fr-FR" dirty="0"/>
              <a:t> output pour afficher les variables de sorties existantes</a:t>
            </a:r>
          </a:p>
          <a:p>
            <a:endParaRPr lang="fr-FR" dirty="0"/>
          </a:p>
          <a:p>
            <a:endParaRPr lang="fr-FR" dirty="0"/>
          </a:p>
          <a:p>
            <a:r>
              <a:rPr lang="fr-FR" dirty="0"/>
              <a:t>Pour affiche une variable en particulier utiliser </a:t>
            </a:r>
            <a:r>
              <a:rPr lang="fr-FR" dirty="0" err="1"/>
              <a:t>terraform</a:t>
            </a:r>
            <a:r>
              <a:rPr lang="fr-FR" dirty="0"/>
              <a:t> output pet-</a:t>
            </a:r>
            <a:r>
              <a:rPr lang="fr-FR" dirty="0" err="1"/>
              <a:t>name</a:t>
            </a:r>
            <a:endParaRPr lang="fr-FR" dirty="0"/>
          </a:p>
          <a:p>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42</a:t>
            </a:fld>
            <a:endParaRPr lang="fr-FR" dirty="0"/>
          </a:p>
        </p:txBody>
      </p:sp>
      <p:pic>
        <p:nvPicPr>
          <p:cNvPr id="6" name="Picture 5"/>
          <p:cNvPicPr>
            <a:picLocks noChangeAspect="1"/>
          </p:cNvPicPr>
          <p:nvPr/>
        </p:nvPicPr>
        <p:blipFill>
          <a:blip r:embed="rId2"/>
          <a:stretch>
            <a:fillRect/>
          </a:stretch>
        </p:blipFill>
        <p:spPr>
          <a:xfrm>
            <a:off x="796218" y="2027064"/>
            <a:ext cx="8795503" cy="1473840"/>
          </a:xfrm>
          <a:prstGeom prst="rect">
            <a:avLst/>
          </a:prstGeom>
        </p:spPr>
      </p:pic>
      <p:pic>
        <p:nvPicPr>
          <p:cNvPr id="7" name="Picture 6"/>
          <p:cNvPicPr>
            <a:picLocks noChangeAspect="1"/>
          </p:cNvPicPr>
          <p:nvPr/>
        </p:nvPicPr>
        <p:blipFill>
          <a:blip r:embed="rId3"/>
          <a:stretch>
            <a:fillRect/>
          </a:stretch>
        </p:blipFill>
        <p:spPr>
          <a:xfrm>
            <a:off x="2357636" y="4897665"/>
            <a:ext cx="5429529" cy="406421"/>
          </a:xfrm>
          <a:prstGeom prst="rect">
            <a:avLst/>
          </a:prstGeom>
        </p:spPr>
      </p:pic>
      <p:pic>
        <p:nvPicPr>
          <p:cNvPr id="8" name="Picture 7"/>
          <p:cNvPicPr>
            <a:picLocks noChangeAspect="1"/>
          </p:cNvPicPr>
          <p:nvPr/>
        </p:nvPicPr>
        <p:blipFill>
          <a:blip r:embed="rId4"/>
          <a:stretch>
            <a:fillRect/>
          </a:stretch>
        </p:blipFill>
        <p:spPr>
          <a:xfrm>
            <a:off x="1684501" y="6070717"/>
            <a:ext cx="6775798" cy="717587"/>
          </a:xfrm>
          <a:prstGeom prst="rect">
            <a:avLst/>
          </a:prstGeom>
        </p:spPr>
      </p:pic>
    </p:spTree>
    <p:extLst>
      <p:ext uri="{BB962C8B-B14F-4D97-AF65-F5344CB8AC3E}">
        <p14:creationId xmlns:p14="http://schemas.microsoft.com/office/powerpoint/2010/main" val="196818653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fr-FR" dirty="0"/>
          </a:p>
          <a:p>
            <a:endParaRPr lang="fr-FR" dirty="0"/>
          </a:p>
          <a:p>
            <a:endParaRPr lang="fr-FR" dirty="0"/>
          </a:p>
          <a:p>
            <a:endParaRPr lang="fr-FR" dirty="0"/>
          </a:p>
          <a:p>
            <a:endParaRPr lang="fr-FR" dirty="0"/>
          </a:p>
          <a:p>
            <a:endParaRPr lang="fr-FR" dirty="0"/>
          </a:p>
          <a:p>
            <a:pPr algn="ctr"/>
            <a:r>
              <a:rPr lang="fr-FR" sz="4000" dirty="0" err="1"/>
              <a:t>Lab</a:t>
            </a:r>
            <a:r>
              <a:rPr lang="fr-FR" sz="4000" dirty="0"/>
              <a:t> 7 (Output Variables)</a:t>
            </a:r>
            <a:endParaRPr lang="en-US" sz="4000"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43</a:t>
            </a:fld>
            <a:endParaRPr lang="fr-FR" dirty="0"/>
          </a:p>
        </p:txBody>
      </p:sp>
    </p:spTree>
    <p:extLst>
      <p:ext uri="{BB962C8B-B14F-4D97-AF65-F5344CB8AC3E}">
        <p14:creationId xmlns:p14="http://schemas.microsoft.com/office/powerpoint/2010/main" val="19026902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Introduction pour </a:t>
            </a:r>
            <a:r>
              <a:rPr lang="fr-FR" dirty="0" err="1"/>
              <a:t>terraform</a:t>
            </a:r>
            <a:r>
              <a:rPr lang="fr-FR" dirty="0"/>
              <a:t> state</a:t>
            </a:r>
            <a:endParaRPr lang="en-US" dirty="0"/>
          </a:p>
        </p:txBody>
      </p:sp>
      <p:sp>
        <p:nvSpPr>
          <p:cNvPr id="3" name="Content Placeholder 2"/>
          <p:cNvSpPr>
            <a:spLocks noGrp="1"/>
          </p:cNvSpPr>
          <p:nvPr>
            <p:ph idx="1"/>
          </p:nvPr>
        </p:nvSpPr>
        <p:spPr/>
        <p:txBody>
          <a:bodyPr/>
          <a:lstStyle/>
          <a:p>
            <a:r>
              <a:rPr lang="fr-FR" dirty="0"/>
              <a:t>Premièrement, on exécute </a:t>
            </a:r>
            <a:r>
              <a:rPr lang="fr-FR" b="1" dirty="0" err="1"/>
              <a:t>terraform</a:t>
            </a:r>
            <a:r>
              <a:rPr lang="fr-FR" b="1" dirty="0"/>
              <a:t> </a:t>
            </a:r>
            <a:r>
              <a:rPr lang="fr-FR" b="1" dirty="0" err="1"/>
              <a:t>init</a:t>
            </a:r>
            <a:r>
              <a:rPr lang="fr-FR" dirty="0"/>
              <a:t> pour télécharger les plugins demandés</a:t>
            </a:r>
          </a:p>
          <a:p>
            <a:r>
              <a:rPr lang="fr-FR" dirty="0"/>
              <a:t>Ensuite on exécute </a:t>
            </a:r>
            <a:r>
              <a:rPr lang="fr-FR" dirty="0" err="1"/>
              <a:t>terraform</a:t>
            </a:r>
            <a:r>
              <a:rPr lang="fr-FR" dirty="0"/>
              <a:t> plan pour générer le plan d’exécution</a:t>
            </a:r>
          </a:p>
          <a:p>
            <a:r>
              <a:rPr lang="fr-FR" dirty="0"/>
              <a:t>Le plan d’exécution généré pour la première fois est de type </a:t>
            </a:r>
            <a:r>
              <a:rPr lang="fr-FR" b="1" dirty="0" err="1"/>
              <a:t>create</a:t>
            </a:r>
            <a:r>
              <a:rPr lang="fr-FR" dirty="0"/>
              <a:t>.</a:t>
            </a:r>
          </a:p>
          <a:p>
            <a:r>
              <a:rPr lang="fr-FR" dirty="0"/>
              <a:t>La commande </a:t>
            </a:r>
            <a:r>
              <a:rPr lang="fr-FR" dirty="0" err="1"/>
              <a:t>terraform</a:t>
            </a:r>
            <a:r>
              <a:rPr lang="fr-FR" dirty="0"/>
              <a:t> plan montre que </a:t>
            </a:r>
            <a:r>
              <a:rPr lang="fr-FR" dirty="0" err="1"/>
              <a:t>terraform</a:t>
            </a:r>
            <a:r>
              <a:rPr lang="fr-FR" dirty="0"/>
              <a:t> essaie de faire </a:t>
            </a:r>
            <a:r>
              <a:rPr lang="fr-FR" dirty="0" err="1"/>
              <a:t>refresh</a:t>
            </a:r>
            <a:r>
              <a:rPr lang="fr-FR" dirty="0"/>
              <a:t> de l’état de la mémoire avant le plan</a:t>
            </a:r>
          </a:p>
          <a:p>
            <a:r>
              <a:rPr lang="fr-FR" dirty="0"/>
              <a:t>la commande </a:t>
            </a:r>
            <a:r>
              <a:rPr lang="fr-FR" b="1" dirty="0" err="1"/>
              <a:t>terraform</a:t>
            </a:r>
            <a:r>
              <a:rPr lang="fr-FR" b="1" dirty="0"/>
              <a:t> </a:t>
            </a:r>
            <a:r>
              <a:rPr lang="fr-FR" b="1" dirty="0" err="1"/>
              <a:t>apply</a:t>
            </a:r>
            <a:r>
              <a:rPr lang="fr-FR" b="1" dirty="0"/>
              <a:t> </a:t>
            </a:r>
            <a:r>
              <a:rPr lang="fr-FR" dirty="0"/>
              <a:t>rafraichi aussi l’état de la mémoire et applique le plan d’</a:t>
            </a:r>
            <a:r>
              <a:rPr lang="fr-FR" dirty="0" err="1"/>
              <a:t>exécution.Terraform</a:t>
            </a:r>
            <a:r>
              <a:rPr lang="fr-FR" dirty="0"/>
              <a:t> génère alors un id unique pour la ressource créée.</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44</a:t>
            </a:fld>
            <a:endParaRPr lang="fr-FR" dirty="0"/>
          </a:p>
        </p:txBody>
      </p:sp>
      <p:pic>
        <p:nvPicPr>
          <p:cNvPr id="6" name="Picture 5"/>
          <p:cNvPicPr>
            <a:picLocks noChangeAspect="1"/>
          </p:cNvPicPr>
          <p:nvPr/>
        </p:nvPicPr>
        <p:blipFill>
          <a:blip r:embed="rId2"/>
          <a:stretch>
            <a:fillRect/>
          </a:stretch>
        </p:blipFill>
        <p:spPr>
          <a:xfrm>
            <a:off x="2213620" y="3643495"/>
            <a:ext cx="6479915" cy="3348095"/>
          </a:xfrm>
          <a:prstGeom prst="rect">
            <a:avLst/>
          </a:prstGeom>
        </p:spPr>
      </p:pic>
    </p:spTree>
    <p:extLst>
      <p:ext uri="{BB962C8B-B14F-4D97-AF65-F5344CB8AC3E}">
        <p14:creationId xmlns:p14="http://schemas.microsoft.com/office/powerpoint/2010/main" val="41562773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Introduction pour </a:t>
            </a:r>
            <a:r>
              <a:rPr lang="fr-FR" dirty="0" err="1"/>
              <a:t>terraform</a:t>
            </a:r>
            <a:r>
              <a:rPr lang="fr-FR" dirty="0"/>
              <a:t> state</a:t>
            </a:r>
            <a:endParaRPr lang="en-US" dirty="0"/>
          </a:p>
        </p:txBody>
      </p:sp>
      <p:sp>
        <p:nvSpPr>
          <p:cNvPr id="3" name="Content Placeholder 2"/>
          <p:cNvSpPr>
            <a:spLocks noGrp="1"/>
          </p:cNvSpPr>
          <p:nvPr>
            <p:ph idx="1"/>
          </p:nvPr>
        </p:nvSpPr>
        <p:spPr/>
        <p:txBody>
          <a:bodyPr/>
          <a:lstStyle/>
          <a:p>
            <a:r>
              <a:rPr lang="fr-FR" dirty="0"/>
              <a:t>Si on exécute </a:t>
            </a:r>
            <a:r>
              <a:rPr lang="fr-FR" dirty="0" err="1"/>
              <a:t>terraform</a:t>
            </a:r>
            <a:r>
              <a:rPr lang="fr-FR" dirty="0"/>
              <a:t> </a:t>
            </a:r>
            <a:r>
              <a:rPr lang="fr-FR" dirty="0" err="1"/>
              <a:t>apply</a:t>
            </a:r>
            <a:r>
              <a:rPr lang="fr-FR" dirty="0"/>
              <a:t> une deuxième fois on a un affichage indiquant ce qui suit:</a:t>
            </a:r>
          </a:p>
          <a:p>
            <a:endParaRPr lang="fr-FR" dirty="0"/>
          </a:p>
          <a:p>
            <a:endParaRPr lang="fr-FR" dirty="0"/>
          </a:p>
          <a:p>
            <a:endParaRPr lang="fr-FR" dirty="0"/>
          </a:p>
          <a:p>
            <a:endParaRPr lang="fr-FR" dirty="0"/>
          </a:p>
          <a:p>
            <a:endParaRPr lang="fr-FR" dirty="0"/>
          </a:p>
          <a:p>
            <a:endParaRPr lang="fr-FR" dirty="0"/>
          </a:p>
          <a:p>
            <a:r>
              <a:rPr lang="fr-FR" dirty="0" err="1"/>
              <a:t>Terraform</a:t>
            </a:r>
            <a:r>
              <a:rPr lang="fr-FR" dirty="0"/>
              <a:t> fait un nouveau </a:t>
            </a:r>
            <a:r>
              <a:rPr lang="fr-FR" dirty="0" err="1"/>
              <a:t>refresh</a:t>
            </a:r>
            <a:r>
              <a:rPr lang="fr-FR" dirty="0"/>
              <a:t> de l’état de la mémoire et nous indique que la configuration actuelle correspond à notre infra déjà en place et ne prend donc aucune action. </a:t>
            </a:r>
          </a:p>
          <a:p>
            <a:r>
              <a:rPr lang="fr-FR" dirty="0"/>
              <a:t>Si on affiche la liste des fichiers dans le dossier actuelle on a ça:</a:t>
            </a:r>
          </a:p>
          <a:p>
            <a:endParaRPr lang="fr-FR" dirty="0"/>
          </a:p>
          <a:p>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45</a:t>
            </a:fld>
            <a:endParaRPr lang="fr-FR" dirty="0"/>
          </a:p>
        </p:txBody>
      </p:sp>
      <p:pic>
        <p:nvPicPr>
          <p:cNvPr id="5" name="Picture 4"/>
          <p:cNvPicPr>
            <a:picLocks noChangeAspect="1"/>
          </p:cNvPicPr>
          <p:nvPr/>
        </p:nvPicPr>
        <p:blipFill>
          <a:blip r:embed="rId2"/>
          <a:stretch>
            <a:fillRect/>
          </a:stretch>
        </p:blipFill>
        <p:spPr>
          <a:xfrm>
            <a:off x="481316" y="1838184"/>
            <a:ext cx="9512789" cy="1924149"/>
          </a:xfrm>
          <a:prstGeom prst="rect">
            <a:avLst/>
          </a:prstGeom>
        </p:spPr>
      </p:pic>
      <p:pic>
        <p:nvPicPr>
          <p:cNvPr id="7" name="Picture 6"/>
          <p:cNvPicPr>
            <a:picLocks noChangeAspect="1"/>
          </p:cNvPicPr>
          <p:nvPr/>
        </p:nvPicPr>
        <p:blipFill>
          <a:blip r:embed="rId3"/>
          <a:stretch>
            <a:fillRect/>
          </a:stretch>
        </p:blipFill>
        <p:spPr>
          <a:xfrm>
            <a:off x="1389412" y="5537757"/>
            <a:ext cx="7696596" cy="1295467"/>
          </a:xfrm>
          <a:prstGeom prst="rect">
            <a:avLst/>
          </a:prstGeom>
        </p:spPr>
      </p:pic>
    </p:spTree>
    <p:extLst>
      <p:ext uri="{BB962C8B-B14F-4D97-AF65-F5344CB8AC3E}">
        <p14:creationId xmlns:p14="http://schemas.microsoft.com/office/powerpoint/2010/main" val="401124642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Introduction pour </a:t>
            </a:r>
            <a:r>
              <a:rPr lang="fr-FR" dirty="0" err="1"/>
              <a:t>terraform</a:t>
            </a:r>
            <a:r>
              <a:rPr lang="fr-FR" dirty="0"/>
              <a:t> state</a:t>
            </a:r>
            <a:endParaRPr lang="en-US" dirty="0"/>
          </a:p>
        </p:txBody>
      </p:sp>
      <p:sp>
        <p:nvSpPr>
          <p:cNvPr id="3" name="Content Placeholder 2"/>
          <p:cNvSpPr>
            <a:spLocks noGrp="1"/>
          </p:cNvSpPr>
          <p:nvPr>
            <p:ph idx="1"/>
          </p:nvPr>
        </p:nvSpPr>
        <p:spPr/>
        <p:txBody>
          <a:bodyPr/>
          <a:lstStyle/>
          <a:p>
            <a:r>
              <a:rPr lang="fr-FR" dirty="0"/>
              <a:t>Le fichier </a:t>
            </a:r>
            <a:r>
              <a:rPr lang="fr-FR" dirty="0" err="1"/>
              <a:t>terraform.tfstate</a:t>
            </a:r>
            <a:r>
              <a:rPr lang="fr-FR" dirty="0"/>
              <a:t> contient tous les détails concernant l’infra en place</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Si on fait une modification dans le content par </a:t>
            </a:r>
            <a:r>
              <a:rPr lang="fr-FR" dirty="0" err="1"/>
              <a:t>exp</a:t>
            </a:r>
            <a:r>
              <a:rPr lang="fr-FR" dirty="0"/>
              <a:t> et on exécute </a:t>
            </a:r>
            <a:r>
              <a:rPr lang="fr-FR" dirty="0" err="1"/>
              <a:t>terraform</a:t>
            </a:r>
            <a:r>
              <a:rPr lang="fr-FR" dirty="0"/>
              <a:t> </a:t>
            </a:r>
            <a:r>
              <a:rPr lang="fr-FR" dirty="0" err="1"/>
              <a:t>apply</a:t>
            </a:r>
            <a:r>
              <a:rPr lang="fr-FR" dirty="0"/>
              <a:t> </a:t>
            </a:r>
            <a:r>
              <a:rPr lang="fr-FR" dirty="0" err="1"/>
              <a:t>terraform</a:t>
            </a:r>
            <a:r>
              <a:rPr lang="fr-FR" dirty="0"/>
              <a:t> fait une comparaison entre l’état de la mémoire, la configuration et le fichier </a:t>
            </a:r>
            <a:r>
              <a:rPr lang="fr-FR" dirty="0" err="1"/>
              <a:t>terraform.tfstate</a:t>
            </a:r>
            <a:r>
              <a:rPr lang="fr-FR" dirty="0"/>
              <a:t> et nous affiche les différentes actions à appliquer</a:t>
            </a:r>
          </a:p>
          <a:p>
            <a:r>
              <a:rPr lang="fr-FR" dirty="0" err="1"/>
              <a:t>Terraform</a:t>
            </a:r>
            <a:r>
              <a:rPr lang="fr-FR" dirty="0"/>
              <a:t> ne prend donc action que lorsqu’il remarque une désynchronisation entre la configuration l’état de la mémoire de la ressource et le </a:t>
            </a:r>
            <a:r>
              <a:rPr lang="fr-FR" dirty="0" err="1"/>
              <a:t>tfstate</a:t>
            </a:r>
            <a:r>
              <a:rPr lang="fr-FR" dirty="0"/>
              <a:t>.</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46</a:t>
            </a:fld>
            <a:endParaRPr lang="fr-FR" dirty="0"/>
          </a:p>
        </p:txBody>
      </p:sp>
      <p:pic>
        <p:nvPicPr>
          <p:cNvPr id="6" name="Picture 5"/>
          <p:cNvPicPr>
            <a:picLocks noChangeAspect="1"/>
          </p:cNvPicPr>
          <p:nvPr/>
        </p:nvPicPr>
        <p:blipFill>
          <a:blip r:embed="rId2"/>
          <a:stretch>
            <a:fillRect/>
          </a:stretch>
        </p:blipFill>
        <p:spPr>
          <a:xfrm>
            <a:off x="2069604" y="1493738"/>
            <a:ext cx="5594976" cy="2890858"/>
          </a:xfrm>
          <a:prstGeom prst="rect">
            <a:avLst/>
          </a:prstGeom>
        </p:spPr>
      </p:pic>
    </p:spTree>
    <p:extLst>
      <p:ext uri="{BB962C8B-B14F-4D97-AF65-F5344CB8AC3E}">
        <p14:creationId xmlns:p14="http://schemas.microsoft.com/office/powerpoint/2010/main" val="270029396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Intérêts du fichier State</a:t>
            </a:r>
            <a:endParaRPr lang="en-US" dirty="0"/>
          </a:p>
        </p:txBody>
      </p:sp>
      <p:sp>
        <p:nvSpPr>
          <p:cNvPr id="3" name="Content Placeholder 2"/>
          <p:cNvSpPr>
            <a:spLocks noGrp="1"/>
          </p:cNvSpPr>
          <p:nvPr>
            <p:ph idx="1"/>
          </p:nvPr>
        </p:nvSpPr>
        <p:spPr/>
        <p:txBody>
          <a:bodyPr/>
          <a:lstStyle/>
          <a:p>
            <a:r>
              <a:rPr lang="fr-FR" dirty="0" err="1"/>
              <a:t>Tracker</a:t>
            </a:r>
            <a:r>
              <a:rPr lang="fr-FR" dirty="0"/>
              <a:t> les </a:t>
            </a:r>
            <a:r>
              <a:rPr lang="fr-FR" dirty="0" err="1"/>
              <a:t>metadata</a:t>
            </a:r>
            <a:r>
              <a:rPr lang="fr-FR" dirty="0"/>
              <a:t>:</a:t>
            </a:r>
          </a:p>
          <a:p>
            <a:pPr lvl="1"/>
            <a:r>
              <a:rPr lang="fr-FR" dirty="0"/>
              <a:t>Dans le fichier </a:t>
            </a:r>
            <a:r>
              <a:rPr lang="fr-FR" dirty="0" err="1"/>
              <a:t>tfstate</a:t>
            </a:r>
            <a:r>
              <a:rPr lang="fr-FR" dirty="0"/>
              <a:t> on va retrouver toutes les informations décrivant l’infra en place</a:t>
            </a:r>
          </a:p>
          <a:p>
            <a:pPr lvl="1"/>
            <a:r>
              <a:rPr lang="fr-FR" dirty="0"/>
              <a:t>On retrouve aussi les informations concernant les dépendances entre les différentes ressources</a:t>
            </a:r>
          </a:p>
          <a:p>
            <a:pPr lvl="1"/>
            <a:r>
              <a:rPr lang="fr-FR" dirty="0"/>
              <a:t>Si on veut par </a:t>
            </a:r>
            <a:r>
              <a:rPr lang="fr-FR" dirty="0" err="1"/>
              <a:t>exp</a:t>
            </a:r>
            <a:r>
              <a:rPr lang="fr-FR" dirty="0"/>
              <a:t> supprimer des ressources qui dépendent les unes des autres, l’information décrivant l’ordre de suppression est absente dans les fichiers de </a:t>
            </a:r>
            <a:r>
              <a:rPr lang="fr-FR" dirty="0" err="1"/>
              <a:t>conf</a:t>
            </a:r>
            <a:r>
              <a:rPr lang="fr-FR" dirty="0"/>
              <a:t>, par contre elle est présente dans le fichier </a:t>
            </a:r>
            <a:r>
              <a:rPr lang="fr-FR" dirty="0" err="1"/>
              <a:t>tfstate</a:t>
            </a:r>
            <a:r>
              <a:rPr lang="fr-FR" dirty="0"/>
              <a:t> ce qui permet à </a:t>
            </a:r>
            <a:r>
              <a:rPr lang="fr-FR" dirty="0" err="1"/>
              <a:t>Terraform</a:t>
            </a:r>
            <a:r>
              <a:rPr lang="fr-FR" dirty="0"/>
              <a:t> de procéder à la suppression dans le bon ordre,</a:t>
            </a:r>
          </a:p>
          <a:p>
            <a:r>
              <a:rPr lang="fr-FR" dirty="0"/>
              <a:t>Performance:</a:t>
            </a:r>
          </a:p>
          <a:p>
            <a:pPr lvl="1"/>
            <a:r>
              <a:rPr lang="fr-FR" dirty="0"/>
              <a:t>Dans le monde réel </a:t>
            </a:r>
            <a:r>
              <a:rPr lang="fr-FR" dirty="0" err="1"/>
              <a:t>Terraform</a:t>
            </a:r>
            <a:r>
              <a:rPr lang="fr-FR" dirty="0"/>
              <a:t> gère des centaines voire des milliers de ressources, et quand ces ressources sont réparties sur plusieurs fournisseurs, ce n’est pas évident pour </a:t>
            </a:r>
            <a:r>
              <a:rPr lang="fr-FR" dirty="0" err="1"/>
              <a:t>Terraform</a:t>
            </a:r>
            <a:r>
              <a:rPr lang="fr-FR" dirty="0"/>
              <a:t> de </a:t>
            </a:r>
            <a:r>
              <a:rPr lang="fr-FR" dirty="0" err="1"/>
              <a:t>réconsilier</a:t>
            </a:r>
            <a:r>
              <a:rPr lang="fr-FR" dirty="0"/>
              <a:t> l’état pour chaque opération </a:t>
            </a:r>
            <a:r>
              <a:rPr lang="fr-FR" dirty="0">
                <a:sym typeface="Wingdings" panose="05000000000000000000" pitchFamily="2" charset="2"/>
              </a:rPr>
              <a:t> beaucoup de temps pour récupérer les détails de chaque ressource, c’est là que le fichier </a:t>
            </a:r>
            <a:r>
              <a:rPr lang="fr-FR" dirty="0" err="1">
                <a:sym typeface="Wingdings" panose="05000000000000000000" pitchFamily="2" charset="2"/>
              </a:rPr>
              <a:t>tfstate</a:t>
            </a:r>
            <a:r>
              <a:rPr lang="fr-FR" dirty="0">
                <a:sym typeface="Wingdings" panose="05000000000000000000" pitchFamily="2" charset="2"/>
              </a:rPr>
              <a:t> va servir comme enregistrement de vérité sans avoir à le </a:t>
            </a:r>
            <a:r>
              <a:rPr lang="fr-FR" dirty="0" err="1">
                <a:sym typeface="Wingdings" panose="05000000000000000000" pitchFamily="2" charset="2"/>
              </a:rPr>
              <a:t>réconsilier</a:t>
            </a:r>
            <a:r>
              <a:rPr lang="fr-FR" dirty="0">
                <a:sym typeface="Wingdings" panose="05000000000000000000" pitchFamily="2" charset="2"/>
              </a:rPr>
              <a:t>. On peut donc utiliser la commande:</a:t>
            </a:r>
          </a:p>
          <a:p>
            <a:pPr marL="464049" lvl="1" indent="0">
              <a:buNone/>
            </a:pPr>
            <a:r>
              <a:rPr lang="fr-FR" b="1" dirty="0" err="1">
                <a:sym typeface="Wingdings" panose="05000000000000000000" pitchFamily="2" charset="2"/>
              </a:rPr>
              <a:t>terraform</a:t>
            </a:r>
            <a:r>
              <a:rPr lang="fr-FR" b="1" dirty="0">
                <a:sym typeface="Wingdings" panose="05000000000000000000" pitchFamily="2" charset="2"/>
              </a:rPr>
              <a:t> plan --</a:t>
            </a:r>
            <a:r>
              <a:rPr lang="fr-FR" b="1" dirty="0" err="1">
                <a:sym typeface="Wingdings" panose="05000000000000000000" pitchFamily="2" charset="2"/>
              </a:rPr>
              <a:t>refresh</a:t>
            </a:r>
            <a:r>
              <a:rPr lang="fr-FR" b="1" dirty="0">
                <a:sym typeface="Wingdings" panose="05000000000000000000" pitchFamily="2" charset="2"/>
              </a:rPr>
              <a:t>=false </a:t>
            </a:r>
          </a:p>
          <a:p>
            <a:pPr marL="464049" lvl="1" indent="0">
              <a:buNone/>
            </a:pPr>
            <a:r>
              <a:rPr lang="fr-FR" dirty="0">
                <a:sym typeface="Wingdings" panose="05000000000000000000" pitchFamily="2" charset="2"/>
              </a:rPr>
              <a:t>Cette commande ne va pas faire le </a:t>
            </a:r>
            <a:r>
              <a:rPr lang="fr-FR" dirty="0" err="1">
                <a:sym typeface="Wingdings" panose="05000000000000000000" pitchFamily="2" charset="2"/>
              </a:rPr>
              <a:t>refresh</a:t>
            </a:r>
            <a:r>
              <a:rPr lang="fr-FR" dirty="0">
                <a:sym typeface="Wingdings" panose="05000000000000000000" pitchFamily="2" charset="2"/>
              </a:rPr>
              <a:t> de l’état et par conséquent aura une exécution beaucoup plus rapide</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47</a:t>
            </a:fld>
            <a:endParaRPr lang="fr-FR" dirty="0"/>
          </a:p>
        </p:txBody>
      </p:sp>
    </p:spTree>
    <p:extLst>
      <p:ext uri="{BB962C8B-B14F-4D97-AF65-F5344CB8AC3E}">
        <p14:creationId xmlns:p14="http://schemas.microsoft.com/office/powerpoint/2010/main" val="38917192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Intérêts du fichier State</a:t>
            </a:r>
            <a:endParaRPr lang="en-US" dirty="0"/>
          </a:p>
        </p:txBody>
      </p:sp>
      <p:sp>
        <p:nvSpPr>
          <p:cNvPr id="3" name="Content Placeholder 2"/>
          <p:cNvSpPr>
            <a:spLocks noGrp="1"/>
          </p:cNvSpPr>
          <p:nvPr>
            <p:ph idx="1"/>
          </p:nvPr>
        </p:nvSpPr>
        <p:spPr/>
        <p:txBody>
          <a:bodyPr/>
          <a:lstStyle/>
          <a:p>
            <a:r>
              <a:rPr lang="fr-FR" dirty="0"/>
              <a:t>Collaboration: l’état de l’infrastructure étant décrit dans le fichier </a:t>
            </a:r>
            <a:r>
              <a:rPr lang="fr-FR" dirty="0" err="1"/>
              <a:t>terraform.tfstate</a:t>
            </a:r>
            <a:r>
              <a:rPr lang="fr-FR" dirty="0"/>
              <a:t>, ce dernier peut être partagé avec tous les membres d’une équipe et chacun devrait avoir la dernière version de ce fichier avant de lancer les commandes </a:t>
            </a:r>
            <a:r>
              <a:rPr lang="fr-FR" dirty="0" err="1"/>
              <a:t>Terraform</a:t>
            </a:r>
            <a:r>
              <a:rPr lang="fr-FR" dirty="0"/>
              <a:t>,</a:t>
            </a:r>
          </a:p>
          <a:p>
            <a:pPr lvl="1"/>
            <a:r>
              <a:rPr lang="fr-FR" dirty="0"/>
              <a:t>Ce fichier peut aussi contenir des données sensibles et confidentielles. Il est donc conseillé de mettre ce fichier dans un magasin de données comme:</a:t>
            </a:r>
          </a:p>
          <a:p>
            <a:pPr marL="928099" lvl="2" indent="0">
              <a:buNone/>
            </a:pP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48</a:t>
            </a:fld>
            <a:endParaRPr lang="fr-FR" dirty="0"/>
          </a:p>
        </p:txBody>
      </p:sp>
      <p:pic>
        <p:nvPicPr>
          <p:cNvPr id="1026" name="Picture 2" descr="Demystifying Amazon S3: A beginner's guide to Cloud Storage | by Innocentia  Pakati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76" y="4014018"/>
            <a:ext cx="2681973" cy="20114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shiCorp Consul - Red Hat Ecosystem Catalo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2287" y="2538006"/>
            <a:ext cx="1518732" cy="21180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oogle Cloud Storage | 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6068" y="2808948"/>
            <a:ext cx="3775819" cy="188791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sing Terraform Cloud to Create a Highly Available Two-Tier Architecture |  by Courtney Gatlin | AWS Ti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8935" y="4908985"/>
            <a:ext cx="3800989" cy="1624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79900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fr-FR" dirty="0"/>
          </a:p>
          <a:p>
            <a:endParaRPr lang="fr-FR" dirty="0"/>
          </a:p>
          <a:p>
            <a:endParaRPr lang="fr-FR" dirty="0"/>
          </a:p>
          <a:p>
            <a:endParaRPr lang="fr-FR" dirty="0"/>
          </a:p>
          <a:p>
            <a:endParaRPr lang="fr-FR" dirty="0"/>
          </a:p>
          <a:p>
            <a:endParaRPr lang="fr-FR" dirty="0"/>
          </a:p>
          <a:p>
            <a:pPr algn="ctr"/>
            <a:r>
              <a:rPr lang="fr-FR" sz="4000" dirty="0" err="1"/>
              <a:t>Lab</a:t>
            </a:r>
            <a:r>
              <a:rPr lang="fr-FR" sz="4000" dirty="0"/>
              <a:t> 8 (</a:t>
            </a:r>
            <a:r>
              <a:rPr lang="fr-FR" sz="4000" dirty="0" err="1"/>
              <a:t>Terraform</a:t>
            </a:r>
            <a:r>
              <a:rPr lang="fr-FR" sz="4000" dirty="0"/>
              <a:t> State)</a:t>
            </a:r>
            <a:endParaRPr lang="en-US" sz="4000"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49</a:t>
            </a:fld>
            <a:endParaRPr lang="fr-FR" dirty="0"/>
          </a:p>
        </p:txBody>
      </p:sp>
    </p:spTree>
    <p:extLst>
      <p:ext uri="{BB962C8B-B14F-4D97-AF65-F5344CB8AC3E}">
        <p14:creationId xmlns:p14="http://schemas.microsoft.com/office/powerpoint/2010/main" val="74661922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Présentation des participants</a:t>
            </a:r>
            <a:endParaRPr lang="en-US" dirty="0"/>
          </a:p>
        </p:txBody>
      </p:sp>
      <p:sp>
        <p:nvSpPr>
          <p:cNvPr id="3" name="Content Placeholder 2"/>
          <p:cNvSpPr>
            <a:spLocks noGrp="1"/>
          </p:cNvSpPr>
          <p:nvPr>
            <p:ph idx="1"/>
          </p:nvPr>
        </p:nvSpPr>
        <p:spPr>
          <a:xfrm>
            <a:off x="224238" y="1637754"/>
            <a:ext cx="10026946" cy="4936963"/>
          </a:xfrm>
        </p:spPr>
        <p:txBody>
          <a:bodyPr/>
          <a:lstStyle/>
          <a:p>
            <a:r>
              <a:rPr lang="fr-BE" sz="2400" dirty="0"/>
              <a:t>Qui êtes vous ?</a:t>
            </a:r>
          </a:p>
          <a:p>
            <a:r>
              <a:rPr lang="fr-BE" sz="2400" dirty="0"/>
              <a:t>D’où venez vous ?</a:t>
            </a:r>
          </a:p>
          <a:p>
            <a:r>
              <a:rPr lang="fr-BE" sz="2400" dirty="0"/>
              <a:t>Quel est votre parcours professionnel ?</a:t>
            </a:r>
          </a:p>
          <a:p>
            <a:r>
              <a:rPr lang="fr-BE" sz="2400" dirty="0"/>
              <a:t>Avez-vous des connaissances en </a:t>
            </a:r>
            <a:r>
              <a:rPr lang="fr-BE" sz="2400" dirty="0" err="1"/>
              <a:t>DevOps</a:t>
            </a:r>
            <a:r>
              <a:rPr lang="fr-BE" sz="2400" dirty="0"/>
              <a:t> ?</a:t>
            </a:r>
          </a:p>
          <a:p>
            <a:r>
              <a:rPr lang="fr-BE" sz="2400" dirty="0"/>
              <a:t>Qu’attendez vous de cette formation ?</a:t>
            </a:r>
            <a:endParaRPr lang="en-US" sz="2400" dirty="0"/>
          </a:p>
        </p:txBody>
      </p:sp>
      <p:pic>
        <p:nvPicPr>
          <p:cNvPr id="4" name="Picture 3"/>
          <p:cNvPicPr>
            <a:picLocks noChangeAspect="1"/>
          </p:cNvPicPr>
          <p:nvPr/>
        </p:nvPicPr>
        <p:blipFill>
          <a:blip r:embed="rId2"/>
          <a:stretch>
            <a:fillRect/>
          </a:stretch>
        </p:blipFill>
        <p:spPr>
          <a:xfrm>
            <a:off x="6016518" y="4001703"/>
            <a:ext cx="3958372" cy="2270216"/>
          </a:xfrm>
          <a:prstGeom prst="rect">
            <a:avLst/>
          </a:prstGeom>
        </p:spPr>
      </p:pic>
    </p:spTree>
    <p:extLst>
      <p:ext uri="{BB962C8B-B14F-4D97-AF65-F5344CB8AC3E}">
        <p14:creationId xmlns:p14="http://schemas.microsoft.com/office/powerpoint/2010/main" val="34871580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Terraform</a:t>
            </a:r>
            <a:r>
              <a:rPr lang="fr-FR" dirty="0"/>
              <a:t> </a:t>
            </a:r>
            <a:r>
              <a:rPr lang="fr-FR" dirty="0" err="1"/>
              <a:t>Commands</a:t>
            </a:r>
            <a:endParaRPr lang="en-US" dirty="0"/>
          </a:p>
        </p:txBody>
      </p:sp>
      <p:sp>
        <p:nvSpPr>
          <p:cNvPr id="3" name="Content Placeholder 2"/>
          <p:cNvSpPr>
            <a:spLocks noGrp="1"/>
          </p:cNvSpPr>
          <p:nvPr>
            <p:ph idx="1"/>
          </p:nvPr>
        </p:nvSpPr>
        <p:spPr/>
        <p:txBody>
          <a:bodyPr/>
          <a:lstStyle/>
          <a:p>
            <a:r>
              <a:rPr lang="fr-FR" dirty="0" err="1"/>
              <a:t>terraform</a:t>
            </a:r>
            <a:r>
              <a:rPr lang="fr-FR" dirty="0"/>
              <a:t> </a:t>
            </a:r>
            <a:r>
              <a:rPr lang="fr-FR" dirty="0" err="1"/>
              <a:t>validate</a:t>
            </a:r>
            <a:r>
              <a:rPr lang="fr-FR" dirty="0"/>
              <a:t> : valider la configuration</a:t>
            </a:r>
          </a:p>
          <a:p>
            <a:r>
              <a:rPr lang="fr-FR" dirty="0" err="1"/>
              <a:t>terraform</a:t>
            </a:r>
            <a:r>
              <a:rPr lang="fr-FR" dirty="0"/>
              <a:t> </a:t>
            </a:r>
            <a:r>
              <a:rPr lang="fr-FR" dirty="0" err="1"/>
              <a:t>fmt</a:t>
            </a:r>
            <a:r>
              <a:rPr lang="fr-FR" dirty="0"/>
              <a:t> : </a:t>
            </a:r>
            <a:r>
              <a:rPr lang="fr-FR" dirty="0" err="1"/>
              <a:t>formatter</a:t>
            </a:r>
            <a:r>
              <a:rPr lang="fr-FR" dirty="0"/>
              <a:t> la configuration</a:t>
            </a:r>
          </a:p>
          <a:p>
            <a:r>
              <a:rPr lang="fr-FR" dirty="0" err="1"/>
              <a:t>terraform</a:t>
            </a:r>
            <a:r>
              <a:rPr lang="fr-FR" dirty="0"/>
              <a:t> show : afficher la configuration</a:t>
            </a:r>
          </a:p>
          <a:p>
            <a:r>
              <a:rPr lang="fr-FR" dirty="0" err="1"/>
              <a:t>terraform</a:t>
            </a:r>
            <a:r>
              <a:rPr lang="fr-FR" dirty="0"/>
              <a:t> show -</a:t>
            </a:r>
            <a:r>
              <a:rPr lang="fr-FR" dirty="0" err="1"/>
              <a:t>json</a:t>
            </a:r>
            <a:r>
              <a:rPr lang="fr-FR" dirty="0"/>
              <a:t> : valider la configuration</a:t>
            </a:r>
          </a:p>
          <a:p>
            <a:r>
              <a:rPr lang="fr-FR" dirty="0" err="1"/>
              <a:t>terraform</a:t>
            </a:r>
            <a:r>
              <a:rPr lang="fr-FR" dirty="0"/>
              <a:t> providers : lister les providers de la configuration</a:t>
            </a:r>
          </a:p>
          <a:p>
            <a:r>
              <a:rPr lang="fr-FR" dirty="0" err="1"/>
              <a:t>terraform</a:t>
            </a:r>
            <a:r>
              <a:rPr lang="fr-FR" dirty="0"/>
              <a:t> : valider la configuration</a:t>
            </a:r>
          </a:p>
          <a:p>
            <a:r>
              <a:rPr lang="fr-FR" dirty="0" err="1"/>
              <a:t>terraform</a:t>
            </a:r>
            <a:r>
              <a:rPr lang="fr-FR" dirty="0"/>
              <a:t> output : afficher les variables de sortie</a:t>
            </a:r>
          </a:p>
          <a:p>
            <a:r>
              <a:rPr lang="fr-FR" dirty="0" err="1"/>
              <a:t>terraform</a:t>
            </a:r>
            <a:r>
              <a:rPr lang="fr-FR" dirty="0"/>
              <a:t> </a:t>
            </a:r>
            <a:r>
              <a:rPr lang="fr-FR" dirty="0" err="1"/>
              <a:t>refresh</a:t>
            </a:r>
            <a:r>
              <a:rPr lang="fr-FR" dirty="0"/>
              <a:t> : charger l’état de la mémoire</a:t>
            </a:r>
          </a:p>
          <a:p>
            <a:r>
              <a:rPr lang="fr-FR" dirty="0" err="1"/>
              <a:t>terraform</a:t>
            </a:r>
            <a:r>
              <a:rPr lang="fr-FR" dirty="0"/>
              <a:t> graph : afficher la configuration sous forme de graph</a:t>
            </a:r>
          </a:p>
          <a:p>
            <a:pPr lvl="1"/>
            <a:r>
              <a:rPr lang="fr-FR" dirty="0" err="1"/>
              <a:t>sudo</a:t>
            </a:r>
            <a:r>
              <a:rPr lang="fr-FR" dirty="0"/>
              <a:t> </a:t>
            </a:r>
            <a:r>
              <a:rPr lang="fr-FR" dirty="0" err="1"/>
              <a:t>yum</a:t>
            </a:r>
            <a:r>
              <a:rPr lang="fr-FR" dirty="0"/>
              <a:t> </a:t>
            </a:r>
            <a:r>
              <a:rPr lang="fr-FR" dirty="0" err="1"/>
              <a:t>install</a:t>
            </a:r>
            <a:r>
              <a:rPr lang="fr-FR" dirty="0"/>
              <a:t> </a:t>
            </a:r>
            <a:r>
              <a:rPr lang="fr-FR" dirty="0" err="1"/>
              <a:t>graphviz</a:t>
            </a:r>
            <a:r>
              <a:rPr lang="fr-FR" dirty="0"/>
              <a:t> : installer </a:t>
            </a:r>
            <a:r>
              <a:rPr lang="fr-FR" dirty="0" err="1"/>
              <a:t>graphviz</a:t>
            </a:r>
            <a:endParaRPr lang="fr-FR" dirty="0"/>
          </a:p>
          <a:p>
            <a:pPr lvl="1"/>
            <a:r>
              <a:rPr lang="fr-FR" dirty="0" err="1"/>
              <a:t>terraform</a:t>
            </a:r>
            <a:r>
              <a:rPr lang="fr-FR" dirty="0"/>
              <a:t> graph | dot -</a:t>
            </a:r>
            <a:r>
              <a:rPr lang="fr-FR" dirty="0" err="1"/>
              <a:t>Tsvg</a:t>
            </a:r>
            <a:r>
              <a:rPr lang="fr-FR" dirty="0"/>
              <a:t> &gt; </a:t>
            </a:r>
            <a:r>
              <a:rPr lang="fr-FR" dirty="0" err="1"/>
              <a:t>graph.svg</a:t>
            </a:r>
            <a:r>
              <a:rPr lang="fr-FR" dirty="0"/>
              <a:t> : générer un </a:t>
            </a:r>
            <a:r>
              <a:rPr lang="fr-FR" dirty="0" err="1"/>
              <a:t>graph.svg</a:t>
            </a:r>
            <a:r>
              <a:rPr lang="fr-FR" dirty="0"/>
              <a:t> de la config</a:t>
            </a:r>
          </a:p>
          <a:p>
            <a:endParaRPr lang="fr-FR" dirty="0"/>
          </a:p>
          <a:p>
            <a:pPr marL="0" indent="0">
              <a:buNone/>
            </a:pP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50</a:t>
            </a:fld>
            <a:endParaRPr lang="fr-FR" dirty="0"/>
          </a:p>
        </p:txBody>
      </p:sp>
    </p:spTree>
    <p:extLst>
      <p:ext uri="{BB962C8B-B14F-4D97-AF65-F5344CB8AC3E}">
        <p14:creationId xmlns:p14="http://schemas.microsoft.com/office/powerpoint/2010/main" val="24626714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fr-FR" dirty="0"/>
          </a:p>
          <a:p>
            <a:endParaRPr lang="fr-FR" dirty="0"/>
          </a:p>
          <a:p>
            <a:endParaRPr lang="fr-FR" dirty="0"/>
          </a:p>
          <a:p>
            <a:endParaRPr lang="fr-FR" dirty="0"/>
          </a:p>
          <a:p>
            <a:endParaRPr lang="fr-FR" dirty="0"/>
          </a:p>
          <a:p>
            <a:endParaRPr lang="fr-FR" dirty="0"/>
          </a:p>
          <a:p>
            <a:pPr algn="ctr"/>
            <a:r>
              <a:rPr lang="fr-FR" sz="4000" dirty="0" err="1"/>
              <a:t>Lab</a:t>
            </a:r>
            <a:r>
              <a:rPr lang="fr-FR" sz="4000" dirty="0"/>
              <a:t> 9 (</a:t>
            </a:r>
            <a:r>
              <a:rPr lang="fr-FR" sz="4000" dirty="0" err="1"/>
              <a:t>Terraform</a:t>
            </a:r>
            <a:r>
              <a:rPr lang="fr-FR" sz="4000" dirty="0"/>
              <a:t> </a:t>
            </a:r>
            <a:r>
              <a:rPr lang="fr-FR" sz="4000" dirty="0" err="1"/>
              <a:t>Commands</a:t>
            </a:r>
            <a:r>
              <a:rPr lang="fr-FR" sz="4000" dirty="0"/>
              <a:t>)</a:t>
            </a:r>
            <a:endParaRPr lang="en-US" sz="4000"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51</a:t>
            </a:fld>
            <a:endParaRPr lang="fr-FR" dirty="0"/>
          </a:p>
        </p:txBody>
      </p:sp>
    </p:spTree>
    <p:extLst>
      <p:ext uri="{BB962C8B-B14F-4D97-AF65-F5344CB8AC3E}">
        <p14:creationId xmlns:p14="http://schemas.microsoft.com/office/powerpoint/2010/main" val="2507936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Mutable vs Immutable Infrastructure</a:t>
            </a:r>
            <a:endParaRPr lang="en-US" dirty="0"/>
          </a:p>
        </p:txBody>
      </p:sp>
      <p:sp>
        <p:nvSpPr>
          <p:cNvPr id="3" name="Content Placeholder 2"/>
          <p:cNvSpPr>
            <a:spLocks noGrp="1"/>
          </p:cNvSpPr>
          <p:nvPr>
            <p:ph idx="1"/>
          </p:nvPr>
        </p:nvSpPr>
        <p:spPr>
          <a:xfrm>
            <a:off x="224238" y="931090"/>
            <a:ext cx="10126286" cy="5643627"/>
          </a:xfrm>
        </p:spPr>
        <p:txBody>
          <a:bodyPr/>
          <a:lstStyle/>
          <a:p>
            <a:r>
              <a:rPr lang="fr-FR" dirty="0"/>
              <a:t>Prenons l’exemples d’un projet X en cours de développement</a:t>
            </a:r>
          </a:p>
          <a:p>
            <a:r>
              <a:rPr lang="fr-FR" dirty="0"/>
              <a:t>Quand on veut migrer d’une version 1.0 à une version 1.1 et qu’on dispose d’un seul serveur on va devoir passer par un temps de service down lors de la mise à jour logicielle. On fait donc appel à la haute disponibilité pour non rupture du service.</a:t>
            </a:r>
          </a:p>
          <a:p>
            <a:r>
              <a:rPr lang="fr-FR" dirty="0"/>
              <a:t>Pour remédier à ça on va mettre en place un pool de serveurs et lors d’une mise à jour on va procéder un par un tout en veillant à rediriger le trafic vers les serveurs UP. Cette mise à jour serveurs décrit </a:t>
            </a:r>
            <a:r>
              <a:rPr lang="fr-FR" b="1" dirty="0"/>
              <a:t>l’infrastructure mutable</a:t>
            </a:r>
            <a:r>
              <a:rPr lang="fr-FR" dirty="0"/>
              <a:t>.</a:t>
            </a:r>
          </a:p>
          <a:p>
            <a:r>
              <a:rPr lang="fr-FR" dirty="0"/>
              <a:t>Seulement au fil du temps, cette infra peut rencontrer des soucis sur un ou plusieurs serveurs du pool et peut résulter en une dérive de configuration et on peut se retrouver avec nombre serveurs non homogènes.</a:t>
            </a:r>
          </a:p>
          <a:p>
            <a:r>
              <a:rPr lang="fr-FR" dirty="0"/>
              <a:t>Profitant des possibilité du cloud, au lieu donc de mettre à jour les serveurs existants, on va plutôt supprimer les anciens serveurs avec les anciennes versions et en créer des nouveaux avec les nouvelles versions. Si une erreur </a:t>
            </a:r>
            <a:r>
              <a:rPr lang="fr-FR" dirty="0" err="1"/>
              <a:t>occure</a:t>
            </a:r>
            <a:r>
              <a:rPr lang="fr-FR" dirty="0"/>
              <a:t> lors d’un remplacement de serveur le nouveau serveur est supprimé et on gardera l’ancien en attendant de bien </a:t>
            </a:r>
            <a:r>
              <a:rPr lang="fr-FR" dirty="0" err="1"/>
              <a:t>replanifier</a:t>
            </a:r>
            <a:r>
              <a:rPr lang="fr-FR" dirty="0"/>
              <a:t> la migration. C’est le principe de </a:t>
            </a:r>
            <a:r>
              <a:rPr lang="fr-FR" b="1" dirty="0"/>
              <a:t>l’infra Immutable</a:t>
            </a:r>
            <a:r>
              <a:rPr lang="fr-FR" dirty="0"/>
              <a:t>.</a:t>
            </a:r>
          </a:p>
          <a:p>
            <a:r>
              <a:rPr lang="fr-FR" dirty="0" err="1"/>
              <a:t>Terraform</a:t>
            </a:r>
            <a:r>
              <a:rPr lang="fr-FR" dirty="0"/>
              <a:t> utilise le principe de l’infra Immutable, en effet quand on a une modification de la configuration la ressource est détruite et recréée de nouveau</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52</a:t>
            </a:fld>
            <a:endParaRPr lang="fr-FR" dirty="0"/>
          </a:p>
        </p:txBody>
      </p:sp>
    </p:spTree>
    <p:extLst>
      <p:ext uri="{BB962C8B-B14F-4D97-AF65-F5344CB8AC3E}">
        <p14:creationId xmlns:p14="http://schemas.microsoft.com/office/powerpoint/2010/main" val="13910590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LifeCycle</a:t>
            </a:r>
            <a:r>
              <a:rPr lang="fr-FR" dirty="0"/>
              <a:t> </a:t>
            </a:r>
            <a:r>
              <a:rPr lang="fr-FR" dirty="0" err="1"/>
              <a:t>Rules</a:t>
            </a:r>
            <a:endParaRPr lang="en-US" dirty="0"/>
          </a:p>
        </p:txBody>
      </p:sp>
      <p:sp>
        <p:nvSpPr>
          <p:cNvPr id="3" name="Content Placeholder 2"/>
          <p:cNvSpPr>
            <a:spLocks noGrp="1"/>
          </p:cNvSpPr>
          <p:nvPr>
            <p:ph idx="1"/>
          </p:nvPr>
        </p:nvSpPr>
        <p:spPr/>
        <p:txBody>
          <a:bodyPr/>
          <a:lstStyle/>
          <a:p>
            <a:r>
              <a:rPr lang="fr-FR" dirty="0" err="1"/>
              <a:t>create_before_destroy</a:t>
            </a:r>
            <a:r>
              <a:rPr lang="fr-FR" dirty="0"/>
              <a:t>:</a:t>
            </a:r>
          </a:p>
          <a:p>
            <a:pPr marL="0" indent="0">
              <a:buNone/>
            </a:pPr>
            <a:r>
              <a:rPr lang="fr-FR" dirty="0"/>
              <a:t>Créé la ressource avant de la </a:t>
            </a:r>
          </a:p>
          <a:p>
            <a:pPr marL="0" indent="0">
              <a:buNone/>
            </a:pPr>
            <a:r>
              <a:rPr lang="fr-FR" dirty="0"/>
              <a:t>supprimer</a:t>
            </a:r>
          </a:p>
          <a:p>
            <a:endParaRPr lang="fr-FR" dirty="0"/>
          </a:p>
          <a:p>
            <a:pPr marL="0" indent="0">
              <a:buNone/>
            </a:pPr>
            <a:endParaRPr lang="fr-FR" dirty="0"/>
          </a:p>
          <a:p>
            <a:r>
              <a:rPr lang="fr-FR" dirty="0" err="1"/>
              <a:t>prevent_destroy</a:t>
            </a:r>
            <a:r>
              <a:rPr lang="fr-FR" dirty="0"/>
              <a:t>: empêche </a:t>
            </a:r>
          </a:p>
          <a:p>
            <a:pPr marL="0" indent="0">
              <a:buNone/>
            </a:pPr>
            <a:r>
              <a:rPr lang="fr-FR" dirty="0"/>
              <a:t>la modification au niveau de </a:t>
            </a:r>
            <a:r>
              <a:rPr lang="fr-FR" dirty="0" err="1"/>
              <a:t>conf</a:t>
            </a:r>
            <a:r>
              <a:rPr lang="fr-FR" dirty="0"/>
              <a:t> </a:t>
            </a:r>
          </a:p>
          <a:p>
            <a:pPr marL="0" indent="0">
              <a:buNone/>
            </a:pPr>
            <a:r>
              <a:rPr lang="fr-FR" dirty="0"/>
              <a:t>mais n’empêche pas la destruction </a:t>
            </a:r>
          </a:p>
          <a:p>
            <a:pPr marL="0" indent="0">
              <a:buNone/>
            </a:pPr>
            <a:r>
              <a:rPr lang="fr-FR" dirty="0"/>
              <a:t>de la ressource avec la commande</a:t>
            </a:r>
          </a:p>
          <a:p>
            <a:pPr marL="0" indent="0">
              <a:buNone/>
            </a:pPr>
            <a:r>
              <a:rPr lang="fr-FR" dirty="0" err="1"/>
              <a:t>terraform</a:t>
            </a:r>
            <a:r>
              <a:rPr lang="fr-FR" dirty="0"/>
              <a:t> destroy</a:t>
            </a:r>
          </a:p>
          <a:p>
            <a:endParaRPr lang="fr-FR" dirty="0"/>
          </a:p>
          <a:p>
            <a:r>
              <a:rPr lang="fr-FR" dirty="0" err="1"/>
              <a:t>ignore_changes</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53</a:t>
            </a:fld>
            <a:endParaRPr lang="fr-FR" dirty="0"/>
          </a:p>
        </p:txBody>
      </p:sp>
      <p:pic>
        <p:nvPicPr>
          <p:cNvPr id="5" name="Picture 4"/>
          <p:cNvPicPr>
            <a:picLocks noChangeAspect="1"/>
          </p:cNvPicPr>
          <p:nvPr/>
        </p:nvPicPr>
        <p:blipFill>
          <a:blip r:embed="rId2"/>
          <a:stretch>
            <a:fillRect/>
          </a:stretch>
        </p:blipFill>
        <p:spPr>
          <a:xfrm>
            <a:off x="4301852" y="719082"/>
            <a:ext cx="5040560" cy="1816613"/>
          </a:xfrm>
          <a:prstGeom prst="rect">
            <a:avLst/>
          </a:prstGeom>
        </p:spPr>
      </p:pic>
      <p:pic>
        <p:nvPicPr>
          <p:cNvPr id="6" name="Picture 5"/>
          <p:cNvPicPr>
            <a:picLocks noChangeAspect="1"/>
          </p:cNvPicPr>
          <p:nvPr/>
        </p:nvPicPr>
        <p:blipFill>
          <a:blip r:embed="rId3"/>
          <a:stretch>
            <a:fillRect/>
          </a:stretch>
        </p:blipFill>
        <p:spPr>
          <a:xfrm>
            <a:off x="4301852" y="2768543"/>
            <a:ext cx="5040560" cy="2116731"/>
          </a:xfrm>
          <a:prstGeom prst="rect">
            <a:avLst/>
          </a:prstGeom>
        </p:spPr>
      </p:pic>
      <p:pic>
        <p:nvPicPr>
          <p:cNvPr id="7" name="Picture 6"/>
          <p:cNvPicPr>
            <a:picLocks noChangeAspect="1"/>
          </p:cNvPicPr>
          <p:nvPr/>
        </p:nvPicPr>
        <p:blipFill>
          <a:blip r:embed="rId4"/>
          <a:stretch>
            <a:fillRect/>
          </a:stretch>
        </p:blipFill>
        <p:spPr>
          <a:xfrm>
            <a:off x="5837032" y="3489263"/>
            <a:ext cx="3505380" cy="3257717"/>
          </a:xfrm>
          <a:prstGeom prst="rect">
            <a:avLst/>
          </a:prstGeom>
        </p:spPr>
      </p:pic>
    </p:spTree>
    <p:extLst>
      <p:ext uri="{BB962C8B-B14F-4D97-AF65-F5344CB8AC3E}">
        <p14:creationId xmlns:p14="http://schemas.microsoft.com/office/powerpoint/2010/main" val="7892101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LifeCycle</a:t>
            </a:r>
            <a:r>
              <a:rPr lang="fr-FR" dirty="0"/>
              <a:t> </a:t>
            </a:r>
            <a:r>
              <a:rPr lang="fr-FR" dirty="0" err="1"/>
              <a:t>Rules</a:t>
            </a:r>
            <a:endParaRPr lang="en-US" dirty="0"/>
          </a:p>
        </p:txBody>
      </p:sp>
      <p:sp>
        <p:nvSpPr>
          <p:cNvPr id="3" name="Content Placeholder 2"/>
          <p:cNvSpPr>
            <a:spLocks noGrp="1"/>
          </p:cNvSpPr>
          <p:nvPr>
            <p:ph idx="1"/>
          </p:nvPr>
        </p:nvSpPr>
        <p:spPr/>
        <p:txBody>
          <a:bodyPr/>
          <a:lstStyle/>
          <a:p>
            <a:r>
              <a:rPr lang="fr-FR" dirty="0" err="1"/>
              <a:t>ignore_changes</a:t>
            </a:r>
            <a:r>
              <a:rPr lang="fr-FR" dirty="0"/>
              <a:t>: Il y a la possibilité de</a:t>
            </a:r>
          </a:p>
          <a:p>
            <a:pPr marL="0" indent="0">
              <a:buNone/>
            </a:pPr>
            <a:r>
              <a:rPr lang="fr-FR" dirty="0"/>
              <a:t>rajouter des éléments dans la partie</a:t>
            </a:r>
          </a:p>
          <a:p>
            <a:pPr marL="0" indent="0">
              <a:buNone/>
            </a:pPr>
            <a:r>
              <a:rPr lang="fr-FR" dirty="0" err="1"/>
              <a:t>ignore_changes</a:t>
            </a:r>
            <a:r>
              <a:rPr lang="fr-FR" dirty="0"/>
              <a:t> pour ignorer les changements</a:t>
            </a:r>
          </a:p>
          <a:p>
            <a:pPr marL="0" indent="0">
              <a:buNone/>
            </a:pPr>
            <a:r>
              <a:rPr lang="fr-FR" dirty="0"/>
              <a:t>qui sont fait sur des parties du block,</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54</a:t>
            </a:fld>
            <a:endParaRPr lang="fr-FR" dirty="0"/>
          </a:p>
        </p:txBody>
      </p:sp>
      <p:pic>
        <p:nvPicPr>
          <p:cNvPr id="7" name="Picture 6"/>
          <p:cNvPicPr>
            <a:picLocks noChangeAspect="1"/>
          </p:cNvPicPr>
          <p:nvPr/>
        </p:nvPicPr>
        <p:blipFill>
          <a:blip r:embed="rId2"/>
          <a:stretch>
            <a:fillRect/>
          </a:stretch>
        </p:blipFill>
        <p:spPr>
          <a:xfrm>
            <a:off x="5381972" y="931090"/>
            <a:ext cx="4571456" cy="4248472"/>
          </a:xfrm>
          <a:prstGeom prst="rect">
            <a:avLst/>
          </a:prstGeom>
        </p:spPr>
      </p:pic>
    </p:spTree>
    <p:extLst>
      <p:ext uri="{BB962C8B-B14F-4D97-AF65-F5344CB8AC3E}">
        <p14:creationId xmlns:p14="http://schemas.microsoft.com/office/powerpoint/2010/main" val="217931470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Datasources</a:t>
            </a:r>
            <a:endParaRPr lang="en-US" dirty="0"/>
          </a:p>
        </p:txBody>
      </p:sp>
      <p:sp>
        <p:nvSpPr>
          <p:cNvPr id="3" name="Content Placeholder 2"/>
          <p:cNvSpPr>
            <a:spLocks noGrp="1"/>
          </p:cNvSpPr>
          <p:nvPr>
            <p:ph idx="1"/>
          </p:nvPr>
        </p:nvSpPr>
        <p:spPr/>
        <p:txBody>
          <a:bodyPr/>
          <a:lstStyle/>
          <a:p>
            <a:r>
              <a:rPr lang="fr-FR" dirty="0"/>
              <a:t>Une </a:t>
            </a:r>
            <a:r>
              <a:rPr lang="fr-FR" dirty="0" err="1"/>
              <a:t>datasource</a:t>
            </a:r>
            <a:r>
              <a:rPr lang="fr-FR" dirty="0"/>
              <a:t> est un élément </a:t>
            </a:r>
            <a:r>
              <a:rPr lang="fr-FR" dirty="0" err="1"/>
              <a:t>terraform</a:t>
            </a:r>
            <a:r>
              <a:rPr lang="fr-FR" dirty="0"/>
              <a:t> qui peut être utilisé en entrée pour d’autres bloques dans la configuration. </a:t>
            </a:r>
            <a:r>
              <a:rPr lang="fr-FR" dirty="0" err="1"/>
              <a:t>Exp</a:t>
            </a:r>
            <a:r>
              <a:rPr lang="fr-FR" dirty="0"/>
              <a:t>:</a:t>
            </a:r>
          </a:p>
          <a:p>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55</a:t>
            </a:fld>
            <a:endParaRPr lang="fr-FR" dirty="0"/>
          </a:p>
        </p:txBody>
      </p:sp>
      <p:pic>
        <p:nvPicPr>
          <p:cNvPr id="5" name="Picture 4"/>
          <p:cNvPicPr>
            <a:picLocks noChangeAspect="1"/>
          </p:cNvPicPr>
          <p:nvPr/>
        </p:nvPicPr>
        <p:blipFill>
          <a:blip r:embed="rId2"/>
          <a:stretch>
            <a:fillRect/>
          </a:stretch>
        </p:blipFill>
        <p:spPr>
          <a:xfrm>
            <a:off x="1493540" y="2141810"/>
            <a:ext cx="7272808" cy="3664857"/>
          </a:xfrm>
          <a:prstGeom prst="rect">
            <a:avLst/>
          </a:prstGeom>
        </p:spPr>
      </p:pic>
    </p:spTree>
    <p:extLst>
      <p:ext uri="{BB962C8B-B14F-4D97-AF65-F5344CB8AC3E}">
        <p14:creationId xmlns:p14="http://schemas.microsoft.com/office/powerpoint/2010/main" val="288670209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Meta Arguments - Count</a:t>
            </a:r>
            <a:endParaRPr lang="en-US" dirty="0"/>
          </a:p>
        </p:txBody>
      </p:sp>
      <p:sp>
        <p:nvSpPr>
          <p:cNvPr id="3" name="Content Placeholder 2"/>
          <p:cNvSpPr>
            <a:spLocks noGrp="1"/>
          </p:cNvSpPr>
          <p:nvPr>
            <p:ph idx="1"/>
          </p:nvPr>
        </p:nvSpPr>
        <p:spPr/>
        <p:txBody>
          <a:bodyPr/>
          <a:lstStyle/>
          <a:p>
            <a:r>
              <a:rPr lang="fr-FR" dirty="0"/>
              <a:t>Le méta argument count permet de spécifier le nombre de ressources à créer.</a:t>
            </a:r>
          </a:p>
          <a:p>
            <a:r>
              <a:rPr lang="fr-FR" dirty="0" err="1"/>
              <a:t>Exp</a:t>
            </a:r>
            <a:r>
              <a:rPr lang="fr-FR" dirty="0"/>
              <a:t>: on veut créer 3 fichiers: cows.txt, dogs.txt et cats.txt</a:t>
            </a:r>
          </a:p>
          <a:p>
            <a:endParaRPr lang="fr-FR" dirty="0"/>
          </a:p>
          <a:p>
            <a:endParaRPr lang="fr-FR" dirty="0"/>
          </a:p>
          <a:p>
            <a:endParaRPr lang="fr-FR" dirty="0"/>
          </a:p>
          <a:p>
            <a:endParaRPr lang="fr-FR" dirty="0"/>
          </a:p>
          <a:p>
            <a:endParaRPr lang="fr-FR" dirty="0"/>
          </a:p>
          <a:p>
            <a:endParaRPr lang="fr-FR" dirty="0"/>
          </a:p>
          <a:p>
            <a:r>
              <a:rPr lang="fr-FR" dirty="0"/>
              <a:t>Si on veut rajouter plus d’élément et ne pas être limité par le nombre:</a:t>
            </a:r>
          </a:p>
          <a:p>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56</a:t>
            </a:fld>
            <a:endParaRPr lang="fr-FR" dirty="0"/>
          </a:p>
        </p:txBody>
      </p:sp>
      <p:pic>
        <p:nvPicPr>
          <p:cNvPr id="5" name="Picture 4"/>
          <p:cNvPicPr>
            <a:picLocks noChangeAspect="1"/>
          </p:cNvPicPr>
          <p:nvPr/>
        </p:nvPicPr>
        <p:blipFill>
          <a:blip r:embed="rId2"/>
          <a:stretch>
            <a:fillRect/>
          </a:stretch>
        </p:blipFill>
        <p:spPr>
          <a:xfrm>
            <a:off x="485428" y="2069802"/>
            <a:ext cx="5090519" cy="1800200"/>
          </a:xfrm>
          <a:prstGeom prst="rect">
            <a:avLst/>
          </a:prstGeom>
        </p:spPr>
      </p:pic>
      <p:pic>
        <p:nvPicPr>
          <p:cNvPr id="6" name="Picture 5"/>
          <p:cNvPicPr>
            <a:picLocks noChangeAspect="1"/>
          </p:cNvPicPr>
          <p:nvPr/>
        </p:nvPicPr>
        <p:blipFill>
          <a:blip r:embed="rId3"/>
          <a:stretch>
            <a:fillRect/>
          </a:stretch>
        </p:blipFill>
        <p:spPr>
          <a:xfrm>
            <a:off x="5886028" y="2032506"/>
            <a:ext cx="4048127" cy="2053520"/>
          </a:xfrm>
          <a:prstGeom prst="rect">
            <a:avLst/>
          </a:prstGeom>
        </p:spPr>
      </p:pic>
      <p:pic>
        <p:nvPicPr>
          <p:cNvPr id="7" name="Picture 6"/>
          <p:cNvPicPr>
            <a:picLocks noChangeAspect="1"/>
          </p:cNvPicPr>
          <p:nvPr/>
        </p:nvPicPr>
        <p:blipFill>
          <a:blip r:embed="rId4"/>
          <a:stretch>
            <a:fillRect/>
          </a:stretch>
        </p:blipFill>
        <p:spPr>
          <a:xfrm>
            <a:off x="2519989" y="4778016"/>
            <a:ext cx="5390102" cy="1796701"/>
          </a:xfrm>
          <a:prstGeom prst="rect">
            <a:avLst/>
          </a:prstGeom>
        </p:spPr>
      </p:pic>
    </p:spTree>
    <p:extLst>
      <p:ext uri="{BB962C8B-B14F-4D97-AF65-F5344CB8AC3E}">
        <p14:creationId xmlns:p14="http://schemas.microsoft.com/office/powerpoint/2010/main" val="25782822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Meta Arguments – </a:t>
            </a:r>
            <a:r>
              <a:rPr lang="fr-FR" dirty="0" err="1"/>
              <a:t>for_each</a:t>
            </a:r>
            <a:endParaRPr lang="en-US" dirty="0"/>
          </a:p>
        </p:txBody>
      </p:sp>
      <p:pic>
        <p:nvPicPr>
          <p:cNvPr id="5" name="Content Placeholder 4"/>
          <p:cNvPicPr>
            <a:picLocks noGrp="1" noChangeAspect="1"/>
          </p:cNvPicPr>
          <p:nvPr>
            <p:ph idx="1"/>
          </p:nvPr>
        </p:nvPicPr>
        <p:blipFill>
          <a:blip r:embed="rId2"/>
          <a:stretch>
            <a:fillRect/>
          </a:stretch>
        </p:blipFill>
        <p:spPr>
          <a:xfrm>
            <a:off x="701452" y="1709762"/>
            <a:ext cx="4182887" cy="2736304"/>
          </a:xfrm>
          <a:prstGeom prst="rect">
            <a:avLst/>
          </a:prstGeom>
        </p:spPr>
      </p:pic>
      <p:sp>
        <p:nvSpPr>
          <p:cNvPr id="4" name="Slide Number Placeholder 3"/>
          <p:cNvSpPr>
            <a:spLocks noGrp="1"/>
          </p:cNvSpPr>
          <p:nvPr>
            <p:ph type="sldNum" sz="quarter" idx="12"/>
          </p:nvPr>
        </p:nvSpPr>
        <p:spPr/>
        <p:txBody>
          <a:bodyPr/>
          <a:lstStyle/>
          <a:p>
            <a:fld id="{9705A05D-FF3A-44F5-A745-C0E08A1F0267}" type="slidenum">
              <a:rPr lang="fr-FR" smtClean="0"/>
              <a:pPr/>
              <a:t>57</a:t>
            </a:fld>
            <a:endParaRPr lang="fr-FR" dirty="0"/>
          </a:p>
        </p:txBody>
      </p:sp>
      <p:pic>
        <p:nvPicPr>
          <p:cNvPr id="6" name="Picture 5"/>
          <p:cNvPicPr>
            <a:picLocks noChangeAspect="1"/>
          </p:cNvPicPr>
          <p:nvPr/>
        </p:nvPicPr>
        <p:blipFill>
          <a:blip r:embed="rId3"/>
          <a:stretch>
            <a:fillRect/>
          </a:stretch>
        </p:blipFill>
        <p:spPr>
          <a:xfrm>
            <a:off x="5670004" y="2285826"/>
            <a:ext cx="3791912" cy="1584176"/>
          </a:xfrm>
          <a:prstGeom prst="rect">
            <a:avLst/>
          </a:prstGeom>
        </p:spPr>
      </p:pic>
      <p:sp>
        <p:nvSpPr>
          <p:cNvPr id="7" name="Content Placeholder 2"/>
          <p:cNvSpPr txBox="1">
            <a:spLocks/>
          </p:cNvSpPr>
          <p:nvPr/>
        </p:nvSpPr>
        <p:spPr>
          <a:xfrm>
            <a:off x="224238" y="931090"/>
            <a:ext cx="10026946" cy="5643627"/>
          </a:xfrm>
          <a:prstGeom prst="rect">
            <a:avLst/>
          </a:prstGeom>
        </p:spPr>
        <p:txBody>
          <a:bodyPr lIns="36000" tIns="36000" rIns="36000" bIns="36000">
            <a:noAutofit/>
          </a:bodyPr>
          <a:lstStyle>
            <a:lvl1pPr marL="448506" indent="-448506" algn="l" defTabSz="928099" rtl="0" eaLnBrk="1" latinLnBrk="0" hangingPunct="1">
              <a:spcBef>
                <a:spcPct val="20000"/>
              </a:spcBef>
              <a:buClr>
                <a:schemeClr val="accent5">
                  <a:lumMod val="50000"/>
                </a:schemeClr>
              </a:buClr>
              <a:buFont typeface="Webdings" panose="05030102010509060703" pitchFamily="18" charset="2"/>
              <a:buChar char="&lt;"/>
              <a:defRPr sz="2200" b="0" i="0" kern="1200">
                <a:solidFill>
                  <a:schemeClr val="tx1"/>
                </a:solidFill>
                <a:latin typeface="Gill Sans MT" panose="020B0502020104020203" pitchFamily="34" charset="77"/>
                <a:ea typeface="+mn-ea"/>
                <a:cs typeface="+mn-cs"/>
              </a:defRPr>
            </a:lvl1pPr>
            <a:lvl2pPr marL="918872" indent="-454823" algn="l" defTabSz="928099" rtl="0" eaLnBrk="1" latinLnBrk="0" hangingPunct="1">
              <a:spcBef>
                <a:spcPct val="20000"/>
              </a:spcBef>
              <a:buClr>
                <a:srgbClr val="C00000"/>
              </a:buClr>
              <a:buFont typeface="Wingdings" panose="05000000000000000000" pitchFamily="2" charset="2"/>
              <a:buChar char="q"/>
              <a:defRPr sz="2000" b="0" i="0" kern="1200">
                <a:solidFill>
                  <a:schemeClr val="tx1"/>
                </a:solidFill>
                <a:latin typeface="Gill Sans MT" panose="020B0502020104020203" pitchFamily="34" charset="77"/>
                <a:ea typeface="+mn-ea"/>
                <a:cs typeface="+mn-cs"/>
              </a:defRPr>
            </a:lvl2pPr>
            <a:lvl3pPr marL="1160123" indent="-232024" algn="l" defTabSz="928099" rtl="0" eaLnBrk="1" latinLnBrk="0" hangingPunct="1">
              <a:spcBef>
                <a:spcPct val="20000"/>
              </a:spcBef>
              <a:buFont typeface="Arial" pitchFamily="34" charset="0"/>
              <a:buChar char="•"/>
              <a:defRPr sz="1990" b="0" i="0" kern="1200">
                <a:solidFill>
                  <a:schemeClr val="tx1"/>
                </a:solidFill>
                <a:latin typeface="Gill Sans MT" panose="020B0502020104020203" pitchFamily="34" charset="77"/>
                <a:ea typeface="+mn-ea"/>
                <a:cs typeface="+mn-cs"/>
              </a:defRPr>
            </a:lvl3pPr>
            <a:lvl4pPr marL="1624172" indent="-232024" algn="l" defTabSz="928099" rtl="0" eaLnBrk="1" latinLnBrk="0" hangingPunct="1">
              <a:spcBef>
                <a:spcPct val="20000"/>
              </a:spcBef>
              <a:buFont typeface="Arial" pitchFamily="34" charset="0"/>
              <a:buChar char="–"/>
              <a:defRPr sz="1791" b="0" i="0" kern="1200">
                <a:solidFill>
                  <a:schemeClr val="tx1"/>
                </a:solidFill>
                <a:latin typeface="Gill Sans MT" panose="020B0502020104020203" pitchFamily="34" charset="77"/>
                <a:ea typeface="+mn-ea"/>
                <a:cs typeface="+mn-cs"/>
              </a:defRPr>
            </a:lvl4pPr>
            <a:lvl5pPr marL="2088221" indent="-232024" algn="l" defTabSz="928099" rtl="0" eaLnBrk="1" latinLnBrk="0" hangingPunct="1">
              <a:spcBef>
                <a:spcPct val="20000"/>
              </a:spcBef>
              <a:buFont typeface="Wingdings" panose="05000000000000000000" pitchFamily="2" charset="2"/>
              <a:buChar char="v"/>
              <a:defRPr sz="1592" b="0" i="0" kern="1200">
                <a:solidFill>
                  <a:schemeClr val="tx1"/>
                </a:solidFill>
                <a:latin typeface="Gill Sans MT" panose="020B0502020104020203" pitchFamily="34" charset="77"/>
                <a:ea typeface="+mn-ea"/>
                <a:cs typeface="+mn-cs"/>
              </a:defRPr>
            </a:lvl5pPr>
            <a:lvl6pPr marL="2552271"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6pPr>
            <a:lvl7pPr marL="3016320"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7pPr>
            <a:lvl8pPr marL="3480369"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8pPr>
            <a:lvl9pPr marL="3944418"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9pPr>
          </a:lstStyle>
          <a:p>
            <a:pPr fontAlgn="auto">
              <a:spcAft>
                <a:spcPts val="0"/>
              </a:spcAft>
            </a:pPr>
            <a:endParaRPr lang="fr-FR" dirty="0"/>
          </a:p>
          <a:p>
            <a:pPr fontAlgn="auto">
              <a:spcAft>
                <a:spcPts val="0"/>
              </a:spcAft>
            </a:pPr>
            <a:endParaRPr lang="fr-FR" dirty="0"/>
          </a:p>
          <a:p>
            <a:pPr fontAlgn="auto">
              <a:spcAft>
                <a:spcPts val="0"/>
              </a:spcAft>
            </a:pPr>
            <a:endParaRPr lang="fr-FR" dirty="0"/>
          </a:p>
          <a:p>
            <a:pPr fontAlgn="auto">
              <a:spcAft>
                <a:spcPts val="0"/>
              </a:spcAft>
            </a:pPr>
            <a:endParaRPr lang="fr-FR" dirty="0"/>
          </a:p>
          <a:p>
            <a:pPr fontAlgn="auto">
              <a:spcAft>
                <a:spcPts val="0"/>
              </a:spcAft>
            </a:pPr>
            <a:endParaRPr lang="fr-FR" dirty="0"/>
          </a:p>
          <a:p>
            <a:pPr fontAlgn="auto">
              <a:spcAft>
                <a:spcPts val="0"/>
              </a:spcAft>
            </a:pPr>
            <a:endParaRPr lang="fr-FR" dirty="0"/>
          </a:p>
          <a:p>
            <a:pPr fontAlgn="auto">
              <a:spcAft>
                <a:spcPts val="0"/>
              </a:spcAft>
            </a:pPr>
            <a:endParaRPr lang="fr-FR" dirty="0"/>
          </a:p>
          <a:p>
            <a:pPr fontAlgn="auto">
              <a:spcAft>
                <a:spcPts val="0"/>
              </a:spcAft>
            </a:pPr>
            <a:endParaRPr lang="fr-FR" dirty="0"/>
          </a:p>
          <a:p>
            <a:pPr fontAlgn="auto">
              <a:spcAft>
                <a:spcPts val="0"/>
              </a:spcAft>
            </a:pPr>
            <a:endParaRPr lang="fr-FR" dirty="0"/>
          </a:p>
          <a:p>
            <a:pPr fontAlgn="auto">
              <a:spcAft>
                <a:spcPts val="0"/>
              </a:spcAft>
            </a:pPr>
            <a:r>
              <a:rPr lang="fr-FR" dirty="0"/>
              <a:t>Supprimer un élément et observer le comportement de </a:t>
            </a:r>
            <a:r>
              <a:rPr lang="fr-FR" dirty="0" err="1"/>
              <a:t>Terraform</a:t>
            </a:r>
            <a:endParaRPr lang="fr-FR" dirty="0"/>
          </a:p>
          <a:p>
            <a:pPr fontAlgn="auto">
              <a:spcAft>
                <a:spcPts val="0"/>
              </a:spcAft>
            </a:pPr>
            <a:r>
              <a:rPr lang="fr-FR" dirty="0"/>
              <a:t>Rajouter un block output pour visionner la structure des ressources</a:t>
            </a:r>
            <a:endParaRPr lang="en-US" dirty="0"/>
          </a:p>
        </p:txBody>
      </p:sp>
    </p:spTree>
    <p:extLst>
      <p:ext uri="{BB962C8B-B14F-4D97-AF65-F5344CB8AC3E}">
        <p14:creationId xmlns:p14="http://schemas.microsoft.com/office/powerpoint/2010/main" val="11687728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fr-FR" dirty="0"/>
          </a:p>
          <a:p>
            <a:endParaRPr lang="fr-FR" dirty="0"/>
          </a:p>
          <a:p>
            <a:endParaRPr lang="fr-FR" dirty="0"/>
          </a:p>
          <a:p>
            <a:endParaRPr lang="fr-FR" dirty="0"/>
          </a:p>
          <a:p>
            <a:endParaRPr lang="fr-FR" dirty="0"/>
          </a:p>
          <a:p>
            <a:endParaRPr lang="fr-FR" dirty="0"/>
          </a:p>
          <a:p>
            <a:pPr algn="ctr"/>
            <a:r>
              <a:rPr lang="fr-FR" sz="4000" dirty="0" err="1"/>
              <a:t>Lab</a:t>
            </a:r>
            <a:r>
              <a:rPr lang="fr-FR" sz="4000" dirty="0"/>
              <a:t> 10 (Count et </a:t>
            </a:r>
            <a:r>
              <a:rPr lang="fr-FR" sz="4000" dirty="0" err="1"/>
              <a:t>for_each</a:t>
            </a:r>
            <a:r>
              <a:rPr lang="fr-FR" sz="4000" dirty="0"/>
              <a:t>)</a:t>
            </a:r>
            <a:endParaRPr lang="en-US" sz="4000"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58</a:t>
            </a:fld>
            <a:endParaRPr lang="fr-FR" dirty="0"/>
          </a:p>
        </p:txBody>
      </p:sp>
    </p:spTree>
    <p:extLst>
      <p:ext uri="{BB962C8B-B14F-4D97-AF65-F5344CB8AC3E}">
        <p14:creationId xmlns:p14="http://schemas.microsoft.com/office/powerpoint/2010/main" val="25435175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Les contraintes des versions</a:t>
            </a:r>
            <a:endParaRPr lang="en-US" dirty="0"/>
          </a:p>
        </p:txBody>
      </p:sp>
      <p:pic>
        <p:nvPicPr>
          <p:cNvPr id="5" name="Content Placeholder 4"/>
          <p:cNvPicPr>
            <a:picLocks noGrp="1" noChangeAspect="1"/>
          </p:cNvPicPr>
          <p:nvPr>
            <p:ph idx="1"/>
          </p:nvPr>
        </p:nvPicPr>
        <p:blipFill>
          <a:blip r:embed="rId3"/>
          <a:stretch>
            <a:fillRect/>
          </a:stretch>
        </p:blipFill>
        <p:spPr>
          <a:xfrm>
            <a:off x="223838" y="1286148"/>
            <a:ext cx="10026650" cy="4934991"/>
          </a:xfrm>
          <a:prstGeom prst="rect">
            <a:avLst/>
          </a:prstGeom>
        </p:spPr>
      </p:pic>
      <p:sp>
        <p:nvSpPr>
          <p:cNvPr id="4" name="Slide Number Placeholder 3"/>
          <p:cNvSpPr>
            <a:spLocks noGrp="1"/>
          </p:cNvSpPr>
          <p:nvPr>
            <p:ph type="sldNum" sz="quarter" idx="12"/>
          </p:nvPr>
        </p:nvSpPr>
        <p:spPr/>
        <p:txBody>
          <a:bodyPr/>
          <a:lstStyle/>
          <a:p>
            <a:fld id="{9705A05D-FF3A-44F5-A745-C0E08A1F0267}" type="slidenum">
              <a:rPr lang="fr-FR" smtClean="0"/>
              <a:pPr/>
              <a:t>59</a:t>
            </a:fld>
            <a:endParaRPr lang="fr-FR" dirty="0"/>
          </a:p>
        </p:txBody>
      </p:sp>
    </p:spTree>
    <p:extLst>
      <p:ext uri="{BB962C8B-B14F-4D97-AF65-F5344CB8AC3E}">
        <p14:creationId xmlns:p14="http://schemas.microsoft.com/office/powerpoint/2010/main" val="41543959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en-US" dirty="0"/>
              <a:t>Challenges avec les infra IT </a:t>
            </a:r>
            <a:r>
              <a:rPr lang="en-US" dirty="0" err="1"/>
              <a:t>traditionnelles</a:t>
            </a:r>
            <a:endParaRPr lang="en-US"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6</a:t>
            </a:fld>
            <a:endParaRPr lang="fr-FR" dirty="0"/>
          </a:p>
        </p:txBody>
      </p:sp>
      <p:pic>
        <p:nvPicPr>
          <p:cNvPr id="1026" name="Picture 2" descr="Comparing cloud infrastructure vs. traditional IT infrastructur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5628" y="871460"/>
            <a:ext cx="5960219" cy="5960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0835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Les contraintes des versions</a:t>
            </a:r>
            <a:endParaRPr lang="en-US" dirty="0"/>
          </a:p>
        </p:txBody>
      </p:sp>
      <p:pic>
        <p:nvPicPr>
          <p:cNvPr id="5" name="Content Placeholder 4"/>
          <p:cNvPicPr>
            <a:picLocks noGrp="1" noChangeAspect="1"/>
          </p:cNvPicPr>
          <p:nvPr>
            <p:ph idx="1"/>
          </p:nvPr>
        </p:nvPicPr>
        <p:blipFill>
          <a:blip r:embed="rId2"/>
          <a:stretch>
            <a:fillRect/>
          </a:stretch>
        </p:blipFill>
        <p:spPr>
          <a:xfrm>
            <a:off x="2307267" y="1243029"/>
            <a:ext cx="5842641" cy="2160240"/>
          </a:xfrm>
          <a:prstGeom prst="rect">
            <a:avLst/>
          </a:prstGeom>
        </p:spPr>
      </p:pic>
      <p:sp>
        <p:nvSpPr>
          <p:cNvPr id="4" name="Slide Number Placeholder 3"/>
          <p:cNvSpPr>
            <a:spLocks noGrp="1"/>
          </p:cNvSpPr>
          <p:nvPr>
            <p:ph type="sldNum" sz="quarter" idx="12"/>
          </p:nvPr>
        </p:nvSpPr>
        <p:spPr/>
        <p:txBody>
          <a:bodyPr/>
          <a:lstStyle/>
          <a:p>
            <a:fld id="{9705A05D-FF3A-44F5-A745-C0E08A1F0267}" type="slidenum">
              <a:rPr lang="fr-FR" smtClean="0"/>
              <a:pPr/>
              <a:t>60</a:t>
            </a:fld>
            <a:endParaRPr lang="fr-FR" dirty="0"/>
          </a:p>
        </p:txBody>
      </p:sp>
      <p:pic>
        <p:nvPicPr>
          <p:cNvPr id="6" name="Picture 5"/>
          <p:cNvPicPr>
            <a:picLocks noChangeAspect="1"/>
          </p:cNvPicPr>
          <p:nvPr/>
        </p:nvPicPr>
        <p:blipFill>
          <a:blip r:embed="rId3"/>
          <a:stretch>
            <a:fillRect/>
          </a:stretch>
        </p:blipFill>
        <p:spPr>
          <a:xfrm>
            <a:off x="799077" y="4086026"/>
            <a:ext cx="8859023" cy="1944216"/>
          </a:xfrm>
          <a:prstGeom prst="rect">
            <a:avLst/>
          </a:prstGeom>
        </p:spPr>
      </p:pic>
    </p:spTree>
    <p:extLst>
      <p:ext uri="{BB962C8B-B14F-4D97-AF65-F5344CB8AC3E}">
        <p14:creationId xmlns:p14="http://schemas.microsoft.com/office/powerpoint/2010/main" val="41967207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Ici le tilde veut dire toute version supérieure à 2,1 à moins que ça ne dépasse pas la 2,9</a:t>
            </a:r>
          </a:p>
          <a:p>
            <a:r>
              <a:rPr lang="fr-FR" dirty="0"/>
              <a:t>Si on met la valeur ~&gt; 1,2,0 cela veut dire toutes les version allant de 1,2,1 </a:t>
            </a:r>
            <a:r>
              <a:rPr lang="fr-FR" dirty="0">
                <a:sym typeface="Wingdings" panose="05000000000000000000" pitchFamily="2" charset="2"/>
              </a:rPr>
              <a:t> 1,2,9</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61</a:t>
            </a:fld>
            <a:endParaRPr lang="fr-FR" dirty="0"/>
          </a:p>
        </p:txBody>
      </p:sp>
      <p:pic>
        <p:nvPicPr>
          <p:cNvPr id="6" name="Picture 5"/>
          <p:cNvPicPr>
            <a:picLocks noChangeAspect="1"/>
          </p:cNvPicPr>
          <p:nvPr/>
        </p:nvPicPr>
        <p:blipFill>
          <a:blip r:embed="rId2"/>
          <a:stretch>
            <a:fillRect/>
          </a:stretch>
        </p:blipFill>
        <p:spPr>
          <a:xfrm>
            <a:off x="3005708" y="1133698"/>
            <a:ext cx="4464496" cy="2552448"/>
          </a:xfrm>
          <a:prstGeom prst="rect">
            <a:avLst/>
          </a:prstGeom>
        </p:spPr>
      </p:pic>
    </p:spTree>
    <p:extLst>
      <p:ext uri="{BB962C8B-B14F-4D97-AF65-F5344CB8AC3E}">
        <p14:creationId xmlns:p14="http://schemas.microsoft.com/office/powerpoint/2010/main" val="39628274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Les modules </a:t>
            </a:r>
            <a:r>
              <a:rPr lang="fr-FR" dirty="0" err="1"/>
              <a:t>Terraform</a:t>
            </a:r>
            <a:endParaRPr lang="en-US" dirty="0"/>
          </a:p>
        </p:txBody>
      </p:sp>
      <p:sp>
        <p:nvSpPr>
          <p:cNvPr id="3" name="Content Placeholder 2"/>
          <p:cNvSpPr>
            <a:spLocks noGrp="1"/>
          </p:cNvSpPr>
          <p:nvPr>
            <p:ph idx="1"/>
          </p:nvPr>
        </p:nvSpPr>
        <p:spPr/>
        <p:txBody>
          <a:bodyPr/>
          <a:lstStyle/>
          <a:p>
            <a:r>
              <a:rPr lang="fr-FR" dirty="0"/>
              <a:t>Les fichiers de configuration peuvent grandir petit à petit et devenir très complexes avec plusieurs blocks et </a:t>
            </a:r>
            <a:r>
              <a:rPr lang="fr-FR" dirty="0" err="1"/>
              <a:t>resources</a:t>
            </a:r>
            <a:r>
              <a:rPr lang="fr-FR" dirty="0"/>
              <a:t> et des centaines voire des milliers de lignes.</a:t>
            </a:r>
          </a:p>
          <a:p>
            <a:r>
              <a:rPr lang="fr-FR" dirty="0"/>
              <a:t>On peut diviser la config en plusieurs fichiers *.</a:t>
            </a:r>
            <a:r>
              <a:rPr lang="fr-FR" dirty="0" err="1"/>
              <a:t>tf</a:t>
            </a:r>
            <a:r>
              <a:rPr lang="fr-FR" dirty="0"/>
              <a:t> mais cela ne résout pas la complexité,</a:t>
            </a:r>
            <a:r>
              <a:rPr lang="en-US" dirty="0"/>
              <a:t> on se </a:t>
            </a:r>
            <a:r>
              <a:rPr lang="en-US" dirty="0" err="1"/>
              <a:t>retrouve</a:t>
            </a:r>
            <a:r>
              <a:rPr lang="en-US" dirty="0"/>
              <a:t> </a:t>
            </a:r>
            <a:r>
              <a:rPr lang="en-US" dirty="0" err="1"/>
              <a:t>donc</a:t>
            </a:r>
            <a:r>
              <a:rPr lang="en-US" dirty="0"/>
              <a:t> avec:</a:t>
            </a:r>
          </a:p>
          <a:p>
            <a:pPr lvl="1"/>
            <a:r>
              <a:rPr lang="fr-FR" dirty="0"/>
              <a:t>Des fichiers de </a:t>
            </a:r>
            <a:r>
              <a:rPr lang="fr-FR" dirty="0" err="1"/>
              <a:t>conf</a:t>
            </a:r>
            <a:r>
              <a:rPr lang="fr-FR" dirty="0"/>
              <a:t> complexes</a:t>
            </a:r>
          </a:p>
          <a:p>
            <a:pPr lvl="1"/>
            <a:r>
              <a:rPr lang="fr-FR" dirty="0"/>
              <a:t>Du code </a:t>
            </a:r>
            <a:r>
              <a:rPr lang="fr-FR" dirty="0" err="1"/>
              <a:t>duppliqué</a:t>
            </a:r>
            <a:endParaRPr lang="fr-FR" dirty="0"/>
          </a:p>
          <a:p>
            <a:pPr lvl="1"/>
            <a:r>
              <a:rPr lang="fr-FR" dirty="0"/>
              <a:t>Augmentation du risque d’erreur</a:t>
            </a:r>
          </a:p>
          <a:p>
            <a:pPr lvl="1"/>
            <a:r>
              <a:rPr lang="fr-FR" dirty="0"/>
              <a:t>Et cette configuration limite considérablement les possibilités de réutilisation</a:t>
            </a:r>
          </a:p>
          <a:p>
            <a:r>
              <a:rPr lang="fr-FR" dirty="0"/>
              <a:t>La solution est l’utilisation </a:t>
            </a:r>
            <a:r>
              <a:rPr lang="fr-FR" b="1" dirty="0">
                <a:solidFill>
                  <a:srgbClr val="339933"/>
                </a:solidFill>
              </a:rPr>
              <a:t>des modules:</a:t>
            </a:r>
          </a:p>
          <a:p>
            <a:pPr marL="0" indent="0">
              <a:buNone/>
            </a:pPr>
            <a:r>
              <a:rPr lang="fr-FR" b="1" dirty="0"/>
              <a:t>Dossier </a:t>
            </a:r>
            <a:r>
              <a:rPr lang="fr-FR" b="1" dirty="0" err="1"/>
              <a:t>development</a:t>
            </a:r>
            <a:r>
              <a:rPr lang="fr-FR" b="1" dirty="0">
                <a:solidFill>
                  <a:srgbClr val="339933"/>
                </a:solidFill>
              </a:rPr>
              <a:t>			</a:t>
            </a:r>
            <a:r>
              <a:rPr lang="fr-FR" b="1" dirty="0"/>
              <a:t>Dossier </a:t>
            </a:r>
            <a:r>
              <a:rPr lang="fr-FR" b="1" dirty="0" err="1"/>
              <a:t>metaarguments</a:t>
            </a:r>
            <a:endParaRPr lang="fr-FR" b="1" dirty="0"/>
          </a:p>
          <a:p>
            <a:pPr marL="0" indent="0">
              <a:buNone/>
            </a:pPr>
            <a:r>
              <a:rPr lang="fr-FR" b="1" dirty="0"/>
              <a:t>	main.tf</a:t>
            </a:r>
          </a:p>
        </p:txBody>
      </p:sp>
      <p:sp>
        <p:nvSpPr>
          <p:cNvPr id="4" name="Slide Number Placeholder 3"/>
          <p:cNvSpPr>
            <a:spLocks noGrp="1"/>
          </p:cNvSpPr>
          <p:nvPr>
            <p:ph type="sldNum" sz="quarter" idx="12"/>
          </p:nvPr>
        </p:nvSpPr>
        <p:spPr/>
        <p:txBody>
          <a:bodyPr/>
          <a:lstStyle/>
          <a:p>
            <a:fld id="{9705A05D-FF3A-44F5-A745-C0E08A1F0267}" type="slidenum">
              <a:rPr lang="fr-FR" smtClean="0"/>
              <a:pPr/>
              <a:t>62</a:t>
            </a:fld>
            <a:endParaRPr lang="fr-FR" dirty="0"/>
          </a:p>
        </p:txBody>
      </p:sp>
      <p:pic>
        <p:nvPicPr>
          <p:cNvPr id="5" name="Picture 4"/>
          <p:cNvPicPr>
            <a:picLocks noChangeAspect="1"/>
          </p:cNvPicPr>
          <p:nvPr/>
        </p:nvPicPr>
        <p:blipFill>
          <a:blip r:embed="rId2"/>
          <a:stretch>
            <a:fillRect/>
          </a:stretch>
        </p:blipFill>
        <p:spPr>
          <a:xfrm>
            <a:off x="224238" y="5215309"/>
            <a:ext cx="3357535" cy="1041993"/>
          </a:xfrm>
          <a:prstGeom prst="rect">
            <a:avLst/>
          </a:prstGeom>
        </p:spPr>
      </p:pic>
      <p:pic>
        <p:nvPicPr>
          <p:cNvPr id="6" name="Picture 5"/>
          <p:cNvPicPr>
            <a:picLocks noChangeAspect="1"/>
          </p:cNvPicPr>
          <p:nvPr/>
        </p:nvPicPr>
        <p:blipFill>
          <a:blip r:embed="rId3"/>
          <a:stretch>
            <a:fillRect/>
          </a:stretch>
        </p:blipFill>
        <p:spPr>
          <a:xfrm>
            <a:off x="3757352" y="4950122"/>
            <a:ext cx="6748640" cy="1339983"/>
          </a:xfrm>
          <a:prstGeom prst="rect">
            <a:avLst/>
          </a:prstGeom>
        </p:spPr>
      </p:pic>
    </p:spTree>
    <p:extLst>
      <p:ext uri="{BB962C8B-B14F-4D97-AF65-F5344CB8AC3E}">
        <p14:creationId xmlns:p14="http://schemas.microsoft.com/office/powerpoint/2010/main" val="6415528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Les fonctions et structures conditionnelles</a:t>
            </a:r>
            <a:endParaRPr lang="en-US" dirty="0"/>
          </a:p>
        </p:txBody>
      </p:sp>
      <p:sp>
        <p:nvSpPr>
          <p:cNvPr id="3" name="Content Placeholder 2"/>
          <p:cNvSpPr>
            <a:spLocks noGrp="1"/>
          </p:cNvSpPr>
          <p:nvPr>
            <p:ph idx="1"/>
          </p:nvPr>
        </p:nvSpPr>
        <p:spPr/>
        <p:txBody>
          <a:bodyPr/>
          <a:lstStyle/>
          <a:p>
            <a:r>
              <a:rPr lang="en-US" b="1" dirty="0"/>
              <a:t>terraform console</a:t>
            </a:r>
            <a:r>
              <a:rPr lang="en-US" dirty="0"/>
              <a:t>: un invite de </a:t>
            </a:r>
            <a:r>
              <a:rPr lang="en-US" dirty="0" err="1"/>
              <a:t>commande</a:t>
            </a:r>
            <a:r>
              <a:rPr lang="en-US" dirty="0"/>
              <a:t> qui </a:t>
            </a:r>
            <a:r>
              <a:rPr lang="en-US" dirty="0" err="1"/>
              <a:t>sert</a:t>
            </a:r>
            <a:r>
              <a:rPr lang="en-US" dirty="0"/>
              <a:t> à executer des </a:t>
            </a:r>
            <a:r>
              <a:rPr lang="en-US" dirty="0" err="1"/>
              <a:t>commandes</a:t>
            </a:r>
            <a:r>
              <a:rPr lang="en-US" dirty="0"/>
              <a:t> </a:t>
            </a:r>
            <a:r>
              <a:rPr lang="en-US" dirty="0" err="1"/>
              <a:t>dans</a:t>
            </a:r>
            <a:r>
              <a:rPr lang="en-US" dirty="0"/>
              <a:t> le context </a:t>
            </a:r>
            <a:r>
              <a:rPr lang="en-US" dirty="0" err="1"/>
              <a:t>en</a:t>
            </a:r>
            <a:r>
              <a:rPr lang="en-US" dirty="0"/>
              <a:t> </a:t>
            </a:r>
            <a:r>
              <a:rPr lang="en-US" dirty="0" err="1"/>
              <a:t>cours</a:t>
            </a:r>
            <a:endParaRPr lang="en-US" dirty="0"/>
          </a:p>
          <a:p>
            <a:r>
              <a:rPr lang="en-US" dirty="0"/>
              <a:t>Les </a:t>
            </a:r>
            <a:r>
              <a:rPr lang="en-US" dirty="0" err="1"/>
              <a:t>fonctions</a:t>
            </a:r>
            <a:r>
              <a:rPr lang="en-US" dirty="0"/>
              <a:t> </a:t>
            </a:r>
            <a:r>
              <a:rPr lang="en-US" dirty="0" err="1"/>
              <a:t>qu’on</a:t>
            </a:r>
            <a:r>
              <a:rPr lang="en-US" dirty="0"/>
              <a:t> </a:t>
            </a:r>
            <a:r>
              <a:rPr lang="en-US" dirty="0" err="1"/>
              <a:t>peut</a:t>
            </a:r>
            <a:r>
              <a:rPr lang="en-US" dirty="0"/>
              <a:t> </a:t>
            </a:r>
            <a:r>
              <a:rPr lang="en-US" dirty="0" err="1"/>
              <a:t>utiliser</a:t>
            </a:r>
            <a:r>
              <a:rPr lang="en-US" dirty="0"/>
              <a:t> </a:t>
            </a:r>
            <a:r>
              <a:rPr lang="en-US" dirty="0" err="1"/>
              <a:t>fréquemment</a:t>
            </a:r>
            <a:r>
              <a:rPr lang="en-US" dirty="0"/>
              <a:t>:</a:t>
            </a:r>
          </a:p>
          <a:p>
            <a:pPr lvl="1"/>
            <a:r>
              <a:rPr lang="en-US" dirty="0"/>
              <a:t>file(“/home/</a:t>
            </a:r>
            <a:r>
              <a:rPr lang="en-US" dirty="0" err="1"/>
              <a:t>aymen</a:t>
            </a:r>
            <a:r>
              <a:rPr lang="en-US" dirty="0"/>
              <a:t>/terraform-project/main.tf”</a:t>
            </a:r>
          </a:p>
          <a:p>
            <a:pPr lvl="1"/>
            <a:r>
              <a:rPr lang="en-US" dirty="0"/>
              <a:t>length(</a:t>
            </a:r>
            <a:r>
              <a:rPr lang="en-US" dirty="0" err="1"/>
              <a:t>var.region</a:t>
            </a:r>
            <a:r>
              <a:rPr lang="en-US" dirty="0"/>
              <a:t>)</a:t>
            </a:r>
          </a:p>
          <a:p>
            <a:pPr lvl="1"/>
            <a:r>
              <a:rPr lang="en-US" dirty="0" err="1"/>
              <a:t>toset</a:t>
            </a:r>
            <a:r>
              <a:rPr lang="en-US" dirty="0"/>
              <a:t>(</a:t>
            </a:r>
            <a:r>
              <a:rPr lang="en-US" dirty="0" err="1"/>
              <a:t>var.region</a:t>
            </a:r>
            <a:r>
              <a:rPr lang="en-US" dirty="0"/>
              <a:t>) : region </a:t>
            </a:r>
            <a:r>
              <a:rPr lang="en-US" dirty="0" err="1"/>
              <a:t>étant</a:t>
            </a:r>
            <a:r>
              <a:rPr lang="en-US" dirty="0"/>
              <a:t> de type list</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63</a:t>
            </a:fld>
            <a:endParaRPr lang="fr-FR" dirty="0"/>
          </a:p>
        </p:txBody>
      </p:sp>
      <p:pic>
        <p:nvPicPr>
          <p:cNvPr id="7" name="Picture 6"/>
          <p:cNvPicPr>
            <a:picLocks noChangeAspect="1"/>
          </p:cNvPicPr>
          <p:nvPr/>
        </p:nvPicPr>
        <p:blipFill>
          <a:blip r:embed="rId2"/>
          <a:stretch>
            <a:fillRect/>
          </a:stretch>
        </p:blipFill>
        <p:spPr>
          <a:xfrm>
            <a:off x="6217874" y="1565746"/>
            <a:ext cx="4286250" cy="2505075"/>
          </a:xfrm>
          <a:prstGeom prst="rect">
            <a:avLst/>
          </a:prstGeom>
        </p:spPr>
      </p:pic>
    </p:spTree>
    <p:extLst>
      <p:ext uri="{BB962C8B-B14F-4D97-AF65-F5344CB8AC3E}">
        <p14:creationId xmlns:p14="http://schemas.microsoft.com/office/powerpoint/2010/main" val="356510024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Les fonctions numériques</a:t>
            </a:r>
            <a:endParaRPr lang="en-US" dirty="0"/>
          </a:p>
        </p:txBody>
      </p:sp>
      <p:sp>
        <p:nvSpPr>
          <p:cNvPr id="3" name="Content Placeholder 2"/>
          <p:cNvSpPr>
            <a:spLocks noGrp="1"/>
          </p:cNvSpPr>
          <p:nvPr>
            <p:ph idx="1"/>
          </p:nvPr>
        </p:nvSpPr>
        <p:spPr/>
        <p:txBody>
          <a:bodyPr/>
          <a:lstStyle/>
          <a:p>
            <a:r>
              <a:rPr lang="fr-BE" dirty="0"/>
              <a:t>max(-1, 2, 4, 65, -43) </a:t>
            </a:r>
            <a:r>
              <a:rPr lang="fr-BE" dirty="0">
                <a:sym typeface="Wingdings" panose="05000000000000000000" pitchFamily="2" charset="2"/>
              </a:rPr>
              <a:t> 65</a:t>
            </a:r>
          </a:p>
          <a:p>
            <a:r>
              <a:rPr lang="fr-BE" dirty="0">
                <a:sym typeface="Wingdings" panose="05000000000000000000" pitchFamily="2" charset="2"/>
              </a:rPr>
              <a:t>min </a:t>
            </a:r>
            <a:r>
              <a:rPr lang="fr-BE" dirty="0"/>
              <a:t>(-1, 2, 4, 65, -43) </a:t>
            </a:r>
            <a:r>
              <a:rPr lang="fr-BE" dirty="0">
                <a:sym typeface="Wingdings" panose="05000000000000000000" pitchFamily="2" charset="2"/>
              </a:rPr>
              <a:t> -43</a:t>
            </a:r>
          </a:p>
          <a:p>
            <a:r>
              <a:rPr lang="fr-BE" dirty="0"/>
              <a:t>max(</a:t>
            </a:r>
            <a:r>
              <a:rPr lang="fr-BE" dirty="0" err="1"/>
              <a:t>var.num</a:t>
            </a:r>
            <a:r>
              <a:rPr lang="fr-BE" dirty="0"/>
              <a:t>…) </a:t>
            </a:r>
            <a:r>
              <a:rPr lang="fr-BE" dirty="0">
                <a:sym typeface="Wingdings" panose="05000000000000000000" pitchFamily="2" charset="2"/>
              </a:rPr>
              <a:t> 250</a:t>
            </a:r>
          </a:p>
          <a:p>
            <a:r>
              <a:rPr lang="fr-BE" dirty="0" err="1">
                <a:sym typeface="Wingdings" panose="05000000000000000000" pitchFamily="2" charset="2"/>
              </a:rPr>
              <a:t>ceil</a:t>
            </a:r>
            <a:r>
              <a:rPr lang="fr-BE" dirty="0">
                <a:sym typeface="Wingdings" panose="05000000000000000000" pitchFamily="2" charset="2"/>
              </a:rPr>
              <a:t>(10.1)  11</a:t>
            </a:r>
          </a:p>
          <a:p>
            <a:r>
              <a:rPr lang="fr-BE" dirty="0" err="1">
                <a:sym typeface="Wingdings" panose="05000000000000000000" pitchFamily="2" charset="2"/>
              </a:rPr>
              <a:t>ceil</a:t>
            </a:r>
            <a:r>
              <a:rPr lang="fr-BE" dirty="0">
                <a:sym typeface="Wingdings" panose="05000000000000000000" pitchFamily="2" charset="2"/>
              </a:rPr>
              <a:t>(10.9)  11</a:t>
            </a:r>
          </a:p>
          <a:p>
            <a:r>
              <a:rPr lang="fr-BE" dirty="0" err="1">
                <a:sym typeface="Wingdings" panose="05000000000000000000" pitchFamily="2" charset="2"/>
              </a:rPr>
              <a:t>floor</a:t>
            </a:r>
            <a:r>
              <a:rPr lang="fr-BE" dirty="0">
                <a:sym typeface="Wingdings" panose="05000000000000000000" pitchFamily="2" charset="2"/>
              </a:rPr>
              <a:t>(10.1)  10</a:t>
            </a:r>
          </a:p>
          <a:p>
            <a:r>
              <a:rPr lang="fr-BE" dirty="0" err="1">
                <a:sym typeface="Wingdings" panose="05000000000000000000" pitchFamily="2" charset="2"/>
              </a:rPr>
              <a:t>floor</a:t>
            </a:r>
            <a:r>
              <a:rPr lang="fr-BE" dirty="0">
                <a:sym typeface="Wingdings" panose="05000000000000000000" pitchFamily="2" charset="2"/>
              </a:rPr>
              <a:t>(10.9)  10</a:t>
            </a:r>
          </a:p>
          <a:p>
            <a:endParaRPr lang="fr-BE" dirty="0">
              <a:sym typeface="Wingdings" panose="05000000000000000000" pitchFamily="2" charset="2"/>
            </a:endParaRPr>
          </a:p>
          <a:p>
            <a:endParaRPr lang="en-US" dirty="0"/>
          </a:p>
          <a:p>
            <a:pPr lvl="1"/>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64</a:t>
            </a:fld>
            <a:endParaRPr lang="fr-FR" dirty="0"/>
          </a:p>
        </p:txBody>
      </p:sp>
      <p:pic>
        <p:nvPicPr>
          <p:cNvPr id="6" name="Picture 5"/>
          <p:cNvPicPr>
            <a:picLocks noChangeAspect="1"/>
          </p:cNvPicPr>
          <p:nvPr/>
        </p:nvPicPr>
        <p:blipFill>
          <a:blip r:embed="rId2"/>
          <a:stretch>
            <a:fillRect/>
          </a:stretch>
        </p:blipFill>
        <p:spPr>
          <a:xfrm>
            <a:off x="4445868" y="1997794"/>
            <a:ext cx="5311649" cy="1944216"/>
          </a:xfrm>
          <a:prstGeom prst="rect">
            <a:avLst/>
          </a:prstGeom>
        </p:spPr>
      </p:pic>
    </p:spTree>
    <p:extLst>
      <p:ext uri="{BB962C8B-B14F-4D97-AF65-F5344CB8AC3E}">
        <p14:creationId xmlns:p14="http://schemas.microsoft.com/office/powerpoint/2010/main" val="18521629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Les fonctions sur les chaines de caractères</a:t>
            </a:r>
            <a:endParaRPr lang="en-US" dirty="0"/>
          </a:p>
        </p:txBody>
      </p:sp>
      <p:sp>
        <p:nvSpPr>
          <p:cNvPr id="3" name="Content Placeholder 2"/>
          <p:cNvSpPr>
            <a:spLocks noGrp="1"/>
          </p:cNvSpPr>
          <p:nvPr>
            <p:ph idx="1"/>
          </p:nvPr>
        </p:nvSpPr>
        <p:spPr/>
        <p:txBody>
          <a:bodyPr/>
          <a:lstStyle/>
          <a:p>
            <a:r>
              <a:rPr lang="en-US" dirty="0"/>
              <a:t>split(",", "</a:t>
            </a:r>
            <a:r>
              <a:rPr lang="en-US" dirty="0" err="1"/>
              <a:t>ami-xyz,AMI-ABC,ami-efg</a:t>
            </a:r>
            <a:r>
              <a:rPr lang="en-US" dirty="0"/>
              <a:t>") </a:t>
            </a:r>
            <a:r>
              <a:rPr lang="en-US" dirty="0">
                <a:sym typeface="Wingdings" panose="05000000000000000000" pitchFamily="2" charset="2"/>
              </a:rPr>
              <a:t> </a:t>
            </a:r>
            <a:r>
              <a:rPr lang="en-US" dirty="0" err="1"/>
              <a:t>tolist</a:t>
            </a:r>
            <a:r>
              <a:rPr lang="en-US" dirty="0"/>
              <a:t>([ "</a:t>
            </a:r>
            <a:r>
              <a:rPr lang="en-US" dirty="0" err="1"/>
              <a:t>ami</a:t>
            </a:r>
            <a:r>
              <a:rPr lang="en-US" dirty="0"/>
              <a:t>-xyz", "AMI-ABC", "</a:t>
            </a:r>
            <a:r>
              <a:rPr lang="en-US" dirty="0" err="1"/>
              <a:t>ami-efg</a:t>
            </a:r>
            <a:r>
              <a:rPr lang="en-US" dirty="0"/>
              <a:t>“ ])</a:t>
            </a:r>
          </a:p>
          <a:p>
            <a:r>
              <a:rPr lang="en-US" dirty="0"/>
              <a:t>split(",", </a:t>
            </a:r>
            <a:r>
              <a:rPr lang="en-US" dirty="0" err="1"/>
              <a:t>var.ami</a:t>
            </a:r>
            <a:r>
              <a:rPr lang="en-US" dirty="0"/>
              <a:t>) </a:t>
            </a:r>
            <a:r>
              <a:rPr lang="en-US" dirty="0">
                <a:sym typeface="Wingdings" panose="05000000000000000000" pitchFamily="2" charset="2"/>
              </a:rPr>
              <a:t> </a:t>
            </a:r>
            <a:r>
              <a:rPr lang="en-US" dirty="0" err="1"/>
              <a:t>tolist</a:t>
            </a:r>
            <a:r>
              <a:rPr lang="en-US" dirty="0"/>
              <a:t>([ "</a:t>
            </a:r>
            <a:r>
              <a:rPr lang="en-US" dirty="0" err="1"/>
              <a:t>ami</a:t>
            </a:r>
            <a:r>
              <a:rPr lang="en-US" dirty="0"/>
              <a:t>-xyz", "AMI-ABC", "</a:t>
            </a:r>
            <a:r>
              <a:rPr lang="en-US" dirty="0" err="1"/>
              <a:t>ami-efg</a:t>
            </a:r>
            <a:r>
              <a:rPr lang="en-US" dirty="0"/>
              <a:t>“, ])</a:t>
            </a:r>
          </a:p>
          <a:p>
            <a:r>
              <a:rPr lang="en-US" dirty="0"/>
              <a:t>lower(</a:t>
            </a:r>
            <a:r>
              <a:rPr lang="en-US" dirty="0" err="1"/>
              <a:t>var.ami</a:t>
            </a:r>
            <a:r>
              <a:rPr lang="en-US" dirty="0"/>
              <a:t>) </a:t>
            </a:r>
            <a:r>
              <a:rPr lang="en-US" dirty="0">
                <a:sym typeface="Wingdings" panose="05000000000000000000" pitchFamily="2" charset="2"/>
              </a:rPr>
              <a:t> "</a:t>
            </a:r>
            <a:r>
              <a:rPr lang="en-US" dirty="0" err="1">
                <a:sym typeface="Wingdings" panose="05000000000000000000" pitchFamily="2" charset="2"/>
              </a:rPr>
              <a:t>ami-xyz,ami-abc,ami-efg</a:t>
            </a:r>
            <a:r>
              <a:rPr lang="en-US" dirty="0">
                <a:sym typeface="Wingdings" panose="05000000000000000000" pitchFamily="2" charset="2"/>
              </a:rPr>
              <a:t>“</a:t>
            </a:r>
          </a:p>
          <a:p>
            <a:r>
              <a:rPr lang="en-US" dirty="0"/>
              <a:t>upper(</a:t>
            </a:r>
            <a:r>
              <a:rPr lang="en-US" dirty="0" err="1"/>
              <a:t>var.ami</a:t>
            </a:r>
            <a:r>
              <a:rPr lang="en-US" dirty="0"/>
              <a:t>) </a:t>
            </a:r>
            <a:r>
              <a:rPr lang="en-US" dirty="0">
                <a:sym typeface="Wingdings" panose="05000000000000000000" pitchFamily="2" charset="2"/>
              </a:rPr>
              <a:t> "AMI-XYZ,AMI-ABC,AMI-EFG“</a:t>
            </a:r>
          </a:p>
          <a:p>
            <a:r>
              <a:rPr lang="en-US" dirty="0"/>
              <a:t>title(</a:t>
            </a:r>
            <a:r>
              <a:rPr lang="en-US" dirty="0" err="1"/>
              <a:t>var.ami</a:t>
            </a:r>
            <a:r>
              <a:rPr lang="en-US" dirty="0"/>
              <a:t>) </a:t>
            </a:r>
            <a:r>
              <a:rPr lang="en-US" dirty="0">
                <a:sym typeface="Wingdings" panose="05000000000000000000" pitchFamily="2" charset="2"/>
              </a:rPr>
              <a:t> "Ami-</a:t>
            </a:r>
            <a:r>
              <a:rPr lang="en-US" dirty="0" err="1">
                <a:sym typeface="Wingdings" panose="05000000000000000000" pitchFamily="2" charset="2"/>
              </a:rPr>
              <a:t>Xyz,AMI</a:t>
            </a:r>
            <a:r>
              <a:rPr lang="en-US" dirty="0">
                <a:sym typeface="Wingdings" panose="05000000000000000000" pitchFamily="2" charset="2"/>
              </a:rPr>
              <a:t>-</a:t>
            </a:r>
            <a:r>
              <a:rPr lang="en-US" dirty="0" err="1">
                <a:sym typeface="Wingdings" panose="05000000000000000000" pitchFamily="2" charset="2"/>
              </a:rPr>
              <a:t>ABC,Ami-Efg</a:t>
            </a:r>
            <a:r>
              <a:rPr lang="en-US" dirty="0">
                <a:sym typeface="Wingdings" panose="05000000000000000000" pitchFamily="2" charset="2"/>
              </a:rPr>
              <a:t>“</a:t>
            </a:r>
          </a:p>
          <a:p>
            <a:r>
              <a:rPr lang="en-US" dirty="0" err="1"/>
              <a:t>substr</a:t>
            </a:r>
            <a:r>
              <a:rPr lang="en-US" dirty="0"/>
              <a:t>(</a:t>
            </a:r>
            <a:r>
              <a:rPr lang="en-US" dirty="0" err="1"/>
              <a:t>var.ami</a:t>
            </a:r>
            <a:r>
              <a:rPr lang="en-US" dirty="0"/>
              <a:t>, 0, 7) </a:t>
            </a:r>
            <a:r>
              <a:rPr lang="en-US" dirty="0">
                <a:sym typeface="Wingdings" panose="05000000000000000000" pitchFamily="2" charset="2"/>
              </a:rPr>
              <a:t> "</a:t>
            </a:r>
            <a:r>
              <a:rPr lang="en-US" dirty="0" err="1">
                <a:sym typeface="Wingdings" panose="05000000000000000000" pitchFamily="2" charset="2"/>
              </a:rPr>
              <a:t>ami</a:t>
            </a:r>
            <a:r>
              <a:rPr lang="en-US" dirty="0">
                <a:sym typeface="Wingdings" panose="05000000000000000000" pitchFamily="2" charset="2"/>
              </a:rPr>
              <a:t>-xyz“</a:t>
            </a:r>
          </a:p>
          <a:p>
            <a:r>
              <a:rPr lang="en-US" dirty="0" err="1"/>
              <a:t>substr</a:t>
            </a:r>
            <a:r>
              <a:rPr lang="en-US" dirty="0"/>
              <a:t>(</a:t>
            </a:r>
            <a:r>
              <a:rPr lang="en-US" dirty="0" err="1"/>
              <a:t>var.ami</a:t>
            </a:r>
            <a:r>
              <a:rPr lang="en-US" dirty="0"/>
              <a:t>, 7, 9) </a:t>
            </a:r>
            <a:r>
              <a:rPr lang="en-US" dirty="0">
                <a:sym typeface="Wingdings" panose="05000000000000000000" pitchFamily="2" charset="2"/>
              </a:rPr>
              <a:t> ",AMI-ABC,“</a:t>
            </a:r>
          </a:p>
          <a:p>
            <a:r>
              <a:rPr lang="en-US" dirty="0"/>
              <a:t>join(",", </a:t>
            </a:r>
            <a:r>
              <a:rPr lang="en-US" dirty="0" err="1"/>
              <a:t>var.amilist</a:t>
            </a:r>
            <a:r>
              <a:rPr lang="en-US" dirty="0"/>
              <a:t>) </a:t>
            </a:r>
            <a:r>
              <a:rPr lang="en-US" dirty="0">
                <a:sym typeface="Wingdings" panose="05000000000000000000" pitchFamily="2" charset="2"/>
              </a:rPr>
              <a:t> </a:t>
            </a:r>
            <a:r>
              <a:rPr lang="en-US" dirty="0"/>
              <a:t>"</a:t>
            </a:r>
            <a:r>
              <a:rPr lang="en-US" dirty="0" err="1"/>
              <a:t>ami-xyz,AMI-ABC,ami-efg</a:t>
            </a:r>
            <a:r>
              <a:rPr lang="en-US" dirty="0"/>
              <a:t>“</a:t>
            </a:r>
          </a:p>
          <a:p>
            <a:r>
              <a:rPr lang="en-US" dirty="0"/>
              <a:t>length(</a:t>
            </a:r>
            <a:r>
              <a:rPr lang="en-US" dirty="0" err="1"/>
              <a:t>var.amilist</a:t>
            </a:r>
            <a:r>
              <a:rPr lang="en-US" dirty="0"/>
              <a:t>) </a:t>
            </a:r>
            <a:r>
              <a:rPr lang="en-US" dirty="0">
                <a:sym typeface="Wingdings" panose="05000000000000000000" pitchFamily="2" charset="2"/>
              </a:rPr>
              <a:t> 3</a:t>
            </a:r>
          </a:p>
          <a:p>
            <a:r>
              <a:rPr lang="en-US" dirty="0"/>
              <a:t>index(</a:t>
            </a:r>
            <a:r>
              <a:rPr lang="en-US" dirty="0" err="1"/>
              <a:t>var.amilist</a:t>
            </a:r>
            <a:r>
              <a:rPr lang="en-US" dirty="0"/>
              <a:t>, "</a:t>
            </a:r>
            <a:r>
              <a:rPr lang="en-US" dirty="0" err="1"/>
              <a:t>ami-efg</a:t>
            </a:r>
            <a:r>
              <a:rPr lang="en-US" dirty="0"/>
              <a:t>") </a:t>
            </a:r>
            <a:r>
              <a:rPr lang="en-US" dirty="0">
                <a:sym typeface="Wingdings" panose="05000000000000000000" pitchFamily="2" charset="2"/>
              </a:rPr>
              <a:t> 2</a:t>
            </a:r>
          </a:p>
          <a:p>
            <a:r>
              <a:rPr lang="en-US" dirty="0"/>
              <a:t>element(</a:t>
            </a:r>
            <a:r>
              <a:rPr lang="en-US" dirty="0" err="1"/>
              <a:t>var.amilist</a:t>
            </a:r>
            <a:r>
              <a:rPr lang="en-US" dirty="0"/>
              <a:t>, 2) </a:t>
            </a:r>
            <a:r>
              <a:rPr lang="en-US" dirty="0">
                <a:sym typeface="Wingdings" panose="05000000000000000000" pitchFamily="2" charset="2"/>
              </a:rPr>
              <a:t> </a:t>
            </a:r>
            <a:r>
              <a:rPr lang="en-US" dirty="0"/>
              <a:t>"</a:t>
            </a:r>
            <a:r>
              <a:rPr lang="en-US" dirty="0" err="1"/>
              <a:t>ami-efg</a:t>
            </a:r>
            <a:r>
              <a:rPr lang="en-US" dirty="0"/>
              <a:t>“</a:t>
            </a:r>
          </a:p>
          <a:p>
            <a:r>
              <a:rPr lang="en-US" dirty="0"/>
              <a:t>contains(</a:t>
            </a:r>
            <a:r>
              <a:rPr lang="en-US" dirty="0" err="1"/>
              <a:t>var.amilist</a:t>
            </a:r>
            <a:r>
              <a:rPr lang="en-US" dirty="0"/>
              <a:t>, "AMI-ABC") </a:t>
            </a:r>
            <a:r>
              <a:rPr lang="en-US" dirty="0">
                <a:sym typeface="Wingdings" panose="05000000000000000000" pitchFamily="2" charset="2"/>
              </a:rPr>
              <a:t> true</a:t>
            </a:r>
          </a:p>
          <a:p>
            <a:r>
              <a:rPr lang="en-US" dirty="0"/>
              <a:t>contains(</a:t>
            </a:r>
            <a:r>
              <a:rPr lang="en-US" dirty="0" err="1"/>
              <a:t>var.amilist</a:t>
            </a:r>
            <a:r>
              <a:rPr lang="en-US" dirty="0"/>
              <a:t>, "AMI-ABD") </a:t>
            </a:r>
            <a:r>
              <a:rPr lang="en-US" dirty="0">
                <a:sym typeface="Wingdings" panose="05000000000000000000" pitchFamily="2" charset="2"/>
              </a:rPr>
              <a:t> false</a:t>
            </a:r>
            <a:endParaRPr lang="en-US" dirty="0"/>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65</a:t>
            </a:fld>
            <a:endParaRPr lang="fr-FR" dirty="0"/>
          </a:p>
        </p:txBody>
      </p:sp>
      <p:pic>
        <p:nvPicPr>
          <p:cNvPr id="5" name="Picture 4"/>
          <p:cNvPicPr>
            <a:picLocks noChangeAspect="1"/>
          </p:cNvPicPr>
          <p:nvPr/>
        </p:nvPicPr>
        <p:blipFill>
          <a:blip r:embed="rId2"/>
          <a:stretch>
            <a:fillRect/>
          </a:stretch>
        </p:blipFill>
        <p:spPr>
          <a:xfrm>
            <a:off x="6404987" y="1853777"/>
            <a:ext cx="4070926" cy="1235817"/>
          </a:xfrm>
          <a:prstGeom prst="rect">
            <a:avLst/>
          </a:prstGeom>
        </p:spPr>
      </p:pic>
      <p:pic>
        <p:nvPicPr>
          <p:cNvPr id="6" name="Picture 5"/>
          <p:cNvPicPr>
            <a:picLocks noChangeAspect="1"/>
          </p:cNvPicPr>
          <p:nvPr/>
        </p:nvPicPr>
        <p:blipFill>
          <a:blip r:embed="rId3"/>
          <a:stretch>
            <a:fillRect/>
          </a:stretch>
        </p:blipFill>
        <p:spPr>
          <a:xfrm>
            <a:off x="7085013" y="3365946"/>
            <a:ext cx="3390900" cy="2571750"/>
          </a:xfrm>
          <a:prstGeom prst="rect">
            <a:avLst/>
          </a:prstGeom>
        </p:spPr>
      </p:pic>
    </p:spTree>
    <p:extLst>
      <p:ext uri="{BB962C8B-B14F-4D97-AF65-F5344CB8AC3E}">
        <p14:creationId xmlns:p14="http://schemas.microsoft.com/office/powerpoint/2010/main" val="10319635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Les fonctions sur les </a:t>
            </a:r>
            <a:r>
              <a:rPr lang="fr-BE" dirty="0" err="1"/>
              <a:t>maps</a:t>
            </a:r>
            <a:endParaRPr lang="en-US" dirty="0"/>
          </a:p>
        </p:txBody>
      </p:sp>
      <p:sp>
        <p:nvSpPr>
          <p:cNvPr id="3" name="Content Placeholder 2"/>
          <p:cNvSpPr>
            <a:spLocks noGrp="1"/>
          </p:cNvSpPr>
          <p:nvPr>
            <p:ph idx="1"/>
          </p:nvPr>
        </p:nvSpPr>
        <p:spPr/>
        <p:txBody>
          <a:bodyPr/>
          <a:lstStyle/>
          <a:p>
            <a:r>
              <a:rPr lang="en-US" dirty="0">
                <a:sym typeface="Wingdings" panose="05000000000000000000" pitchFamily="2" charset="2"/>
              </a:rPr>
              <a:t>keys(</a:t>
            </a:r>
            <a:r>
              <a:rPr lang="en-US" dirty="0" err="1">
                <a:sym typeface="Wingdings" panose="05000000000000000000" pitchFamily="2" charset="2"/>
              </a:rPr>
              <a:t>var.amimap</a:t>
            </a:r>
            <a:r>
              <a:rPr lang="en-US" dirty="0">
                <a:sym typeface="Wingdings" panose="05000000000000000000" pitchFamily="2" charset="2"/>
              </a:rPr>
              <a:t>) </a:t>
            </a:r>
          </a:p>
          <a:p>
            <a:pPr marL="0" indent="0">
              <a:buNone/>
            </a:pPr>
            <a:r>
              <a:rPr lang="en-US" dirty="0" err="1">
                <a:sym typeface="Wingdings" panose="05000000000000000000" pitchFamily="2" charset="2"/>
              </a:rPr>
              <a:t>tolist</a:t>
            </a:r>
            <a:r>
              <a:rPr lang="en-US" dirty="0">
                <a:sym typeface="Wingdings" panose="05000000000000000000" pitchFamily="2" charset="2"/>
              </a:rPr>
              <a:t>([</a:t>
            </a:r>
          </a:p>
          <a:p>
            <a:pPr marL="0" indent="0">
              <a:buNone/>
            </a:pPr>
            <a:r>
              <a:rPr lang="en-US" dirty="0">
                <a:sym typeface="Wingdings" panose="05000000000000000000" pitchFamily="2" charset="2"/>
              </a:rPr>
              <a:t>  "ca-east-1",</a:t>
            </a:r>
          </a:p>
          <a:p>
            <a:pPr marL="0" indent="0">
              <a:buNone/>
            </a:pPr>
            <a:r>
              <a:rPr lang="en-US" dirty="0">
                <a:sym typeface="Wingdings" panose="05000000000000000000" pitchFamily="2" charset="2"/>
              </a:rPr>
              <a:t>  "ca-south-1",</a:t>
            </a:r>
          </a:p>
          <a:p>
            <a:pPr marL="0" indent="0">
              <a:buNone/>
            </a:pPr>
            <a:r>
              <a:rPr lang="en-US" dirty="0">
                <a:sym typeface="Wingdings" panose="05000000000000000000" pitchFamily="2" charset="2"/>
              </a:rPr>
              <a:t>  "us-east-1",</a:t>
            </a:r>
          </a:p>
          <a:p>
            <a:pPr marL="0" indent="0">
              <a:buNone/>
            </a:pPr>
            <a:r>
              <a:rPr lang="en-US" dirty="0">
                <a:sym typeface="Wingdings" panose="05000000000000000000" pitchFamily="2" charset="2"/>
              </a:rPr>
              <a:t>])</a:t>
            </a:r>
          </a:p>
          <a:p>
            <a:r>
              <a:rPr lang="en-US" dirty="0"/>
              <a:t>values(</a:t>
            </a:r>
            <a:r>
              <a:rPr lang="en-US" dirty="0" err="1"/>
              <a:t>var.amimap</a:t>
            </a:r>
            <a:r>
              <a:rPr lang="en-US" dirty="0"/>
              <a:t>) </a:t>
            </a:r>
            <a:r>
              <a:rPr lang="en-US" dirty="0">
                <a:sym typeface="Wingdings" panose="05000000000000000000" pitchFamily="2" charset="2"/>
              </a:rPr>
              <a:t></a:t>
            </a:r>
            <a:endParaRPr lang="en-US" dirty="0"/>
          </a:p>
          <a:p>
            <a:pPr marL="0" indent="0">
              <a:buNone/>
            </a:pPr>
            <a:r>
              <a:rPr lang="en-US" dirty="0" err="1"/>
              <a:t>tolist</a:t>
            </a:r>
            <a:r>
              <a:rPr lang="en-US" dirty="0"/>
              <a:t>([</a:t>
            </a:r>
          </a:p>
          <a:p>
            <a:pPr marL="0" indent="0">
              <a:buNone/>
            </a:pPr>
            <a:r>
              <a:rPr lang="en-US" dirty="0"/>
              <a:t>  "</a:t>
            </a:r>
            <a:r>
              <a:rPr lang="en-US" dirty="0" err="1"/>
              <a:t>ami-efg</a:t>
            </a:r>
            <a:r>
              <a:rPr lang="en-US" dirty="0"/>
              <a:t>",</a:t>
            </a:r>
          </a:p>
          <a:p>
            <a:pPr marL="0" indent="0">
              <a:buNone/>
            </a:pPr>
            <a:r>
              <a:rPr lang="en-US" dirty="0"/>
              <a:t>  "</a:t>
            </a:r>
            <a:r>
              <a:rPr lang="en-US" dirty="0" err="1"/>
              <a:t>ami</a:t>
            </a:r>
            <a:r>
              <a:rPr lang="en-US" dirty="0"/>
              <a:t>-ABC",</a:t>
            </a:r>
          </a:p>
          <a:p>
            <a:pPr marL="0" indent="0">
              <a:buNone/>
            </a:pPr>
            <a:r>
              <a:rPr lang="en-US" dirty="0"/>
              <a:t>  "</a:t>
            </a:r>
            <a:r>
              <a:rPr lang="en-US" dirty="0" err="1"/>
              <a:t>ami</a:t>
            </a:r>
            <a:r>
              <a:rPr lang="en-US" dirty="0"/>
              <a:t>-xyz",</a:t>
            </a:r>
          </a:p>
          <a:p>
            <a:pPr marL="0" indent="0">
              <a:buNone/>
            </a:pPr>
            <a:r>
              <a:rPr lang="en-US" dirty="0"/>
              <a:t>])</a:t>
            </a:r>
          </a:p>
          <a:p>
            <a:r>
              <a:rPr lang="en-US" dirty="0"/>
              <a:t>lookup(</a:t>
            </a:r>
            <a:r>
              <a:rPr lang="en-US" dirty="0" err="1"/>
              <a:t>var.amimap</a:t>
            </a:r>
            <a:r>
              <a:rPr lang="en-US" dirty="0"/>
              <a:t>, "us-east-1") </a:t>
            </a:r>
            <a:r>
              <a:rPr lang="en-US" dirty="0">
                <a:sym typeface="Wingdings" panose="05000000000000000000" pitchFamily="2" charset="2"/>
              </a:rPr>
              <a:t> "</a:t>
            </a:r>
            <a:r>
              <a:rPr lang="en-US" dirty="0" err="1">
                <a:sym typeface="Wingdings" panose="05000000000000000000" pitchFamily="2" charset="2"/>
              </a:rPr>
              <a:t>ami</a:t>
            </a:r>
            <a:r>
              <a:rPr lang="en-US" dirty="0">
                <a:sym typeface="Wingdings" panose="05000000000000000000" pitchFamily="2" charset="2"/>
              </a:rPr>
              <a:t>-xyz"</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66</a:t>
            </a:fld>
            <a:endParaRPr lang="fr-FR" dirty="0"/>
          </a:p>
        </p:txBody>
      </p:sp>
      <p:pic>
        <p:nvPicPr>
          <p:cNvPr id="8" name="Picture 7"/>
          <p:cNvPicPr>
            <a:picLocks noChangeAspect="1"/>
          </p:cNvPicPr>
          <p:nvPr/>
        </p:nvPicPr>
        <p:blipFill>
          <a:blip r:embed="rId2"/>
          <a:stretch>
            <a:fillRect/>
          </a:stretch>
        </p:blipFill>
        <p:spPr>
          <a:xfrm>
            <a:off x="6211289" y="950494"/>
            <a:ext cx="4019550" cy="2552700"/>
          </a:xfrm>
          <a:prstGeom prst="rect">
            <a:avLst/>
          </a:prstGeom>
        </p:spPr>
      </p:pic>
    </p:spTree>
    <p:extLst>
      <p:ext uri="{BB962C8B-B14F-4D97-AF65-F5344CB8AC3E}">
        <p14:creationId xmlns:p14="http://schemas.microsoft.com/office/powerpoint/2010/main" val="5581842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BE" dirty="0"/>
              <a:t>Types d’outils IAC</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7</a:t>
            </a:fld>
            <a:endParaRPr lang="fr-FR"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3374663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BE" dirty="0"/>
              <a:t>Types d’outils IAC</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8</a:t>
            </a:fld>
            <a:endParaRPr lang="fr-FR" dirty="0"/>
          </a:p>
        </p:txBody>
      </p:sp>
      <p:pic>
        <p:nvPicPr>
          <p:cNvPr id="5" name="Content Placeholder 4"/>
          <p:cNvPicPr>
            <a:picLocks noGrp="1" noChangeAspect="1"/>
          </p:cNvPicPr>
          <p:nvPr>
            <p:ph idx="1"/>
          </p:nvPr>
        </p:nvPicPr>
        <p:blipFill>
          <a:blip r:embed="rId3"/>
          <a:stretch>
            <a:fillRect/>
          </a:stretch>
        </p:blipFill>
        <p:spPr>
          <a:xfrm>
            <a:off x="989484" y="2501850"/>
            <a:ext cx="8554734" cy="1968147"/>
          </a:xfrm>
          <a:prstGeom prst="rect">
            <a:avLst/>
          </a:prstGeom>
        </p:spPr>
      </p:pic>
    </p:spTree>
    <p:extLst>
      <p:ext uri="{BB962C8B-B14F-4D97-AF65-F5344CB8AC3E}">
        <p14:creationId xmlns:p14="http://schemas.microsoft.com/office/powerpoint/2010/main" val="16294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BE" dirty="0"/>
              <a:t>Types d’outils IAC</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9</a:t>
            </a:fld>
            <a:endParaRPr lang="fr-FR" dirty="0"/>
          </a:p>
        </p:txBody>
      </p:sp>
      <p:pic>
        <p:nvPicPr>
          <p:cNvPr id="8" name="Content Placeholder 7"/>
          <p:cNvPicPr>
            <a:picLocks noGrp="1" noChangeAspect="1"/>
          </p:cNvPicPr>
          <p:nvPr>
            <p:ph idx="1"/>
          </p:nvPr>
        </p:nvPicPr>
        <p:blipFill>
          <a:blip r:embed="rId3"/>
          <a:stretch>
            <a:fillRect/>
          </a:stretch>
        </p:blipFill>
        <p:spPr>
          <a:xfrm>
            <a:off x="1166604" y="2229565"/>
            <a:ext cx="8141118" cy="3048157"/>
          </a:xfrm>
          <a:prstGeom prst="rect">
            <a:avLst/>
          </a:prstGeom>
        </p:spPr>
      </p:pic>
    </p:spTree>
    <p:extLst>
      <p:ext uri="{BB962C8B-B14F-4D97-AF65-F5344CB8AC3E}">
        <p14:creationId xmlns:p14="http://schemas.microsoft.com/office/powerpoint/2010/main" val="2080223587"/>
      </p:ext>
    </p:extLst>
  </p:cSld>
  <p:clrMapOvr>
    <a:masterClrMapping/>
  </p:clrMapOvr>
</p:sld>
</file>

<file path=ppt/theme/theme1.xml><?xml version="1.0" encoding="utf-8"?>
<a:theme xmlns:a="http://schemas.openxmlformats.org/drawingml/2006/main" name="orsys-te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nalisé 1">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5fda6dc0-947d-4a2d-ba4c-bd43ecd87f78">
      <Terms xmlns="http://schemas.microsoft.com/office/infopath/2007/PartnerControls"/>
    </lcf76f155ced4ddcb4097134ff3c332f>
    <TaxCatchAll xmlns="af211613-15a5-4386-986c-44bf5246c2e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E80BD1EAB03E4E87226173086AA330" ma:contentTypeVersion="15" ma:contentTypeDescription="Create a new document." ma:contentTypeScope="" ma:versionID="658b3640cdab1d70d4061250aecc5f3e">
  <xsd:schema xmlns:xsd="http://www.w3.org/2001/XMLSchema" xmlns:xs="http://www.w3.org/2001/XMLSchema" xmlns:p="http://schemas.microsoft.com/office/2006/metadata/properties" xmlns:ns2="5fda6dc0-947d-4a2d-ba4c-bd43ecd87f78" xmlns:ns3="af211613-15a5-4386-986c-44bf5246c2e0" targetNamespace="http://schemas.microsoft.com/office/2006/metadata/properties" ma:root="true" ma:fieldsID="b1ec3818df296a0e3205047a8566c36e" ns2:_="" ns3:_="">
    <xsd:import namespace="5fda6dc0-947d-4a2d-ba4c-bd43ecd87f78"/>
    <xsd:import namespace="af211613-15a5-4386-986c-44bf5246c2e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da6dc0-947d-4a2d-ba4c-bd43ecd87f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d4b6e4fd-4af2-4f07-b7d1-18266e58562b" ma:termSetId="09814cd3-568e-fe90-9814-8d621ff8fb84" ma:anchorId="fba54fb3-c3e1-fe81-a776-ca4b69148c4d" ma:open="true" ma:isKeyword="false">
      <xsd:complexType>
        <xsd:sequence>
          <xsd:element ref="pc:Terms" minOccurs="0" maxOccurs="1"/>
        </xsd:sequence>
      </xsd:complexType>
    </xsd:element>
    <xsd:element name="MediaServiceLocation" ma:index="21" nillable="true" ma:displayName="Location" ma:indexed="true" ma:internalName="MediaServiceLocation"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f211613-15a5-4386-986c-44bf5246c2e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a30a5dff-3f1f-402f-98a3-a50279fad7ca}" ma:internalName="TaxCatchAll" ma:showField="CatchAllData" ma:web="af211613-15a5-4386-986c-44bf5246c2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B60F8C-CEAF-4BE0-9476-66751453137B}">
  <ds:schemaRefs>
    <ds:schemaRef ds:uri="http://schemas.microsoft.com/sharepoint/v3/contenttype/forms"/>
  </ds:schemaRefs>
</ds:datastoreItem>
</file>

<file path=customXml/itemProps2.xml><?xml version="1.0" encoding="utf-8"?>
<ds:datastoreItem xmlns:ds="http://schemas.openxmlformats.org/officeDocument/2006/customXml" ds:itemID="{DF436109-D589-4C95-A784-315846B9EF67}">
  <ds:schemaRefs>
    <ds:schemaRef ds:uri="http://schemas.microsoft.com/office/2006/documentManagement/types"/>
    <ds:schemaRef ds:uri="af211613-15a5-4386-986c-44bf5246c2e0"/>
    <ds:schemaRef ds:uri="http://purl.org/dc/dcmitype/"/>
    <ds:schemaRef ds:uri="http://schemas.microsoft.com/office/infopath/2007/PartnerControls"/>
    <ds:schemaRef ds:uri="http://schemas.microsoft.com/office/2006/metadata/properties"/>
    <ds:schemaRef ds:uri="5fda6dc0-947d-4a2d-ba4c-bd43ecd87f78"/>
    <ds:schemaRef ds:uri="http://purl.org/dc/elements/1.1/"/>
    <ds:schemaRef ds:uri="http://www.w3.org/XML/1998/namespace"/>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EE2CEF50-85E2-4651-BF36-C1CEB7F3EB67}"/>
</file>

<file path=docProps/app.xml><?xml version="1.0" encoding="utf-8"?>
<Properties xmlns="http://schemas.openxmlformats.org/officeDocument/2006/extended-properties" xmlns:vt="http://schemas.openxmlformats.org/officeDocument/2006/docPropsVTypes">
  <Template/>
  <TotalTime>0</TotalTime>
  <Words>3451</Words>
  <Application>Microsoft Office PowerPoint</Application>
  <PresentationFormat>Custom</PresentationFormat>
  <Paragraphs>557</Paragraphs>
  <Slides>66</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Gill Sans MT</vt:lpstr>
      <vt:lpstr>Webdings</vt:lpstr>
      <vt:lpstr>Wingdings</vt:lpstr>
      <vt:lpstr>orsys-temp</vt:lpstr>
      <vt:lpstr>PowerPoint Presentation</vt:lpstr>
      <vt:lpstr>PowerPoint Presentation</vt:lpstr>
      <vt:lpstr>Présentation du formateur</vt:lpstr>
      <vt:lpstr>PowerPoint Presentation</vt:lpstr>
      <vt:lpstr>Présentation des participants</vt:lpstr>
      <vt:lpstr>Challenges avec les infra IT traditionnelles</vt:lpstr>
      <vt:lpstr>Types d’outils IAC</vt:lpstr>
      <vt:lpstr>Types d’outils IAC</vt:lpstr>
      <vt:lpstr>Types d’outils IAC</vt:lpstr>
      <vt:lpstr>Pourquoi Terraform ?</vt:lpstr>
      <vt:lpstr>PowerPoint Presentation</vt:lpstr>
      <vt:lpstr>Installation Terraform</vt:lpstr>
      <vt:lpstr>HashiCorp Configuration Language</vt:lpstr>
      <vt:lpstr>HCL Les base</vt:lpstr>
      <vt:lpstr>Terraform init</vt:lpstr>
      <vt:lpstr>Terraform plan</vt:lpstr>
      <vt:lpstr>Terraform apply</vt:lpstr>
      <vt:lpstr>Terraform show</vt:lpstr>
      <vt:lpstr>Terraform providers</vt:lpstr>
      <vt:lpstr>Terraform HCL</vt:lpstr>
      <vt:lpstr>PowerPoint Presentation</vt:lpstr>
      <vt:lpstr>Terraform destroy</vt:lpstr>
      <vt:lpstr>PowerPoint Presentation</vt:lpstr>
      <vt:lpstr>Les fournisseurs Terraform (Providers)</vt:lpstr>
      <vt:lpstr>Terraform init</vt:lpstr>
      <vt:lpstr>PowerPoint Presentation</vt:lpstr>
      <vt:lpstr>Multiple providers</vt:lpstr>
      <vt:lpstr>Exécution du multiple provider</vt:lpstr>
      <vt:lpstr>PowerPoint Presentation</vt:lpstr>
      <vt:lpstr>Variables d’entrées</vt:lpstr>
      <vt:lpstr>Utilisation de variables dans Terraform 1/2</vt:lpstr>
      <vt:lpstr>Utilisation de variables dans Terraform 2/2</vt:lpstr>
      <vt:lpstr>Utilisation de variables dans Terraform 2/2</vt:lpstr>
      <vt:lpstr>Utilisation de variables dans Terraform 2/2</vt:lpstr>
      <vt:lpstr>PowerPoint Presentation</vt:lpstr>
      <vt:lpstr>Les attributs des ressources</vt:lpstr>
      <vt:lpstr>PowerPoint Presentation</vt:lpstr>
      <vt:lpstr>Dépendances des ressources</vt:lpstr>
      <vt:lpstr>Dépendances des ressources</vt:lpstr>
      <vt:lpstr>PowerPoint Presentation</vt:lpstr>
      <vt:lpstr>Variables de sortie</vt:lpstr>
      <vt:lpstr>Variables de sortie</vt:lpstr>
      <vt:lpstr>PowerPoint Presentation</vt:lpstr>
      <vt:lpstr>Introduction pour terraform state</vt:lpstr>
      <vt:lpstr>Introduction pour terraform state</vt:lpstr>
      <vt:lpstr>Introduction pour terraform state</vt:lpstr>
      <vt:lpstr>Intérêts du fichier State</vt:lpstr>
      <vt:lpstr>Intérêts du fichier State</vt:lpstr>
      <vt:lpstr>PowerPoint Presentation</vt:lpstr>
      <vt:lpstr>Terraform Commands</vt:lpstr>
      <vt:lpstr>PowerPoint Presentation</vt:lpstr>
      <vt:lpstr>Mutable vs Immutable Infrastructure</vt:lpstr>
      <vt:lpstr>LifeCycle Rules</vt:lpstr>
      <vt:lpstr>LifeCycle Rules</vt:lpstr>
      <vt:lpstr>Datasources</vt:lpstr>
      <vt:lpstr>Meta Arguments - Count</vt:lpstr>
      <vt:lpstr>Meta Arguments – for_each</vt:lpstr>
      <vt:lpstr>PowerPoint Presentation</vt:lpstr>
      <vt:lpstr>Les contraintes des versions</vt:lpstr>
      <vt:lpstr>Les contraintes des versions</vt:lpstr>
      <vt:lpstr>PowerPoint Presentation</vt:lpstr>
      <vt:lpstr>Les modules Terraform</vt:lpstr>
      <vt:lpstr>Les fonctions et structures conditionnelles</vt:lpstr>
      <vt:lpstr>Les fonctions numériques</vt:lpstr>
      <vt:lpstr>Les fonctions sur les chaines de caractères</vt:lpstr>
      <vt:lpstr>Les fonctions sur les maps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2020-09-18T00:06:46Z</cp:lastPrinted>
  <dcterms:created xsi:type="dcterms:W3CDTF">2013-09-21T08:56:53Z</dcterms:created>
  <dcterms:modified xsi:type="dcterms:W3CDTF">2024-06-21T09:54:30Z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0x01010027E80BD1EAB03E4E87226173086AA330</vt:lpwstr>
  </property>
  <property fmtid="{D5CDD505-2E9C-101B-9397-08002B2CF9AE}" pid="3" name="MediaServiceImageTags">
    <vt:lpwstr/>
  </property>
</Properties>
</file>