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14"/>
  </p:notesMasterIdLst>
  <p:handoutMasterIdLst>
    <p:handoutMasterId r:id="rId15"/>
  </p:handoutMasterIdLst>
  <p:sldIdLst>
    <p:sldId id="259" r:id="rId5"/>
    <p:sldId id="260" r:id="rId6"/>
    <p:sldId id="264" r:id="rId7"/>
    <p:sldId id="265" r:id="rId8"/>
    <p:sldId id="266" r:id="rId9"/>
    <p:sldId id="267" r:id="rId10"/>
    <p:sldId id="262" r:id="rId11"/>
    <p:sldId id="268" r:id="rId12"/>
    <p:sldId id="269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howGuides="1">
      <p:cViewPr varScale="1">
        <p:scale>
          <a:sx n="102" d="100"/>
          <a:sy n="102" d="100"/>
        </p:scale>
        <p:origin x="954" y="102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26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7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  <a:noFill/>
          <a:effectLst>
            <a:softEdge rad="31750"/>
          </a:effectLst>
        </p:spPr>
        <p:txBody>
          <a:bodyPr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253C03-C60F-4FF5-BBBF-078D44B72E7D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8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6D9D-9483-42E7-8CD7-15EDE1A4DDC4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6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5F10-92B8-46C7-A107-1CF6EB1C2F18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9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0BF0-453F-47A9-9012-5AED3B22E7A1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6906E3-B742-4986-90B6-990F07048832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1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372C-B131-4034-B61F-BCF761990A4F}" type="datetime1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9524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524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0B50-D705-4567-8892-606DA8DDC082}" type="datetime1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5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3B8A-AC5E-448D-90F1-5F90DC8C0860}" type="datetime1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0D57-1DF2-4CE0-A88F-4398D994BF4C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/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7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098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598612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598612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2426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1A79-789F-42C6-A798-E2703A37BA23}" type="datetime1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9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103812" y="0"/>
            <a:ext cx="63246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71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232426" y="482600"/>
            <a:ext cx="60435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671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4BA6-2CAA-43FD-B6CB-325C80A91D3E}" type="datetime1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1609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0D141A01-0FF1-467E-B344-8F7D0706474A}" type="datetime1">
              <a:rPr lang="en-US" smtClean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1609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1609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2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1007" userDrawn="1">
          <p15:clr>
            <a:srgbClr val="F26B43"/>
          </p15:clr>
        </p15:guide>
        <p15:guide id="3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5812" y="2209801"/>
            <a:ext cx="7772400" cy="1524000"/>
          </a:xfrm>
        </p:spPr>
        <p:txBody>
          <a:bodyPr/>
          <a:lstStyle/>
          <a:p>
            <a:pPr algn="ctr"/>
            <a:r>
              <a:rPr lang="en-US" sz="4600" dirty="0"/>
              <a:t>Big Mountain Resort   Ticket Pricing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1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Identification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ea typeface="Aptos" panose="020B0004020202020204" pitchFamily="34" charset="0"/>
              </a:rPr>
              <a:t>R</a:t>
            </a:r>
            <a:r>
              <a:rPr lang="en-US" sz="2400" dirty="0">
                <a:effectLst/>
                <a:ea typeface="Aptos" panose="020B0004020202020204" pitchFamily="34" charset="0"/>
              </a:rPr>
              <a:t>esort’s pricing strategy is to charge a premium above the average ticket price of resorts in its market segment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trategy is not adequate to efficiently capitalize on facilities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esort wants to implement a more-data driven business strategy </a:t>
            </a:r>
            <a:endParaRPr lang="en-US" sz="24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What is the optimal ticket price that the resort should charge its customers?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49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DC661-B7A3-AE02-AF5F-DA320898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C2E81-2911-58A4-94AF-7B6E1CCEA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400" dirty="0"/>
              <a:t>Increase ticket prices from $81 to $95.87±10.39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/>
              <a:t>Close the least used run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/>
              <a:t>Increase the vertical drop down by 150 feet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/>
              <a:t>Install an additional chair lift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/>
              <a:t>Experiment by closing 2, 5 and 8 runs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AC12-0968-D3AC-277D-C53EC6B63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anchor="b">
            <a:normAutofit/>
          </a:bodyPr>
          <a:lstStyle/>
          <a:p>
            <a:r>
              <a:rPr lang="en-US" b="1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B40BB-725C-65AC-AEED-F77E3C87F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5" y="1600200"/>
            <a:ext cx="4968215" cy="4572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/>
              <a:t>Features with highest correlation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ea typeface="Aptos" panose="020B0004020202020204" pitchFamily="34" charset="0"/>
              </a:rPr>
              <a:t>fastQuads</a:t>
            </a:r>
            <a:endParaRPr lang="en-US" sz="2400" dirty="0">
              <a:effectLst/>
              <a:ea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Aptos" panose="020B0004020202020204" pitchFamily="34" charset="0"/>
              </a:rPr>
              <a:t>Runs</a:t>
            </a:r>
            <a:endParaRPr lang="en-US" sz="2400" dirty="0">
              <a:ea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Aptos" panose="020B0004020202020204" pitchFamily="34" charset="0"/>
              </a:rPr>
              <a:t>Snow </a:t>
            </a:r>
            <a:r>
              <a:rPr lang="en-US" sz="2400" dirty="0" err="1">
                <a:effectLst/>
                <a:ea typeface="Aptos" panose="020B0004020202020204" pitchFamily="34" charset="0"/>
              </a:rPr>
              <a:t>Making_ac</a:t>
            </a:r>
            <a:endParaRPr lang="en-US" sz="2400" dirty="0">
              <a:effectLst/>
              <a:ea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ea typeface="Aptos" panose="020B0004020202020204" pitchFamily="34" charset="0"/>
              </a:rPr>
              <a:t>vertical_drop</a:t>
            </a:r>
            <a:endParaRPr lang="en-US" sz="2400" dirty="0">
              <a:effectLst/>
              <a:ea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ea typeface="Aptos" panose="020B0004020202020204" pitchFamily="34" charset="0"/>
              </a:rPr>
              <a:t>total_chairs</a:t>
            </a:r>
            <a:endParaRPr lang="en-US" sz="2400" dirty="0">
              <a:ea typeface="Aptos" panose="020B00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E29EFD-FC44-E600-ECCA-61A6BBC8A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" r="2" b="2"/>
          <a:stretch/>
        </p:blipFill>
        <p:spPr bwMode="auto">
          <a:xfrm>
            <a:off x="6561651" y="1600200"/>
            <a:ext cx="4814586" cy="45720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88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B229-837A-980B-1622-48185D6F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anchor="b">
            <a:normAutofit/>
          </a:bodyPr>
          <a:lstStyle/>
          <a:p>
            <a:r>
              <a:rPr lang="en-US" b="1" dirty="0"/>
              <a:t>Linear Regression Model</a:t>
            </a:r>
          </a:p>
        </p:txBody>
      </p:sp>
      <p:sp>
        <p:nvSpPr>
          <p:cNvPr id="2062" name="Content Placeholder 2">
            <a:extLst>
              <a:ext uri="{FF2B5EF4-FFF2-40B4-BE49-F238E27FC236}">
                <a16:creationId xmlns:a16="http://schemas.microsoft.com/office/drawing/2014/main" id="{E25847F7-FAA4-B43D-4CE5-B3CACE07E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ea typeface="Aptos" panose="020B0004020202020204" pitchFamily="34" charset="0"/>
              </a:rPr>
              <a:t>K = 8 best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ea typeface="Aptos" panose="020B0004020202020204" pitchFamily="34" charset="0"/>
              </a:rPr>
              <a:t>vertical_drop</a:t>
            </a:r>
            <a:r>
              <a:rPr lang="en-US" sz="2400" dirty="0">
                <a:effectLst/>
                <a:ea typeface="Aptos" panose="020B0004020202020204" pitchFamily="34" charset="0"/>
              </a:rPr>
              <a:t>          10.767857</a:t>
            </a:r>
            <a:endParaRPr lang="en-US" sz="2400" dirty="0">
              <a:ea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Aptos" panose="020B0004020202020204" pitchFamily="34" charset="0"/>
              </a:rPr>
              <a:t>Snow </a:t>
            </a:r>
            <a:r>
              <a:rPr lang="en-US" sz="2400" dirty="0" err="1">
                <a:effectLst/>
                <a:ea typeface="Aptos" panose="020B0004020202020204" pitchFamily="34" charset="0"/>
              </a:rPr>
              <a:t>Making_ac</a:t>
            </a:r>
            <a:r>
              <a:rPr lang="en-US" sz="2400" dirty="0">
                <a:effectLst/>
                <a:ea typeface="Aptos" panose="020B0004020202020204" pitchFamily="34" charset="0"/>
              </a:rPr>
              <a:t>     6.290074</a:t>
            </a:r>
            <a:endParaRPr lang="en-US" sz="2400" dirty="0">
              <a:ea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ea typeface="Aptos" panose="020B0004020202020204" pitchFamily="34" charset="0"/>
              </a:rPr>
              <a:t>total_chairs</a:t>
            </a:r>
            <a:r>
              <a:rPr lang="en-US" sz="2400" dirty="0">
                <a:effectLst/>
                <a:ea typeface="Aptos" panose="020B0004020202020204" pitchFamily="34" charset="0"/>
              </a:rPr>
              <a:t>               5.794156</a:t>
            </a:r>
            <a:endParaRPr lang="en-US" sz="2400" dirty="0">
              <a:ea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ea typeface="Aptos" panose="020B0004020202020204" pitchFamily="34" charset="0"/>
              </a:rPr>
              <a:t>fastQuads</a:t>
            </a:r>
            <a:r>
              <a:rPr lang="en-US" sz="2400" dirty="0">
                <a:effectLst/>
                <a:ea typeface="Aptos" panose="020B0004020202020204" pitchFamily="34" charset="0"/>
              </a:rPr>
              <a:t>                 5.745626</a:t>
            </a:r>
            <a:endParaRPr lang="en-US" sz="2400" dirty="0">
              <a:ea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Aptos" panose="020B0004020202020204" pitchFamily="34" charset="0"/>
              </a:rPr>
              <a:t>Runs                           5.370555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ea typeface="Aptos" panose="020B0004020202020204" pitchFamily="34" charset="0"/>
              </a:rPr>
              <a:t>LongestRun_mi</a:t>
            </a:r>
            <a:r>
              <a:rPr lang="en-US" sz="2400" dirty="0">
                <a:effectLst/>
                <a:ea typeface="Aptos" panose="020B0004020202020204" pitchFamily="34" charset="0"/>
              </a:rPr>
              <a:t>         0.181814</a:t>
            </a:r>
            <a:endParaRPr lang="en-US" sz="2400" dirty="0">
              <a:ea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Aptos" panose="020B0004020202020204" pitchFamily="34" charset="0"/>
              </a:rPr>
              <a:t>Trams                        -4.142024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ea typeface="Aptos" panose="020B0004020202020204" pitchFamily="34" charset="0"/>
              </a:rPr>
              <a:t>SkiableTerrain_ac</a:t>
            </a:r>
            <a:r>
              <a:rPr lang="en-US" sz="2400" dirty="0">
                <a:effectLst/>
                <a:ea typeface="Aptos" panose="020B0004020202020204" pitchFamily="34" charset="0"/>
              </a:rPr>
              <a:t>    -5.249780</a:t>
            </a:r>
            <a:endParaRPr lang="en-US" sz="2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BEBB8C3-355B-DE8B-8205-0AD8A272745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1650" y="1828800"/>
            <a:ext cx="5552561" cy="337539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8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F8B0-2B62-97B4-361D-BFBC9784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anchor="b">
            <a:normAutofit/>
          </a:bodyPr>
          <a:lstStyle/>
          <a:p>
            <a:r>
              <a:rPr lang="en-US" b="1" dirty="0"/>
              <a:t>Random Forest Regression Model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B7BEF50-055D-AEE3-D078-375F33D787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1298" y="1600200"/>
            <a:ext cx="5627076" cy="45720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94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and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31347100"/>
              </p:ext>
            </p:extLst>
          </p:nvPr>
        </p:nvGraphicFramePr>
        <p:xfrm>
          <a:off x="1903412" y="2796797"/>
          <a:ext cx="8158161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9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9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Regression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 Regression</a:t>
                      </a:r>
                    </a:p>
                  </a:txBody>
                  <a:tcPr marL="92231" marR="922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Cross validation R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 (train set)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</a:p>
                  </a:txBody>
                  <a:tcPr marL="92231" marR="922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Cross validation MAE (train set)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10.5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9.64</a:t>
                      </a:r>
                    </a:p>
                  </a:txBody>
                  <a:tcPr marL="92231" marR="922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Cross validation MAE (test set)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11.79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9.54</a:t>
                      </a:r>
                    </a:p>
                  </a:txBody>
                  <a:tcPr marL="92231" marR="92231" anchor="ctr"/>
                </a:tc>
                <a:extLst>
                  <a:ext uri="{0D108BD9-81ED-4DB2-BD59-A6C34878D82A}">
                    <a16:rowId xmlns:a16="http://schemas.microsoft.com/office/drawing/2014/main" val="17577800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B85CFCE-6EF6-8EEE-85B5-55B599EDE44D}"/>
              </a:ext>
            </a:extLst>
          </p:cNvPr>
          <p:cNvSpPr txBox="1"/>
          <p:nvPr/>
        </p:nvSpPr>
        <p:spPr>
          <a:xfrm>
            <a:off x="1446212" y="1676400"/>
            <a:ext cx="6553200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random forest regression model provides 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189325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8E07-2BA9-F030-E4AB-897446A41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Scenario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895F-22DC-A804-AF5B-4AF10614A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6024976" cy="4572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Scenario 1: </a:t>
            </a:r>
            <a:r>
              <a:rPr lang="en-US" sz="2000" dirty="0">
                <a:effectLst/>
                <a:ea typeface="Aptos" panose="020B0004020202020204" pitchFamily="34" charset="0"/>
              </a:rPr>
              <a:t>Permanently closing down</a:t>
            </a:r>
            <a:r>
              <a:rPr lang="en-US" sz="2000" dirty="0">
                <a:ea typeface="Aptos" panose="020B0004020202020204" pitchFamily="34" charset="0"/>
              </a:rPr>
              <a:t> </a:t>
            </a:r>
            <a:r>
              <a:rPr lang="en-US" sz="2000" dirty="0">
                <a:effectLst/>
                <a:ea typeface="Aptos" panose="020B0004020202020204" pitchFamily="34" charset="0"/>
              </a:rPr>
              <a:t>up to 10 of the least used runs.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Scenario 2: </a:t>
            </a:r>
            <a:r>
              <a:rPr lang="en-US" sz="2000" dirty="0">
                <a:effectLst/>
                <a:ea typeface="Aptos" panose="020B0004020202020204" pitchFamily="34" charset="0"/>
              </a:rPr>
              <a:t>Increase the vertical drop by adding a run to a point 150 feet lower. This </a:t>
            </a:r>
            <a:r>
              <a:rPr lang="en-US" sz="2000" kern="100" dirty="0">
                <a:effectLst/>
                <a:ea typeface="Aptos" panose="020B0004020202020204" pitchFamily="34" charset="0"/>
              </a:rPr>
              <a:t>increases support for ticket prices by $1.99 and revenue by $3,474,638.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Scenario 3: </a:t>
            </a:r>
            <a:r>
              <a:rPr lang="en-US" sz="2000" dirty="0">
                <a:effectLst/>
                <a:ea typeface="Aptos" panose="020B0004020202020204" pitchFamily="34" charset="0"/>
              </a:rPr>
              <a:t>Same as scenario 2 but adding 2 acres of snow making cover. This also </a:t>
            </a:r>
            <a:r>
              <a:rPr lang="en-US" sz="2000" kern="100" dirty="0">
                <a:effectLst/>
                <a:ea typeface="Aptos" panose="020B0004020202020204" pitchFamily="34" charset="0"/>
              </a:rPr>
              <a:t>increases support for ticket prices by $1.99 and revenue by $3,474,638.</a:t>
            </a:r>
            <a:endParaRPr lang="en-US" sz="2000" dirty="0">
              <a:ea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Scenario 4: </a:t>
            </a:r>
            <a:r>
              <a:rPr lang="en-US" sz="2000" dirty="0">
                <a:effectLst/>
                <a:ea typeface="Aptos" panose="020B0004020202020204" pitchFamily="34" charset="0"/>
              </a:rPr>
              <a:t>: Increase the longest run by 0.2 miles to boast 3.5 miles length, requiring additional snow making coverage of 4 acres. No difference in ticket price support. </a:t>
            </a:r>
            <a:endParaRPr lang="en-US" sz="2000" dirty="0"/>
          </a:p>
        </p:txBody>
      </p:sp>
      <p:pic>
        <p:nvPicPr>
          <p:cNvPr id="5" name="Content Placeholder 3" descr="A graph of a price&#10;&#10;AI-generated content may be incorrect.">
            <a:extLst>
              <a:ext uri="{FF2B5EF4-FFF2-40B4-BE49-F238E27FC236}">
                <a16:creationId xmlns:a16="http://schemas.microsoft.com/office/drawing/2014/main" id="{C73C0C3F-96B3-4A88-BAE2-4DDCD3BDD9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" r="48558"/>
          <a:stretch/>
        </p:blipFill>
        <p:spPr bwMode="auto">
          <a:xfrm>
            <a:off x="7694612" y="1759124"/>
            <a:ext cx="4073548" cy="42541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2137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4349-BF6D-A3DA-8EA2-078AC322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9D74A-53B5-28C2-DB08-E8799A874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resort has superior features and can achieve more revenue and profits by increasing ticket prices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More operating costs information is needed such as the cost of maintaining </a:t>
            </a:r>
            <a:r>
              <a:rPr lang="en-US" sz="2400" b="0" i="0" dirty="0">
                <a:effectLst/>
              </a:rPr>
              <a:t>runs and the cost to increase in vertical drop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b="0" i="0" dirty="0">
                <a:effectLst/>
              </a:rPr>
              <a:t>his model can be incorporated into an easier interface or an app that business analysts can use to predict ticket prices in different scenarios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73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nowflakes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nowflakes design slides.potx" id="{DEE1F0AD-706A-4F4C-823D-ADFE5851E3EA}" vid="{52425298-8660-4232-B133-1A88C14B38E6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853CD7-B1C6-4FDD-B6D0-92A83B857D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15ED37-D514-41C3-9B3C-B262145D17B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E783485-1103-4BBC-98A1-D39A248154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Snowflakes design slides</Template>
  <TotalTime>246</TotalTime>
  <Words>379</Words>
  <Application>Microsoft Office PowerPoint</Application>
  <PresentationFormat>Custom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Century Gothic</vt:lpstr>
      <vt:lpstr>Euphemia</vt:lpstr>
      <vt:lpstr>Times New Roman</vt:lpstr>
      <vt:lpstr>Snowflakes design template</vt:lpstr>
      <vt:lpstr>Big Mountain Resort   Ticket Pricing Analysis</vt:lpstr>
      <vt:lpstr>Problem Identification</vt:lpstr>
      <vt:lpstr>Recommendation</vt:lpstr>
      <vt:lpstr>Exploratory Data Analysis</vt:lpstr>
      <vt:lpstr>Linear Regression Model</vt:lpstr>
      <vt:lpstr>Random Forest Regression Model</vt:lpstr>
      <vt:lpstr>Performance and Analysis</vt:lpstr>
      <vt:lpstr>Scenario Modeling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Yones Abidar</dc:creator>
  <cp:lastModifiedBy>Yones Abidar</cp:lastModifiedBy>
  <cp:revision>11</cp:revision>
  <dcterms:created xsi:type="dcterms:W3CDTF">2025-01-27T23:18:08Z</dcterms:created>
  <dcterms:modified xsi:type="dcterms:W3CDTF">2025-01-28T03:25:03Z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