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0413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16" y="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1" strike="noStrike" spc="-1">
                <a:solidFill>
                  <a:srgbClr val="000000"/>
                </a:solidFill>
                <a:latin typeface="Frutiger LT Com 45 Light"/>
                <a:ea typeface="DejaVu Sans"/>
              </a:defRPr>
            </a:pPr>
            <a:r>
              <a:rPr lang="en-US" sz="1400" b="1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Balkendiagramm</a:t>
            </a:r>
          </a:p>
        </c:rich>
      </c:tx>
      <c:layout>
        <c:manualLayout>
          <c:xMode val="edge"/>
          <c:yMode val="edge"/>
          <c:x val="2.21218361788348E-2"/>
          <c:y val="2.3015959179242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851458181093499"/>
          <c:y val="0.147432417761372"/>
          <c:w val="0.84434996346243296"/>
          <c:h val="0.460644881120399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4329472"/>
        <c:axId val="37184256"/>
      </c:barChart>
      <c:catAx>
        <c:axId val="9432947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Frutiger LT Com 55 Roman"/>
                <a:ea typeface="DejaVu Sans"/>
              </a:defRPr>
            </a:pPr>
            <a:endParaRPr lang="en-US"/>
          </a:p>
        </c:txPr>
        <c:crossAx val="37184256"/>
        <c:crosses val="autoZero"/>
        <c:auto val="1"/>
        <c:lblAlgn val="ctr"/>
        <c:lblOffset val="100"/>
        <c:noMultiLvlLbl val="1"/>
      </c:catAx>
      <c:valAx>
        <c:axId val="37184256"/>
        <c:scaling>
          <c:orientation val="minMax"/>
          <c:max val="12"/>
        </c:scaling>
        <c:delete val="0"/>
        <c:axPos val="l"/>
        <c:majorGridlines>
          <c:spPr>
            <a:ln w="9360">
              <a:solidFill>
                <a:srgbClr val="000000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Frutiger LT Com 55 Roman"/>
                <a:ea typeface="DejaVu Sans"/>
              </a:defRPr>
            </a:pPr>
            <a:endParaRPr lang="en-US"/>
          </a:p>
        </c:txPr>
        <c:crossAx val="94329472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10289516832418"/>
          <c:y val="0.73959815099707504"/>
          <c:w val="0.13570215090241999"/>
          <c:h val="0.23093245922702199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1400" b="0" strike="noStrike" spc="-1">
              <a:solidFill>
                <a:srgbClr val="000000"/>
              </a:solidFill>
              <a:latin typeface="Frutiger LT Com 55 Roman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E1E3E3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1" strike="noStrike" spc="-1">
                <a:solidFill>
                  <a:srgbClr val="000000"/>
                </a:solidFill>
                <a:latin typeface="Frutiger LT Com 45 Light"/>
                <a:ea typeface="DejaVu Sans"/>
              </a:defRPr>
            </a:pPr>
            <a:r>
              <a:rPr lang="en-US" sz="1400" b="1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Balkendiagramm</a:t>
            </a:r>
          </a:p>
        </c:rich>
      </c:tx>
      <c:layout>
        <c:manualLayout>
          <c:xMode val="edge"/>
          <c:yMode val="edge"/>
          <c:x val="2.2113967053393999E-2"/>
          <c:y val="2.3015959179242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6340619191077494E-2"/>
          <c:y val="0.10910867441103"/>
          <c:w val="0.87840523043394703"/>
          <c:h val="0.4989686244707419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179C7D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1.3</c:v>
                </c:pt>
                <c:pt idx="1">
                  <c:v>1</c:v>
                </c:pt>
                <c:pt idx="2">
                  <c:v>0.8</c:v>
                </c:pt>
                <c:pt idx="3">
                  <c:v>0.5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5CBAA4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0.8</c:v>
                </c:pt>
                <c:pt idx="1">
                  <c:v>1.2</c:v>
                </c:pt>
                <c:pt idx="2">
                  <c:v>1.5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A2D7CB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2.2000000000000002</c:v>
                </c:pt>
                <c:pt idx="2">
                  <c:v>2.5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7215616"/>
        <c:axId val="37487744"/>
      </c:barChart>
      <c:catAx>
        <c:axId val="37215616"/>
        <c:scaling>
          <c:orientation val="minMax"/>
        </c:scaling>
        <c:delete val="0"/>
        <c:axPos val="l"/>
        <c:numFmt formatCode="mm/dd/yyyy" sourceLinked="1"/>
        <c:majorTickMark val="none"/>
        <c:minorTickMark val="none"/>
        <c:tickLblPos val="nextTo"/>
        <c:spPr>
          <a:ln w="936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Frutiger LT Com 55 Roman"/>
                <a:ea typeface="DejaVu Sans"/>
              </a:defRPr>
            </a:pPr>
            <a:endParaRPr lang="en-US"/>
          </a:p>
        </c:txPr>
        <c:crossAx val="37487744"/>
        <c:crosses val="autoZero"/>
        <c:auto val="1"/>
        <c:lblAlgn val="ctr"/>
        <c:lblOffset val="100"/>
        <c:noMultiLvlLbl val="1"/>
      </c:catAx>
      <c:valAx>
        <c:axId val="37487744"/>
        <c:scaling>
          <c:orientation val="minMax"/>
          <c:max val="5"/>
          <c:min val="0"/>
        </c:scaling>
        <c:delete val="0"/>
        <c:axPos val="b"/>
        <c:majorGridlines>
          <c:spPr>
            <a:ln w="9360">
              <a:solidFill>
                <a:srgbClr val="000000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Frutiger LT Com 55 Roman"/>
                <a:ea typeface="DejaVu Sans"/>
              </a:defRPr>
            </a:pPr>
            <a:endParaRPr lang="en-US"/>
          </a:p>
        </c:txPr>
        <c:crossAx val="37215616"/>
        <c:crosses val="autoZero"/>
        <c:crossBetween val="between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6.7077357789672998E-2"/>
          <c:y val="0.73959815099707504"/>
          <c:w val="0.155493874069767"/>
          <c:h val="0.23093245922702199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1400" b="0" strike="noStrike" spc="-1">
              <a:solidFill>
                <a:srgbClr val="000000"/>
              </a:solidFill>
              <a:latin typeface="Frutiger LT Com 55 Roman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E1E3E3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1" strike="noStrike" spc="-1">
                <a:solidFill>
                  <a:srgbClr val="000000"/>
                </a:solidFill>
                <a:latin typeface="Frutiger LT Com 45 Light"/>
                <a:ea typeface="DejaVu Sans"/>
              </a:defRPr>
            </a:pPr>
            <a:r>
              <a:rPr lang="en-US" sz="1400" b="1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Liniendiagramm</a:t>
            </a:r>
          </a:p>
        </c:rich>
      </c:tx>
      <c:layout>
        <c:manualLayout>
          <c:xMode val="edge"/>
          <c:yMode val="edge"/>
          <c:x val="2.1988972297880799E-2"/>
          <c:y val="2.3015959179242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824885404902701"/>
          <c:y val="0.147432417761372"/>
          <c:w val="0.84534644256958702"/>
          <c:h val="0.46064488112039997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 aaa</c:v>
                </c:pt>
              </c:strCache>
            </c:strRef>
          </c:tx>
          <c:spPr>
            <a:ln w="25560">
              <a:solidFill>
                <a:srgbClr val="006E92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 bbb</c:v>
                </c:pt>
              </c:strCache>
            </c:strRef>
          </c:tx>
          <c:spPr>
            <a:ln w="25560">
              <a:solidFill>
                <a:srgbClr val="4C99B2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8"/>
                <c:pt idx="0">
                  <c:v>2.4</c:v>
                </c:pt>
                <c:pt idx="1">
                  <c:v>4</c:v>
                </c:pt>
                <c:pt idx="2">
                  <c:v>5</c:v>
                </c:pt>
                <c:pt idx="3">
                  <c:v>5.5</c:v>
                </c:pt>
                <c:pt idx="4">
                  <c:v>3</c:v>
                </c:pt>
                <c:pt idx="5">
                  <c:v>4</c:v>
                </c:pt>
                <c:pt idx="6">
                  <c:v>2.8</c:v>
                </c:pt>
                <c:pt idx="7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 ccc</c:v>
                </c:pt>
              </c:strCache>
            </c:strRef>
          </c:tx>
          <c:spPr>
            <a:ln w="25560">
              <a:solidFill>
                <a:srgbClr val="99C5D3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8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81439744"/>
        <c:axId val="81449728"/>
      </c:lineChart>
      <c:catAx>
        <c:axId val="81439744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Frutiger LT Com 55 Roman"/>
                <a:ea typeface="DejaVu Sans"/>
              </a:defRPr>
            </a:pPr>
            <a:endParaRPr lang="en-US"/>
          </a:p>
        </c:txPr>
        <c:crossAx val="81449728"/>
        <c:crosses val="autoZero"/>
        <c:auto val="1"/>
        <c:lblAlgn val="ctr"/>
        <c:lblOffset val="100"/>
        <c:noMultiLvlLbl val="1"/>
      </c:catAx>
      <c:valAx>
        <c:axId val="81449728"/>
        <c:scaling>
          <c:orientation val="minMax"/>
          <c:max val="12"/>
        </c:scaling>
        <c:delete val="0"/>
        <c:axPos val="l"/>
        <c:majorGridlines>
          <c:spPr>
            <a:ln w="9360">
              <a:solidFill>
                <a:srgbClr val="000000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Frutiger LT Com 55 Roman"/>
                <a:ea typeface="DejaVu Sans"/>
              </a:defRPr>
            </a:pPr>
            <a:endParaRPr lang="en-US"/>
          </a:p>
        </c:txPr>
        <c:crossAx val="81439744"/>
        <c:crosses val="autoZero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9.8444053715299795E-2"/>
          <c:y val="0.73959815099707504"/>
          <c:w val="0.18912516361607601"/>
          <c:h val="0.23093245922702199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1400" b="0" strike="noStrike" spc="-1">
              <a:solidFill>
                <a:srgbClr val="000000"/>
              </a:solidFill>
              <a:latin typeface="Frutiger LT Com 55 Roman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E1E3E3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1" strike="noStrike" spc="-1">
                <a:solidFill>
                  <a:srgbClr val="000000"/>
                </a:solidFill>
                <a:latin typeface="Frutiger LT Com 45 Light"/>
                <a:ea typeface="DejaVu Sans"/>
              </a:defRPr>
            </a:pPr>
            <a:r>
              <a:rPr lang="en-US" sz="1400" b="1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Tortendiagramm</a:t>
            </a:r>
          </a:p>
        </c:rich>
      </c:tx>
      <c:layout>
        <c:manualLayout>
          <c:xMode val="edge"/>
          <c:yMode val="edge"/>
          <c:x val="1.78834690083969E-2"/>
          <c:y val="2.3015959179242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4581757579642299"/>
          <c:y val="0.22266854847465001"/>
          <c:w val="0.52669700660214103"/>
          <c:h val="0.65269786125285001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xxx</c:v>
                </c:pt>
              </c:strCache>
            </c:strRef>
          </c:tx>
          <c:spPr>
            <a:solidFill>
              <a:srgbClr val="EB6A0A"/>
            </a:solidFill>
            <a:ln w="19080">
              <a:noFill/>
            </a:ln>
          </c:spPr>
          <c:dPt>
            <c:idx val="0"/>
            <c:bubble3D val="0"/>
            <c:spPr>
              <a:solidFill>
                <a:srgbClr val="179C7D"/>
              </a:solidFill>
              <a:ln w="19080">
                <a:noFill/>
              </a:ln>
            </c:spPr>
          </c:dPt>
          <c:dPt>
            <c:idx val="1"/>
            <c:bubble3D val="0"/>
            <c:spPr>
              <a:solidFill>
                <a:srgbClr val="5CBAA4"/>
              </a:solidFill>
              <a:ln w="19080">
                <a:noFill/>
              </a:ln>
            </c:spPr>
          </c:dPt>
          <c:dPt>
            <c:idx val="2"/>
            <c:bubble3D val="0"/>
            <c:spPr>
              <a:solidFill>
                <a:srgbClr val="A2D7CB"/>
              </a:solidFill>
              <a:ln w="19080">
                <a:noFill/>
              </a:ln>
            </c:spPr>
          </c:dPt>
          <c:dLbls>
            <c:dLblPos val="outEnd"/>
            <c:showLegendKey val="0"/>
            <c:showVal val="0"/>
            <c:showCatName val="1"/>
            <c:showSerName val="0"/>
            <c:showPercent val="1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1"/>
  </c:chart>
  <c:spPr>
    <a:solidFill>
      <a:srgbClr val="FEEFD6"/>
    </a:solidFill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5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6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7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8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3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9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0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1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2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0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3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7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8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9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10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11" name="Line 11"/>
          <p:cNvSpPr/>
          <p:nvPr/>
        </p:nvSpPr>
        <p:spPr>
          <a:xfrm>
            <a:off x="625320" y="6165360"/>
            <a:ext cx="1094256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3"/>
          <p:cNvSpPr/>
          <p:nvPr/>
        </p:nvSpPr>
        <p:spPr>
          <a:xfrm>
            <a:off x="477720" y="219132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5" name="Grafik 13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16" name="Line 15"/>
          <p:cNvSpPr/>
          <p:nvPr/>
        </p:nvSpPr>
        <p:spPr>
          <a:xfrm>
            <a:off x="478440" y="317376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68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9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470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71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72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73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74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75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76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477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478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8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20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21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522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23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24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25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26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27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28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529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530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33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72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3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574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75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76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77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78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79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80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581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582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85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6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58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59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0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1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2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3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4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65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66" name="CustomShape 11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6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108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09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10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11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12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13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14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115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116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9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8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9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160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61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62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63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64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65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66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167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168" name="CustomShape 11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08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9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210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1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2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3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4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5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6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217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218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2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60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1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262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63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64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65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66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67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68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269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270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73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12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3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314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5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6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7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8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9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20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321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322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25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26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64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5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366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67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68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69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70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71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72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373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374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77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8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77720" y="6350040"/>
            <a:ext cx="179928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800" b="0" strike="noStrike" spc="-1">
                <a:solidFill>
                  <a:srgbClr val="A8AFAF"/>
                </a:solidFill>
                <a:latin typeface="Frutiger LT Com 55 Roman"/>
                <a:ea typeface="DejaVu Sans"/>
              </a:rPr>
              <a:t>© Fraunhofer IWM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16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7" name="Group 3"/>
          <p:cNvGrpSpPr/>
          <p:nvPr/>
        </p:nvGrpSpPr>
        <p:grpSpPr>
          <a:xfrm>
            <a:off x="0" y="6993720"/>
            <a:ext cx="5831280" cy="323280"/>
            <a:chOff x="0" y="6993720"/>
            <a:chExt cx="5831280" cy="323280"/>
          </a:xfrm>
        </p:grpSpPr>
        <p:sp>
          <p:nvSpPr>
            <p:cNvPr id="418" name="CustomShape 4"/>
            <p:cNvSpPr/>
            <p:nvPr/>
          </p:nvSpPr>
          <p:spPr>
            <a:xfrm>
              <a:off x="0" y="6993720"/>
              <a:ext cx="179280" cy="32328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23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156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125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19" name="CustomShape 5"/>
            <p:cNvSpPr/>
            <p:nvPr/>
          </p:nvSpPr>
          <p:spPr>
            <a:xfrm>
              <a:off x="942120" y="6993720"/>
              <a:ext cx="179280" cy="32328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242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148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20" name="CustomShape 6"/>
            <p:cNvSpPr/>
            <p:nvPr/>
          </p:nvSpPr>
          <p:spPr>
            <a:xfrm>
              <a:off x="1883880" y="6993720"/>
              <a:ext cx="179280" cy="32328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31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130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192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21" name="CustomShape 7"/>
            <p:cNvSpPr/>
            <p:nvPr/>
          </p:nvSpPr>
          <p:spPr>
            <a:xfrm>
              <a:off x="2826000" y="6993720"/>
              <a:ext cx="179280" cy="32328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226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26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22" name="CustomShape 8"/>
            <p:cNvSpPr/>
            <p:nvPr/>
          </p:nvSpPr>
          <p:spPr>
            <a:xfrm>
              <a:off x="3768120" y="6993720"/>
              <a:ext cx="179280" cy="32328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177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200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23" name="CustomShape 9"/>
            <p:cNvSpPr/>
            <p:nvPr/>
          </p:nvSpPr>
          <p:spPr>
            <a:xfrm>
              <a:off x="4710240" y="6993720"/>
              <a:ext cx="179280" cy="32328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254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239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214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24" name="CustomShape 10"/>
            <p:cNvSpPr/>
            <p:nvPr/>
          </p:nvSpPr>
          <p:spPr>
            <a:xfrm>
              <a:off x="5652000" y="6993720"/>
              <a:ext cx="179280" cy="32328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R 225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G 227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en-US" sz="900" b="0" strike="noStrike" spc="-1">
                  <a:solidFill>
                    <a:srgbClr val="000000"/>
                  </a:solidFill>
                  <a:latin typeface="Frutiger LT Com 55 Roman"/>
                  <a:ea typeface="DejaVu Sans"/>
                </a:rPr>
                <a:t>B 227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425" name="Grafik 2"/>
          <p:cNvPicPr/>
          <p:nvPr/>
        </p:nvPicPr>
        <p:blipFill>
          <a:blip r:embed="rId14"/>
          <a:stretch/>
        </p:blipFill>
        <p:spPr>
          <a:xfrm>
            <a:off x="10293480" y="6300000"/>
            <a:ext cx="1416960" cy="386280"/>
          </a:xfrm>
          <a:prstGeom prst="rect">
            <a:avLst/>
          </a:prstGeom>
          <a:ln>
            <a:noFill/>
          </a:ln>
        </p:spPr>
      </p:pic>
      <p:sp>
        <p:nvSpPr>
          <p:cNvPr id="426" name="Line 11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Line 12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13"/>
          <p:cNvSpPr/>
          <p:nvPr/>
        </p:nvSpPr>
        <p:spPr>
          <a:xfrm>
            <a:off x="6383160" y="6957360"/>
            <a:ext cx="5806440" cy="39528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en-US" sz="900" b="0" strike="noStrike" spc="-1">
                <a:solidFill>
                  <a:srgbClr val="179C7D"/>
                </a:solidFill>
                <a:latin typeface="Frutiger LT Com 55 Roman"/>
                <a:ea typeface="DejaVu Sans"/>
              </a:rPr>
              <a:t>Diesen Kasten nicht löschen (ist für die Funktion der Folie wichtig)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29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0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477720" y="477000"/>
            <a:ext cx="11232360" cy="15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Frutiger LT Com 45 Light"/>
              </a:rPr>
              <a:t>Data reduction graphical user interface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477720" y="2318760"/>
            <a:ext cx="1123236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Aft>
                <a:spcPts val="901"/>
              </a:spcAft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User guideline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B75B47F3-14A0-4E9B-A4F6-6C1653E2B2E5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626" name="CustomShape 4"/>
          <p:cNvSpPr/>
          <p:nvPr/>
        </p:nvSpPr>
        <p:spPr>
          <a:xfrm>
            <a:off x="478800" y="5661360"/>
            <a:ext cx="1123236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0000" indent="-359280" algn="ctr">
              <a:lnSpc>
                <a:spcPct val="100000"/>
              </a:lnSpc>
              <a:spcAft>
                <a:spcPts val="901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Frutiger LT Com 45 Light"/>
              </a:rPr>
              <a:t>Developer: Youness elhoussaini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27" name="Inhaltsplatzhalter 8"/>
          <p:cNvPicPr/>
          <p:nvPr/>
        </p:nvPicPr>
        <p:blipFill>
          <a:blip r:embed="rId2"/>
          <a:stretch/>
        </p:blipFill>
        <p:spPr>
          <a:xfrm>
            <a:off x="4439160" y="3645000"/>
            <a:ext cx="3388320" cy="114228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How to find help: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17" name="Grafik 716"/>
          <p:cNvPicPr/>
          <p:nvPr/>
        </p:nvPicPr>
        <p:blipFill>
          <a:blip r:embed="rId2"/>
          <a:stretch/>
        </p:blipFill>
        <p:spPr>
          <a:xfrm>
            <a:off x="6126480" y="3200400"/>
            <a:ext cx="4962960" cy="1005840"/>
          </a:xfrm>
          <a:prstGeom prst="rect">
            <a:avLst/>
          </a:prstGeom>
          <a:ln>
            <a:noFill/>
          </a:ln>
        </p:spPr>
      </p:pic>
      <p:sp>
        <p:nvSpPr>
          <p:cNvPr id="718" name="Freeform 2"/>
          <p:cNvSpPr/>
          <p:nvPr/>
        </p:nvSpPr>
        <p:spPr>
          <a:xfrm>
            <a:off x="6992640" y="3856320"/>
            <a:ext cx="486360" cy="258120"/>
          </a:xfrm>
          <a:custGeom>
            <a:avLst/>
            <a:gdLst/>
            <a:ahLst/>
            <a:cxnLst/>
            <a:rect l="0" t="0" r="r" b="b"/>
            <a:pathLst>
              <a:path w="1351" h="717">
                <a:moveTo>
                  <a:pt x="75" y="0"/>
                </a:moveTo>
                <a:lnTo>
                  <a:pt x="1350" y="0"/>
                </a:lnTo>
                <a:lnTo>
                  <a:pt x="1350" y="716"/>
                </a:lnTo>
                <a:lnTo>
                  <a:pt x="0" y="716"/>
                </a:lnTo>
                <a:lnTo>
                  <a:pt x="0" y="0"/>
                </a:lnTo>
                <a:lnTo>
                  <a:pt x="75" y="0"/>
                </a:lnTo>
              </a:path>
            </a:pathLst>
          </a:custGeom>
          <a:noFill/>
          <a:ln>
            <a:solidFill>
              <a:srgbClr val="0066B3"/>
            </a:solidFill>
          </a:ln>
        </p:spPr>
      </p:sp>
      <p:sp>
        <p:nvSpPr>
          <p:cNvPr id="719" name="CustomShape 3"/>
          <p:cNvSpPr/>
          <p:nvPr/>
        </p:nvSpPr>
        <p:spPr>
          <a:xfrm>
            <a:off x="792720" y="1920240"/>
            <a:ext cx="4111920" cy="59904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Click on help and choose between:</a:t>
            </a:r>
          </a:p>
        </p:txBody>
      </p:sp>
      <p:sp>
        <p:nvSpPr>
          <p:cNvPr id="720" name="CustomShape 4"/>
          <p:cNvSpPr/>
          <p:nvPr/>
        </p:nvSpPr>
        <p:spPr>
          <a:xfrm>
            <a:off x="1371600" y="3840480"/>
            <a:ext cx="3200400" cy="118872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1/ Review those slides.</a:t>
            </a:r>
          </a:p>
          <a:p>
            <a:r>
              <a:rPr lang="en-US" sz="1800" b="0" strike="noStrike" spc="-1">
                <a:latin typeface="Arial"/>
              </a:rPr>
              <a:t>2/ The code documentation</a:t>
            </a:r>
          </a:p>
          <a:p>
            <a:r>
              <a:rPr lang="en-US" sz="1800" b="0" strike="noStrike" spc="-1">
                <a:latin typeface="Arial"/>
              </a:rPr>
              <a:t>3/ Contact me</a:t>
            </a:r>
          </a:p>
        </p:txBody>
      </p:sp>
      <p:cxnSp>
        <p:nvCxnSpPr>
          <p:cNvPr id="721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sp>
        <p:nvSpPr>
          <p:cNvPr id="722" name="CustomShape 6"/>
          <p:cNvSpPr/>
          <p:nvPr/>
        </p:nvSpPr>
        <p:spPr>
          <a:xfrm>
            <a:off x="669240" y="5229000"/>
            <a:ext cx="10828800" cy="695520"/>
          </a:xfrm>
          <a:prstGeom prst="rect">
            <a:avLst/>
          </a:prstGeom>
          <a:solidFill>
            <a:srgbClr val="CE181E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Don’t forget to use the cursor to see instructions or relevant information!</a:t>
            </a:r>
          </a:p>
        </p:txBody>
      </p:sp>
      <p:cxnSp>
        <p:nvCxnSpPr>
          <p:cNvPr id="723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3" name="Gewinkelte Verbindung 2"/>
          <p:cNvCxnSpPr>
            <a:stCxn id="719" idx="3"/>
          </p:cNvCxnSpPr>
          <p:nvPr/>
        </p:nvCxnSpPr>
        <p:spPr>
          <a:xfrm>
            <a:off x="4904640" y="2219760"/>
            <a:ext cx="2574360" cy="1765620"/>
          </a:xfrm>
          <a:prstGeom prst="bentConnector3">
            <a:avLst>
              <a:gd name="adj1" fmla="val 24950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endCxn id="720" idx="3"/>
          </p:cNvCxnSpPr>
          <p:nvPr/>
        </p:nvCxnSpPr>
        <p:spPr>
          <a:xfrm rot="10800000" flipV="1">
            <a:off x="4572000" y="4114440"/>
            <a:ext cx="2663820" cy="320400"/>
          </a:xfrm>
          <a:prstGeom prst="bentConnector3">
            <a:avLst>
              <a:gd name="adj1" fmla="val -100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Plots: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25" name="Grafik 724"/>
          <p:cNvPicPr/>
          <p:nvPr/>
        </p:nvPicPr>
        <p:blipFill>
          <a:blip r:embed="rId2"/>
          <a:stretch/>
        </p:blipFill>
        <p:spPr>
          <a:xfrm>
            <a:off x="274320" y="1737360"/>
            <a:ext cx="3291840" cy="4297680"/>
          </a:xfrm>
          <a:prstGeom prst="rect">
            <a:avLst/>
          </a:prstGeom>
          <a:ln>
            <a:noFill/>
          </a:ln>
        </p:spPr>
      </p:pic>
      <p:pic>
        <p:nvPicPr>
          <p:cNvPr id="726" name="Grafik 725"/>
          <p:cNvPicPr/>
          <p:nvPr/>
        </p:nvPicPr>
        <p:blipFill>
          <a:blip r:embed="rId3"/>
          <a:stretch/>
        </p:blipFill>
        <p:spPr>
          <a:xfrm>
            <a:off x="8229600" y="1737360"/>
            <a:ext cx="3566160" cy="4297680"/>
          </a:xfrm>
          <a:prstGeom prst="rect">
            <a:avLst/>
          </a:prstGeom>
          <a:ln>
            <a:noFill/>
          </a:ln>
        </p:spPr>
      </p:pic>
      <p:pic>
        <p:nvPicPr>
          <p:cNvPr id="727" name="Grafik 726"/>
          <p:cNvPicPr/>
          <p:nvPr/>
        </p:nvPicPr>
        <p:blipFill>
          <a:blip r:embed="rId4"/>
          <a:stretch/>
        </p:blipFill>
        <p:spPr>
          <a:xfrm>
            <a:off x="4258800" y="1737360"/>
            <a:ext cx="3291840" cy="1371600"/>
          </a:xfrm>
          <a:prstGeom prst="rect">
            <a:avLst/>
          </a:prstGeom>
          <a:ln>
            <a:noFill/>
          </a:ln>
        </p:spPr>
      </p:pic>
      <p:cxnSp>
        <p:nvCxnSpPr>
          <p:cNvPr id="728" name="Line 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729" name="Line 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sp>
        <p:nvSpPr>
          <p:cNvPr id="730" name="Line 4"/>
          <p:cNvSpPr/>
          <p:nvPr/>
        </p:nvSpPr>
        <p:spPr>
          <a:xfrm>
            <a:off x="5777280" y="3017520"/>
            <a:ext cx="365760" cy="1188720"/>
          </a:xfrm>
          <a:prstGeom prst="line">
            <a:avLst/>
          </a:prstGeom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Line 5"/>
          <p:cNvSpPr/>
          <p:nvPr/>
        </p:nvSpPr>
        <p:spPr>
          <a:xfrm flipH="1">
            <a:off x="6143040" y="3017520"/>
            <a:ext cx="731520" cy="1188720"/>
          </a:xfrm>
          <a:prstGeom prst="line">
            <a:avLst/>
          </a:prstGeom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6"/>
          <p:cNvSpPr/>
          <p:nvPr/>
        </p:nvSpPr>
        <p:spPr>
          <a:xfrm>
            <a:off x="3641040" y="4760640"/>
            <a:ext cx="4480560" cy="100008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Predefined templates:</a:t>
            </a:r>
          </a:p>
          <a:p>
            <a:pPr algn="ctr"/>
            <a:r>
              <a:rPr lang="en-US" sz="1800" b="0" strike="noStrike" spc="-1">
                <a:latin typeface="Arial"/>
              </a:rPr>
              <a:t>Power point presentations &amp; Word reports</a:t>
            </a:r>
          </a:p>
        </p:txBody>
      </p:sp>
      <p:sp>
        <p:nvSpPr>
          <p:cNvPr id="733" name="Line 7"/>
          <p:cNvSpPr/>
          <p:nvPr/>
        </p:nvSpPr>
        <p:spPr>
          <a:xfrm flipH="1">
            <a:off x="5760720" y="4206240"/>
            <a:ext cx="382320" cy="554400"/>
          </a:xfrm>
          <a:prstGeom prst="line">
            <a:avLst/>
          </a:prstGeom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Graphische Elemente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Kästen, Pfeile, Verbindungen und Linien (Auswahl)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Folgende Elemente können hier per Rechtsklick kopiert und an gewünschter Stelle in der neuen Präsentation per Rechtsklick wieder eingesetzt werden: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6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7" name="CustomShape 4"/>
          <p:cNvSpPr/>
          <p:nvPr/>
        </p:nvSpPr>
        <p:spPr>
          <a:xfrm>
            <a:off x="622080" y="2703600"/>
            <a:ext cx="577080" cy="430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5"/>
          <p:cNvSpPr/>
          <p:nvPr/>
        </p:nvSpPr>
        <p:spPr>
          <a:xfrm>
            <a:off x="1390320" y="2703600"/>
            <a:ext cx="1440720" cy="791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6"/>
          <p:cNvSpPr/>
          <p:nvPr/>
        </p:nvSpPr>
        <p:spPr>
          <a:xfrm>
            <a:off x="3022200" y="2703600"/>
            <a:ext cx="3072240" cy="624240"/>
          </a:xfrm>
          <a:prstGeom prst="rect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54000" rIns="72000" bIns="72000"/>
          <a:lstStyle/>
          <a:p>
            <a:pPr marL="216000" indent="-215280">
              <a:lnSpc>
                <a:spcPct val="100000"/>
              </a:lnSpc>
              <a:spcAft>
                <a:spcPts val="567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Kasten gefüllt 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Grau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0" name="CustomShape 7"/>
          <p:cNvSpPr/>
          <p:nvPr/>
        </p:nvSpPr>
        <p:spPr>
          <a:xfrm>
            <a:off x="7919640" y="3422880"/>
            <a:ext cx="382320" cy="575640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8"/>
          <p:cNvSpPr/>
          <p:nvPr/>
        </p:nvSpPr>
        <p:spPr>
          <a:xfrm>
            <a:off x="8687880" y="3422880"/>
            <a:ext cx="382320" cy="57564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9"/>
          <p:cNvSpPr/>
          <p:nvPr/>
        </p:nvSpPr>
        <p:spPr>
          <a:xfrm>
            <a:off x="9168120" y="3711960"/>
            <a:ext cx="765360" cy="286560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10"/>
          <p:cNvSpPr/>
          <p:nvPr/>
        </p:nvSpPr>
        <p:spPr>
          <a:xfrm>
            <a:off x="10031760" y="3711960"/>
            <a:ext cx="767520" cy="286560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11"/>
          <p:cNvSpPr/>
          <p:nvPr/>
        </p:nvSpPr>
        <p:spPr>
          <a:xfrm>
            <a:off x="6383160" y="3246120"/>
            <a:ext cx="574920" cy="286560"/>
          </a:xfrm>
          <a:prstGeom prst="leftArrow">
            <a:avLst>
              <a:gd name="adj1" fmla="val 53120"/>
              <a:gd name="adj2" fmla="val 51164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12"/>
          <p:cNvSpPr/>
          <p:nvPr/>
        </p:nvSpPr>
        <p:spPr>
          <a:xfrm>
            <a:off x="7151040" y="3246120"/>
            <a:ext cx="574920" cy="288360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Line 13"/>
          <p:cNvSpPr/>
          <p:nvPr/>
        </p:nvSpPr>
        <p:spPr>
          <a:xfrm>
            <a:off x="6526440" y="2846520"/>
            <a:ext cx="432000" cy="360"/>
          </a:xfrm>
          <a:prstGeom prst="line">
            <a:avLst/>
          </a:prstGeom>
          <a:ln w="38160" cap="rnd">
            <a:solidFill>
              <a:schemeClr val="tx2"/>
            </a:solidFill>
            <a:custDash>
              <a:ds d="100000" sp="100000"/>
            </a:custDash>
            <a:round/>
            <a:headEnd type="triangle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Line 14"/>
          <p:cNvSpPr/>
          <p:nvPr/>
        </p:nvSpPr>
        <p:spPr>
          <a:xfrm>
            <a:off x="6526440" y="3068640"/>
            <a:ext cx="432000" cy="360"/>
          </a:xfrm>
          <a:prstGeom prst="line">
            <a:avLst/>
          </a:prstGeom>
          <a:ln w="38160">
            <a:solidFill>
              <a:schemeClr val="tx2"/>
            </a:solidFill>
            <a:round/>
            <a:headEnd type="triangle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Line 15"/>
          <p:cNvSpPr/>
          <p:nvPr/>
        </p:nvSpPr>
        <p:spPr>
          <a:xfrm flipH="1">
            <a:off x="7151040" y="2846520"/>
            <a:ext cx="432000" cy="360"/>
          </a:xfrm>
          <a:prstGeom prst="line">
            <a:avLst/>
          </a:prstGeom>
          <a:ln w="38160" cap="rnd">
            <a:solidFill>
              <a:schemeClr val="tx2"/>
            </a:solidFill>
            <a:custDash>
              <a:ds d="100000" sp="100000"/>
            </a:custDash>
            <a:round/>
            <a:headEnd type="triangle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Line 16"/>
          <p:cNvSpPr/>
          <p:nvPr/>
        </p:nvSpPr>
        <p:spPr>
          <a:xfrm flipH="1">
            <a:off x="7151040" y="3068640"/>
            <a:ext cx="432000" cy="360"/>
          </a:xfrm>
          <a:prstGeom prst="line">
            <a:avLst/>
          </a:prstGeom>
          <a:ln w="38160">
            <a:solidFill>
              <a:schemeClr val="tx2"/>
            </a:solidFill>
            <a:round/>
            <a:headEnd type="triangle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Line 17"/>
          <p:cNvSpPr/>
          <p:nvPr/>
        </p:nvSpPr>
        <p:spPr>
          <a:xfrm>
            <a:off x="6575400" y="3717000"/>
            <a:ext cx="958680" cy="360"/>
          </a:xfrm>
          <a:prstGeom prst="line">
            <a:avLst/>
          </a:prstGeom>
          <a:ln w="50760" cap="rnd">
            <a:solidFill>
              <a:schemeClr val="tx2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18"/>
          <p:cNvSpPr/>
          <p:nvPr/>
        </p:nvSpPr>
        <p:spPr>
          <a:xfrm>
            <a:off x="7919640" y="2703600"/>
            <a:ext cx="3647880" cy="623880"/>
          </a:xfrm>
          <a:prstGeom prst="rect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54000" rIns="72000" bIns="72000"/>
          <a:lstStyle/>
          <a:p>
            <a:pPr marL="216000" indent="-215280">
              <a:lnSpc>
                <a:spcPct val="100000"/>
              </a:lnSpc>
              <a:spcAft>
                <a:spcPts val="564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Pfeile und Verbindungen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Fraunhofer-Grün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2" name="Line 19"/>
          <p:cNvSpPr/>
          <p:nvPr/>
        </p:nvSpPr>
        <p:spPr>
          <a:xfrm>
            <a:off x="7151040" y="4287960"/>
            <a:ext cx="575640" cy="3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Line 20"/>
          <p:cNvSpPr/>
          <p:nvPr/>
        </p:nvSpPr>
        <p:spPr>
          <a:xfrm>
            <a:off x="6382800" y="4287960"/>
            <a:ext cx="575640" cy="360"/>
          </a:xfrm>
          <a:prstGeom prst="line">
            <a:avLst/>
          </a:prstGeom>
          <a:ln w="9360" cap="rnd">
            <a:solidFill>
              <a:schemeClr val="tx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Line 21"/>
          <p:cNvSpPr/>
          <p:nvPr/>
        </p:nvSpPr>
        <p:spPr>
          <a:xfrm>
            <a:off x="6382800" y="4451040"/>
            <a:ext cx="575640" cy="360"/>
          </a:xfrm>
          <a:prstGeom prst="line">
            <a:avLst/>
          </a:prstGeom>
          <a:ln w="93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Line 22"/>
          <p:cNvSpPr/>
          <p:nvPr/>
        </p:nvSpPr>
        <p:spPr>
          <a:xfrm>
            <a:off x="7151040" y="4451040"/>
            <a:ext cx="5756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Line 23"/>
          <p:cNvSpPr/>
          <p:nvPr/>
        </p:nvSpPr>
        <p:spPr>
          <a:xfrm>
            <a:off x="6382800" y="4614480"/>
            <a:ext cx="575640" cy="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Line 24"/>
          <p:cNvSpPr/>
          <p:nvPr/>
        </p:nvSpPr>
        <p:spPr>
          <a:xfrm>
            <a:off x="6382800" y="4777920"/>
            <a:ext cx="575640" cy="360"/>
          </a:xfrm>
          <a:prstGeom prst="line">
            <a:avLst/>
          </a:prstGeom>
          <a:ln w="381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Line 25"/>
          <p:cNvSpPr/>
          <p:nvPr/>
        </p:nvSpPr>
        <p:spPr>
          <a:xfrm>
            <a:off x="6382800" y="4941000"/>
            <a:ext cx="575640" cy="360"/>
          </a:xfrm>
          <a:prstGeom prst="line">
            <a:avLst/>
          </a:prstGeom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26"/>
          <p:cNvSpPr/>
          <p:nvPr/>
        </p:nvSpPr>
        <p:spPr>
          <a:xfrm>
            <a:off x="627120" y="4149000"/>
            <a:ext cx="574920" cy="4309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27"/>
          <p:cNvSpPr/>
          <p:nvPr/>
        </p:nvSpPr>
        <p:spPr>
          <a:xfrm>
            <a:off x="1390320" y="4149000"/>
            <a:ext cx="1440720" cy="1080360"/>
          </a:xfrm>
          <a:prstGeom prst="rect">
            <a:avLst/>
          </a:prstGeom>
          <a:solidFill>
            <a:schemeClr val="bg1"/>
          </a:solidFill>
          <a:ln w="381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28"/>
          <p:cNvSpPr/>
          <p:nvPr/>
        </p:nvSpPr>
        <p:spPr>
          <a:xfrm>
            <a:off x="7919640" y="4143600"/>
            <a:ext cx="3647880" cy="1814760"/>
          </a:xfrm>
          <a:prstGeom prst="rect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54000" rIns="72000" bIns="54000"/>
          <a:lstStyle/>
          <a:p>
            <a:pPr marL="216000" indent="-215280">
              <a:lnSpc>
                <a:spcPct val="100000"/>
              </a:lnSpc>
              <a:spcAft>
                <a:spcPts val="564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Linien 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Fraunhofer-Grün, bis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0.75 pt auch Schwarz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Linienstärke gestrichelt: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0.75 pt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Linienstärke durchgezogen: 0.75, 1.5, 3 und 4.5 pt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2" name="CustomShape 29"/>
          <p:cNvSpPr/>
          <p:nvPr/>
        </p:nvSpPr>
        <p:spPr>
          <a:xfrm>
            <a:off x="3023280" y="4138920"/>
            <a:ext cx="3071160" cy="1601640"/>
          </a:xfrm>
          <a:prstGeom prst="rect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54000" rIns="72000" bIns="54000"/>
          <a:lstStyle/>
          <a:p>
            <a:pPr marL="216000" indent="-215280">
              <a:lnSpc>
                <a:spcPct val="100000"/>
              </a:lnSpc>
              <a:spcAft>
                <a:spcPts val="564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Kasten mit Outline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Fraunhofer-Grün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Linienstärke je nach Größe 0.75, 1.5, 3 pt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Je größer der Kasten, desto stärker die Linie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3" name="CustomShape 30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64" name="Line 31"/>
          <p:cNvSpPr/>
          <p:nvPr/>
        </p:nvSpPr>
        <p:spPr>
          <a:xfrm>
            <a:off x="6526440" y="3933000"/>
            <a:ext cx="432000" cy="360"/>
          </a:xfrm>
          <a:prstGeom prst="line">
            <a:avLst/>
          </a:prstGeom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Line 32"/>
          <p:cNvSpPr/>
          <p:nvPr/>
        </p:nvSpPr>
        <p:spPr>
          <a:xfrm flipH="1">
            <a:off x="7151040" y="3933000"/>
            <a:ext cx="432000" cy="360"/>
          </a:xfrm>
          <a:prstGeom prst="line">
            <a:avLst/>
          </a:prstGeom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CustomShape 33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93855203-81DF-46A1-8267-7A55C959BE9E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12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Schrift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Schriftschnitt, Größe, Anwendung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68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Die Vorlage verwendet die Schrift »Frutiger LT Com «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in den Schriftschitten 55 und 65.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Bei der »Frutiger LT Com« entspricht ein Schriftschnitt mit Fettung immer dem jeweils übernächsten Schriftschnitt ohne Fettung. (Aus 45 wird 65, aus 55 wird 75, usw.)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Ist das AddIn aktiviert, wird dieses Verhalten verhindert und es kann stattdessen mit dem    -Button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(oder dem Kürzel »Strg+Shift+F«) bequem zwischen den Schnitten 55 und 65 gewechselt werden.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69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0" name="CustomShape 4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1" name="CustomShape 5"/>
          <p:cNvSpPr/>
          <p:nvPr/>
        </p:nvSpPr>
        <p:spPr>
          <a:xfrm>
            <a:off x="458280" y="3833280"/>
            <a:ext cx="3742920" cy="2178720"/>
          </a:xfrm>
          <a:prstGeom prst="rect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54000" rIns="72000" bIns="54000" anchor="ctr"/>
          <a:lstStyle/>
          <a:p>
            <a:pPr>
              <a:lnSpc>
                <a:spcPct val="100000"/>
              </a:lnSpc>
              <a:spcAft>
                <a:spcPts val="1281"/>
              </a:spcAft>
            </a:pPr>
            <a:r>
              <a:rPr lang="en-US" sz="3200" b="1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Hauptüberschrift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20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Zwischenüberschrift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Standardtext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561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Graphiken und Bilder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2" name="CustomShape 6"/>
          <p:cNvSpPr/>
          <p:nvPr/>
        </p:nvSpPr>
        <p:spPr>
          <a:xfrm>
            <a:off x="4330080" y="4424400"/>
            <a:ext cx="4050000" cy="1671840"/>
          </a:xfrm>
          <a:prstGeom prst="rect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54000" rIns="72000" bIns="54000" anchor="ctr"/>
          <a:lstStyle/>
          <a:p>
            <a:pPr>
              <a:lnSpc>
                <a:spcPct val="100000"/>
              </a:lnSpc>
              <a:spcAft>
                <a:spcPts val="561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65 Bold"/>
                <a:ea typeface="DejaVu Sans"/>
              </a:rPr>
              <a:t>Folgende Schriftgrößen finden Verwendung:</a:t>
            </a:r>
            <a:endParaRPr lang="en-US" sz="1400" b="0" strike="noStrike" spc="-1">
              <a:latin typeface="Arial"/>
            </a:endParaRPr>
          </a:p>
          <a:p>
            <a:pPr marL="174600" indent="-1738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Hauptüberschrift: 32, 28 und 24 Punkt</a:t>
            </a:r>
            <a:endParaRPr lang="en-US" sz="1400" b="0" strike="noStrike" spc="-1">
              <a:latin typeface="Arial"/>
            </a:endParaRPr>
          </a:p>
          <a:p>
            <a:pPr marL="174600" indent="-1738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Zwischenüberschriften: 28 und 24 Punkt</a:t>
            </a:r>
            <a:endParaRPr lang="en-US" sz="1400" b="0" strike="noStrike" spc="-1">
              <a:latin typeface="Arial"/>
            </a:endParaRPr>
          </a:p>
          <a:p>
            <a:pPr marL="174600" indent="-1738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Standardtext: 18 Punkt</a:t>
            </a:r>
            <a:endParaRPr lang="en-US" sz="1400" b="0" strike="noStrike" spc="-1">
              <a:latin typeface="Arial"/>
            </a:endParaRPr>
          </a:p>
          <a:p>
            <a:pPr marL="174600" indent="-173880">
              <a:lnSpc>
                <a:spcPct val="100000"/>
              </a:lnSpc>
              <a:spcAft>
                <a:spcPts val="564"/>
              </a:spcAft>
              <a:buClr>
                <a:srgbClr val="179C7D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Graphiken und Bilder: 18 und 14 Punkt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3" name="CustomShape 7"/>
          <p:cNvSpPr/>
          <p:nvPr/>
        </p:nvSpPr>
        <p:spPr>
          <a:xfrm>
            <a:off x="8507160" y="4509000"/>
            <a:ext cx="3203280" cy="1502640"/>
          </a:xfrm>
          <a:prstGeom prst="rect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54000" rIns="72000" bIns="54000" anchor="ctr"/>
          <a:lstStyle/>
          <a:p>
            <a:pPr>
              <a:lnSpc>
                <a:spcPct val="100000"/>
              </a:lnSpc>
              <a:spcAft>
                <a:spcPts val="561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Kleinere Schriftgrößen sollten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vermieden werden. </a:t>
            </a:r>
            <a:r>
              <a:t/>
            </a:r>
            <a:br/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In größeren Räumen mit teilweise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  <a:ea typeface="DejaVu Sans"/>
              </a:rPr>
              <a:t>18 Metern Abstand zur Projektion sind diese kaum noch lesbar. 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774" name="Grafik 9"/>
          <p:cNvPicPr/>
          <p:nvPr/>
        </p:nvPicPr>
        <p:blipFill>
          <a:blip r:embed="rId2"/>
          <a:stretch/>
        </p:blipFill>
        <p:spPr>
          <a:xfrm>
            <a:off x="10055880" y="3141000"/>
            <a:ext cx="165240" cy="180720"/>
          </a:xfrm>
          <a:prstGeom prst="rect">
            <a:avLst/>
          </a:prstGeom>
          <a:ln>
            <a:noFill/>
          </a:ln>
        </p:spPr>
      </p:pic>
      <p:sp>
        <p:nvSpPr>
          <p:cNvPr id="775" name="CustomShape 8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E2F5F593-DFF7-4342-AC39-731756AA17AD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13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Diagramme/Tabellen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Hinweise zur Gestaltung/zum Umgang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7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Beispiele für Balken-, Linien- und Tortendiagramme.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Diese sind bearbeitbar und per Rechtsklick kopier- und einfügbar. </a:t>
            </a:r>
            <a:r>
              <a:t/>
            </a:r>
            <a:br/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Hintergrundfläche/Linien: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Tabellen, Graphiken und Diagramme werden mit einer hell gerasterten Farbfläche unterlegt. Erlaubt sind Hellgelb, Hellblau und Hellgrau; siehe unter Farben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Gitternetzlinien sind schwarz, gestrichelt und 0,75 pt stark. Es gibt entweder ein waagerechtes oder ein senkrechtes Gitternetz (je nach Diagramm)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0" name="CustomShape 5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ABD6F220-19B9-4397-9C5F-727498102855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14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Diagramme/Tabellen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Hinweise zur Gestaltung/zum Umgang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2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Diagrammfarben: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Möglichst nur eine der definierten Graphikfarben aus der Farbpalette verwenden; zur Differenzierung Abstufungen aus dieser gewählten Farbe nutzen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Generelle Verwendung: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Möglichst Balken- und Liniendiagramme verwenden;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Tortendiagramme sind möglich, sollten aber die Ausnahme bleiben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Die Diagramme wurden so gestaltet, dass diese einfach mit Excel erstellt werden können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3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4" name="CustomShape 4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5" name="CustomShape 5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DF4A19C2-7AF6-404C-8BE1-0626F2F8FA61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15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Diagramme/Tabellen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Balkendiagramm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7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Diese Diagramme/Tabellen sind bearbeitbar und per Rechtsklick kopier- und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einfügbar. Wenn sich dabei Farben/Formatierung ändern sollten, einfach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auf das kleine »(Strg)«-Feld klicken und unter »Einfügeoptionen &gt;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Ursprüngliche Formatierung beibehalten« wählen.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8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789" name="Diagramm 69"/>
          <p:cNvGraphicFramePr/>
          <p:nvPr/>
        </p:nvGraphicFramePr>
        <p:xfrm>
          <a:off x="477720" y="2700000"/>
          <a:ext cx="5418720" cy="331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90" name="Diagramm 6"/>
          <p:cNvGraphicFramePr/>
          <p:nvPr/>
        </p:nvGraphicFramePr>
        <p:xfrm>
          <a:off x="6094440" y="2700000"/>
          <a:ext cx="5616000" cy="331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91" name="Picture 3"/>
          <p:cNvPicPr/>
          <p:nvPr/>
        </p:nvPicPr>
        <p:blipFill>
          <a:blip r:embed="rId4"/>
          <a:stretch/>
        </p:blipFill>
        <p:spPr>
          <a:xfrm>
            <a:off x="7103520" y="1816920"/>
            <a:ext cx="3888000" cy="747360"/>
          </a:xfrm>
          <a:prstGeom prst="rect">
            <a:avLst/>
          </a:prstGeom>
          <a:ln>
            <a:noFill/>
          </a:ln>
        </p:spPr>
      </p:pic>
      <p:sp>
        <p:nvSpPr>
          <p:cNvPr id="792" name="Line 4"/>
          <p:cNvSpPr/>
          <p:nvPr/>
        </p:nvSpPr>
        <p:spPr>
          <a:xfrm>
            <a:off x="8591040" y="2492640"/>
            <a:ext cx="360" cy="7200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5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4" name="CustomShape 6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1000C55F-F910-4EC6-9796-88057D62788D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16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Diagramme/Tabellen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Liniendiagramm, Tortendiagramm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6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Diese Diagramme/Tabellen sind bearbeitbar und per Rechtsklick kopier- und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einfügbar. Wenn sich dabei Farben/Formatierung ändern sollten, einfach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auf das kleine »(Strg)«-Feld klicken und unter »Einfügeoptionen &gt;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Ursprüngliche Formatierung beibehalten« wählen.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7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798" name="Diagramm 69"/>
          <p:cNvGraphicFramePr/>
          <p:nvPr/>
        </p:nvGraphicFramePr>
        <p:xfrm>
          <a:off x="477720" y="2700000"/>
          <a:ext cx="5418720" cy="331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99" name="Diagramm 6"/>
          <p:cNvGraphicFramePr/>
          <p:nvPr/>
        </p:nvGraphicFramePr>
        <p:xfrm>
          <a:off x="6094440" y="2700000"/>
          <a:ext cx="5616000" cy="331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00" name="Line 4"/>
          <p:cNvSpPr/>
          <p:nvPr/>
        </p:nvSpPr>
        <p:spPr>
          <a:xfrm>
            <a:off x="8591040" y="2492640"/>
            <a:ext cx="360" cy="7200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CustomShape 5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802" name="Picture 3"/>
          <p:cNvPicPr/>
          <p:nvPr/>
        </p:nvPicPr>
        <p:blipFill>
          <a:blip r:embed="rId4"/>
          <a:stretch/>
        </p:blipFill>
        <p:spPr>
          <a:xfrm>
            <a:off x="7104240" y="1816920"/>
            <a:ext cx="3888000" cy="747360"/>
          </a:xfrm>
          <a:prstGeom prst="rect">
            <a:avLst/>
          </a:prstGeom>
          <a:ln>
            <a:noFill/>
          </a:ln>
        </p:spPr>
      </p:pic>
      <p:sp>
        <p:nvSpPr>
          <p:cNvPr id="803" name="CustomShape 6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41734585-B5F4-4BF0-8F14-1B04FE965C20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17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Diagramme/Tabellen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Tabellen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5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Diese Tabelle ist bearbeitbar und per Rechtsklick kopier- und einfügbar.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Wenn sich dabei Farben/Formatierung ändern sollten, einfach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auf das kleine »(Strg)«-Feld klicken und unter »Einfügeoptionen &gt;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Ursprüngliche Formatierung beibehalten« wählen.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7" name="Line 4"/>
          <p:cNvSpPr/>
          <p:nvPr/>
        </p:nvSpPr>
        <p:spPr>
          <a:xfrm>
            <a:off x="8591040" y="2500200"/>
            <a:ext cx="360" cy="7200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08" name="Table 5"/>
          <p:cNvGraphicFramePr/>
          <p:nvPr/>
        </p:nvGraphicFramePr>
        <p:xfrm>
          <a:off x="477720" y="2701440"/>
          <a:ext cx="8340480" cy="3309840"/>
        </p:xfrm>
        <a:graphic>
          <a:graphicData uri="http://schemas.openxmlformats.org/drawingml/2006/table">
            <a:tbl>
              <a:tblPr/>
              <a:tblGrid>
                <a:gridCol w="238520"/>
                <a:gridCol w="3558240"/>
                <a:gridCol w="2688840"/>
                <a:gridCol w="1711800"/>
                <a:gridCol w="238520"/>
              </a:tblGrid>
              <a:tr h="428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Frutiger LT Com 45 Light"/>
                        </a:rPr>
                        <a:t>Tabelle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0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Frutiger LT Com 45 Light"/>
                        </a:rPr>
                        <a:t>Lorem ipsum dolor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Frutiger LT Com 45 Light"/>
                        </a:rPr>
                        <a:t>Sit amet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Frutiger LT Com 45 Light"/>
                        </a:rPr>
                        <a:t>consetetur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0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At vero et justo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Magna aliquyam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123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0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Eos et accusam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No sea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456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0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Duo dolores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At vero et justo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789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0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Stet clita kasd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Labore et dolore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123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12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Gubergren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Lorem ipsum dolor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456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0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No sea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Eos et accusam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123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30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Labore et dolore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Gubergren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Frutiger LT Com 55 Roman"/>
                        </a:rPr>
                        <a:t>456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solidFill>
                      <a:srgbClr val="D4E6F4"/>
                    </a:solidFill>
                  </a:tcPr>
                </a:tc>
              </a:tr>
              <a:tr h="45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1224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Frutiger LT Com 45 Light"/>
                        </a:rPr>
                        <a:t>Total: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R="121680">
                    <a:lnL w="1224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9360">
                      <a:noFill/>
                    </a:lnL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Frutiger LT Com 45 Light"/>
                        </a:rPr>
                        <a:t>2.526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>
                    <a:lnL w="9360">
                      <a:noFill/>
                    </a:lnL>
                    <a:lnR w="12240">
                      <a:noFill/>
                    </a:lnR>
                    <a:lnT w="9360">
                      <a:noFill/>
                    </a:lnT>
                    <a:lnB w="12240">
                      <a:noFill/>
                    </a:lnB>
                    <a:solidFill>
                      <a:srgbClr val="D4E6F4"/>
                    </a:solidFill>
                  </a:tcPr>
                </a:tc>
              </a:tr>
            </a:tbl>
          </a:graphicData>
        </a:graphic>
      </p:graphicFrame>
      <p:sp>
        <p:nvSpPr>
          <p:cNvPr id="809" name="Line 6"/>
          <p:cNvSpPr/>
          <p:nvPr/>
        </p:nvSpPr>
        <p:spPr>
          <a:xfrm>
            <a:off x="8592840" y="2494080"/>
            <a:ext cx="360" cy="7200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7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811" name="Picture 3"/>
          <p:cNvPicPr/>
          <p:nvPr/>
        </p:nvPicPr>
        <p:blipFill>
          <a:blip r:embed="rId2"/>
          <a:stretch/>
        </p:blipFill>
        <p:spPr>
          <a:xfrm>
            <a:off x="7104240" y="1816920"/>
            <a:ext cx="3888000" cy="747360"/>
          </a:xfrm>
          <a:prstGeom prst="rect">
            <a:avLst/>
          </a:prstGeom>
          <a:ln>
            <a:noFill/>
          </a:ln>
        </p:spPr>
      </p:pic>
      <p:sp>
        <p:nvSpPr>
          <p:cNvPr id="812" name="CustomShape 8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7C75503D-FAA4-40BB-905E-6427C2A655E0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18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Diagramme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Technische Hinweise (nur für Office 2010)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Im Gegensatz zu Office 2003 kann das Diagramm direkt bearbeitet werden, ohne zwischen Bearbeitungs- und Realmodus zu wechseln. Durch Rechtsklick auf das Diagramm: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»Daten bearbeiten«: Werte und Beschriftungen in Excel-Liste ändern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»Diagrammbereich formatieren«: Hintergrundfläche des Diagramms ändern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Balken-/Linien-/Tortenflächen direkt anklicken, dann Rechtsklick: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»Datenbeschriftung formatieren«: Eigenschaften der Beschriftung ändern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»Datenreihen formatieren«: Eigenschaften der Flächen ändern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(u. a. kann man hier unter »Reihenoptionen« auch die Balkenbreite durch Erhöhung oder Reduktion der Abstandsbreite verändern)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15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6" name="CustomShape 4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7" name="CustomShape 5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0EBD501A-8159-4D45-AD9B-4E4060F4BFD2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19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477720" y="334800"/>
            <a:ext cx="1123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Data reduction tool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29" name="CustomShape 2"/>
          <p:cNvSpPr/>
          <p:nvPr/>
        </p:nvSpPr>
        <p:spPr>
          <a:xfrm>
            <a:off x="477720" y="1773360"/>
            <a:ext cx="539928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Preprocessing the data: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Inputs :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Validate 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Add to database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Checking graphs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Before fitting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After fitting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Parameters settings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Fitting parameters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Data set parameters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55BC8728-13D8-46FD-A528-0E29FD669FBE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2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631" name="CustomShape 4"/>
          <p:cNvSpPr/>
          <p:nvPr/>
        </p:nvSpPr>
        <p:spPr>
          <a:xfrm>
            <a:off x="6302880" y="1772640"/>
            <a:ext cx="539928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Processing the data: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Run single data set reduction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With default parameters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After modifying the parameters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Run all from database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Manage database</a:t>
            </a:r>
            <a:endParaRPr lang="en-US" sz="1800" b="0" strike="noStrike" spc="-1">
              <a:latin typeface="Arial"/>
            </a:endParaRPr>
          </a:p>
          <a:p>
            <a:pPr marL="1080000" lvl="2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Run all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How to find help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The cursor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The guideline</a:t>
            </a:r>
            <a:endParaRPr lang="en-US" sz="1800" b="0" strike="noStrike" spc="-1">
              <a:latin typeface="Arial"/>
            </a:endParaRPr>
          </a:p>
          <a:p>
            <a:pPr marL="720000" lvl="1" indent="-35928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Contact me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32" name="CustomShape 5"/>
          <p:cNvSpPr/>
          <p:nvPr/>
        </p:nvSpPr>
        <p:spPr>
          <a:xfrm>
            <a:off x="467640" y="769680"/>
            <a:ext cx="1124352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2000" b="1" strike="noStrike" spc="-1">
                <a:solidFill>
                  <a:srgbClr val="179C7D"/>
                </a:solidFill>
                <a:latin typeface="Frutiger LT Com 45 Light"/>
              </a:rPr>
              <a:t>Outline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477720" y="334800"/>
            <a:ext cx="11232360" cy="73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Tabellen</a:t>
            </a:r>
            <a:r>
              <a:t/>
            </a:r>
            <a:br/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Technische Hinweise (nur für Office 2010)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9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Durch Ziehen des Mauszeigers können einzelne Zellen der Tabelle markiert oder durch Klicken auf den Rand der kompletten Tabelle kann alles markiert und durch Rechtsklick bearbeitet werden (»Zeilen/Spalten einfügen/löschen«, »Zellen verbinden/teilen« und »Form formatieren«).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2" name="CustomShape 5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267FD413-7D90-403F-AB66-360CBBE0926B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20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477720" y="334800"/>
            <a:ext cx="1123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Farben – allgemeine Farbpalette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Fraunhofer-Farben können über die Powerpoint-Farbauswahl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aufgenommen und in der neuen Präsentation angewendet werden: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Überschriften/Fließtext/Quellenangaben/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Bildunterschriften/Graphikauszeichnungen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Graphikauszeichnungen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Aufzählungen/Nummerierungen erster Ebene/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graphische Elemente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Graphiken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Fonds hinter Graphiken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6" name="Line 4"/>
          <p:cNvSpPr/>
          <p:nvPr/>
        </p:nvSpPr>
        <p:spPr>
          <a:xfrm>
            <a:off x="4174920" y="5157000"/>
            <a:ext cx="355212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CustomShape 5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8" name="CustomShape 6"/>
          <p:cNvSpPr/>
          <p:nvPr/>
        </p:nvSpPr>
        <p:spPr>
          <a:xfrm>
            <a:off x="6444360" y="2997000"/>
            <a:ext cx="286560" cy="286560"/>
          </a:xfrm>
          <a:prstGeom prst="rect">
            <a:avLst/>
          </a:prstGeom>
          <a:solidFill>
            <a:schemeClr val="bg1"/>
          </a:solidFill>
          <a:ln w="6480">
            <a:solidFill>
              <a:srgbClr val="B2B2B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CustomShape 7"/>
          <p:cNvSpPr/>
          <p:nvPr/>
        </p:nvSpPr>
        <p:spPr>
          <a:xfrm>
            <a:off x="6444360" y="2493000"/>
            <a:ext cx="286560" cy="28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0" name="CustomShape 8"/>
          <p:cNvSpPr/>
          <p:nvPr/>
        </p:nvSpPr>
        <p:spPr>
          <a:xfrm>
            <a:off x="6804360" y="3501000"/>
            <a:ext cx="286560" cy="28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CustomShape 9"/>
          <p:cNvSpPr/>
          <p:nvPr/>
        </p:nvSpPr>
        <p:spPr>
          <a:xfrm>
            <a:off x="6444360" y="3501000"/>
            <a:ext cx="286560" cy="28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CustomShape 10"/>
          <p:cNvSpPr/>
          <p:nvPr/>
        </p:nvSpPr>
        <p:spPr>
          <a:xfrm>
            <a:off x="6444360" y="4005000"/>
            <a:ext cx="286560" cy="28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CustomShape 11"/>
          <p:cNvSpPr/>
          <p:nvPr/>
        </p:nvSpPr>
        <p:spPr>
          <a:xfrm>
            <a:off x="6804360" y="4005000"/>
            <a:ext cx="286560" cy="286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CustomShape 12"/>
          <p:cNvSpPr/>
          <p:nvPr/>
        </p:nvSpPr>
        <p:spPr>
          <a:xfrm>
            <a:off x="7164360" y="4005000"/>
            <a:ext cx="286560" cy="28656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CustomShape 13"/>
          <p:cNvSpPr/>
          <p:nvPr/>
        </p:nvSpPr>
        <p:spPr>
          <a:xfrm>
            <a:off x="7524360" y="4005000"/>
            <a:ext cx="286560" cy="28656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6" name="CustomShape 14"/>
          <p:cNvSpPr/>
          <p:nvPr/>
        </p:nvSpPr>
        <p:spPr>
          <a:xfrm>
            <a:off x="6804360" y="4509720"/>
            <a:ext cx="286560" cy="286560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7" name="CustomShape 15"/>
          <p:cNvSpPr/>
          <p:nvPr/>
        </p:nvSpPr>
        <p:spPr>
          <a:xfrm>
            <a:off x="7164360" y="4509720"/>
            <a:ext cx="286560" cy="286560"/>
          </a:xfrm>
          <a:prstGeom prst="rect">
            <a:avLst/>
          </a:prstGeom>
          <a:solidFill>
            <a:srgbClr val="E1E3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CustomShape 16"/>
          <p:cNvSpPr/>
          <p:nvPr/>
        </p:nvSpPr>
        <p:spPr>
          <a:xfrm>
            <a:off x="6444360" y="4509720"/>
            <a:ext cx="286560" cy="286560"/>
          </a:xfrm>
          <a:prstGeom prst="rect">
            <a:avLst/>
          </a:prstGeom>
          <a:solidFill>
            <a:srgbClr val="FEEF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ustomShape 17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B83561B0-338B-4EA7-BB0F-1A808EE648DD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21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477720" y="334800"/>
            <a:ext cx="1123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Frutiger LT Com 45 Light"/>
              </a:rPr>
              <a:t>Sonderzeichen – zum Kopieren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1" name="CustomShape 2"/>
          <p:cNvSpPr/>
          <p:nvPr/>
        </p:nvSpPr>
        <p:spPr>
          <a:xfrm>
            <a:off x="477720" y="1773360"/>
            <a:ext cx="112323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Auf dieser Folie ist eine Auswahl häufig verwendeter Sonderzeichen hinterlegt,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die Sie direkt von hier kopieren können.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© ® ™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» «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¼ ½ ¾</a:t>
            </a:r>
            <a:endParaRPr lang="en-US" sz="1800" b="0" strike="noStrike" spc="-1">
              <a:latin typeface="Arial"/>
            </a:endParaRPr>
          </a:p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Frutiger LT Com 55 Roman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2" name="CustomShape 3"/>
          <p:cNvSpPr/>
          <p:nvPr/>
        </p:nvSpPr>
        <p:spPr>
          <a:xfrm>
            <a:off x="2278800" y="6350040"/>
            <a:ext cx="3239280" cy="153000"/>
          </a:xfrm>
          <a:prstGeom prst="rect">
            <a:avLst/>
          </a:prstGeom>
          <a:solidFill>
            <a:srgbClr val="E1E3E3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36000" rIns="0" bIns="0" anchor="ctr"/>
          <a:lstStyle/>
          <a:p>
            <a:pPr>
              <a:lnSpc>
                <a:spcPct val="100000"/>
              </a:lnSpc>
              <a:spcAft>
                <a:spcPts val="47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Frutiger LT Com 55 Roman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3" name="Line 4"/>
          <p:cNvSpPr/>
          <p:nvPr/>
        </p:nvSpPr>
        <p:spPr>
          <a:xfrm>
            <a:off x="4174920" y="5157000"/>
            <a:ext cx="355212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CustomShape 5"/>
          <p:cNvSpPr/>
          <p:nvPr/>
        </p:nvSpPr>
        <p:spPr>
          <a:xfrm>
            <a:off x="477720" y="1143000"/>
            <a:ext cx="11232360" cy="5328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Frutiger LT Com 55 Roman"/>
                <a:ea typeface="DejaVu Sans"/>
              </a:rPr>
              <a:t>! DIESE FOLIE AUS FINALER PRÄSENTATION LÖSCHEN 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5" name="CustomShape 6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6A01EAC5-64E6-478B-9BC3-8D478D2973A7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22</a:t>
            </a:fld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GUI inputs: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477720" y="1773360"/>
            <a:ext cx="1108800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35" name="CustomShape 3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9217F98C-79BC-4526-B9DF-03073CD37DE7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3</a:t>
            </a:fld>
            <a:endParaRPr lang="en-US" sz="800" b="0" strike="noStrike" spc="-1">
              <a:latin typeface="Arial"/>
            </a:endParaRPr>
          </a:p>
        </p:txBody>
      </p:sp>
      <p:pic>
        <p:nvPicPr>
          <p:cNvPr id="636" name="Grafik 635"/>
          <p:cNvPicPr/>
          <p:nvPr/>
        </p:nvPicPr>
        <p:blipFill>
          <a:blip r:embed="rId2"/>
          <a:stretch/>
        </p:blipFill>
        <p:spPr>
          <a:xfrm>
            <a:off x="6128640" y="1737360"/>
            <a:ext cx="4962960" cy="914400"/>
          </a:xfrm>
          <a:prstGeom prst="rect">
            <a:avLst/>
          </a:prstGeom>
          <a:ln>
            <a:noFill/>
          </a:ln>
        </p:spPr>
      </p:pic>
      <p:sp>
        <p:nvSpPr>
          <p:cNvPr id="637" name="CustomShape 4"/>
          <p:cNvSpPr/>
          <p:nvPr/>
        </p:nvSpPr>
        <p:spPr>
          <a:xfrm>
            <a:off x="182880" y="1740240"/>
            <a:ext cx="5212080" cy="548640"/>
          </a:xfrm>
          <a:prstGeom prst="rect">
            <a:avLst/>
          </a:prstGeom>
          <a:solidFill>
            <a:srgbClr val="87D1D1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1/ Click on data reduction and pick the 1</a:t>
            </a:r>
            <a:r>
              <a:rPr lang="en-US" sz="1800" b="0" strike="noStrike" spc="-1" baseline="101000">
                <a:latin typeface="Arial"/>
              </a:rPr>
              <a:t>st</a:t>
            </a:r>
            <a:r>
              <a:rPr lang="en-US" sz="1800" b="0" strike="noStrike" spc="-1">
                <a:latin typeface="Arial"/>
              </a:rPr>
              <a:t> method.</a:t>
            </a:r>
          </a:p>
        </p:txBody>
      </p:sp>
      <p:pic>
        <p:nvPicPr>
          <p:cNvPr id="638" name="Grafik 637"/>
          <p:cNvPicPr/>
          <p:nvPr/>
        </p:nvPicPr>
        <p:blipFill>
          <a:blip r:embed="rId3"/>
          <a:stretch/>
        </p:blipFill>
        <p:spPr>
          <a:xfrm>
            <a:off x="477720" y="3200400"/>
            <a:ext cx="7294680" cy="2820240"/>
          </a:xfrm>
          <a:prstGeom prst="rect">
            <a:avLst/>
          </a:prstGeom>
          <a:ln>
            <a:noFill/>
          </a:ln>
        </p:spPr>
      </p:pic>
      <p:sp>
        <p:nvSpPr>
          <p:cNvPr id="639" name="CustomShape 5"/>
          <p:cNvSpPr/>
          <p:nvPr/>
        </p:nvSpPr>
        <p:spPr>
          <a:xfrm>
            <a:off x="8778240" y="3461040"/>
            <a:ext cx="3271320" cy="470880"/>
          </a:xfrm>
          <a:prstGeom prst="rect">
            <a:avLst/>
          </a:prstGeom>
          <a:solidFill>
            <a:srgbClr val="87D1D1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2/ Fill the three inputs paths.</a:t>
            </a:r>
          </a:p>
        </p:txBody>
      </p:sp>
      <p:cxnSp>
        <p:nvCxnSpPr>
          <p:cNvPr id="64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41" name="Freeform 7"/>
          <p:cNvSpPr/>
          <p:nvPr/>
        </p:nvSpPr>
        <p:spPr>
          <a:xfrm>
            <a:off x="6092640" y="2344320"/>
            <a:ext cx="942840" cy="258120"/>
          </a:xfrm>
          <a:custGeom>
            <a:avLst/>
            <a:gdLst/>
            <a:ahLst/>
            <a:cxnLst/>
            <a:rect l="0" t="0" r="r" b="b"/>
            <a:pathLst>
              <a:path w="2619" h="717">
                <a:moveTo>
                  <a:pt x="146" y="0"/>
                </a:moveTo>
                <a:lnTo>
                  <a:pt x="2618" y="0"/>
                </a:lnTo>
                <a:lnTo>
                  <a:pt x="2618" y="716"/>
                </a:lnTo>
                <a:lnTo>
                  <a:pt x="0" y="716"/>
                </a:lnTo>
                <a:lnTo>
                  <a:pt x="0" y="0"/>
                </a:lnTo>
                <a:lnTo>
                  <a:pt x="146" y="0"/>
                </a:lnTo>
              </a:path>
            </a:pathLst>
          </a:custGeom>
          <a:noFill/>
          <a:ln>
            <a:solidFill>
              <a:srgbClr val="0066B3"/>
            </a:solidFill>
          </a:ln>
        </p:spPr>
      </p:sp>
      <p:cxnSp>
        <p:nvCxnSpPr>
          <p:cNvPr id="642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43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5" name="Gewinkelte Verbindung 4"/>
          <p:cNvCxnSpPr>
            <a:stCxn id="637" idx="2"/>
          </p:cNvCxnSpPr>
          <p:nvPr/>
        </p:nvCxnSpPr>
        <p:spPr>
          <a:xfrm rot="16200000" flipH="1">
            <a:off x="4348530" y="729270"/>
            <a:ext cx="184500" cy="3303720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endCxn id="639" idx="0"/>
          </p:cNvCxnSpPr>
          <p:nvPr/>
        </p:nvCxnSpPr>
        <p:spPr>
          <a:xfrm>
            <a:off x="7035480" y="2473380"/>
            <a:ext cx="3378420" cy="987660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639" idx="1"/>
            <a:endCxn id="638" idx="3"/>
          </p:cNvCxnSpPr>
          <p:nvPr/>
        </p:nvCxnSpPr>
        <p:spPr>
          <a:xfrm rot="10800000" flipV="1">
            <a:off x="7772400" y="3696480"/>
            <a:ext cx="1005840" cy="91404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GUI inputs: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45" name="CustomShape 2"/>
          <p:cNvSpPr/>
          <p:nvPr/>
        </p:nvSpPr>
        <p:spPr>
          <a:xfrm>
            <a:off x="477720" y="1773360"/>
            <a:ext cx="1108800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9A7D579C-1B59-47A6-92E8-D34367A64367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4</a:t>
            </a:fld>
            <a:endParaRPr lang="en-US" sz="800" b="0" strike="noStrike" spc="-1">
              <a:latin typeface="Arial"/>
            </a:endParaRPr>
          </a:p>
        </p:txBody>
      </p:sp>
      <p:pic>
        <p:nvPicPr>
          <p:cNvPr id="647" name="Grafik 646"/>
          <p:cNvPicPr/>
          <p:nvPr/>
        </p:nvPicPr>
        <p:blipFill>
          <a:blip r:embed="rId2"/>
          <a:stretch/>
        </p:blipFill>
        <p:spPr>
          <a:xfrm>
            <a:off x="2377440" y="1920240"/>
            <a:ext cx="7589520" cy="2468880"/>
          </a:xfrm>
          <a:prstGeom prst="rect">
            <a:avLst/>
          </a:prstGeom>
          <a:ln>
            <a:noFill/>
          </a:ln>
        </p:spPr>
      </p:pic>
      <p:sp>
        <p:nvSpPr>
          <p:cNvPr id="648" name="Freeform 4"/>
          <p:cNvSpPr/>
          <p:nvPr/>
        </p:nvSpPr>
        <p:spPr>
          <a:xfrm>
            <a:off x="1975680" y="2047680"/>
            <a:ext cx="934200" cy="1737720"/>
          </a:xfrm>
          <a:custGeom>
            <a:avLst/>
            <a:gdLst/>
            <a:ahLst/>
            <a:cxnLst/>
            <a:rect l="0" t="0" r="r" b="b"/>
            <a:pathLst>
              <a:path w="2595" h="4827">
                <a:moveTo>
                  <a:pt x="1297" y="0"/>
                </a:moveTo>
                <a:lnTo>
                  <a:pt x="2594" y="0"/>
                </a:lnTo>
                <a:lnTo>
                  <a:pt x="2594" y="4826"/>
                </a:lnTo>
                <a:lnTo>
                  <a:pt x="1297" y="4826"/>
                </a:lnTo>
                <a:lnTo>
                  <a:pt x="1297" y="0"/>
                </a:lnTo>
                <a:lnTo>
                  <a:pt x="0" y="0"/>
                </a:lnTo>
                <a:lnTo>
                  <a:pt x="1297" y="0"/>
                </a:lnTo>
              </a:path>
            </a:pathLst>
          </a:custGeom>
          <a:noFill/>
          <a:ln>
            <a:solidFill>
              <a:srgbClr val="0066B3"/>
            </a:solidFill>
          </a:ln>
        </p:spPr>
      </p:sp>
      <p:sp>
        <p:nvSpPr>
          <p:cNvPr id="649" name="CustomShape 5"/>
          <p:cNvSpPr/>
          <p:nvPr/>
        </p:nvSpPr>
        <p:spPr>
          <a:xfrm>
            <a:off x="473760" y="1828800"/>
            <a:ext cx="1482480" cy="45720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Delete</a:t>
            </a:r>
          </a:p>
        </p:txBody>
      </p:sp>
      <p:sp>
        <p:nvSpPr>
          <p:cNvPr id="650" name="Freeform 6"/>
          <p:cNvSpPr/>
          <p:nvPr/>
        </p:nvSpPr>
        <p:spPr>
          <a:xfrm>
            <a:off x="9418320" y="2031120"/>
            <a:ext cx="457560" cy="1737720"/>
          </a:xfrm>
          <a:custGeom>
            <a:avLst/>
            <a:gdLst/>
            <a:ahLst/>
            <a:cxnLst/>
            <a:rect l="0" t="0" r="r" b="b"/>
            <a:pathLst>
              <a:path w="1271" h="4827">
                <a:moveTo>
                  <a:pt x="1129" y="0"/>
                </a:moveTo>
                <a:lnTo>
                  <a:pt x="0" y="0"/>
                </a:lnTo>
                <a:lnTo>
                  <a:pt x="0" y="4826"/>
                </a:lnTo>
                <a:lnTo>
                  <a:pt x="1270" y="4826"/>
                </a:lnTo>
                <a:lnTo>
                  <a:pt x="1270" y="0"/>
                </a:lnTo>
                <a:lnTo>
                  <a:pt x="847" y="0"/>
                </a:lnTo>
              </a:path>
            </a:pathLst>
          </a:custGeom>
          <a:noFill/>
          <a:ln>
            <a:solidFill>
              <a:srgbClr val="0066B3"/>
            </a:solidFill>
          </a:ln>
        </p:spPr>
      </p:sp>
      <p:sp>
        <p:nvSpPr>
          <p:cNvPr id="651" name="CustomShape 7"/>
          <p:cNvSpPr/>
          <p:nvPr/>
        </p:nvSpPr>
        <p:spPr>
          <a:xfrm>
            <a:off x="10365840" y="1828800"/>
            <a:ext cx="1482480" cy="38100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Browse</a:t>
            </a:r>
          </a:p>
        </p:txBody>
      </p:sp>
      <p:cxnSp>
        <p:nvCxnSpPr>
          <p:cNvPr id="652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53" name="CustomShape 9"/>
          <p:cNvSpPr/>
          <p:nvPr/>
        </p:nvSpPr>
        <p:spPr>
          <a:xfrm>
            <a:off x="2892960" y="5303520"/>
            <a:ext cx="2834640" cy="640080"/>
          </a:xfrm>
          <a:prstGeom prst="rect">
            <a:avLst/>
          </a:prstGeom>
          <a:solidFill>
            <a:srgbClr val="87D1D1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3/ validate the paths</a:t>
            </a:r>
          </a:p>
        </p:txBody>
      </p:sp>
      <p:sp>
        <p:nvSpPr>
          <p:cNvPr id="654" name="CustomShape 10"/>
          <p:cNvSpPr/>
          <p:nvPr/>
        </p:nvSpPr>
        <p:spPr>
          <a:xfrm>
            <a:off x="7284240" y="5248080"/>
            <a:ext cx="4641840" cy="640080"/>
          </a:xfrm>
          <a:prstGeom prst="rect">
            <a:avLst/>
          </a:prstGeom>
          <a:solidFill>
            <a:srgbClr val="87D1D1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4/ Add to data base with default parameters</a:t>
            </a:r>
          </a:p>
        </p:txBody>
      </p:sp>
      <p:sp>
        <p:nvSpPr>
          <p:cNvPr id="657" name="CustomShape 13"/>
          <p:cNvSpPr/>
          <p:nvPr/>
        </p:nvSpPr>
        <p:spPr>
          <a:xfrm>
            <a:off x="1864800" y="4572000"/>
            <a:ext cx="4885200" cy="421200"/>
          </a:xfrm>
          <a:prstGeom prst="rect">
            <a:avLst/>
          </a:prstGeom>
          <a:solidFill>
            <a:srgbClr val="CE181E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This is very important to refresh the memory!!!</a:t>
            </a:r>
          </a:p>
        </p:txBody>
      </p:sp>
      <p:cxnSp>
        <p:nvCxnSpPr>
          <p:cNvPr id="3" name="Gerade Verbindung 2"/>
          <p:cNvCxnSpPr>
            <a:endCxn id="651" idx="1"/>
          </p:cNvCxnSpPr>
          <p:nvPr/>
        </p:nvCxnSpPr>
        <p:spPr>
          <a:xfrm flipV="1">
            <a:off x="9875880" y="2019300"/>
            <a:ext cx="489960" cy="283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657" idx="0"/>
          </p:cNvCxnSpPr>
          <p:nvPr/>
        </p:nvCxnSpPr>
        <p:spPr>
          <a:xfrm>
            <a:off x="4190206" y="4389120"/>
            <a:ext cx="117194" cy="1828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57" idx="2"/>
            <a:endCxn id="653" idx="0"/>
          </p:cNvCxnSpPr>
          <p:nvPr/>
        </p:nvCxnSpPr>
        <p:spPr>
          <a:xfrm rot="16200000" flipH="1">
            <a:off x="4153680" y="5146920"/>
            <a:ext cx="310320" cy="288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endCxn id="654" idx="1"/>
          </p:cNvCxnSpPr>
          <p:nvPr/>
        </p:nvCxnSpPr>
        <p:spPr>
          <a:xfrm rot="5400000">
            <a:off x="7052723" y="4620637"/>
            <a:ext cx="1179000" cy="715966"/>
          </a:xfrm>
          <a:prstGeom prst="bentConnector4">
            <a:avLst>
              <a:gd name="adj1" fmla="val 36427"/>
              <a:gd name="adj2" fmla="val 13192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GUI inputs: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477720" y="6350040"/>
            <a:ext cx="1799280" cy="1224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E262CD8E-2B6E-408C-9BFE-1A5E580D29BE}" type="slidenum">
              <a:rPr lang="en-US" sz="800" b="0" strike="noStrike" spc="-1">
                <a:solidFill>
                  <a:srgbClr val="A8AFAF"/>
                </a:solidFill>
                <a:latin typeface="Frutiger LT Com 55 Roman"/>
              </a:rPr>
              <a:t>5</a:t>
            </a:fld>
            <a:endParaRPr lang="en-US" sz="800" b="0" strike="noStrike" spc="-1">
              <a:latin typeface="Arial"/>
            </a:endParaRPr>
          </a:p>
        </p:txBody>
      </p:sp>
      <p:pic>
        <p:nvPicPr>
          <p:cNvPr id="660" name="Grafik 659"/>
          <p:cNvPicPr/>
          <p:nvPr/>
        </p:nvPicPr>
        <p:blipFill>
          <a:blip r:embed="rId2"/>
          <a:stretch/>
        </p:blipFill>
        <p:spPr>
          <a:xfrm>
            <a:off x="3039840" y="3017520"/>
            <a:ext cx="6060240" cy="2621280"/>
          </a:xfrm>
          <a:prstGeom prst="rect">
            <a:avLst/>
          </a:prstGeom>
          <a:ln>
            <a:noFill/>
          </a:ln>
        </p:spPr>
      </p:pic>
      <p:sp>
        <p:nvSpPr>
          <p:cNvPr id="661" name="CustomShape 3"/>
          <p:cNvSpPr/>
          <p:nvPr/>
        </p:nvSpPr>
        <p:spPr>
          <a:xfrm>
            <a:off x="5104606" y="1934768"/>
            <a:ext cx="1482480" cy="45720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Validation</a:t>
            </a:r>
          </a:p>
        </p:txBody>
      </p:sp>
      <p:cxnSp>
        <p:nvCxnSpPr>
          <p:cNvPr id="662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sp>
        <p:nvSpPr>
          <p:cNvPr id="663" name="CustomShape 5"/>
          <p:cNvSpPr/>
          <p:nvPr/>
        </p:nvSpPr>
        <p:spPr>
          <a:xfrm>
            <a:off x="3474720" y="5303520"/>
            <a:ext cx="3987360" cy="421200"/>
          </a:xfrm>
          <a:prstGeom prst="rect">
            <a:avLst/>
          </a:prstGeom>
          <a:solidFill>
            <a:srgbClr val="CE181E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Verify if this is the aimed specimen!</a:t>
            </a:r>
          </a:p>
        </p:txBody>
      </p:sp>
      <p:cxnSp>
        <p:nvCxnSpPr>
          <p:cNvPr id="5" name="Gewinkelte Verbindung 4"/>
          <p:cNvCxnSpPr>
            <a:stCxn id="661" idx="3"/>
            <a:endCxn id="660" idx="3"/>
          </p:cNvCxnSpPr>
          <p:nvPr/>
        </p:nvCxnSpPr>
        <p:spPr>
          <a:xfrm>
            <a:off x="6587086" y="2163368"/>
            <a:ext cx="2512994" cy="2164792"/>
          </a:xfrm>
          <a:prstGeom prst="bentConnector3">
            <a:avLst>
              <a:gd name="adj1" fmla="val 10909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stCxn id="661" idx="1"/>
            <a:endCxn id="663" idx="2"/>
          </p:cNvCxnSpPr>
          <p:nvPr/>
        </p:nvCxnSpPr>
        <p:spPr>
          <a:xfrm rot="10800000" flipH="1" flipV="1">
            <a:off x="5104606" y="2163368"/>
            <a:ext cx="363794" cy="3561352"/>
          </a:xfrm>
          <a:prstGeom prst="bentConnector4">
            <a:avLst>
              <a:gd name="adj1" fmla="val -665901"/>
              <a:gd name="adj2" fmla="val 10641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Checking and/or parameters setting: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65" name="CustomShape 2"/>
          <p:cNvSpPr/>
          <p:nvPr/>
        </p:nvSpPr>
        <p:spPr>
          <a:xfrm>
            <a:off x="477720" y="1773360"/>
            <a:ext cx="1108800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928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666" name="Grafik 665"/>
          <p:cNvPicPr/>
          <p:nvPr/>
        </p:nvPicPr>
        <p:blipFill>
          <a:blip r:embed="rId2"/>
          <a:stretch/>
        </p:blipFill>
        <p:spPr>
          <a:xfrm>
            <a:off x="3543840" y="1773360"/>
            <a:ext cx="4014360" cy="1518480"/>
          </a:xfrm>
          <a:prstGeom prst="rect">
            <a:avLst/>
          </a:prstGeom>
          <a:ln>
            <a:noFill/>
          </a:ln>
        </p:spPr>
      </p:pic>
      <p:sp>
        <p:nvSpPr>
          <p:cNvPr id="667" name="CustomShape 3"/>
          <p:cNvSpPr/>
          <p:nvPr/>
        </p:nvSpPr>
        <p:spPr>
          <a:xfrm>
            <a:off x="197326" y="1828800"/>
            <a:ext cx="2926080" cy="53208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5/ Check 50% hysteresis</a:t>
            </a:r>
          </a:p>
        </p:txBody>
      </p:sp>
      <p:pic>
        <p:nvPicPr>
          <p:cNvPr id="668" name="Grafik 667"/>
          <p:cNvPicPr/>
          <p:nvPr/>
        </p:nvPicPr>
        <p:blipFill>
          <a:blip r:embed="rId3"/>
          <a:stretch/>
        </p:blipFill>
        <p:spPr>
          <a:xfrm>
            <a:off x="8321040" y="1701360"/>
            <a:ext cx="2887200" cy="2360880"/>
          </a:xfrm>
          <a:prstGeom prst="rect">
            <a:avLst/>
          </a:prstGeom>
          <a:ln>
            <a:noFill/>
          </a:ln>
        </p:spPr>
      </p:pic>
      <p:pic>
        <p:nvPicPr>
          <p:cNvPr id="669" name="Grafik 668"/>
          <p:cNvPicPr/>
          <p:nvPr/>
        </p:nvPicPr>
        <p:blipFill>
          <a:blip r:embed="rId4"/>
          <a:stretch/>
        </p:blipFill>
        <p:spPr>
          <a:xfrm>
            <a:off x="8319240" y="4754880"/>
            <a:ext cx="2836440" cy="1332000"/>
          </a:xfrm>
          <a:prstGeom prst="rect">
            <a:avLst/>
          </a:prstGeom>
          <a:ln>
            <a:noFill/>
          </a:ln>
        </p:spPr>
      </p:pic>
      <p:sp>
        <p:nvSpPr>
          <p:cNvPr id="670" name="CustomShape 4"/>
          <p:cNvSpPr/>
          <p:nvPr/>
        </p:nvSpPr>
        <p:spPr>
          <a:xfrm>
            <a:off x="9379440" y="4134240"/>
            <a:ext cx="640080" cy="548640"/>
          </a:xfrm>
          <a:prstGeom prst="smileyFace">
            <a:avLst>
              <a:gd name="adj" fmla="val 9282"/>
            </a:avLst>
          </a:prstGeom>
          <a:solidFill>
            <a:srgbClr val="ADC5E7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5"/>
          <p:cNvSpPr/>
          <p:nvPr/>
        </p:nvSpPr>
        <p:spPr>
          <a:xfrm>
            <a:off x="6369526" y="4181520"/>
            <a:ext cx="640080" cy="542880"/>
          </a:xfrm>
          <a:prstGeom prst="smileyFace">
            <a:avLst>
              <a:gd name="adj" fmla="val -4653"/>
            </a:avLst>
          </a:prstGeom>
          <a:solidFill>
            <a:srgbClr val="ADC5E7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2" name="Grafik 671"/>
          <p:cNvPicPr/>
          <p:nvPr/>
        </p:nvPicPr>
        <p:blipFill>
          <a:blip r:embed="rId5"/>
          <a:stretch/>
        </p:blipFill>
        <p:spPr>
          <a:xfrm>
            <a:off x="274320" y="4023360"/>
            <a:ext cx="3749040" cy="1920240"/>
          </a:xfrm>
          <a:prstGeom prst="rect">
            <a:avLst/>
          </a:prstGeom>
          <a:ln>
            <a:noFill/>
          </a:ln>
        </p:spPr>
      </p:pic>
      <p:cxnSp>
        <p:nvCxnSpPr>
          <p:cNvPr id="673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74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75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76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77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78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79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3" name="Gewinkelte Verbindung 2"/>
          <p:cNvCxnSpPr>
            <a:stCxn id="667" idx="3"/>
            <a:endCxn id="666" idx="1"/>
          </p:cNvCxnSpPr>
          <p:nvPr/>
        </p:nvCxnSpPr>
        <p:spPr>
          <a:xfrm>
            <a:off x="3123406" y="2094840"/>
            <a:ext cx="420434" cy="43776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stCxn id="666" idx="3"/>
            <a:endCxn id="668" idx="1"/>
          </p:cNvCxnSpPr>
          <p:nvPr/>
        </p:nvCxnSpPr>
        <p:spPr>
          <a:xfrm>
            <a:off x="7558200" y="2532600"/>
            <a:ext cx="762840" cy="34920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stCxn id="668" idx="3"/>
            <a:endCxn id="669" idx="3"/>
          </p:cNvCxnSpPr>
          <p:nvPr/>
        </p:nvCxnSpPr>
        <p:spPr>
          <a:xfrm flipH="1">
            <a:off x="11155680" y="2881800"/>
            <a:ext cx="52560" cy="2539080"/>
          </a:xfrm>
          <a:prstGeom prst="bentConnector3">
            <a:avLst>
              <a:gd name="adj1" fmla="val -43493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winkelte Verbindung 8"/>
          <p:cNvCxnSpPr>
            <a:endCxn id="666" idx="2"/>
          </p:cNvCxnSpPr>
          <p:nvPr/>
        </p:nvCxnSpPr>
        <p:spPr>
          <a:xfrm rot="10800000" flipV="1">
            <a:off x="5551020" y="2881800"/>
            <a:ext cx="2388600" cy="410040"/>
          </a:xfrm>
          <a:prstGeom prst="bentConnector4">
            <a:avLst>
              <a:gd name="adj1" fmla="val 7984"/>
              <a:gd name="adj2" fmla="val 50380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endCxn id="672" idx="3"/>
          </p:cNvCxnSpPr>
          <p:nvPr/>
        </p:nvCxnSpPr>
        <p:spPr>
          <a:xfrm rot="5400000">
            <a:off x="3832463" y="3482737"/>
            <a:ext cx="1691640" cy="1309846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72" idx="0"/>
            <a:endCxn id="667" idx="2"/>
          </p:cNvCxnSpPr>
          <p:nvPr/>
        </p:nvCxnSpPr>
        <p:spPr>
          <a:xfrm rot="16200000" flipV="1">
            <a:off x="1073363" y="2947883"/>
            <a:ext cx="1662480" cy="488474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Processing the data: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681" name="Grafik 680"/>
          <p:cNvPicPr/>
          <p:nvPr/>
        </p:nvPicPr>
        <p:blipFill>
          <a:blip r:embed="rId2"/>
          <a:stretch/>
        </p:blipFill>
        <p:spPr>
          <a:xfrm>
            <a:off x="3984480" y="2889000"/>
            <a:ext cx="3970800" cy="1666440"/>
          </a:xfrm>
          <a:prstGeom prst="rect">
            <a:avLst/>
          </a:prstGeom>
          <a:ln>
            <a:noFill/>
          </a:ln>
        </p:spPr>
      </p:pic>
      <p:sp>
        <p:nvSpPr>
          <p:cNvPr id="682" name="CustomShape 2"/>
          <p:cNvSpPr/>
          <p:nvPr/>
        </p:nvSpPr>
        <p:spPr>
          <a:xfrm>
            <a:off x="4425120" y="1645920"/>
            <a:ext cx="3092400" cy="64872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6/ Manage the data base</a:t>
            </a:r>
          </a:p>
        </p:txBody>
      </p:sp>
      <p:sp>
        <p:nvSpPr>
          <p:cNvPr id="683" name="CustomShape 3"/>
          <p:cNvSpPr/>
          <p:nvPr/>
        </p:nvSpPr>
        <p:spPr>
          <a:xfrm>
            <a:off x="9360" y="2934720"/>
            <a:ext cx="3099600" cy="62064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5/ Set parameters</a:t>
            </a:r>
          </a:p>
        </p:txBody>
      </p:sp>
      <p:sp>
        <p:nvSpPr>
          <p:cNvPr id="684" name="CustomShape 4"/>
          <p:cNvSpPr/>
          <p:nvPr/>
        </p:nvSpPr>
        <p:spPr>
          <a:xfrm>
            <a:off x="4428000" y="5212080"/>
            <a:ext cx="3099600" cy="64872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8/ Run from the database</a:t>
            </a:r>
          </a:p>
        </p:txBody>
      </p:sp>
      <p:cxnSp>
        <p:nvCxnSpPr>
          <p:cNvPr id="685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86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sp>
        <p:nvSpPr>
          <p:cNvPr id="687" name="CustomShape 7"/>
          <p:cNvSpPr/>
          <p:nvPr/>
        </p:nvSpPr>
        <p:spPr>
          <a:xfrm>
            <a:off x="8739360" y="3031200"/>
            <a:ext cx="3099600" cy="64872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7/ Run the current data set</a:t>
            </a:r>
          </a:p>
        </p:txBody>
      </p:sp>
      <p:cxnSp>
        <p:nvCxnSpPr>
          <p:cNvPr id="688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689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pic>
        <p:nvPicPr>
          <p:cNvPr id="690" name="Grafik 689"/>
          <p:cNvPicPr/>
          <p:nvPr/>
        </p:nvPicPr>
        <p:blipFill>
          <a:blip r:embed="rId3"/>
          <a:stretch/>
        </p:blipFill>
        <p:spPr>
          <a:xfrm>
            <a:off x="110880" y="3840480"/>
            <a:ext cx="2926080" cy="1371600"/>
          </a:xfrm>
          <a:prstGeom prst="rect">
            <a:avLst/>
          </a:prstGeom>
          <a:ln>
            <a:noFill/>
          </a:ln>
        </p:spPr>
      </p:pic>
      <p:pic>
        <p:nvPicPr>
          <p:cNvPr id="691" name="Grafik 690"/>
          <p:cNvPicPr/>
          <p:nvPr/>
        </p:nvPicPr>
        <p:blipFill>
          <a:blip r:embed="rId4"/>
          <a:stretch/>
        </p:blipFill>
        <p:spPr>
          <a:xfrm>
            <a:off x="8778240" y="3868200"/>
            <a:ext cx="3155400" cy="1343880"/>
          </a:xfrm>
          <a:prstGeom prst="rect">
            <a:avLst/>
          </a:prstGeom>
          <a:ln>
            <a:noFill/>
          </a:ln>
        </p:spPr>
      </p:pic>
      <p:cxnSp>
        <p:nvCxnSpPr>
          <p:cNvPr id="3" name="Gewinkelte Verbindung 2"/>
          <p:cNvCxnSpPr>
            <a:stCxn id="683" idx="3"/>
            <a:endCxn id="681" idx="1"/>
          </p:cNvCxnSpPr>
          <p:nvPr/>
        </p:nvCxnSpPr>
        <p:spPr>
          <a:xfrm>
            <a:off x="3108960" y="3245040"/>
            <a:ext cx="875520" cy="47718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stCxn id="681" idx="3"/>
            <a:endCxn id="687" idx="1"/>
          </p:cNvCxnSpPr>
          <p:nvPr/>
        </p:nvCxnSpPr>
        <p:spPr>
          <a:xfrm flipV="1">
            <a:off x="7955280" y="3355560"/>
            <a:ext cx="784080" cy="36666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stCxn id="682" idx="2"/>
            <a:endCxn id="681" idx="0"/>
          </p:cNvCxnSpPr>
          <p:nvPr/>
        </p:nvCxnSpPr>
        <p:spPr>
          <a:xfrm rot="5400000">
            <a:off x="5673420" y="2591100"/>
            <a:ext cx="594360" cy="144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winkelte Verbindung 8"/>
          <p:cNvCxnSpPr>
            <a:stCxn id="681" idx="2"/>
            <a:endCxn id="684" idx="0"/>
          </p:cNvCxnSpPr>
          <p:nvPr/>
        </p:nvCxnSpPr>
        <p:spPr>
          <a:xfrm rot="16200000" flipH="1">
            <a:off x="5645520" y="4879800"/>
            <a:ext cx="656640" cy="792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Manage the database: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693" name="Grafik 692"/>
          <p:cNvPicPr/>
          <p:nvPr/>
        </p:nvPicPr>
        <p:blipFill>
          <a:blip r:embed="rId2"/>
          <a:stretch/>
        </p:blipFill>
        <p:spPr>
          <a:xfrm>
            <a:off x="2698560" y="2504880"/>
            <a:ext cx="5805360" cy="1335600"/>
          </a:xfrm>
          <a:prstGeom prst="rect">
            <a:avLst/>
          </a:prstGeom>
          <a:ln>
            <a:noFill/>
          </a:ln>
        </p:spPr>
      </p:pic>
      <p:sp>
        <p:nvSpPr>
          <p:cNvPr id="694" name="CustomShape 2"/>
          <p:cNvSpPr/>
          <p:nvPr/>
        </p:nvSpPr>
        <p:spPr>
          <a:xfrm>
            <a:off x="2743200" y="1664280"/>
            <a:ext cx="5659920" cy="62064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1/ Choose the data base path. </a:t>
            </a:r>
          </a:p>
          <a:p>
            <a:pPr algn="ctr"/>
            <a:r>
              <a:rPr lang="en-US" sz="1800" b="0" strike="noStrike" spc="-1">
                <a:latin typeface="Arial"/>
              </a:rPr>
              <a:t>Or leave it free then  a default one is created.</a:t>
            </a:r>
          </a:p>
        </p:txBody>
      </p:sp>
      <p:sp>
        <p:nvSpPr>
          <p:cNvPr id="695" name="CustomShape 3"/>
          <p:cNvSpPr/>
          <p:nvPr/>
        </p:nvSpPr>
        <p:spPr>
          <a:xfrm>
            <a:off x="460080" y="2519280"/>
            <a:ext cx="1482480" cy="45144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Delete</a:t>
            </a:r>
          </a:p>
        </p:txBody>
      </p:sp>
      <p:sp>
        <p:nvSpPr>
          <p:cNvPr id="696" name="CustomShape 4"/>
          <p:cNvSpPr/>
          <p:nvPr/>
        </p:nvSpPr>
        <p:spPr>
          <a:xfrm>
            <a:off x="9437760" y="2516400"/>
            <a:ext cx="1482480" cy="45720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Browse</a:t>
            </a:r>
          </a:p>
        </p:txBody>
      </p:sp>
      <p:cxnSp>
        <p:nvCxnSpPr>
          <p:cNvPr id="697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</a:ln>
        </p:spPr>
      </p:cxnSp>
      <p:cxnSp>
        <p:nvCxnSpPr>
          <p:cNvPr id="69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</a:ln>
        </p:spPr>
      </p:cxnSp>
      <p:cxnSp>
        <p:nvCxnSpPr>
          <p:cNvPr id="699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</a:ln>
        </p:spPr>
      </p:cxnSp>
      <p:sp>
        <p:nvSpPr>
          <p:cNvPr id="700" name="CustomShape 8"/>
          <p:cNvSpPr/>
          <p:nvPr/>
        </p:nvSpPr>
        <p:spPr>
          <a:xfrm>
            <a:off x="640080" y="4846320"/>
            <a:ext cx="1920240" cy="457200"/>
          </a:xfrm>
          <a:prstGeom prst="rect">
            <a:avLst/>
          </a:prstGeom>
          <a:solidFill>
            <a:srgbClr val="87D1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Validate</a:t>
            </a:r>
          </a:p>
        </p:txBody>
      </p:sp>
      <p:pic>
        <p:nvPicPr>
          <p:cNvPr id="701" name="Grafik 700"/>
          <p:cNvPicPr/>
          <p:nvPr/>
        </p:nvPicPr>
        <p:blipFill>
          <a:blip r:embed="rId3"/>
          <a:stretch/>
        </p:blipFill>
        <p:spPr>
          <a:xfrm>
            <a:off x="5760720" y="4023360"/>
            <a:ext cx="5394960" cy="2103120"/>
          </a:xfrm>
          <a:prstGeom prst="rect">
            <a:avLst/>
          </a:prstGeom>
          <a:ln>
            <a:noFill/>
          </a:ln>
        </p:spPr>
      </p:pic>
      <p:cxnSp>
        <p:nvCxnSpPr>
          <p:cNvPr id="702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cxnSp>
        <p:nvCxnSpPr>
          <p:cNvPr id="3" name="Gewinkelte Verbindung 2"/>
          <p:cNvCxnSpPr>
            <a:stCxn id="695" idx="3"/>
          </p:cNvCxnSpPr>
          <p:nvPr/>
        </p:nvCxnSpPr>
        <p:spPr>
          <a:xfrm>
            <a:off x="1942560" y="2745000"/>
            <a:ext cx="876046" cy="68400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stCxn id="696" idx="1"/>
          </p:cNvCxnSpPr>
          <p:nvPr/>
        </p:nvCxnSpPr>
        <p:spPr>
          <a:xfrm rot="10800000" flipV="1">
            <a:off x="8403120" y="2745000"/>
            <a:ext cx="1034640" cy="60780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winkelte Verbindung 8"/>
          <p:cNvCxnSpPr>
            <a:stCxn id="700" idx="3"/>
          </p:cNvCxnSpPr>
          <p:nvPr/>
        </p:nvCxnSpPr>
        <p:spPr>
          <a:xfrm flipV="1">
            <a:off x="2560320" y="3840480"/>
            <a:ext cx="2087086" cy="1234440"/>
          </a:xfrm>
          <a:prstGeom prst="bentConnector3">
            <a:avLst>
              <a:gd name="adj1" fmla="val 99954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endCxn id="701" idx="1"/>
          </p:cNvCxnSpPr>
          <p:nvPr/>
        </p:nvCxnSpPr>
        <p:spPr>
          <a:xfrm rot="16200000" flipH="1">
            <a:off x="4891643" y="4205843"/>
            <a:ext cx="1234440" cy="503714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477720" y="477000"/>
            <a:ext cx="1108620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Frutiger LT Com 45 Light"/>
              </a:rPr>
              <a:t>Manage the database: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04" name="Grafik 703"/>
          <p:cNvPicPr/>
          <p:nvPr/>
        </p:nvPicPr>
        <p:blipFill>
          <a:blip r:embed="rId2"/>
          <a:stretch/>
        </p:blipFill>
        <p:spPr>
          <a:xfrm>
            <a:off x="5029200" y="1645920"/>
            <a:ext cx="6583680" cy="4389120"/>
          </a:xfrm>
          <a:prstGeom prst="rect">
            <a:avLst/>
          </a:prstGeom>
          <a:ln>
            <a:noFill/>
          </a:ln>
        </p:spPr>
      </p:pic>
      <p:sp>
        <p:nvSpPr>
          <p:cNvPr id="705" name="CustomShape 2"/>
          <p:cNvSpPr/>
          <p:nvPr/>
        </p:nvSpPr>
        <p:spPr>
          <a:xfrm>
            <a:off x="91440" y="1773360"/>
            <a:ext cx="4885200" cy="421200"/>
          </a:xfrm>
          <a:prstGeom prst="rect">
            <a:avLst/>
          </a:prstGeom>
          <a:solidFill>
            <a:srgbClr val="CE181E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Don’t forget to refresh to update the table!</a:t>
            </a:r>
          </a:p>
        </p:txBody>
      </p:sp>
      <p:sp>
        <p:nvSpPr>
          <p:cNvPr id="706" name="Line 3"/>
          <p:cNvSpPr/>
          <p:nvPr/>
        </p:nvSpPr>
        <p:spPr>
          <a:xfrm flipH="1">
            <a:off x="2518560" y="2449440"/>
            <a:ext cx="2560320" cy="0"/>
          </a:xfrm>
          <a:prstGeom prst="line">
            <a:avLst/>
          </a:prstGeom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707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sp>
        <p:nvSpPr>
          <p:cNvPr id="708" name="Line 5"/>
          <p:cNvSpPr/>
          <p:nvPr/>
        </p:nvSpPr>
        <p:spPr>
          <a:xfrm flipH="1">
            <a:off x="4114800" y="5760720"/>
            <a:ext cx="914400" cy="0"/>
          </a:xfrm>
          <a:prstGeom prst="line">
            <a:avLst/>
          </a:prstGeom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9" name="Grafik 708"/>
          <p:cNvPicPr/>
          <p:nvPr/>
        </p:nvPicPr>
        <p:blipFill>
          <a:blip r:embed="rId3"/>
          <a:stretch/>
        </p:blipFill>
        <p:spPr>
          <a:xfrm>
            <a:off x="519120" y="2834640"/>
            <a:ext cx="4235760" cy="2621520"/>
          </a:xfrm>
          <a:prstGeom prst="rect">
            <a:avLst/>
          </a:prstGeom>
          <a:ln>
            <a:noFill/>
          </a:ln>
        </p:spPr>
      </p:pic>
      <p:cxnSp>
        <p:nvCxnSpPr>
          <p:cNvPr id="71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66B3"/>
            </a:solidFill>
            <a:tailEnd type="triangle" w="med" len="med"/>
          </a:ln>
        </p:spPr>
      </p:cxnSp>
      <p:sp>
        <p:nvSpPr>
          <p:cNvPr id="711" name="Freeform 7"/>
          <p:cNvSpPr/>
          <p:nvPr/>
        </p:nvSpPr>
        <p:spPr>
          <a:xfrm>
            <a:off x="1701360" y="3200400"/>
            <a:ext cx="2596680" cy="183240"/>
          </a:xfrm>
          <a:custGeom>
            <a:avLst/>
            <a:gdLst/>
            <a:ahLst/>
            <a:cxnLst/>
            <a:rect l="0" t="0" r="r" b="b"/>
            <a:pathLst>
              <a:path w="7213" h="509">
                <a:moveTo>
                  <a:pt x="0" y="0"/>
                </a:moveTo>
                <a:lnTo>
                  <a:pt x="7212" y="0"/>
                </a:lnTo>
                <a:lnTo>
                  <a:pt x="7212" y="508"/>
                </a:lnTo>
                <a:lnTo>
                  <a:pt x="233" y="508"/>
                </a:lnTo>
                <a:lnTo>
                  <a:pt x="233" y="0"/>
                </a:lnTo>
              </a:path>
            </a:pathLst>
          </a:custGeom>
          <a:noFill/>
          <a:ln>
            <a:solidFill>
              <a:srgbClr val="ED1C24"/>
            </a:solidFill>
          </a:ln>
        </p:spPr>
      </p:sp>
      <p:sp>
        <p:nvSpPr>
          <p:cNvPr id="712" name="Freeform 8"/>
          <p:cNvSpPr/>
          <p:nvPr/>
        </p:nvSpPr>
        <p:spPr>
          <a:xfrm>
            <a:off x="1701360" y="3840480"/>
            <a:ext cx="2962440" cy="823320"/>
          </a:xfrm>
          <a:custGeom>
            <a:avLst/>
            <a:gdLst/>
            <a:ahLst/>
            <a:cxnLst/>
            <a:rect l="0" t="0" r="r" b="b"/>
            <a:pathLst>
              <a:path w="8229" h="2287">
                <a:moveTo>
                  <a:pt x="0" y="0"/>
                </a:moveTo>
                <a:lnTo>
                  <a:pt x="8228" y="0"/>
                </a:lnTo>
                <a:lnTo>
                  <a:pt x="8228" y="2286"/>
                </a:lnTo>
                <a:lnTo>
                  <a:pt x="265" y="2286"/>
                </a:lnTo>
                <a:lnTo>
                  <a:pt x="265" y="0"/>
                </a:lnTo>
              </a:path>
            </a:pathLst>
          </a:custGeom>
          <a:noFill/>
          <a:ln>
            <a:solidFill>
              <a:srgbClr val="ED1C24"/>
            </a:solidFill>
          </a:ln>
        </p:spPr>
      </p:sp>
      <p:sp>
        <p:nvSpPr>
          <p:cNvPr id="713" name="CustomShape 9"/>
          <p:cNvSpPr/>
          <p:nvPr/>
        </p:nvSpPr>
        <p:spPr>
          <a:xfrm>
            <a:off x="365760" y="5669280"/>
            <a:ext cx="2011680" cy="421200"/>
          </a:xfrm>
          <a:prstGeom prst="rect">
            <a:avLst/>
          </a:prstGeom>
          <a:solidFill>
            <a:srgbClr val="CE181E"/>
          </a:solidFill>
          <a:ln>
            <a:solidFill>
              <a:srgbClr val="0066B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Obligatory</a:t>
            </a:r>
          </a:p>
        </p:txBody>
      </p:sp>
      <p:sp>
        <p:nvSpPr>
          <p:cNvPr id="714" name="Line 10"/>
          <p:cNvSpPr/>
          <p:nvPr/>
        </p:nvSpPr>
        <p:spPr>
          <a:xfrm flipH="1">
            <a:off x="1188720" y="3200400"/>
            <a:ext cx="512640" cy="246888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1"/>
          <p:cNvSpPr/>
          <p:nvPr/>
        </p:nvSpPr>
        <p:spPr>
          <a:xfrm flipH="1">
            <a:off x="1188720" y="3840480"/>
            <a:ext cx="512640" cy="182880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P10_171207_ppt_Master_Ins_de_16zu9</Template>
  <TotalTime>0</TotalTime>
  <Words>738</Words>
  <Application>Microsoft Office PowerPoint</Application>
  <PresentationFormat>Benutzerdefiniert</PresentationFormat>
  <Paragraphs>205</Paragraphs>
  <Slides>22</Slides>
  <Notes>0</Notes>
  <HiddenSlides>11</HiddenSlides>
  <MMClips>0</MMClips>
  <ScaleCrop>false</ScaleCrop>
  <HeadingPairs>
    <vt:vector size="4" baseType="variant">
      <vt:variant>
        <vt:lpstr>Design</vt:lpstr>
      </vt:variant>
      <vt:variant>
        <vt:i4>12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subject/>
  <dc:creator>Hellstab, Erika</dc:creator>
  <dc:description/>
  <cp:lastModifiedBy>El Houssaini, Youness</cp:lastModifiedBy>
  <cp:revision>81</cp:revision>
  <dcterms:created xsi:type="dcterms:W3CDTF">2018-04-19T07:44:57Z</dcterms:created>
  <dcterms:modified xsi:type="dcterms:W3CDTF">2020-05-11T10:31:23Z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FHGsprache">
    <vt:lpwstr>de</vt:lpwstr>
  </property>
  <property fmtid="{D5CDD505-2E9C-101B-9397-08002B2CF9AE}" pid="5" name="FHGvorlage">
    <vt:bool>true</vt:bool>
  </property>
  <property fmtid="{D5CDD505-2E9C-101B-9397-08002B2CF9AE}" pid="6" name="HiddenSlides">
    <vt:i4>11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Benutzerdefiniert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14</vt:i4>
  </property>
  <property fmtid="{D5CDD505-2E9C-101B-9397-08002B2CF9AE}" pid="15" name="hasChanged">
    <vt:bool>false</vt:bool>
  </property>
  <property fmtid="{D5CDD505-2E9C-101B-9397-08002B2CF9AE}" pid="16" name="klassifizierung">
    <vt:lpwstr> </vt:lpwstr>
  </property>
  <property fmtid="{D5CDD505-2E9C-101B-9397-08002B2CF9AE}" pid="17" name="pageCount">
    <vt:lpwstr>16</vt:lpwstr>
  </property>
</Properties>
</file>