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j-lt"/>
        <a:ea typeface="+mj-ea"/>
        <a:cs typeface="+mj-cs"/>
        <a:sym typeface="Calibri"/>
      </a:defRPr>
    </a:lvl1pPr>
    <a:lvl2pPr indent="228600" defTabSz="1828800" latinLnBrk="0">
      <a:defRPr sz="2400">
        <a:latin typeface="+mj-lt"/>
        <a:ea typeface="+mj-ea"/>
        <a:cs typeface="+mj-cs"/>
        <a:sym typeface="Calibri"/>
      </a:defRPr>
    </a:lvl2pPr>
    <a:lvl3pPr indent="457200" defTabSz="1828800" latinLnBrk="0">
      <a:defRPr sz="2400">
        <a:latin typeface="+mj-lt"/>
        <a:ea typeface="+mj-ea"/>
        <a:cs typeface="+mj-cs"/>
        <a:sym typeface="Calibri"/>
      </a:defRPr>
    </a:lvl3pPr>
    <a:lvl4pPr indent="685800" defTabSz="1828800" latinLnBrk="0">
      <a:defRPr sz="2400">
        <a:latin typeface="+mj-lt"/>
        <a:ea typeface="+mj-ea"/>
        <a:cs typeface="+mj-cs"/>
        <a:sym typeface="Calibri"/>
      </a:defRPr>
    </a:lvl4pPr>
    <a:lvl5pPr indent="914400" defTabSz="1828800" latinLnBrk="0">
      <a:defRPr sz="2400">
        <a:latin typeface="+mj-lt"/>
        <a:ea typeface="+mj-ea"/>
        <a:cs typeface="+mj-cs"/>
        <a:sym typeface="Calibri"/>
      </a:defRPr>
    </a:lvl5pPr>
    <a:lvl6pPr indent="1143000" defTabSz="1828800" latinLnBrk="0">
      <a:defRPr sz="2400">
        <a:latin typeface="+mj-lt"/>
        <a:ea typeface="+mj-ea"/>
        <a:cs typeface="+mj-cs"/>
        <a:sym typeface="Calibri"/>
      </a:defRPr>
    </a:lvl6pPr>
    <a:lvl7pPr indent="1371600" defTabSz="1828800" latinLnBrk="0">
      <a:defRPr sz="2400">
        <a:latin typeface="+mj-lt"/>
        <a:ea typeface="+mj-ea"/>
        <a:cs typeface="+mj-cs"/>
        <a:sym typeface="Calibri"/>
      </a:defRPr>
    </a:lvl7pPr>
    <a:lvl8pPr indent="1600200" defTabSz="1828800" latinLnBrk="0">
      <a:defRPr sz="2400">
        <a:latin typeface="+mj-lt"/>
        <a:ea typeface="+mj-ea"/>
        <a:cs typeface="+mj-cs"/>
        <a:sym typeface="Calibri"/>
      </a:defRPr>
    </a:lvl8pPr>
    <a:lvl9pPr indent="1828800" defTabSz="1828800" latinLnBrk="0">
      <a:defRPr sz="24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  <a:lvl2pPr marL="0" indent="457200" algn="ctr">
              <a:buSzTx/>
              <a:buFontTx/>
              <a:buNone/>
              <a:defRPr sz="4800"/>
            </a:lvl2pPr>
            <a:lvl3pPr marL="0" indent="914400" algn="ctr">
              <a:buSzTx/>
              <a:buFontTx/>
              <a:buNone/>
              <a:defRPr sz="4800"/>
            </a:lvl3pPr>
            <a:lvl4pPr marL="0" indent="1371600" algn="ctr">
              <a:buSzTx/>
              <a:buFontTx/>
              <a:buNone/>
              <a:defRPr sz="4800"/>
            </a:lvl4pPr>
            <a:lvl5pPr marL="0" indent="1828800" algn="ctr">
              <a:buSzTx/>
              <a:buFontTx/>
              <a:buNone/>
              <a:defRPr sz="4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554479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997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911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oidberg 2.0"/>
          <p:cNvSpPr txBox="1"/>
          <p:nvPr/>
        </p:nvSpPr>
        <p:spPr>
          <a:xfrm>
            <a:off x="2527680" y="6981565"/>
            <a:ext cx="8493325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0000">
                <a:solidFill>
                  <a:srgbClr val="111324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Zoidberg 2.0</a:t>
            </a:r>
          </a:p>
        </p:txBody>
      </p:sp>
      <p:sp>
        <p:nvSpPr>
          <p:cNvPr id="30" name="Figure"/>
          <p:cNvSpPr/>
          <p:nvPr/>
        </p:nvSpPr>
        <p:spPr>
          <a:xfrm>
            <a:off x="12881915" y="-25400"/>
            <a:ext cx="11527485" cy="1377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0" h="21600" fill="norm" stroke="1" extrusionOk="0">
                <a:moveTo>
                  <a:pt x="9427" y="0"/>
                </a:moveTo>
                <a:lnTo>
                  <a:pt x="1600" y="6573"/>
                </a:lnTo>
                <a:cubicBezTo>
                  <a:pt x="841" y="7210"/>
                  <a:pt x="385" y="7593"/>
                  <a:pt x="208" y="7954"/>
                </a:cubicBezTo>
                <a:cubicBezTo>
                  <a:pt x="-70" y="8456"/>
                  <a:pt x="-70" y="9034"/>
                  <a:pt x="208" y="9535"/>
                </a:cubicBezTo>
                <a:cubicBezTo>
                  <a:pt x="385" y="9897"/>
                  <a:pt x="841" y="10279"/>
                  <a:pt x="1600" y="10917"/>
                </a:cubicBezTo>
                <a:lnTo>
                  <a:pt x="14322" y="21600"/>
                </a:lnTo>
                <a:lnTo>
                  <a:pt x="21530" y="21600"/>
                </a:lnTo>
                <a:lnTo>
                  <a:pt x="21530" y="0"/>
                </a:lnTo>
                <a:lnTo>
                  <a:pt x="9427" y="0"/>
                </a:lnTo>
                <a:close/>
              </a:path>
            </a:pathLst>
          </a:custGeom>
          <a:solidFill>
            <a:srgbClr val="C7CDD4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1" name="Figure"/>
          <p:cNvSpPr/>
          <p:nvPr/>
        </p:nvSpPr>
        <p:spPr>
          <a:xfrm>
            <a:off x="12881915" y="-27980"/>
            <a:ext cx="11527485" cy="1377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0" h="21600" fill="norm" stroke="1" extrusionOk="0">
                <a:moveTo>
                  <a:pt x="9427" y="0"/>
                </a:moveTo>
                <a:lnTo>
                  <a:pt x="1600" y="6573"/>
                </a:lnTo>
                <a:cubicBezTo>
                  <a:pt x="841" y="7210"/>
                  <a:pt x="385" y="7593"/>
                  <a:pt x="208" y="7954"/>
                </a:cubicBezTo>
                <a:cubicBezTo>
                  <a:pt x="-70" y="8456"/>
                  <a:pt x="-70" y="9034"/>
                  <a:pt x="208" y="9535"/>
                </a:cubicBezTo>
                <a:cubicBezTo>
                  <a:pt x="385" y="9897"/>
                  <a:pt x="841" y="10279"/>
                  <a:pt x="1600" y="10917"/>
                </a:cubicBezTo>
                <a:lnTo>
                  <a:pt x="14322" y="21600"/>
                </a:lnTo>
                <a:lnTo>
                  <a:pt x="21530" y="21600"/>
                </a:lnTo>
                <a:lnTo>
                  <a:pt x="21530" y="0"/>
                </a:lnTo>
                <a:lnTo>
                  <a:pt x="9427" y="0"/>
                </a:lnTo>
                <a:close/>
              </a:path>
            </a:pathLst>
          </a:custGeom>
          <a:gradFill>
            <a:gsLst>
              <a:gs pos="0">
                <a:srgbClr val="88DDCF">
                  <a:alpha val="87297"/>
                </a:srgbClr>
              </a:gs>
              <a:gs pos="100000">
                <a:schemeClr val="accent1">
                  <a:hueOff val="258141"/>
                  <a:satOff val="-1314"/>
                  <a:lumOff val="16637"/>
                  <a:alpha val="87297"/>
                </a:schemeClr>
              </a:gs>
            </a:gsLst>
            <a:lin ang="5400000"/>
          </a:gra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pic>
        <p:nvPicPr>
          <p:cNvPr id="32" name="futurama-zoidberg.png" descr="futurama-zoidbe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0758" y="2732833"/>
            <a:ext cx="3799831" cy="3799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Epitech.gif" descr="Epitech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399" y="12132809"/>
            <a:ext cx="2641711" cy="97880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Projet Intelligence Artificielle et Big Data"/>
          <p:cNvSpPr txBox="1"/>
          <p:nvPr/>
        </p:nvSpPr>
        <p:spPr>
          <a:xfrm>
            <a:off x="2560187" y="8769525"/>
            <a:ext cx="7669953" cy="6407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/>
            <a:r>
              <a:t>Projet Intelligence Artificielle et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igure"/>
          <p:cNvSpPr/>
          <p:nvPr/>
        </p:nvSpPr>
        <p:spPr>
          <a:xfrm rot="10800000">
            <a:off x="23648987" y="6584437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40" name="Figure"/>
          <p:cNvSpPr/>
          <p:nvPr/>
        </p:nvSpPr>
        <p:spPr>
          <a:xfrm rot="10800000">
            <a:off x="19268473" y="775246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41" name="Figure"/>
          <p:cNvSpPr/>
          <p:nvPr/>
        </p:nvSpPr>
        <p:spPr>
          <a:xfrm rot="10800000">
            <a:off x="16014806" y="896687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42" name="Figure"/>
          <p:cNvSpPr/>
          <p:nvPr/>
        </p:nvSpPr>
        <p:spPr>
          <a:xfrm rot="10800000">
            <a:off x="22857736" y="-279400"/>
            <a:ext cx="12698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43" name="Figure"/>
          <p:cNvSpPr/>
          <p:nvPr/>
        </p:nvSpPr>
        <p:spPr>
          <a:xfrm rot="10800000">
            <a:off x="14001574" y="101600"/>
            <a:ext cx="12698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44" name="Figure"/>
          <p:cNvSpPr/>
          <p:nvPr/>
        </p:nvSpPr>
        <p:spPr>
          <a:xfrm rot="10800000">
            <a:off x="10342959" y="765491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45" name="Figure"/>
          <p:cNvSpPr/>
          <p:nvPr/>
        </p:nvSpPr>
        <p:spPr>
          <a:xfrm rot="10800000">
            <a:off x="22069911" y="9782492"/>
            <a:ext cx="2510236" cy="2510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46" name="Figure"/>
          <p:cNvSpPr/>
          <p:nvPr/>
        </p:nvSpPr>
        <p:spPr>
          <a:xfrm rot="10800000">
            <a:off x="19105959" y="13109891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47" name="Traitement des données"/>
          <p:cNvSpPr txBox="1"/>
          <p:nvPr/>
        </p:nvSpPr>
        <p:spPr>
          <a:xfrm>
            <a:off x="2931011" y="2631439"/>
            <a:ext cx="18045344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4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Traitement des données</a:t>
            </a:r>
          </a:p>
        </p:txBody>
      </p:sp>
      <p:sp>
        <p:nvSpPr>
          <p:cNvPr id="148" name="EXPLORATION DES DONNÉES"/>
          <p:cNvSpPr txBox="1"/>
          <p:nvPr/>
        </p:nvSpPr>
        <p:spPr>
          <a:xfrm>
            <a:off x="2899716" y="1762113"/>
            <a:ext cx="783035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EXPLORATION DES DONNÉES</a:t>
            </a:r>
          </a:p>
        </p:txBody>
      </p:sp>
      <p:sp>
        <p:nvSpPr>
          <p:cNvPr id="149" name="Figure"/>
          <p:cNvSpPr/>
          <p:nvPr/>
        </p:nvSpPr>
        <p:spPr>
          <a:xfrm rot="10800000">
            <a:off x="13365559" y="12551092"/>
            <a:ext cx="797754" cy="79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50" name="Graphic 77"/>
          <p:cNvSpPr/>
          <p:nvPr/>
        </p:nvSpPr>
        <p:spPr>
          <a:xfrm>
            <a:off x="9741004" y="7384697"/>
            <a:ext cx="462627" cy="450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568" y="14833"/>
                </a:moveTo>
                <a:lnTo>
                  <a:pt x="21568" y="19841"/>
                </a:lnTo>
                <a:cubicBezTo>
                  <a:pt x="21584" y="20510"/>
                  <a:pt x="21228" y="21129"/>
                  <a:pt x="20650" y="21436"/>
                </a:cubicBezTo>
                <a:cubicBezTo>
                  <a:pt x="20433" y="21544"/>
                  <a:pt x="20194" y="21600"/>
                  <a:pt x="19953" y="21600"/>
                </a:cubicBezTo>
                <a:cubicBezTo>
                  <a:pt x="19571" y="21599"/>
                  <a:pt x="19202" y="21457"/>
                  <a:pt x="18914" y="21201"/>
                </a:cubicBezTo>
                <a:cubicBezTo>
                  <a:pt x="17705" y="20131"/>
                  <a:pt x="16347" y="19255"/>
                  <a:pt x="14885" y="18602"/>
                </a:cubicBezTo>
                <a:cubicBezTo>
                  <a:pt x="13607" y="18020"/>
                  <a:pt x="12789" y="16709"/>
                  <a:pt x="12806" y="15271"/>
                </a:cubicBezTo>
                <a:lnTo>
                  <a:pt x="12806" y="8252"/>
                </a:lnTo>
                <a:cubicBezTo>
                  <a:pt x="11995" y="8077"/>
                  <a:pt x="11275" y="7600"/>
                  <a:pt x="10784" y="6914"/>
                </a:cubicBezTo>
                <a:cubicBezTo>
                  <a:pt x="10293" y="7600"/>
                  <a:pt x="9573" y="8077"/>
                  <a:pt x="8762" y="8252"/>
                </a:cubicBezTo>
                <a:lnTo>
                  <a:pt x="8762" y="9719"/>
                </a:lnTo>
                <a:cubicBezTo>
                  <a:pt x="8763" y="10456"/>
                  <a:pt x="8234" y="11081"/>
                  <a:pt x="7524" y="11182"/>
                </a:cubicBezTo>
                <a:cubicBezTo>
                  <a:pt x="7431" y="11195"/>
                  <a:pt x="7337" y="11206"/>
                  <a:pt x="7243" y="11216"/>
                </a:cubicBezTo>
                <a:cubicBezTo>
                  <a:pt x="7031" y="11237"/>
                  <a:pt x="6817" y="11248"/>
                  <a:pt x="6602" y="11248"/>
                </a:cubicBezTo>
                <a:lnTo>
                  <a:pt x="6515" y="11248"/>
                </a:lnTo>
                <a:cubicBezTo>
                  <a:pt x="6143" y="11246"/>
                  <a:pt x="5840" y="11554"/>
                  <a:pt x="5837" y="11937"/>
                </a:cubicBezTo>
                <a:cubicBezTo>
                  <a:pt x="5835" y="12320"/>
                  <a:pt x="6134" y="12633"/>
                  <a:pt x="6507" y="12635"/>
                </a:cubicBezTo>
                <a:lnTo>
                  <a:pt x="6602" y="12635"/>
                </a:lnTo>
                <a:cubicBezTo>
                  <a:pt x="6856" y="12635"/>
                  <a:pt x="7116" y="12621"/>
                  <a:pt x="7373" y="12596"/>
                </a:cubicBezTo>
                <a:cubicBezTo>
                  <a:pt x="7842" y="12549"/>
                  <a:pt x="8307" y="12464"/>
                  <a:pt x="8762" y="12340"/>
                </a:cubicBezTo>
                <a:lnTo>
                  <a:pt x="8762" y="15272"/>
                </a:lnTo>
                <a:cubicBezTo>
                  <a:pt x="8765" y="16075"/>
                  <a:pt x="8511" y="16857"/>
                  <a:pt x="8039" y="17497"/>
                </a:cubicBezTo>
                <a:cubicBezTo>
                  <a:pt x="7512" y="18175"/>
                  <a:pt x="6566" y="18320"/>
                  <a:pt x="5871" y="17828"/>
                </a:cubicBezTo>
                <a:cubicBezTo>
                  <a:pt x="5477" y="17550"/>
                  <a:pt x="5104" y="17242"/>
                  <a:pt x="4755" y="16907"/>
                </a:cubicBezTo>
                <a:cubicBezTo>
                  <a:pt x="4488" y="16640"/>
                  <a:pt x="4062" y="16646"/>
                  <a:pt x="3802" y="16920"/>
                </a:cubicBezTo>
                <a:cubicBezTo>
                  <a:pt x="3543" y="17195"/>
                  <a:pt x="3548" y="17634"/>
                  <a:pt x="3815" y="17901"/>
                </a:cubicBezTo>
                <a:cubicBezTo>
                  <a:pt x="3822" y="17908"/>
                  <a:pt x="3829" y="17915"/>
                  <a:pt x="3836" y="17921"/>
                </a:cubicBezTo>
                <a:cubicBezTo>
                  <a:pt x="4340" y="18403"/>
                  <a:pt x="4886" y="18835"/>
                  <a:pt x="5467" y="19213"/>
                </a:cubicBezTo>
                <a:cubicBezTo>
                  <a:pt x="4464" y="19772"/>
                  <a:pt x="3522" y="20438"/>
                  <a:pt x="2655" y="21200"/>
                </a:cubicBezTo>
                <a:cubicBezTo>
                  <a:pt x="2366" y="21456"/>
                  <a:pt x="1997" y="21598"/>
                  <a:pt x="1616" y="21599"/>
                </a:cubicBezTo>
                <a:cubicBezTo>
                  <a:pt x="1374" y="21598"/>
                  <a:pt x="1136" y="21542"/>
                  <a:pt x="918" y="21435"/>
                </a:cubicBezTo>
                <a:cubicBezTo>
                  <a:pt x="341" y="21128"/>
                  <a:pt x="-15" y="20509"/>
                  <a:pt x="1" y="19841"/>
                </a:cubicBezTo>
                <a:lnTo>
                  <a:pt x="1" y="14682"/>
                </a:lnTo>
                <a:cubicBezTo>
                  <a:pt x="-16" y="13240"/>
                  <a:pt x="145" y="11802"/>
                  <a:pt x="481" y="10402"/>
                </a:cubicBezTo>
                <a:cubicBezTo>
                  <a:pt x="1195" y="7161"/>
                  <a:pt x="3110" y="4334"/>
                  <a:pt x="5819" y="2525"/>
                </a:cubicBezTo>
                <a:cubicBezTo>
                  <a:pt x="6482" y="2087"/>
                  <a:pt x="7340" y="2120"/>
                  <a:pt x="7971" y="2607"/>
                </a:cubicBezTo>
                <a:cubicBezTo>
                  <a:pt x="8482" y="3008"/>
                  <a:pt x="8776" y="3637"/>
                  <a:pt x="8762" y="4299"/>
                </a:cubicBezTo>
                <a:lnTo>
                  <a:pt x="8762" y="6807"/>
                </a:lnTo>
                <a:cubicBezTo>
                  <a:pt x="9567" y="6514"/>
                  <a:pt x="10107" y="5733"/>
                  <a:pt x="10110" y="4854"/>
                </a:cubicBezTo>
                <a:lnTo>
                  <a:pt x="10110" y="693"/>
                </a:lnTo>
                <a:cubicBezTo>
                  <a:pt x="10110" y="310"/>
                  <a:pt x="10412" y="0"/>
                  <a:pt x="10784" y="0"/>
                </a:cubicBezTo>
                <a:cubicBezTo>
                  <a:pt x="11157" y="0"/>
                  <a:pt x="11458" y="310"/>
                  <a:pt x="11458" y="693"/>
                </a:cubicBezTo>
                <a:lnTo>
                  <a:pt x="11458" y="4854"/>
                </a:lnTo>
                <a:cubicBezTo>
                  <a:pt x="11462" y="5733"/>
                  <a:pt x="12001" y="6514"/>
                  <a:pt x="12806" y="6807"/>
                </a:cubicBezTo>
                <a:lnTo>
                  <a:pt x="12806" y="4304"/>
                </a:lnTo>
                <a:cubicBezTo>
                  <a:pt x="12792" y="3643"/>
                  <a:pt x="13085" y="3014"/>
                  <a:pt x="13594" y="2610"/>
                </a:cubicBezTo>
                <a:cubicBezTo>
                  <a:pt x="14225" y="2120"/>
                  <a:pt x="15085" y="2086"/>
                  <a:pt x="15751" y="2525"/>
                </a:cubicBezTo>
                <a:cubicBezTo>
                  <a:pt x="18459" y="4334"/>
                  <a:pt x="20374" y="7161"/>
                  <a:pt x="21087" y="10402"/>
                </a:cubicBezTo>
                <a:cubicBezTo>
                  <a:pt x="21184" y="10797"/>
                  <a:pt x="21261" y="11198"/>
                  <a:pt x="21317" y="11601"/>
                </a:cubicBezTo>
                <a:cubicBezTo>
                  <a:pt x="21375" y="11994"/>
                  <a:pt x="21322" y="12396"/>
                  <a:pt x="21163" y="12759"/>
                </a:cubicBezTo>
                <a:cubicBezTo>
                  <a:pt x="20726" y="13744"/>
                  <a:pt x="20117" y="14637"/>
                  <a:pt x="19366" y="15394"/>
                </a:cubicBezTo>
                <a:cubicBezTo>
                  <a:pt x="19098" y="15660"/>
                  <a:pt x="19090" y="16099"/>
                  <a:pt x="19348" y="16375"/>
                </a:cubicBezTo>
                <a:cubicBezTo>
                  <a:pt x="19606" y="16651"/>
                  <a:pt x="20032" y="16659"/>
                  <a:pt x="20301" y="16394"/>
                </a:cubicBezTo>
                <a:cubicBezTo>
                  <a:pt x="20774" y="15920"/>
                  <a:pt x="21199" y="15397"/>
                  <a:pt x="21568" y="14833"/>
                </a:cubicBezTo>
                <a:close/>
                <a:moveTo>
                  <a:pt x="3650" y="9465"/>
                </a:moveTo>
                <a:cubicBezTo>
                  <a:pt x="3735" y="9249"/>
                  <a:pt x="3827" y="9036"/>
                  <a:pt x="3925" y="8826"/>
                </a:cubicBezTo>
                <a:cubicBezTo>
                  <a:pt x="4081" y="8478"/>
                  <a:pt x="3934" y="8066"/>
                  <a:pt x="3596" y="7906"/>
                </a:cubicBezTo>
                <a:cubicBezTo>
                  <a:pt x="3267" y="7750"/>
                  <a:pt x="2876" y="7889"/>
                  <a:pt x="2712" y="8222"/>
                </a:cubicBezTo>
                <a:cubicBezTo>
                  <a:pt x="2600" y="8461"/>
                  <a:pt x="2496" y="8703"/>
                  <a:pt x="2400" y="8948"/>
                </a:cubicBezTo>
                <a:cubicBezTo>
                  <a:pt x="2253" y="9300"/>
                  <a:pt x="2410" y="9708"/>
                  <a:pt x="2752" y="9860"/>
                </a:cubicBezTo>
                <a:cubicBezTo>
                  <a:pt x="3094" y="10011"/>
                  <a:pt x="3491" y="9849"/>
                  <a:pt x="3638" y="9497"/>
                </a:cubicBezTo>
                <a:cubicBezTo>
                  <a:pt x="3642" y="9487"/>
                  <a:pt x="3647" y="9476"/>
                  <a:pt x="3650" y="9465"/>
                </a:cubicBezTo>
                <a:close/>
                <a:moveTo>
                  <a:pt x="5423" y="6509"/>
                </a:moveTo>
                <a:cubicBezTo>
                  <a:pt x="5942" y="5902"/>
                  <a:pt x="6530" y="5360"/>
                  <a:pt x="7175" y="4897"/>
                </a:cubicBezTo>
                <a:cubicBezTo>
                  <a:pt x="7489" y="4692"/>
                  <a:pt x="7582" y="4263"/>
                  <a:pt x="7383" y="3940"/>
                </a:cubicBezTo>
                <a:cubicBezTo>
                  <a:pt x="7183" y="3617"/>
                  <a:pt x="6766" y="3521"/>
                  <a:pt x="6452" y="3727"/>
                </a:cubicBezTo>
                <a:cubicBezTo>
                  <a:pt x="6437" y="3737"/>
                  <a:pt x="6422" y="3747"/>
                  <a:pt x="6408" y="3758"/>
                </a:cubicBezTo>
                <a:cubicBezTo>
                  <a:pt x="5673" y="4285"/>
                  <a:pt x="5003" y="4901"/>
                  <a:pt x="4412" y="5593"/>
                </a:cubicBezTo>
                <a:cubicBezTo>
                  <a:pt x="4159" y="5874"/>
                  <a:pt x="4176" y="6312"/>
                  <a:pt x="4449" y="6573"/>
                </a:cubicBezTo>
                <a:cubicBezTo>
                  <a:pt x="4722" y="6833"/>
                  <a:pt x="5149" y="6816"/>
                  <a:pt x="5402" y="6534"/>
                </a:cubicBezTo>
                <a:cubicBezTo>
                  <a:pt x="5409" y="6526"/>
                  <a:pt x="5416" y="6518"/>
                  <a:pt x="5423" y="650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55" name="Groupe"/>
          <p:cNvGrpSpPr/>
          <p:nvPr/>
        </p:nvGrpSpPr>
        <p:grpSpPr>
          <a:xfrm>
            <a:off x="3247026" y="6239511"/>
            <a:ext cx="5915443" cy="4726242"/>
            <a:chOff x="0" y="0"/>
            <a:chExt cx="5915442" cy="4726241"/>
          </a:xfrm>
        </p:grpSpPr>
        <p:sp>
          <p:nvSpPr>
            <p:cNvPr id="151" name="C’est manipuler les images dans le but d’obtenir les mêmes dimensions"/>
            <p:cNvSpPr txBox="1"/>
            <p:nvPr/>
          </p:nvSpPr>
          <p:spPr>
            <a:xfrm>
              <a:off x="0" y="2714561"/>
              <a:ext cx="5915443" cy="20116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914400">
                <a:defRPr>
                  <a:solidFill>
                    <a:srgbClr val="818E9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C’est manipuler les images dans le but d’obtenir les mêmes dimensions</a:t>
              </a:r>
            </a:p>
          </p:txBody>
        </p:sp>
        <p:sp>
          <p:nvSpPr>
            <p:cNvPr id="152" name="Cercle"/>
            <p:cNvSpPr/>
            <p:nvPr/>
          </p:nvSpPr>
          <p:spPr>
            <a:xfrm>
              <a:off x="15389" y="0"/>
              <a:ext cx="1270001" cy="1270000"/>
            </a:xfrm>
            <a:prstGeom prst="ellipse">
              <a:avLst/>
            </a:prstGeom>
            <a:gradFill flip="none" rotWithShape="1">
              <a:gsLst>
                <a:gs pos="0">
                  <a:srgbClr val="88DDCF"/>
                </a:gs>
                <a:gs pos="100000">
                  <a:schemeClr val="accent1">
                    <a:hueOff val="258141"/>
                    <a:satOff val="-1314"/>
                    <a:lumOff val="16637"/>
                  </a:schemeClr>
                </a:gs>
              </a:gsLst>
              <a:lin ang="3374081" scaled="0"/>
            </a:gra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153" name="Graphic 29"/>
            <p:cNvSpPr/>
            <p:nvPr/>
          </p:nvSpPr>
          <p:spPr>
            <a:xfrm>
              <a:off x="345589" y="330200"/>
              <a:ext cx="609601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20925"/>
                  </a:moveTo>
                  <a:cubicBezTo>
                    <a:pt x="18225" y="21298"/>
                    <a:pt x="17923" y="21600"/>
                    <a:pt x="17550" y="21600"/>
                  </a:cubicBezTo>
                  <a:lnTo>
                    <a:pt x="15525" y="21600"/>
                  </a:lnTo>
                  <a:cubicBezTo>
                    <a:pt x="15152" y="21600"/>
                    <a:pt x="14850" y="21298"/>
                    <a:pt x="14850" y="20925"/>
                  </a:cubicBezTo>
                  <a:lnTo>
                    <a:pt x="14850" y="18225"/>
                  </a:lnTo>
                  <a:lnTo>
                    <a:pt x="4050" y="18225"/>
                  </a:lnTo>
                  <a:cubicBezTo>
                    <a:pt x="3677" y="18225"/>
                    <a:pt x="3375" y="17923"/>
                    <a:pt x="3375" y="17550"/>
                  </a:cubicBezTo>
                  <a:lnTo>
                    <a:pt x="3375" y="6750"/>
                  </a:lnTo>
                  <a:lnTo>
                    <a:pt x="675" y="6750"/>
                  </a:lnTo>
                  <a:cubicBezTo>
                    <a:pt x="302" y="6750"/>
                    <a:pt x="0" y="6448"/>
                    <a:pt x="0" y="6075"/>
                  </a:cubicBezTo>
                  <a:lnTo>
                    <a:pt x="0" y="4050"/>
                  </a:lnTo>
                  <a:cubicBezTo>
                    <a:pt x="0" y="3677"/>
                    <a:pt x="302" y="3375"/>
                    <a:pt x="675" y="3375"/>
                  </a:cubicBezTo>
                  <a:lnTo>
                    <a:pt x="3375" y="3375"/>
                  </a:lnTo>
                  <a:lnTo>
                    <a:pt x="3375" y="675"/>
                  </a:lnTo>
                  <a:cubicBezTo>
                    <a:pt x="3375" y="302"/>
                    <a:pt x="3677" y="0"/>
                    <a:pt x="4050" y="0"/>
                  </a:cubicBezTo>
                  <a:lnTo>
                    <a:pt x="6075" y="0"/>
                  </a:lnTo>
                  <a:cubicBezTo>
                    <a:pt x="6448" y="0"/>
                    <a:pt x="6750" y="302"/>
                    <a:pt x="6750" y="675"/>
                  </a:cubicBezTo>
                  <a:lnTo>
                    <a:pt x="6750" y="14850"/>
                  </a:lnTo>
                  <a:lnTo>
                    <a:pt x="14850" y="14850"/>
                  </a:lnTo>
                  <a:lnTo>
                    <a:pt x="14850" y="6750"/>
                  </a:lnTo>
                  <a:lnTo>
                    <a:pt x="8100" y="6750"/>
                  </a:lnTo>
                  <a:lnTo>
                    <a:pt x="8100" y="3375"/>
                  </a:lnTo>
                  <a:lnTo>
                    <a:pt x="17550" y="3375"/>
                  </a:lnTo>
                  <a:cubicBezTo>
                    <a:pt x="17923" y="3375"/>
                    <a:pt x="18225" y="3677"/>
                    <a:pt x="18225" y="4050"/>
                  </a:cubicBezTo>
                  <a:close/>
                  <a:moveTo>
                    <a:pt x="20925" y="14850"/>
                  </a:moveTo>
                  <a:lnTo>
                    <a:pt x="19575" y="14850"/>
                  </a:lnTo>
                  <a:lnTo>
                    <a:pt x="19575" y="18225"/>
                  </a:lnTo>
                  <a:lnTo>
                    <a:pt x="20925" y="18225"/>
                  </a:lnTo>
                  <a:cubicBezTo>
                    <a:pt x="21298" y="18225"/>
                    <a:pt x="21600" y="17923"/>
                    <a:pt x="21600" y="17550"/>
                  </a:cubicBezTo>
                  <a:lnTo>
                    <a:pt x="21600" y="15525"/>
                  </a:lnTo>
                  <a:cubicBezTo>
                    <a:pt x="21600" y="15152"/>
                    <a:pt x="21298" y="14850"/>
                    <a:pt x="20925" y="14850"/>
                  </a:cubicBezTo>
                  <a:close/>
                </a:path>
              </a:pathLst>
            </a:custGeom>
            <a:solidFill>
              <a:srgbClr val="F2F2F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154" name="Mise à l’échelle"/>
            <p:cNvSpPr txBox="1"/>
            <p:nvPr/>
          </p:nvSpPr>
          <p:spPr>
            <a:xfrm>
              <a:off x="12232" y="1564290"/>
              <a:ext cx="3509165" cy="855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9" tIns="91439" rIns="91439" bIns="91439" numCol="1" anchor="t">
              <a:spAutoFit/>
            </a:bodyPr>
            <a:lstStyle/>
            <a:p>
              <a:pPr>
                <a:defRPr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r>
                <a:t>Mise à </a:t>
              </a:r>
              <a:r>
                <a:rPr sz="4000"/>
                <a:t>l’échelle</a:t>
              </a:r>
            </a:p>
          </p:txBody>
        </p:sp>
      </p:grpSp>
      <p:grpSp>
        <p:nvGrpSpPr>
          <p:cNvPr id="160" name="Groupe"/>
          <p:cNvGrpSpPr/>
          <p:nvPr/>
        </p:nvGrpSpPr>
        <p:grpSpPr>
          <a:xfrm>
            <a:off x="15259227" y="6380409"/>
            <a:ext cx="6052778" cy="4056172"/>
            <a:chOff x="0" y="0"/>
            <a:chExt cx="6052777" cy="4056171"/>
          </a:xfrm>
        </p:grpSpPr>
        <p:sp>
          <p:nvSpPr>
            <p:cNvPr id="156" name="Faire tenir les valeurs de chaque pixel entre 0 et 1"/>
            <p:cNvSpPr txBox="1"/>
            <p:nvPr/>
          </p:nvSpPr>
          <p:spPr>
            <a:xfrm>
              <a:off x="137335" y="2654091"/>
              <a:ext cx="5915443" cy="14020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914400">
                <a:defRPr>
                  <a:solidFill>
                    <a:srgbClr val="818E9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Faire tenir les valeurs de chaque pixel entre 0 et 1</a:t>
              </a:r>
            </a:p>
          </p:txBody>
        </p:sp>
        <p:sp>
          <p:nvSpPr>
            <p:cNvPr id="157" name="Ce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88DDCF"/>
                </a:gs>
                <a:gs pos="100000">
                  <a:schemeClr val="accent1">
                    <a:hueOff val="258141"/>
                    <a:satOff val="-1314"/>
                    <a:lumOff val="16637"/>
                  </a:schemeClr>
                </a:gs>
              </a:gsLst>
              <a:lin ang="3374081" scaled="0"/>
            </a:gra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158" name="Normalisation"/>
            <p:cNvSpPr txBox="1"/>
            <p:nvPr/>
          </p:nvSpPr>
          <p:spPr>
            <a:xfrm>
              <a:off x="130254" y="1564290"/>
              <a:ext cx="3103087" cy="792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9" tIns="91439" rIns="91439" bIns="91439" numCol="1" anchor="t">
              <a:spAutoFit/>
            </a:bodyPr>
            <a:lstStyle>
              <a:lvl1pPr>
                <a:defRPr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Normalisation</a:t>
              </a:r>
            </a:p>
          </p:txBody>
        </p:sp>
        <p:sp>
          <p:nvSpPr>
            <p:cNvPr id="159" name="Freeform 218"/>
            <p:cNvSpPr/>
            <p:nvPr/>
          </p:nvSpPr>
          <p:spPr>
            <a:xfrm>
              <a:off x="330434" y="330200"/>
              <a:ext cx="609132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78" fill="norm" stroke="1" extrusionOk="0">
                  <a:moveTo>
                    <a:pt x="16781" y="19627"/>
                  </a:moveTo>
                  <a:lnTo>
                    <a:pt x="18634" y="21478"/>
                  </a:lnTo>
                  <a:lnTo>
                    <a:pt x="17453" y="21478"/>
                  </a:lnTo>
                  <a:cubicBezTo>
                    <a:pt x="17082" y="21478"/>
                    <a:pt x="16781" y="21178"/>
                    <a:pt x="16781" y="20807"/>
                  </a:cubicBezTo>
                  <a:close/>
                  <a:moveTo>
                    <a:pt x="1335" y="16109"/>
                  </a:moveTo>
                  <a:lnTo>
                    <a:pt x="3350" y="16109"/>
                  </a:lnTo>
                  <a:cubicBezTo>
                    <a:pt x="3720" y="16109"/>
                    <a:pt x="4021" y="16109"/>
                    <a:pt x="4021" y="16109"/>
                  </a:cubicBezTo>
                  <a:lnTo>
                    <a:pt x="4021" y="21478"/>
                  </a:lnTo>
                  <a:cubicBezTo>
                    <a:pt x="4021" y="21478"/>
                    <a:pt x="3720" y="21478"/>
                    <a:pt x="3350" y="21478"/>
                  </a:cubicBezTo>
                  <a:lnTo>
                    <a:pt x="1335" y="21478"/>
                  </a:lnTo>
                  <a:close/>
                  <a:moveTo>
                    <a:pt x="11409" y="14257"/>
                  </a:moveTo>
                  <a:lnTo>
                    <a:pt x="14767" y="17613"/>
                  </a:lnTo>
                  <a:lnTo>
                    <a:pt x="14767" y="20807"/>
                  </a:lnTo>
                  <a:cubicBezTo>
                    <a:pt x="14767" y="21178"/>
                    <a:pt x="14466" y="21478"/>
                    <a:pt x="14095" y="21478"/>
                  </a:cubicBezTo>
                  <a:lnTo>
                    <a:pt x="12080" y="21478"/>
                  </a:lnTo>
                  <a:cubicBezTo>
                    <a:pt x="11709" y="21478"/>
                    <a:pt x="11409" y="21178"/>
                    <a:pt x="11409" y="20807"/>
                  </a:cubicBezTo>
                  <a:close/>
                  <a:moveTo>
                    <a:pt x="6707" y="10739"/>
                  </a:moveTo>
                  <a:lnTo>
                    <a:pt x="7888" y="10739"/>
                  </a:lnTo>
                  <a:lnTo>
                    <a:pt x="9394" y="12244"/>
                  </a:lnTo>
                  <a:lnTo>
                    <a:pt x="9394" y="20807"/>
                  </a:lnTo>
                  <a:cubicBezTo>
                    <a:pt x="9394" y="21178"/>
                    <a:pt x="9093" y="21478"/>
                    <a:pt x="8722" y="21478"/>
                  </a:cubicBezTo>
                  <a:lnTo>
                    <a:pt x="6707" y="21478"/>
                  </a:lnTo>
                  <a:cubicBezTo>
                    <a:pt x="6337" y="21478"/>
                    <a:pt x="6036" y="21178"/>
                    <a:pt x="6036" y="20807"/>
                  </a:cubicBezTo>
                  <a:lnTo>
                    <a:pt x="6036" y="11410"/>
                  </a:lnTo>
                  <a:cubicBezTo>
                    <a:pt x="6036" y="11039"/>
                    <a:pt x="6337" y="10739"/>
                    <a:pt x="6707" y="10739"/>
                  </a:cubicBezTo>
                  <a:close/>
                  <a:moveTo>
                    <a:pt x="17453" y="0"/>
                  </a:moveTo>
                  <a:lnTo>
                    <a:pt x="19468" y="0"/>
                  </a:lnTo>
                  <a:cubicBezTo>
                    <a:pt x="19839" y="0"/>
                    <a:pt x="20139" y="300"/>
                    <a:pt x="20139" y="671"/>
                  </a:cubicBezTo>
                  <a:lnTo>
                    <a:pt x="20139" y="19187"/>
                  </a:lnTo>
                  <a:lnTo>
                    <a:pt x="21286" y="20332"/>
                  </a:lnTo>
                  <a:cubicBezTo>
                    <a:pt x="21537" y="20592"/>
                    <a:pt x="21537" y="21005"/>
                    <a:pt x="21286" y="21265"/>
                  </a:cubicBezTo>
                  <a:cubicBezTo>
                    <a:pt x="21028" y="21532"/>
                    <a:pt x="20603" y="21539"/>
                    <a:pt x="20336" y="21281"/>
                  </a:cubicBezTo>
                  <a:lnTo>
                    <a:pt x="188" y="1146"/>
                  </a:lnTo>
                  <a:cubicBezTo>
                    <a:pt x="-63" y="886"/>
                    <a:pt x="-63" y="473"/>
                    <a:pt x="188" y="213"/>
                  </a:cubicBezTo>
                  <a:cubicBezTo>
                    <a:pt x="446" y="-54"/>
                    <a:pt x="871" y="-61"/>
                    <a:pt x="1138" y="197"/>
                  </a:cubicBezTo>
                  <a:lnTo>
                    <a:pt x="11409" y="10461"/>
                  </a:lnTo>
                  <a:lnTo>
                    <a:pt x="11409" y="6041"/>
                  </a:lnTo>
                  <a:cubicBezTo>
                    <a:pt x="11409" y="5670"/>
                    <a:pt x="11709" y="5369"/>
                    <a:pt x="12080" y="5369"/>
                  </a:cubicBezTo>
                  <a:lnTo>
                    <a:pt x="14095" y="5369"/>
                  </a:lnTo>
                  <a:cubicBezTo>
                    <a:pt x="14466" y="5369"/>
                    <a:pt x="14767" y="5670"/>
                    <a:pt x="14767" y="6041"/>
                  </a:cubicBezTo>
                  <a:lnTo>
                    <a:pt x="14767" y="13817"/>
                  </a:lnTo>
                  <a:lnTo>
                    <a:pt x="16781" y="15831"/>
                  </a:lnTo>
                  <a:lnTo>
                    <a:pt x="16781" y="671"/>
                  </a:lnTo>
                  <a:cubicBezTo>
                    <a:pt x="16781" y="300"/>
                    <a:pt x="17082" y="0"/>
                    <a:pt x="17453" y="0"/>
                  </a:cubicBezTo>
                  <a:close/>
                </a:path>
              </a:pathLst>
            </a:custGeom>
            <a:solidFill>
              <a:srgbClr val="F2F2F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gure"/>
          <p:cNvSpPr/>
          <p:nvPr/>
        </p:nvSpPr>
        <p:spPr>
          <a:xfrm rot="10800000">
            <a:off x="23648987" y="6584437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63" name="Figure"/>
          <p:cNvSpPr/>
          <p:nvPr/>
        </p:nvSpPr>
        <p:spPr>
          <a:xfrm rot="10800000">
            <a:off x="19268473" y="775246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64" name="Figure"/>
          <p:cNvSpPr/>
          <p:nvPr/>
        </p:nvSpPr>
        <p:spPr>
          <a:xfrm rot="10800000">
            <a:off x="16014806" y="896687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65" name="Figure"/>
          <p:cNvSpPr/>
          <p:nvPr/>
        </p:nvSpPr>
        <p:spPr>
          <a:xfrm rot="10800000">
            <a:off x="22857736" y="-279400"/>
            <a:ext cx="12698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66" name="Figure"/>
          <p:cNvSpPr/>
          <p:nvPr/>
        </p:nvSpPr>
        <p:spPr>
          <a:xfrm rot="10800000">
            <a:off x="14001574" y="101600"/>
            <a:ext cx="12698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67" name="Figure"/>
          <p:cNvSpPr/>
          <p:nvPr/>
        </p:nvSpPr>
        <p:spPr>
          <a:xfrm rot="10800000">
            <a:off x="10342959" y="765491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68" name="Figure"/>
          <p:cNvSpPr/>
          <p:nvPr/>
        </p:nvSpPr>
        <p:spPr>
          <a:xfrm rot="10800000">
            <a:off x="22069911" y="9782492"/>
            <a:ext cx="2510236" cy="2510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69" name="Figure"/>
          <p:cNvSpPr/>
          <p:nvPr/>
        </p:nvSpPr>
        <p:spPr>
          <a:xfrm rot="10800000">
            <a:off x="19105959" y="13109891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70" name="Traitement des données"/>
          <p:cNvSpPr txBox="1"/>
          <p:nvPr/>
        </p:nvSpPr>
        <p:spPr>
          <a:xfrm>
            <a:off x="2931011" y="2631439"/>
            <a:ext cx="18045344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4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Traitement des données</a:t>
            </a:r>
          </a:p>
        </p:txBody>
      </p:sp>
      <p:sp>
        <p:nvSpPr>
          <p:cNvPr id="171" name="EXPLORATION DES DONNÉES"/>
          <p:cNvSpPr txBox="1"/>
          <p:nvPr/>
        </p:nvSpPr>
        <p:spPr>
          <a:xfrm>
            <a:off x="2899716" y="1762113"/>
            <a:ext cx="783035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EXPLORATION DES DONNÉES</a:t>
            </a:r>
          </a:p>
        </p:txBody>
      </p:sp>
      <p:sp>
        <p:nvSpPr>
          <p:cNvPr id="172" name="Figure"/>
          <p:cNvSpPr/>
          <p:nvPr/>
        </p:nvSpPr>
        <p:spPr>
          <a:xfrm rot="10800000">
            <a:off x="13365559" y="12551092"/>
            <a:ext cx="797754" cy="79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73" name="Graphic 77"/>
          <p:cNvSpPr/>
          <p:nvPr/>
        </p:nvSpPr>
        <p:spPr>
          <a:xfrm>
            <a:off x="9741004" y="7384697"/>
            <a:ext cx="462627" cy="450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568" y="14833"/>
                </a:moveTo>
                <a:lnTo>
                  <a:pt x="21568" y="19841"/>
                </a:lnTo>
                <a:cubicBezTo>
                  <a:pt x="21584" y="20510"/>
                  <a:pt x="21228" y="21129"/>
                  <a:pt x="20650" y="21436"/>
                </a:cubicBezTo>
                <a:cubicBezTo>
                  <a:pt x="20433" y="21544"/>
                  <a:pt x="20194" y="21600"/>
                  <a:pt x="19953" y="21600"/>
                </a:cubicBezTo>
                <a:cubicBezTo>
                  <a:pt x="19571" y="21599"/>
                  <a:pt x="19202" y="21457"/>
                  <a:pt x="18914" y="21201"/>
                </a:cubicBezTo>
                <a:cubicBezTo>
                  <a:pt x="17705" y="20131"/>
                  <a:pt x="16347" y="19255"/>
                  <a:pt x="14885" y="18602"/>
                </a:cubicBezTo>
                <a:cubicBezTo>
                  <a:pt x="13607" y="18020"/>
                  <a:pt x="12789" y="16709"/>
                  <a:pt x="12806" y="15271"/>
                </a:cubicBezTo>
                <a:lnTo>
                  <a:pt x="12806" y="8252"/>
                </a:lnTo>
                <a:cubicBezTo>
                  <a:pt x="11995" y="8077"/>
                  <a:pt x="11275" y="7600"/>
                  <a:pt x="10784" y="6914"/>
                </a:cubicBezTo>
                <a:cubicBezTo>
                  <a:pt x="10293" y="7600"/>
                  <a:pt x="9573" y="8077"/>
                  <a:pt x="8762" y="8252"/>
                </a:cubicBezTo>
                <a:lnTo>
                  <a:pt x="8762" y="9719"/>
                </a:lnTo>
                <a:cubicBezTo>
                  <a:pt x="8763" y="10456"/>
                  <a:pt x="8234" y="11081"/>
                  <a:pt x="7524" y="11182"/>
                </a:cubicBezTo>
                <a:cubicBezTo>
                  <a:pt x="7431" y="11195"/>
                  <a:pt x="7337" y="11206"/>
                  <a:pt x="7243" y="11216"/>
                </a:cubicBezTo>
                <a:cubicBezTo>
                  <a:pt x="7031" y="11237"/>
                  <a:pt x="6817" y="11248"/>
                  <a:pt x="6602" y="11248"/>
                </a:cubicBezTo>
                <a:lnTo>
                  <a:pt x="6515" y="11248"/>
                </a:lnTo>
                <a:cubicBezTo>
                  <a:pt x="6143" y="11246"/>
                  <a:pt x="5840" y="11554"/>
                  <a:pt x="5837" y="11937"/>
                </a:cubicBezTo>
                <a:cubicBezTo>
                  <a:pt x="5835" y="12320"/>
                  <a:pt x="6134" y="12633"/>
                  <a:pt x="6507" y="12635"/>
                </a:cubicBezTo>
                <a:lnTo>
                  <a:pt x="6602" y="12635"/>
                </a:lnTo>
                <a:cubicBezTo>
                  <a:pt x="6856" y="12635"/>
                  <a:pt x="7116" y="12621"/>
                  <a:pt x="7373" y="12596"/>
                </a:cubicBezTo>
                <a:cubicBezTo>
                  <a:pt x="7842" y="12549"/>
                  <a:pt x="8307" y="12464"/>
                  <a:pt x="8762" y="12340"/>
                </a:cubicBezTo>
                <a:lnTo>
                  <a:pt x="8762" y="15272"/>
                </a:lnTo>
                <a:cubicBezTo>
                  <a:pt x="8765" y="16075"/>
                  <a:pt x="8511" y="16857"/>
                  <a:pt x="8039" y="17497"/>
                </a:cubicBezTo>
                <a:cubicBezTo>
                  <a:pt x="7512" y="18175"/>
                  <a:pt x="6566" y="18320"/>
                  <a:pt x="5871" y="17828"/>
                </a:cubicBezTo>
                <a:cubicBezTo>
                  <a:pt x="5477" y="17550"/>
                  <a:pt x="5104" y="17242"/>
                  <a:pt x="4755" y="16907"/>
                </a:cubicBezTo>
                <a:cubicBezTo>
                  <a:pt x="4488" y="16640"/>
                  <a:pt x="4062" y="16646"/>
                  <a:pt x="3802" y="16920"/>
                </a:cubicBezTo>
                <a:cubicBezTo>
                  <a:pt x="3543" y="17195"/>
                  <a:pt x="3548" y="17634"/>
                  <a:pt x="3815" y="17901"/>
                </a:cubicBezTo>
                <a:cubicBezTo>
                  <a:pt x="3822" y="17908"/>
                  <a:pt x="3829" y="17915"/>
                  <a:pt x="3836" y="17921"/>
                </a:cubicBezTo>
                <a:cubicBezTo>
                  <a:pt x="4340" y="18403"/>
                  <a:pt x="4886" y="18835"/>
                  <a:pt x="5467" y="19213"/>
                </a:cubicBezTo>
                <a:cubicBezTo>
                  <a:pt x="4464" y="19772"/>
                  <a:pt x="3522" y="20438"/>
                  <a:pt x="2655" y="21200"/>
                </a:cubicBezTo>
                <a:cubicBezTo>
                  <a:pt x="2366" y="21456"/>
                  <a:pt x="1997" y="21598"/>
                  <a:pt x="1616" y="21599"/>
                </a:cubicBezTo>
                <a:cubicBezTo>
                  <a:pt x="1374" y="21598"/>
                  <a:pt x="1136" y="21542"/>
                  <a:pt x="918" y="21435"/>
                </a:cubicBezTo>
                <a:cubicBezTo>
                  <a:pt x="341" y="21128"/>
                  <a:pt x="-15" y="20509"/>
                  <a:pt x="1" y="19841"/>
                </a:cubicBezTo>
                <a:lnTo>
                  <a:pt x="1" y="14682"/>
                </a:lnTo>
                <a:cubicBezTo>
                  <a:pt x="-16" y="13240"/>
                  <a:pt x="145" y="11802"/>
                  <a:pt x="481" y="10402"/>
                </a:cubicBezTo>
                <a:cubicBezTo>
                  <a:pt x="1195" y="7161"/>
                  <a:pt x="3110" y="4334"/>
                  <a:pt x="5819" y="2525"/>
                </a:cubicBezTo>
                <a:cubicBezTo>
                  <a:pt x="6482" y="2087"/>
                  <a:pt x="7340" y="2120"/>
                  <a:pt x="7971" y="2607"/>
                </a:cubicBezTo>
                <a:cubicBezTo>
                  <a:pt x="8482" y="3008"/>
                  <a:pt x="8776" y="3637"/>
                  <a:pt x="8762" y="4299"/>
                </a:cubicBezTo>
                <a:lnTo>
                  <a:pt x="8762" y="6807"/>
                </a:lnTo>
                <a:cubicBezTo>
                  <a:pt x="9567" y="6514"/>
                  <a:pt x="10107" y="5733"/>
                  <a:pt x="10110" y="4854"/>
                </a:cubicBezTo>
                <a:lnTo>
                  <a:pt x="10110" y="693"/>
                </a:lnTo>
                <a:cubicBezTo>
                  <a:pt x="10110" y="310"/>
                  <a:pt x="10412" y="0"/>
                  <a:pt x="10784" y="0"/>
                </a:cubicBezTo>
                <a:cubicBezTo>
                  <a:pt x="11157" y="0"/>
                  <a:pt x="11458" y="310"/>
                  <a:pt x="11458" y="693"/>
                </a:cubicBezTo>
                <a:lnTo>
                  <a:pt x="11458" y="4854"/>
                </a:lnTo>
                <a:cubicBezTo>
                  <a:pt x="11462" y="5733"/>
                  <a:pt x="12001" y="6514"/>
                  <a:pt x="12806" y="6807"/>
                </a:cubicBezTo>
                <a:lnTo>
                  <a:pt x="12806" y="4304"/>
                </a:lnTo>
                <a:cubicBezTo>
                  <a:pt x="12792" y="3643"/>
                  <a:pt x="13085" y="3014"/>
                  <a:pt x="13594" y="2610"/>
                </a:cubicBezTo>
                <a:cubicBezTo>
                  <a:pt x="14225" y="2120"/>
                  <a:pt x="15085" y="2086"/>
                  <a:pt x="15751" y="2525"/>
                </a:cubicBezTo>
                <a:cubicBezTo>
                  <a:pt x="18459" y="4334"/>
                  <a:pt x="20374" y="7161"/>
                  <a:pt x="21087" y="10402"/>
                </a:cubicBezTo>
                <a:cubicBezTo>
                  <a:pt x="21184" y="10797"/>
                  <a:pt x="21261" y="11198"/>
                  <a:pt x="21317" y="11601"/>
                </a:cubicBezTo>
                <a:cubicBezTo>
                  <a:pt x="21375" y="11994"/>
                  <a:pt x="21322" y="12396"/>
                  <a:pt x="21163" y="12759"/>
                </a:cubicBezTo>
                <a:cubicBezTo>
                  <a:pt x="20726" y="13744"/>
                  <a:pt x="20117" y="14637"/>
                  <a:pt x="19366" y="15394"/>
                </a:cubicBezTo>
                <a:cubicBezTo>
                  <a:pt x="19098" y="15660"/>
                  <a:pt x="19090" y="16099"/>
                  <a:pt x="19348" y="16375"/>
                </a:cubicBezTo>
                <a:cubicBezTo>
                  <a:pt x="19606" y="16651"/>
                  <a:pt x="20032" y="16659"/>
                  <a:pt x="20301" y="16394"/>
                </a:cubicBezTo>
                <a:cubicBezTo>
                  <a:pt x="20774" y="15920"/>
                  <a:pt x="21199" y="15397"/>
                  <a:pt x="21568" y="14833"/>
                </a:cubicBezTo>
                <a:close/>
                <a:moveTo>
                  <a:pt x="3650" y="9465"/>
                </a:moveTo>
                <a:cubicBezTo>
                  <a:pt x="3735" y="9249"/>
                  <a:pt x="3827" y="9036"/>
                  <a:pt x="3925" y="8826"/>
                </a:cubicBezTo>
                <a:cubicBezTo>
                  <a:pt x="4081" y="8478"/>
                  <a:pt x="3934" y="8066"/>
                  <a:pt x="3596" y="7906"/>
                </a:cubicBezTo>
                <a:cubicBezTo>
                  <a:pt x="3267" y="7750"/>
                  <a:pt x="2876" y="7889"/>
                  <a:pt x="2712" y="8222"/>
                </a:cubicBezTo>
                <a:cubicBezTo>
                  <a:pt x="2600" y="8461"/>
                  <a:pt x="2496" y="8703"/>
                  <a:pt x="2400" y="8948"/>
                </a:cubicBezTo>
                <a:cubicBezTo>
                  <a:pt x="2253" y="9300"/>
                  <a:pt x="2410" y="9708"/>
                  <a:pt x="2752" y="9860"/>
                </a:cubicBezTo>
                <a:cubicBezTo>
                  <a:pt x="3094" y="10011"/>
                  <a:pt x="3491" y="9849"/>
                  <a:pt x="3638" y="9497"/>
                </a:cubicBezTo>
                <a:cubicBezTo>
                  <a:pt x="3642" y="9487"/>
                  <a:pt x="3647" y="9476"/>
                  <a:pt x="3650" y="9465"/>
                </a:cubicBezTo>
                <a:close/>
                <a:moveTo>
                  <a:pt x="5423" y="6509"/>
                </a:moveTo>
                <a:cubicBezTo>
                  <a:pt x="5942" y="5902"/>
                  <a:pt x="6530" y="5360"/>
                  <a:pt x="7175" y="4897"/>
                </a:cubicBezTo>
                <a:cubicBezTo>
                  <a:pt x="7489" y="4692"/>
                  <a:pt x="7582" y="4263"/>
                  <a:pt x="7383" y="3940"/>
                </a:cubicBezTo>
                <a:cubicBezTo>
                  <a:pt x="7183" y="3617"/>
                  <a:pt x="6766" y="3521"/>
                  <a:pt x="6452" y="3727"/>
                </a:cubicBezTo>
                <a:cubicBezTo>
                  <a:pt x="6437" y="3737"/>
                  <a:pt x="6422" y="3747"/>
                  <a:pt x="6408" y="3758"/>
                </a:cubicBezTo>
                <a:cubicBezTo>
                  <a:pt x="5673" y="4285"/>
                  <a:pt x="5003" y="4901"/>
                  <a:pt x="4412" y="5593"/>
                </a:cubicBezTo>
                <a:cubicBezTo>
                  <a:pt x="4159" y="5874"/>
                  <a:pt x="4176" y="6312"/>
                  <a:pt x="4449" y="6573"/>
                </a:cubicBezTo>
                <a:cubicBezTo>
                  <a:pt x="4722" y="6833"/>
                  <a:pt x="5149" y="6816"/>
                  <a:pt x="5402" y="6534"/>
                </a:cubicBezTo>
                <a:cubicBezTo>
                  <a:pt x="5409" y="6526"/>
                  <a:pt x="5416" y="6518"/>
                  <a:pt x="5423" y="650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78" name="Groupe"/>
          <p:cNvGrpSpPr/>
          <p:nvPr/>
        </p:nvGrpSpPr>
        <p:grpSpPr>
          <a:xfrm>
            <a:off x="14867704" y="5902959"/>
            <a:ext cx="6052778" cy="4056173"/>
            <a:chOff x="0" y="0"/>
            <a:chExt cx="6052777" cy="4056171"/>
          </a:xfrm>
        </p:grpSpPr>
        <p:sp>
          <p:nvSpPr>
            <p:cNvPr id="174" name="Permet de prévenir le sur-apprentissage (over-fitting)"/>
            <p:cNvSpPr txBox="1"/>
            <p:nvPr/>
          </p:nvSpPr>
          <p:spPr>
            <a:xfrm>
              <a:off x="137335" y="2654091"/>
              <a:ext cx="5915443" cy="14020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914400">
                <a:defRPr>
                  <a:solidFill>
                    <a:srgbClr val="818E9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Permet de prévenir le sur-apprentissage (over-fitting)</a:t>
              </a:r>
            </a:p>
          </p:txBody>
        </p:sp>
        <p:sp>
          <p:nvSpPr>
            <p:cNvPr id="175" name="Ce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88DDCF"/>
                </a:gs>
                <a:gs pos="100000">
                  <a:schemeClr val="accent1">
                    <a:hueOff val="258141"/>
                    <a:satOff val="-1314"/>
                    <a:lumOff val="16637"/>
                  </a:schemeClr>
                </a:gs>
              </a:gsLst>
              <a:lin ang="3374081" scaled="0"/>
            </a:gra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176" name="Augmentation des données"/>
            <p:cNvSpPr txBox="1"/>
            <p:nvPr/>
          </p:nvSpPr>
          <p:spPr>
            <a:xfrm>
              <a:off x="130254" y="1564290"/>
              <a:ext cx="5844947" cy="792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9" tIns="91439" rIns="91439" bIns="91439" numCol="1" anchor="t">
              <a:spAutoFit/>
            </a:bodyPr>
            <a:lstStyle>
              <a:lvl1pPr>
                <a:defRPr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Augmentation des données</a:t>
              </a:r>
            </a:p>
          </p:txBody>
        </p:sp>
        <p:sp>
          <p:nvSpPr>
            <p:cNvPr id="177" name="Graphic 163"/>
            <p:cNvSpPr/>
            <p:nvPr/>
          </p:nvSpPr>
          <p:spPr>
            <a:xfrm>
              <a:off x="330200" y="330202"/>
              <a:ext cx="609600" cy="60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558" fill="norm" stroke="1" extrusionOk="0">
                  <a:moveTo>
                    <a:pt x="21414" y="10779"/>
                  </a:moveTo>
                  <a:cubicBezTo>
                    <a:pt x="21414" y="11041"/>
                    <a:pt x="21263" y="11279"/>
                    <a:pt x="21028" y="11389"/>
                  </a:cubicBezTo>
                  <a:lnTo>
                    <a:pt x="10990" y="16105"/>
                  </a:lnTo>
                  <a:cubicBezTo>
                    <a:pt x="10811" y="16190"/>
                    <a:pt x="10603" y="16190"/>
                    <a:pt x="10424" y="16105"/>
                  </a:cubicBezTo>
                  <a:lnTo>
                    <a:pt x="386" y="11389"/>
                  </a:lnTo>
                  <a:cubicBezTo>
                    <a:pt x="52" y="11232"/>
                    <a:pt x="-93" y="10831"/>
                    <a:pt x="63" y="10494"/>
                  </a:cubicBezTo>
                  <a:cubicBezTo>
                    <a:pt x="130" y="10351"/>
                    <a:pt x="244" y="10236"/>
                    <a:pt x="386" y="10169"/>
                  </a:cubicBezTo>
                  <a:lnTo>
                    <a:pt x="3240" y="8825"/>
                  </a:lnTo>
                  <a:lnTo>
                    <a:pt x="9857" y="11934"/>
                  </a:lnTo>
                  <a:cubicBezTo>
                    <a:pt x="10396" y="12187"/>
                    <a:pt x="11018" y="12187"/>
                    <a:pt x="11556" y="11934"/>
                  </a:cubicBezTo>
                  <a:lnTo>
                    <a:pt x="18174" y="8825"/>
                  </a:lnTo>
                  <a:lnTo>
                    <a:pt x="21028" y="10167"/>
                  </a:lnTo>
                  <a:cubicBezTo>
                    <a:pt x="21264" y="10278"/>
                    <a:pt x="21414" y="10517"/>
                    <a:pt x="21414" y="10779"/>
                  </a:cubicBezTo>
                  <a:close/>
                  <a:moveTo>
                    <a:pt x="21028" y="15558"/>
                  </a:moveTo>
                  <a:lnTo>
                    <a:pt x="18174" y="14215"/>
                  </a:lnTo>
                  <a:lnTo>
                    <a:pt x="11556" y="17325"/>
                  </a:lnTo>
                  <a:cubicBezTo>
                    <a:pt x="11018" y="17577"/>
                    <a:pt x="10396" y="17577"/>
                    <a:pt x="9857" y="17325"/>
                  </a:cubicBezTo>
                  <a:lnTo>
                    <a:pt x="3240" y="14215"/>
                  </a:lnTo>
                  <a:lnTo>
                    <a:pt x="386" y="15558"/>
                  </a:lnTo>
                  <a:cubicBezTo>
                    <a:pt x="52" y="15716"/>
                    <a:pt x="-93" y="16117"/>
                    <a:pt x="63" y="16454"/>
                  </a:cubicBezTo>
                  <a:cubicBezTo>
                    <a:pt x="130" y="16597"/>
                    <a:pt x="244" y="16712"/>
                    <a:pt x="386" y="16779"/>
                  </a:cubicBezTo>
                  <a:lnTo>
                    <a:pt x="10424" y="21495"/>
                  </a:lnTo>
                  <a:cubicBezTo>
                    <a:pt x="10603" y="21579"/>
                    <a:pt x="10811" y="21579"/>
                    <a:pt x="10990" y="21495"/>
                  </a:cubicBezTo>
                  <a:lnTo>
                    <a:pt x="21028" y="16779"/>
                  </a:lnTo>
                  <a:cubicBezTo>
                    <a:pt x="21362" y="16621"/>
                    <a:pt x="21507" y="16220"/>
                    <a:pt x="21351" y="15883"/>
                  </a:cubicBezTo>
                  <a:cubicBezTo>
                    <a:pt x="21284" y="15740"/>
                    <a:pt x="21170" y="15625"/>
                    <a:pt x="21028" y="15558"/>
                  </a:cubicBezTo>
                  <a:close/>
                  <a:moveTo>
                    <a:pt x="10990" y="10716"/>
                  </a:moveTo>
                  <a:lnTo>
                    <a:pt x="21028" y="6000"/>
                  </a:lnTo>
                  <a:cubicBezTo>
                    <a:pt x="21362" y="5842"/>
                    <a:pt x="21507" y="5441"/>
                    <a:pt x="21351" y="5104"/>
                  </a:cubicBezTo>
                  <a:cubicBezTo>
                    <a:pt x="21284" y="4961"/>
                    <a:pt x="21170" y="4846"/>
                    <a:pt x="21028" y="4779"/>
                  </a:cubicBezTo>
                  <a:lnTo>
                    <a:pt x="10990" y="63"/>
                  </a:lnTo>
                  <a:cubicBezTo>
                    <a:pt x="10811" y="-21"/>
                    <a:pt x="10603" y="-21"/>
                    <a:pt x="10424" y="63"/>
                  </a:cubicBezTo>
                  <a:lnTo>
                    <a:pt x="386" y="4779"/>
                  </a:lnTo>
                  <a:cubicBezTo>
                    <a:pt x="52" y="4937"/>
                    <a:pt x="-93" y="5338"/>
                    <a:pt x="63" y="5675"/>
                  </a:cubicBezTo>
                  <a:cubicBezTo>
                    <a:pt x="130" y="5818"/>
                    <a:pt x="244" y="5933"/>
                    <a:pt x="386" y="6000"/>
                  </a:cubicBezTo>
                  <a:lnTo>
                    <a:pt x="10424" y="10716"/>
                  </a:lnTo>
                  <a:cubicBezTo>
                    <a:pt x="10603" y="10800"/>
                    <a:pt x="10811" y="10800"/>
                    <a:pt x="10990" y="10716"/>
                  </a:cubicBezTo>
                  <a:close/>
                </a:path>
              </a:pathLst>
            </a:custGeom>
            <a:solidFill>
              <a:srgbClr val="F2F2F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83" name="Groupe"/>
          <p:cNvGrpSpPr/>
          <p:nvPr/>
        </p:nvGrpSpPr>
        <p:grpSpPr>
          <a:xfrm>
            <a:off x="3253060" y="6117525"/>
            <a:ext cx="5923064" cy="4643402"/>
            <a:chOff x="0" y="0"/>
            <a:chExt cx="5923063" cy="4643401"/>
          </a:xfrm>
        </p:grpSpPr>
        <p:sp>
          <p:nvSpPr>
            <p:cNvPr id="179" name="Supprimer les pixels qui n’apportent pas d’informations"/>
            <p:cNvSpPr txBox="1"/>
            <p:nvPr/>
          </p:nvSpPr>
          <p:spPr>
            <a:xfrm>
              <a:off x="7621" y="2631721"/>
              <a:ext cx="5915443" cy="20116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914400">
                <a:defRPr>
                  <a:solidFill>
                    <a:srgbClr val="818E9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Supprimer les pixels qui n’apportent pas d’informations </a:t>
              </a:r>
            </a:p>
          </p:txBody>
        </p:sp>
        <p:sp>
          <p:nvSpPr>
            <p:cNvPr id="180" name="Ce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gradFill flip="none" rotWithShape="1">
              <a:gsLst>
                <a:gs pos="0">
                  <a:srgbClr val="88DDCF"/>
                </a:gs>
                <a:gs pos="100000">
                  <a:schemeClr val="accent1">
                    <a:hueOff val="258141"/>
                    <a:satOff val="-1314"/>
                    <a:lumOff val="16637"/>
                  </a:schemeClr>
                </a:gs>
              </a:gsLst>
              <a:lin ang="3374081" scaled="0"/>
            </a:gra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181" name="Diminution des dimensions"/>
            <p:cNvSpPr txBox="1"/>
            <p:nvPr/>
          </p:nvSpPr>
          <p:spPr>
            <a:xfrm>
              <a:off x="539" y="1541920"/>
              <a:ext cx="5796727" cy="792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9" tIns="91439" rIns="91439" bIns="91439" numCol="1" anchor="t">
              <a:spAutoFit/>
            </a:bodyPr>
            <a:lstStyle>
              <a:lvl1pPr>
                <a:defRPr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Diminution des dimensions</a:t>
              </a:r>
            </a:p>
          </p:txBody>
        </p:sp>
        <p:sp>
          <p:nvSpPr>
            <p:cNvPr id="182" name="Graphic 58"/>
            <p:cNvSpPr/>
            <p:nvPr/>
          </p:nvSpPr>
          <p:spPr>
            <a:xfrm>
              <a:off x="438153" y="424184"/>
              <a:ext cx="419092" cy="55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28" fill="norm" stroke="1" extrusionOk="0">
                  <a:moveTo>
                    <a:pt x="20527" y="12620"/>
                  </a:moveTo>
                  <a:lnTo>
                    <a:pt x="13112" y="12620"/>
                  </a:lnTo>
                  <a:lnTo>
                    <a:pt x="21218" y="6463"/>
                  </a:lnTo>
                  <a:cubicBezTo>
                    <a:pt x="21600" y="6174"/>
                    <a:pt x="21600" y="5704"/>
                    <a:pt x="21218" y="5414"/>
                  </a:cubicBezTo>
                  <a:cubicBezTo>
                    <a:pt x="21035" y="5275"/>
                    <a:pt x="20786" y="5196"/>
                    <a:pt x="20527" y="5196"/>
                  </a:cubicBezTo>
                  <a:lnTo>
                    <a:pt x="15640" y="5196"/>
                  </a:lnTo>
                  <a:lnTo>
                    <a:pt x="15640" y="742"/>
                  </a:lnTo>
                  <a:cubicBezTo>
                    <a:pt x="15640" y="332"/>
                    <a:pt x="15202" y="0"/>
                    <a:pt x="14662" y="0"/>
                  </a:cubicBezTo>
                  <a:lnTo>
                    <a:pt x="6842" y="0"/>
                  </a:lnTo>
                  <a:cubicBezTo>
                    <a:pt x="6302" y="0"/>
                    <a:pt x="5865" y="332"/>
                    <a:pt x="5865" y="742"/>
                  </a:cubicBezTo>
                  <a:lnTo>
                    <a:pt x="5865" y="5196"/>
                  </a:lnTo>
                  <a:lnTo>
                    <a:pt x="977" y="5196"/>
                  </a:lnTo>
                  <a:cubicBezTo>
                    <a:pt x="437" y="5196"/>
                    <a:pt x="0" y="5529"/>
                    <a:pt x="0" y="5939"/>
                  </a:cubicBezTo>
                  <a:cubicBezTo>
                    <a:pt x="0" y="6136"/>
                    <a:pt x="103" y="6324"/>
                    <a:pt x="286" y="6463"/>
                  </a:cubicBezTo>
                  <a:lnTo>
                    <a:pt x="8393" y="12620"/>
                  </a:lnTo>
                  <a:lnTo>
                    <a:pt x="977" y="12620"/>
                  </a:lnTo>
                  <a:cubicBezTo>
                    <a:pt x="437" y="12620"/>
                    <a:pt x="0" y="12952"/>
                    <a:pt x="0" y="13362"/>
                  </a:cubicBezTo>
                  <a:cubicBezTo>
                    <a:pt x="0" y="13559"/>
                    <a:pt x="103" y="13748"/>
                    <a:pt x="286" y="13887"/>
                  </a:cubicBezTo>
                  <a:lnTo>
                    <a:pt x="10061" y="21310"/>
                  </a:lnTo>
                  <a:cubicBezTo>
                    <a:pt x="10443" y="21600"/>
                    <a:pt x="11062" y="21600"/>
                    <a:pt x="11443" y="21310"/>
                  </a:cubicBezTo>
                  <a:lnTo>
                    <a:pt x="21218" y="13887"/>
                  </a:lnTo>
                  <a:cubicBezTo>
                    <a:pt x="21600" y="13597"/>
                    <a:pt x="21600" y="13127"/>
                    <a:pt x="21218" y="12837"/>
                  </a:cubicBezTo>
                  <a:cubicBezTo>
                    <a:pt x="21035" y="12698"/>
                    <a:pt x="20786" y="12620"/>
                    <a:pt x="20527" y="12620"/>
                  </a:cubicBezTo>
                  <a:close/>
                </a:path>
              </a:pathLst>
            </a:custGeom>
            <a:solidFill>
              <a:srgbClr val="F2F2F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86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87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88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89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90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91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92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grpSp>
        <p:nvGrpSpPr>
          <p:cNvPr id="195" name="Groupe"/>
          <p:cNvGrpSpPr/>
          <p:nvPr/>
        </p:nvGrpSpPr>
        <p:grpSpPr>
          <a:xfrm>
            <a:off x="7357465" y="673825"/>
            <a:ext cx="14791047" cy="4602684"/>
            <a:chOff x="0" y="0"/>
            <a:chExt cx="14791046" cy="4602683"/>
          </a:xfrm>
        </p:grpSpPr>
        <p:sp>
          <p:nvSpPr>
            <p:cNvPr id="193" name="Traitement des données"/>
            <p:cNvSpPr txBox="1"/>
            <p:nvPr/>
          </p:nvSpPr>
          <p:spPr>
            <a:xfrm>
              <a:off x="0" y="762203"/>
              <a:ext cx="14791047" cy="3840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b="1" sz="12000">
                  <a:solidFill>
                    <a:srgbClr val="222B35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Traitement des données </a:t>
              </a:r>
            </a:p>
          </p:txBody>
        </p:sp>
        <p:sp>
          <p:nvSpPr>
            <p:cNvPr id="194" name="EXPLORATION DES DONNÉES"/>
            <p:cNvSpPr txBox="1"/>
            <p:nvPr/>
          </p:nvSpPr>
          <p:spPr>
            <a:xfrm>
              <a:off x="222050" y="0"/>
              <a:ext cx="9926833" cy="79248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b="1" sz="4000">
                  <a:gradFill flip="none" rotWithShape="1">
                    <a:gsLst>
                      <a:gs pos="0">
                        <a:srgbClr val="4C99F9"/>
                      </a:gs>
                      <a:gs pos="100000">
                        <a:srgbClr val="88DDD0"/>
                      </a:gs>
                    </a:gsLst>
                    <a:lin ang="21114992" scaled="0"/>
                  </a:gra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EXPLORATION DES DONNÉES</a:t>
              </a:r>
            </a:p>
          </p:txBody>
        </p:sp>
      </p:grpSp>
      <p:pic>
        <p:nvPicPr>
          <p:cNvPr id="196" name="MicrosoftTeams-image.png" descr="MicrosoftTeams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382" y="6314954"/>
            <a:ext cx="7517746" cy="5252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MicrosoftTeams-image (10).png" descr="MicrosoftTeams-image (10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76551" y="6030224"/>
            <a:ext cx="6684683" cy="5822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MicrosoftTeams-image (11).png" descr="MicrosoftTeams-image (1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11657" y="6039190"/>
            <a:ext cx="6620426" cy="5804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solidFill>
            <a:srgbClr val="C7CDD4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01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gradFill>
            <a:gsLst>
              <a:gs pos="0">
                <a:srgbClr val="88DDCF">
                  <a:alpha val="90449"/>
                </a:srgbClr>
              </a:gs>
              <a:gs pos="100000">
                <a:schemeClr val="accent1">
                  <a:hueOff val="258141"/>
                  <a:satOff val="-1314"/>
                  <a:lumOff val="16637"/>
                  <a:alpha val="90449"/>
                </a:schemeClr>
              </a:gs>
            </a:gsLst>
            <a:lin ang="3255681"/>
          </a:gra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02" name="Les différents models explorés"/>
          <p:cNvSpPr txBox="1"/>
          <p:nvPr/>
        </p:nvSpPr>
        <p:spPr>
          <a:xfrm>
            <a:off x="8518786" y="3488263"/>
            <a:ext cx="14036466" cy="3840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Les différents models explorés</a:t>
            </a:r>
          </a:p>
        </p:txBody>
      </p:sp>
      <p:sp>
        <p:nvSpPr>
          <p:cNvPr id="203" name="Présentation des différentes méthodes de ML utilisées"/>
          <p:cNvSpPr txBox="1"/>
          <p:nvPr/>
        </p:nvSpPr>
        <p:spPr>
          <a:xfrm>
            <a:off x="8591352" y="7497401"/>
            <a:ext cx="11570588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Présentation des différentes méthodes de ML utilisées</a:t>
            </a:r>
          </a:p>
        </p:txBody>
      </p:sp>
      <p:sp>
        <p:nvSpPr>
          <p:cNvPr id="204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05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06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07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08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09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10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11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résentation"/>
          <p:cNvSpPr txBox="1"/>
          <p:nvPr/>
        </p:nvSpPr>
        <p:spPr>
          <a:xfrm>
            <a:off x="2880211" y="2580639"/>
            <a:ext cx="18196240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4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Présentation</a:t>
            </a:r>
          </a:p>
        </p:txBody>
      </p:sp>
      <p:sp>
        <p:nvSpPr>
          <p:cNvPr id="214" name="LES DIFFÉRENTS MODEL EXPLORÉS"/>
          <p:cNvSpPr txBox="1"/>
          <p:nvPr/>
        </p:nvSpPr>
        <p:spPr>
          <a:xfrm>
            <a:off x="2848916" y="1711313"/>
            <a:ext cx="9926833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LES DIFFÉRENTS MODEL EXPLORÉS</a:t>
            </a:r>
          </a:p>
        </p:txBody>
      </p:sp>
      <p:grpSp>
        <p:nvGrpSpPr>
          <p:cNvPr id="217" name="Groupe"/>
          <p:cNvGrpSpPr/>
          <p:nvPr/>
        </p:nvGrpSpPr>
        <p:grpSpPr>
          <a:xfrm>
            <a:off x="2997200" y="4978400"/>
            <a:ext cx="5958384" cy="3151585"/>
            <a:chOff x="0" y="0"/>
            <a:chExt cx="5958383" cy="3151584"/>
          </a:xfrm>
        </p:grpSpPr>
        <p:sp>
          <p:nvSpPr>
            <p:cNvPr id="215" name="Rectangle aux angles arrondis"/>
            <p:cNvSpPr/>
            <p:nvPr/>
          </p:nvSpPr>
          <p:spPr>
            <a:xfrm>
              <a:off x="0" y="0"/>
              <a:ext cx="5958384" cy="3151585"/>
            </a:xfrm>
            <a:prstGeom prst="roundRect">
              <a:avLst>
                <a:gd name="adj" fmla="val 13870"/>
              </a:avLst>
            </a:prstGeom>
            <a:gradFill flip="none" rotWithShape="1">
              <a:gsLst>
                <a:gs pos="0">
                  <a:srgbClr val="88DDCF"/>
                </a:gs>
                <a:gs pos="100000">
                  <a:schemeClr val="accent1">
                    <a:hueOff val="258141"/>
                    <a:satOff val="-1314"/>
                    <a:lumOff val="16637"/>
                  </a:schemeClr>
                </a:gs>
              </a:gsLst>
              <a:lin ang="3374081" scaled="0"/>
            </a:gra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216" name="Logistic Regression"/>
            <p:cNvSpPr txBox="1"/>
            <p:nvPr/>
          </p:nvSpPr>
          <p:spPr>
            <a:xfrm>
              <a:off x="814825" y="1179552"/>
              <a:ext cx="4328733" cy="792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914400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Logistic Regression</a:t>
              </a:r>
            </a:p>
          </p:txBody>
        </p:sp>
      </p:grpSp>
      <p:grpSp>
        <p:nvGrpSpPr>
          <p:cNvPr id="220" name="Groupe"/>
          <p:cNvGrpSpPr/>
          <p:nvPr/>
        </p:nvGrpSpPr>
        <p:grpSpPr>
          <a:xfrm>
            <a:off x="9347200" y="4978400"/>
            <a:ext cx="5958384" cy="3151585"/>
            <a:chOff x="0" y="0"/>
            <a:chExt cx="5958383" cy="3151584"/>
          </a:xfrm>
        </p:grpSpPr>
        <p:sp>
          <p:nvSpPr>
            <p:cNvPr id="218" name="Rectangle aux angles arrondis"/>
            <p:cNvSpPr/>
            <p:nvPr/>
          </p:nvSpPr>
          <p:spPr>
            <a:xfrm>
              <a:off x="0" y="0"/>
              <a:ext cx="5958384" cy="3151585"/>
            </a:xfrm>
            <a:prstGeom prst="roundRect">
              <a:avLst>
                <a:gd name="adj" fmla="val 13870"/>
              </a:avLst>
            </a:prstGeom>
            <a:gradFill flip="none" rotWithShape="1">
              <a:gsLst>
                <a:gs pos="0">
                  <a:srgbClr val="88DDCF"/>
                </a:gs>
                <a:gs pos="100000">
                  <a:schemeClr val="accent1">
                    <a:hueOff val="258141"/>
                    <a:satOff val="-1314"/>
                    <a:lumOff val="16637"/>
                  </a:schemeClr>
                </a:gs>
              </a:gsLst>
              <a:lin ang="3374081" scaled="0"/>
            </a:gra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219" name="XGBoost"/>
            <p:cNvSpPr txBox="1"/>
            <p:nvPr/>
          </p:nvSpPr>
          <p:spPr>
            <a:xfrm>
              <a:off x="814825" y="1179552"/>
              <a:ext cx="4328733" cy="792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914400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XGBoost</a:t>
              </a:r>
            </a:p>
          </p:txBody>
        </p:sp>
      </p:grpSp>
      <p:grpSp>
        <p:nvGrpSpPr>
          <p:cNvPr id="223" name="Groupe"/>
          <p:cNvGrpSpPr/>
          <p:nvPr/>
        </p:nvGrpSpPr>
        <p:grpSpPr>
          <a:xfrm>
            <a:off x="15697199" y="5003800"/>
            <a:ext cx="5958385" cy="3151585"/>
            <a:chOff x="0" y="0"/>
            <a:chExt cx="5958383" cy="3151584"/>
          </a:xfrm>
        </p:grpSpPr>
        <p:sp>
          <p:nvSpPr>
            <p:cNvPr id="221" name="Rectangle aux angles arrondis"/>
            <p:cNvSpPr/>
            <p:nvPr/>
          </p:nvSpPr>
          <p:spPr>
            <a:xfrm>
              <a:off x="0" y="0"/>
              <a:ext cx="5958384" cy="3151585"/>
            </a:xfrm>
            <a:prstGeom prst="roundRect">
              <a:avLst>
                <a:gd name="adj" fmla="val 13870"/>
              </a:avLst>
            </a:prstGeom>
            <a:gradFill flip="none" rotWithShape="1">
              <a:gsLst>
                <a:gs pos="0">
                  <a:srgbClr val="88DDCF"/>
                </a:gs>
                <a:gs pos="100000">
                  <a:schemeClr val="accent1">
                    <a:hueOff val="258141"/>
                    <a:satOff val="-1314"/>
                    <a:lumOff val="16637"/>
                  </a:schemeClr>
                </a:gs>
              </a:gsLst>
              <a:lin ang="3374081" scaled="0"/>
            </a:gra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222" name="CATBoost"/>
            <p:cNvSpPr txBox="1"/>
            <p:nvPr/>
          </p:nvSpPr>
          <p:spPr>
            <a:xfrm>
              <a:off x="814825" y="1179552"/>
              <a:ext cx="4328733" cy="792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914400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CATBoost</a:t>
              </a:r>
            </a:p>
          </p:txBody>
        </p:sp>
      </p:grpSp>
      <p:grpSp>
        <p:nvGrpSpPr>
          <p:cNvPr id="226" name="Groupe"/>
          <p:cNvGrpSpPr/>
          <p:nvPr/>
        </p:nvGrpSpPr>
        <p:grpSpPr>
          <a:xfrm>
            <a:off x="2997199" y="8643064"/>
            <a:ext cx="5958385" cy="3151585"/>
            <a:chOff x="0" y="0"/>
            <a:chExt cx="5958383" cy="3151584"/>
          </a:xfrm>
        </p:grpSpPr>
        <p:sp>
          <p:nvSpPr>
            <p:cNvPr id="224" name="Rectangle aux angles arrondis"/>
            <p:cNvSpPr/>
            <p:nvPr/>
          </p:nvSpPr>
          <p:spPr>
            <a:xfrm>
              <a:off x="0" y="0"/>
              <a:ext cx="5958384" cy="3151585"/>
            </a:xfrm>
            <a:prstGeom prst="roundRect">
              <a:avLst>
                <a:gd name="adj" fmla="val 13870"/>
              </a:avLst>
            </a:prstGeom>
            <a:gradFill flip="none" rotWithShape="1">
              <a:gsLst>
                <a:gs pos="0">
                  <a:srgbClr val="88DDCF"/>
                </a:gs>
                <a:gs pos="100000">
                  <a:schemeClr val="accent1">
                    <a:hueOff val="258141"/>
                    <a:satOff val="-1314"/>
                    <a:lumOff val="16637"/>
                  </a:schemeClr>
                </a:gs>
              </a:gsLst>
              <a:lin ang="3374081" scaled="0"/>
            </a:gra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225" name="Neural network"/>
            <p:cNvSpPr txBox="1"/>
            <p:nvPr/>
          </p:nvSpPr>
          <p:spPr>
            <a:xfrm>
              <a:off x="814825" y="1179552"/>
              <a:ext cx="4328733" cy="792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914400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Neural network</a:t>
              </a:r>
            </a:p>
          </p:txBody>
        </p:sp>
      </p:grpSp>
      <p:grpSp>
        <p:nvGrpSpPr>
          <p:cNvPr id="229" name="Groupe"/>
          <p:cNvGrpSpPr/>
          <p:nvPr/>
        </p:nvGrpSpPr>
        <p:grpSpPr>
          <a:xfrm>
            <a:off x="9347199" y="8643064"/>
            <a:ext cx="5958385" cy="3151585"/>
            <a:chOff x="0" y="0"/>
            <a:chExt cx="5958383" cy="3151584"/>
          </a:xfrm>
        </p:grpSpPr>
        <p:sp>
          <p:nvSpPr>
            <p:cNvPr id="227" name="Rectangle aux angles arrondis"/>
            <p:cNvSpPr/>
            <p:nvPr/>
          </p:nvSpPr>
          <p:spPr>
            <a:xfrm>
              <a:off x="0" y="0"/>
              <a:ext cx="5958384" cy="3151585"/>
            </a:xfrm>
            <a:prstGeom prst="roundRect">
              <a:avLst>
                <a:gd name="adj" fmla="val 13870"/>
              </a:avLst>
            </a:prstGeom>
            <a:gradFill flip="none" rotWithShape="1">
              <a:gsLst>
                <a:gs pos="0">
                  <a:srgbClr val="88DDCF"/>
                </a:gs>
                <a:gs pos="100000">
                  <a:schemeClr val="accent1">
                    <a:hueOff val="258141"/>
                    <a:satOff val="-1314"/>
                    <a:lumOff val="16637"/>
                  </a:schemeClr>
                </a:gs>
              </a:gsLst>
              <a:lin ang="3374081" scaled="0"/>
            </a:gra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228" name="Optimisation bayésienne"/>
            <p:cNvSpPr txBox="1"/>
            <p:nvPr/>
          </p:nvSpPr>
          <p:spPr>
            <a:xfrm>
              <a:off x="814825" y="874752"/>
              <a:ext cx="4328733" cy="14020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914400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Optimisation bayésienne</a:t>
              </a:r>
            </a:p>
          </p:txBody>
        </p:sp>
      </p:grpSp>
      <p:grpSp>
        <p:nvGrpSpPr>
          <p:cNvPr id="232" name="Groupe"/>
          <p:cNvGrpSpPr/>
          <p:nvPr/>
        </p:nvGrpSpPr>
        <p:grpSpPr>
          <a:xfrm>
            <a:off x="15697199" y="8643064"/>
            <a:ext cx="5958385" cy="3151585"/>
            <a:chOff x="0" y="0"/>
            <a:chExt cx="5958383" cy="3151584"/>
          </a:xfrm>
        </p:grpSpPr>
        <p:sp>
          <p:nvSpPr>
            <p:cNvPr id="230" name="Rectangle aux angles arrondis"/>
            <p:cNvSpPr/>
            <p:nvPr/>
          </p:nvSpPr>
          <p:spPr>
            <a:xfrm>
              <a:off x="0" y="0"/>
              <a:ext cx="5958384" cy="3151585"/>
            </a:xfrm>
            <a:prstGeom prst="roundRect">
              <a:avLst>
                <a:gd name="adj" fmla="val 13870"/>
              </a:avLst>
            </a:prstGeom>
            <a:gradFill flip="none" rotWithShape="1">
              <a:gsLst>
                <a:gs pos="0">
                  <a:srgbClr val="88DDCF"/>
                </a:gs>
                <a:gs pos="100000">
                  <a:schemeClr val="accent1">
                    <a:hueOff val="258141"/>
                    <a:satOff val="-1314"/>
                    <a:lumOff val="16637"/>
                  </a:schemeClr>
                </a:gs>
              </a:gsLst>
              <a:lin ang="3374081" scaled="0"/>
            </a:gra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/>
            </a:p>
          </p:txBody>
        </p:sp>
        <p:sp>
          <p:nvSpPr>
            <p:cNvPr id="231" name="Transfert de connaissances"/>
            <p:cNvSpPr txBox="1"/>
            <p:nvPr/>
          </p:nvSpPr>
          <p:spPr>
            <a:xfrm>
              <a:off x="814825" y="874752"/>
              <a:ext cx="4328733" cy="14020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ctr" defTabSz="914400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/>
              <a:r>
                <a:t>Transfert de connaissances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Logistic Regression"/>
          <p:cNvSpPr txBox="1"/>
          <p:nvPr/>
        </p:nvSpPr>
        <p:spPr>
          <a:xfrm>
            <a:off x="7476296" y="3693806"/>
            <a:ext cx="14791047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Logistic Regression</a:t>
            </a:r>
          </a:p>
        </p:txBody>
      </p:sp>
      <p:sp>
        <p:nvSpPr>
          <p:cNvPr id="235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36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37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38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39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40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41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42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43" name="• Choisi pour sa rapidité"/>
          <p:cNvSpPr txBox="1"/>
          <p:nvPr/>
        </p:nvSpPr>
        <p:spPr>
          <a:xfrm>
            <a:off x="7517529" y="6739370"/>
            <a:ext cx="10288467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Choisi pour sa rapidité</a:t>
            </a:r>
          </a:p>
        </p:txBody>
      </p:sp>
      <p:sp>
        <p:nvSpPr>
          <p:cNvPr id="244" name="• Bonne base de prédiction"/>
          <p:cNvSpPr txBox="1"/>
          <p:nvPr/>
        </p:nvSpPr>
        <p:spPr>
          <a:xfrm>
            <a:off x="7517529" y="8057062"/>
            <a:ext cx="10288467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Bonne base de prédiction</a:t>
            </a:r>
          </a:p>
        </p:txBody>
      </p:sp>
      <p:sp>
        <p:nvSpPr>
          <p:cNvPr id="245" name="LES DIFFÉRENTS MODEL EXPLORÉS"/>
          <p:cNvSpPr txBox="1"/>
          <p:nvPr/>
        </p:nvSpPr>
        <p:spPr>
          <a:xfrm>
            <a:off x="7698347" y="2931602"/>
            <a:ext cx="992683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LES DIFFÉRENTS MODEL EXPLORÉS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radient boosting"/>
          <p:cNvSpPr txBox="1"/>
          <p:nvPr/>
        </p:nvSpPr>
        <p:spPr>
          <a:xfrm>
            <a:off x="7476296" y="3693806"/>
            <a:ext cx="14791047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Gradient boosting</a:t>
            </a:r>
          </a:p>
        </p:txBody>
      </p:sp>
      <p:sp>
        <p:nvSpPr>
          <p:cNvPr id="248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49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50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51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52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53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54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55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56" name="• Bon compromis entre les solutions basiques et celles plus gourmandes en ressources"/>
          <p:cNvSpPr txBox="1"/>
          <p:nvPr/>
        </p:nvSpPr>
        <p:spPr>
          <a:xfrm>
            <a:off x="7517530" y="6739370"/>
            <a:ext cx="10288467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Bon compromis entre les solutions basiques et celles plus gourmandes en ressources</a:t>
            </a:r>
          </a:p>
        </p:txBody>
      </p:sp>
      <p:sp>
        <p:nvSpPr>
          <p:cNvPr id="257" name="LES DIFFÉRENTS MODEL EXPLORÉS"/>
          <p:cNvSpPr txBox="1"/>
          <p:nvPr/>
        </p:nvSpPr>
        <p:spPr>
          <a:xfrm>
            <a:off x="7698347" y="2931602"/>
            <a:ext cx="992683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LES DIFFÉRENTS MODEL EXPLORÉS</a:t>
            </a:r>
          </a:p>
        </p:txBody>
      </p:sp>
      <p:sp>
        <p:nvSpPr>
          <p:cNvPr id="258" name="• Facilement interprétable"/>
          <p:cNvSpPr txBox="1"/>
          <p:nvPr/>
        </p:nvSpPr>
        <p:spPr>
          <a:xfrm>
            <a:off x="7517530" y="8580675"/>
            <a:ext cx="10288467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Facilement interprétable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Neural Networks"/>
          <p:cNvSpPr txBox="1"/>
          <p:nvPr/>
        </p:nvSpPr>
        <p:spPr>
          <a:xfrm>
            <a:off x="7476296" y="3693806"/>
            <a:ext cx="14791047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Neural Networks</a:t>
            </a:r>
          </a:p>
        </p:txBody>
      </p:sp>
      <p:sp>
        <p:nvSpPr>
          <p:cNvPr id="261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62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63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64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65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66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67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68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69" name="• Plus complexe à implémenter"/>
          <p:cNvSpPr txBox="1"/>
          <p:nvPr/>
        </p:nvSpPr>
        <p:spPr>
          <a:xfrm>
            <a:off x="7517530" y="6739370"/>
            <a:ext cx="10288467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Plus complexe à implémenter</a:t>
            </a:r>
          </a:p>
        </p:txBody>
      </p:sp>
      <p:sp>
        <p:nvSpPr>
          <p:cNvPr id="270" name="LES DIFFÉRENTS MODEL EXPLORÉS"/>
          <p:cNvSpPr txBox="1"/>
          <p:nvPr/>
        </p:nvSpPr>
        <p:spPr>
          <a:xfrm>
            <a:off x="7698347" y="2931602"/>
            <a:ext cx="992683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LES DIFFÉRENTS MODEL EXPLORÉS</a:t>
            </a:r>
          </a:p>
        </p:txBody>
      </p:sp>
      <p:sp>
        <p:nvSpPr>
          <p:cNvPr id="271" name="• Plus consommateurs en ressources machine"/>
          <p:cNvSpPr txBox="1"/>
          <p:nvPr/>
        </p:nvSpPr>
        <p:spPr>
          <a:xfrm>
            <a:off x="7517530" y="8580675"/>
            <a:ext cx="10288467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Plus consommateurs en ressources machine</a:t>
            </a:r>
          </a:p>
        </p:txBody>
      </p:sp>
      <p:sp>
        <p:nvSpPr>
          <p:cNvPr id="272" name="• Plus précis"/>
          <p:cNvSpPr txBox="1"/>
          <p:nvPr/>
        </p:nvSpPr>
        <p:spPr>
          <a:xfrm>
            <a:off x="7517530" y="10421980"/>
            <a:ext cx="10288467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Plus précis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Optimisation Bayesienne"/>
          <p:cNvSpPr txBox="1"/>
          <p:nvPr/>
        </p:nvSpPr>
        <p:spPr>
          <a:xfrm>
            <a:off x="7587231" y="3691370"/>
            <a:ext cx="17228593" cy="3840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Optimisation Bayesienne</a:t>
            </a:r>
          </a:p>
        </p:txBody>
      </p:sp>
      <p:sp>
        <p:nvSpPr>
          <p:cNvPr id="275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76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77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78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79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80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81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82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83" name="LES DIFFÉRENTS MODEL EXPLORÉS"/>
          <p:cNvSpPr txBox="1"/>
          <p:nvPr/>
        </p:nvSpPr>
        <p:spPr>
          <a:xfrm>
            <a:off x="7698347" y="2931602"/>
            <a:ext cx="992683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LES DIFFÉRENTS MODEL EXPLORÉS</a:t>
            </a:r>
          </a:p>
        </p:txBody>
      </p:sp>
      <p:sp>
        <p:nvSpPr>
          <p:cNvPr id="284" name="• Trouver automatiquement les meilleurs hyperparamètres"/>
          <p:cNvSpPr txBox="1"/>
          <p:nvPr/>
        </p:nvSpPr>
        <p:spPr>
          <a:xfrm>
            <a:off x="7517530" y="8542575"/>
            <a:ext cx="10288467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Trouver automatiquement les meilleurs hyperparamètres</a:t>
            </a:r>
          </a:p>
        </p:txBody>
      </p:sp>
      <p:sp>
        <p:nvSpPr>
          <p:cNvPr id="285" name="• Economise les ressources"/>
          <p:cNvSpPr txBox="1"/>
          <p:nvPr/>
        </p:nvSpPr>
        <p:spPr>
          <a:xfrm>
            <a:off x="7517530" y="10421980"/>
            <a:ext cx="10288467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Economise les ressources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ine tuning"/>
          <p:cNvSpPr txBox="1"/>
          <p:nvPr/>
        </p:nvSpPr>
        <p:spPr>
          <a:xfrm>
            <a:off x="7587231" y="3691370"/>
            <a:ext cx="17228593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Fine tuning</a:t>
            </a:r>
          </a:p>
        </p:txBody>
      </p:sp>
      <p:sp>
        <p:nvSpPr>
          <p:cNvPr id="288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89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90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91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92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93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94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95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296" name="LES DIFFÉRENTS MODEL EXPLORÉS"/>
          <p:cNvSpPr txBox="1"/>
          <p:nvPr/>
        </p:nvSpPr>
        <p:spPr>
          <a:xfrm>
            <a:off x="7698347" y="2931602"/>
            <a:ext cx="992683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LES DIFFÉRENTS MODEL EXPLORÉS</a:t>
            </a:r>
          </a:p>
        </p:txBody>
      </p:sp>
      <p:sp>
        <p:nvSpPr>
          <p:cNvPr id="297" name="• Utiliser un modèle pré-entrainé"/>
          <p:cNvSpPr txBox="1"/>
          <p:nvPr/>
        </p:nvSpPr>
        <p:spPr>
          <a:xfrm>
            <a:off x="7683892" y="6403628"/>
            <a:ext cx="10288467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Utiliser un modèle pré-entrainé</a:t>
            </a:r>
          </a:p>
        </p:txBody>
      </p:sp>
      <p:sp>
        <p:nvSpPr>
          <p:cNvPr id="298" name="• Gain de ressource et de précision"/>
          <p:cNvSpPr txBox="1"/>
          <p:nvPr/>
        </p:nvSpPr>
        <p:spPr>
          <a:xfrm>
            <a:off x="7683892" y="8052190"/>
            <a:ext cx="10288467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Gain de ressource et de précision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Notre objectif sur ce projet"/>
          <p:cNvSpPr txBox="1"/>
          <p:nvPr/>
        </p:nvSpPr>
        <p:spPr>
          <a:xfrm>
            <a:off x="7476296" y="3693806"/>
            <a:ext cx="13930214" cy="3840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Notre objectif sur ce projet</a:t>
            </a:r>
          </a:p>
        </p:txBody>
      </p:sp>
      <p:sp>
        <p:nvSpPr>
          <p:cNvPr id="37" name="Notre but est de développer une solution de machine learning fiable et robuste afin d’assister les médecins dans le dépistage de la pneumonie chez les patients."/>
          <p:cNvSpPr txBox="1"/>
          <p:nvPr/>
        </p:nvSpPr>
        <p:spPr>
          <a:xfrm>
            <a:off x="7501696" y="7910206"/>
            <a:ext cx="14012288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1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Notre but est de développer une solution de machine learning fiable et robuste afin d’assister les médecins dans le dépistage de la pneumonie chez les patients.</a:t>
            </a:r>
          </a:p>
        </p:txBody>
      </p:sp>
      <p:sp>
        <p:nvSpPr>
          <p:cNvPr id="38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9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0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1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2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3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4" name="Introduction"/>
          <p:cNvSpPr txBox="1"/>
          <p:nvPr/>
        </p:nvSpPr>
        <p:spPr>
          <a:xfrm>
            <a:off x="7446316" y="2701913"/>
            <a:ext cx="5072758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45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6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solidFill>
            <a:srgbClr val="C7CDD4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01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gradFill>
            <a:gsLst>
              <a:gs pos="0">
                <a:srgbClr val="88DDCF">
                  <a:alpha val="90449"/>
                </a:srgbClr>
              </a:gs>
              <a:gs pos="100000">
                <a:schemeClr val="accent1">
                  <a:hueOff val="258141"/>
                  <a:satOff val="-1314"/>
                  <a:lumOff val="16637"/>
                  <a:alpha val="90449"/>
                </a:schemeClr>
              </a:gs>
            </a:gsLst>
            <a:lin ang="3255681"/>
          </a:gra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02" name="Analyse des résultats"/>
          <p:cNvSpPr txBox="1"/>
          <p:nvPr/>
        </p:nvSpPr>
        <p:spPr>
          <a:xfrm>
            <a:off x="8518786" y="3488263"/>
            <a:ext cx="14036466" cy="3840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Analyse des résultats</a:t>
            </a:r>
          </a:p>
        </p:txBody>
      </p:sp>
      <p:sp>
        <p:nvSpPr>
          <p:cNvPr id="303" name="Présentation des différentes résultats obtenus et comparaison des models de ML utilisés"/>
          <p:cNvSpPr txBox="1"/>
          <p:nvPr/>
        </p:nvSpPr>
        <p:spPr>
          <a:xfrm>
            <a:off x="8591352" y="7719272"/>
            <a:ext cx="11570588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Présentation des différentes résultats obtenus et comparaison des models de ML utilisés</a:t>
            </a:r>
          </a:p>
        </p:txBody>
      </p:sp>
      <p:sp>
        <p:nvSpPr>
          <p:cNvPr id="304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05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06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07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08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09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10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11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Metrics"/>
          <p:cNvSpPr txBox="1"/>
          <p:nvPr/>
        </p:nvSpPr>
        <p:spPr>
          <a:xfrm>
            <a:off x="7587231" y="3691370"/>
            <a:ext cx="17228593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314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15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16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17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18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19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20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21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22" name="Analyse des résultats"/>
          <p:cNvSpPr txBox="1"/>
          <p:nvPr/>
        </p:nvSpPr>
        <p:spPr>
          <a:xfrm>
            <a:off x="7698347" y="2931602"/>
            <a:ext cx="992683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Analyse des résultats</a:t>
            </a:r>
          </a:p>
        </p:txBody>
      </p:sp>
      <p:sp>
        <p:nvSpPr>
          <p:cNvPr id="323" name="• précision,  recall, roc auc, score f1 ?"/>
          <p:cNvSpPr txBox="1"/>
          <p:nvPr/>
        </p:nvSpPr>
        <p:spPr>
          <a:xfrm>
            <a:off x="7517529" y="6656673"/>
            <a:ext cx="10288467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précision,  recall, roc auc, score f1 ?</a:t>
            </a:r>
          </a:p>
        </p:txBody>
      </p:sp>
      <p:sp>
        <p:nvSpPr>
          <p:cNvPr id="324" name="• le score ROC AUC &quot;macro&quot;"/>
          <p:cNvSpPr txBox="1"/>
          <p:nvPr/>
        </p:nvSpPr>
        <p:spPr>
          <a:xfrm>
            <a:off x="7517529" y="8402776"/>
            <a:ext cx="10288467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le score ROC AUC "macro"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ableau de conclusion"/>
          <p:cNvSpPr txBox="1"/>
          <p:nvPr/>
        </p:nvSpPr>
        <p:spPr>
          <a:xfrm>
            <a:off x="4099411" y="1877060"/>
            <a:ext cx="16617365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32D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Tableau de conclusion</a:t>
            </a:r>
          </a:p>
        </p:txBody>
      </p:sp>
      <p:graphicFrame>
        <p:nvGraphicFramePr>
          <p:cNvPr id="327" name="Tableau"/>
          <p:cNvGraphicFramePr/>
          <p:nvPr/>
        </p:nvGraphicFramePr>
        <p:xfrm>
          <a:off x="2573866" y="4775200"/>
          <a:ext cx="15705668" cy="61925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920066"/>
                <a:gridCol w="3920066"/>
                <a:gridCol w="3920066"/>
                <a:gridCol w="3920066"/>
                <a:gridCol w="3920066"/>
              </a:tblGrid>
              <a:tr h="154178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Nom du model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4B99F8"/>
                        </a:gs>
                        <a:gs pos="100000">
                          <a:srgbClr val="88DDC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ROC AUC 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4B99F8"/>
                        </a:gs>
                        <a:gs pos="100000">
                          <a:srgbClr val="88DDC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Avantages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4B99F8"/>
                        </a:gs>
                        <a:gs pos="100000">
                          <a:srgbClr val="88DDC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Inconniénients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4B99F8"/>
                        </a:gs>
                        <a:gs pos="100000">
                          <a:srgbClr val="88DDC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Conclusion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4B99F8"/>
                        </a:gs>
                        <a:gs pos="100000">
                          <a:srgbClr val="88DDCF"/>
                        </a:gs>
                      </a:gsLst>
                      <a:lin ang="5400000" scaled="0"/>
                    </a:gradFill>
                  </a:tcPr>
                </a:tc>
              </a:tr>
              <a:tr h="154178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222C34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Régression logistique 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0.839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Fast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modèle linéaire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Pas pris en compte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1F2F2"/>
                    </a:solidFill>
                  </a:tcPr>
                </a:tc>
              </a:tr>
              <a:tr h="154178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222C34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XGBClassifier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0.907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Facilement interprétable et précis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Moyennement rapide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Pris en compte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54178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222C34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CatBoostClassifier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0.906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Facilement interprétable et précis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Moyennement rapide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Pas pris en compte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ableau de conclusion"/>
          <p:cNvSpPr txBox="1"/>
          <p:nvPr/>
        </p:nvSpPr>
        <p:spPr>
          <a:xfrm>
            <a:off x="4099411" y="1877060"/>
            <a:ext cx="16617365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32D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Tableau de conclusion</a:t>
            </a:r>
          </a:p>
        </p:txBody>
      </p:sp>
      <p:graphicFrame>
        <p:nvGraphicFramePr>
          <p:cNvPr id="330" name="Tableau"/>
          <p:cNvGraphicFramePr/>
          <p:nvPr/>
        </p:nvGraphicFramePr>
        <p:xfrm>
          <a:off x="2573866" y="4775200"/>
          <a:ext cx="15705668" cy="61925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920066"/>
                <a:gridCol w="3920066"/>
                <a:gridCol w="3920066"/>
                <a:gridCol w="3920066"/>
                <a:gridCol w="3920066"/>
              </a:tblGrid>
              <a:tr h="154178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Nom du model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4B99F8"/>
                        </a:gs>
                        <a:gs pos="100000">
                          <a:srgbClr val="88DDC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ROC AUC 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4B99F8"/>
                        </a:gs>
                        <a:gs pos="100000">
                          <a:srgbClr val="88DDC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Avantages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4B99F8"/>
                        </a:gs>
                        <a:gs pos="100000">
                          <a:srgbClr val="88DDC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Inconniénients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4B99F8"/>
                        </a:gs>
                        <a:gs pos="100000">
                          <a:srgbClr val="88DDC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Conclusion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4B99F8"/>
                        </a:gs>
                        <a:gs pos="100000">
                          <a:srgbClr val="88DDCF"/>
                        </a:gs>
                      </a:gsLst>
                      <a:lin ang="5400000" scaled="0"/>
                    </a:gradFill>
                  </a:tcPr>
                </a:tc>
              </a:tr>
              <a:tr h="154178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222C34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Réseau de neurones (SeNet)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0.904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Précis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Pas facilement interprétable/long à entrainer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Pas pris en compte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F1F2F2"/>
                    </a:solidFill>
                  </a:tcPr>
                </a:tc>
              </a:tr>
              <a:tr h="154178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222C34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Réseau de neurones (transmet de connaissance)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0.936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Très précis et rapide à entrainer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Pas facilement interprétable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olidFill>
                            <a:srgbClr val="818E98"/>
                          </a:solidFill>
                          <a:latin typeface="Roboto Regular"/>
                          <a:ea typeface="Roboto Regular"/>
                          <a:cs typeface="Roboto Regular"/>
                          <a:sym typeface="Roboto Regular"/>
                        </a:rPr>
                        <a:t>Pris en compte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solidFill>
            <a:srgbClr val="C7CDD4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33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gradFill>
            <a:gsLst>
              <a:gs pos="0">
                <a:srgbClr val="88DDCF">
                  <a:alpha val="90449"/>
                </a:srgbClr>
              </a:gs>
              <a:gs pos="100000">
                <a:schemeClr val="accent1">
                  <a:hueOff val="258141"/>
                  <a:satOff val="-1314"/>
                  <a:lumOff val="16637"/>
                  <a:alpha val="90449"/>
                </a:schemeClr>
              </a:gs>
            </a:gsLst>
            <a:lin ang="3255681"/>
          </a:gra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34" name="Matrice des métriques et de confusion"/>
          <p:cNvSpPr txBox="1"/>
          <p:nvPr/>
        </p:nvSpPr>
        <p:spPr>
          <a:xfrm>
            <a:off x="8518786" y="2600780"/>
            <a:ext cx="14036466" cy="5669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Matrice des métriques et de confusion</a:t>
            </a:r>
          </a:p>
        </p:txBody>
      </p:sp>
      <p:sp>
        <p:nvSpPr>
          <p:cNvPr id="335" name="Analyse détaillée des résultats"/>
          <p:cNvSpPr txBox="1"/>
          <p:nvPr/>
        </p:nvSpPr>
        <p:spPr>
          <a:xfrm>
            <a:off x="8591352" y="8770509"/>
            <a:ext cx="11570588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Analyse détaillée des résultats</a:t>
            </a:r>
          </a:p>
        </p:txBody>
      </p:sp>
      <p:sp>
        <p:nvSpPr>
          <p:cNvPr id="336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37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38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39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40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41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42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43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XGBClassifier"/>
          <p:cNvSpPr txBox="1"/>
          <p:nvPr/>
        </p:nvSpPr>
        <p:spPr>
          <a:xfrm>
            <a:off x="10000076" y="1646475"/>
            <a:ext cx="17228593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XGBClassifier</a:t>
            </a:r>
          </a:p>
        </p:txBody>
      </p:sp>
      <p:sp>
        <p:nvSpPr>
          <p:cNvPr id="346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47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48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49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50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51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52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53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54" name="Matrice des métriques et de confusion"/>
          <p:cNvSpPr txBox="1"/>
          <p:nvPr/>
        </p:nvSpPr>
        <p:spPr>
          <a:xfrm>
            <a:off x="10166660" y="833675"/>
            <a:ext cx="992683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Matrice des métriques et de confusion</a:t>
            </a:r>
          </a:p>
        </p:txBody>
      </p:sp>
      <p:pic>
        <p:nvPicPr>
          <p:cNvPr id="355" name="Capture d’écran 2021-05-20 à 11.38.09.png" descr="Capture d’écran 2021-05-20 à 11.38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3108" y="4191199"/>
            <a:ext cx="15295187" cy="9342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éseau de neurone"/>
          <p:cNvSpPr txBox="1"/>
          <p:nvPr/>
        </p:nvSpPr>
        <p:spPr>
          <a:xfrm>
            <a:off x="8816852" y="1646475"/>
            <a:ext cx="17228593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Réseau de neurone</a:t>
            </a:r>
          </a:p>
        </p:txBody>
      </p:sp>
      <p:sp>
        <p:nvSpPr>
          <p:cNvPr id="358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59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60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61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62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63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64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65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66" name="Matrice des métriques et de confusion"/>
          <p:cNvSpPr txBox="1"/>
          <p:nvPr/>
        </p:nvSpPr>
        <p:spPr>
          <a:xfrm>
            <a:off x="8855520" y="833675"/>
            <a:ext cx="992683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Matrice des métriques et de confusion</a:t>
            </a:r>
          </a:p>
        </p:txBody>
      </p:sp>
      <p:pic>
        <p:nvPicPr>
          <p:cNvPr id="367" name="Capture d’écran 2021-05-20 à 11.38.17.png" descr="Capture d’écran 2021-05-20 à 11.38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6614" y="3582538"/>
            <a:ext cx="15030598" cy="10078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solidFill>
            <a:srgbClr val="C7CDD4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70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gradFill>
            <a:gsLst>
              <a:gs pos="0">
                <a:srgbClr val="88DDCF">
                  <a:alpha val="90449"/>
                </a:srgbClr>
              </a:gs>
              <a:gs pos="100000">
                <a:schemeClr val="accent1">
                  <a:hueOff val="258141"/>
                  <a:satOff val="-1314"/>
                  <a:lumOff val="16637"/>
                  <a:alpha val="90449"/>
                </a:schemeClr>
              </a:gs>
            </a:gsLst>
            <a:lin ang="3255681"/>
          </a:gra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71" name="Interprétabilité des résultats"/>
          <p:cNvSpPr txBox="1"/>
          <p:nvPr/>
        </p:nvSpPr>
        <p:spPr>
          <a:xfrm>
            <a:off x="8518786" y="3361294"/>
            <a:ext cx="14036466" cy="3840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Interprétabilité des résultats</a:t>
            </a:r>
          </a:p>
        </p:txBody>
      </p:sp>
      <p:sp>
        <p:nvSpPr>
          <p:cNvPr id="372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73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74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75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76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77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78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79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XGBClassifier"/>
          <p:cNvSpPr txBox="1"/>
          <p:nvPr/>
        </p:nvSpPr>
        <p:spPr>
          <a:xfrm>
            <a:off x="8816852" y="1646475"/>
            <a:ext cx="17228593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XGBClassifier</a:t>
            </a:r>
          </a:p>
        </p:txBody>
      </p:sp>
      <p:sp>
        <p:nvSpPr>
          <p:cNvPr id="382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83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84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85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86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87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88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89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90" name="Interprétabilité des résultats"/>
          <p:cNvSpPr txBox="1"/>
          <p:nvPr/>
        </p:nvSpPr>
        <p:spPr>
          <a:xfrm>
            <a:off x="8855520" y="833675"/>
            <a:ext cx="992683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Interprétabilité des résultats</a:t>
            </a:r>
          </a:p>
        </p:txBody>
      </p:sp>
      <p:pic>
        <p:nvPicPr>
          <p:cNvPr id="391" name="MicrosoftTeams-image (1).png" descr="MicrosoftTeams-image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25077" y="5440346"/>
            <a:ext cx="7446713" cy="5350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MicrosoftTeams-image (2).png" descr="MicrosoftTeams-image (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765" y="5485925"/>
            <a:ext cx="12555429" cy="4686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éseau de neurone"/>
          <p:cNvSpPr txBox="1"/>
          <p:nvPr/>
        </p:nvSpPr>
        <p:spPr>
          <a:xfrm>
            <a:off x="8816852" y="1646475"/>
            <a:ext cx="17228593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Réseau de neurone</a:t>
            </a:r>
          </a:p>
        </p:txBody>
      </p:sp>
      <p:sp>
        <p:nvSpPr>
          <p:cNvPr id="395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96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97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98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399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00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01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02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03" name="Interprétabilité des résultats"/>
          <p:cNvSpPr txBox="1"/>
          <p:nvPr/>
        </p:nvSpPr>
        <p:spPr>
          <a:xfrm>
            <a:off x="8855520" y="833675"/>
            <a:ext cx="992683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Interprétabilité des résultats</a:t>
            </a:r>
          </a:p>
        </p:txBody>
      </p:sp>
      <p:pic>
        <p:nvPicPr>
          <p:cNvPr id="404" name="MicrosoftTeams-image (3).png" descr="MicrosoftTeams-image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785" y="6540481"/>
            <a:ext cx="11760201" cy="416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MicrosoftTeams-image (4).png" descr="MicrosoftTeams-image (4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03594" y="6437507"/>
            <a:ext cx="11424476" cy="3266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e plan de notre présentation"/>
          <p:cNvSpPr txBox="1"/>
          <p:nvPr/>
        </p:nvSpPr>
        <p:spPr>
          <a:xfrm>
            <a:off x="2842111" y="2786778"/>
            <a:ext cx="13930214" cy="3840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3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 plan de notre présentation</a:t>
            </a:r>
          </a:p>
        </p:txBody>
      </p:sp>
      <p:sp>
        <p:nvSpPr>
          <p:cNvPr id="49" name="Présentation du dataset et exploration des données."/>
          <p:cNvSpPr txBox="1"/>
          <p:nvPr/>
        </p:nvSpPr>
        <p:spPr>
          <a:xfrm>
            <a:off x="3083411" y="8946277"/>
            <a:ext cx="5915443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1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Présentation du dataset et exploration des données.</a:t>
            </a:r>
          </a:p>
        </p:txBody>
      </p:sp>
      <p:sp>
        <p:nvSpPr>
          <p:cNvPr id="50" name="Présentation des différents model de machine learning explorés."/>
          <p:cNvSpPr txBox="1"/>
          <p:nvPr/>
        </p:nvSpPr>
        <p:spPr>
          <a:xfrm>
            <a:off x="9344511" y="8946277"/>
            <a:ext cx="5915443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1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Présentation des différents model de machine learning explorés.</a:t>
            </a:r>
          </a:p>
        </p:txBody>
      </p:sp>
      <p:sp>
        <p:nvSpPr>
          <p:cNvPr id="51" name="Analyse des résultats et comparaison des différentes méthodes."/>
          <p:cNvSpPr txBox="1"/>
          <p:nvPr/>
        </p:nvSpPr>
        <p:spPr>
          <a:xfrm>
            <a:off x="15605611" y="8946277"/>
            <a:ext cx="5915443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1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Analyse des résultats et comparaison des différentes méthodes.</a:t>
            </a:r>
          </a:p>
        </p:txBody>
      </p:sp>
      <p:sp>
        <p:nvSpPr>
          <p:cNvPr id="52" name="Figure"/>
          <p:cNvSpPr/>
          <p:nvPr/>
        </p:nvSpPr>
        <p:spPr>
          <a:xfrm>
            <a:off x="3048000" y="7183518"/>
            <a:ext cx="6350000" cy="124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2" y="0"/>
                </a:lnTo>
                <a:lnTo>
                  <a:pt x="21600" y="10800"/>
                </a:lnTo>
                <a:lnTo>
                  <a:pt x="19872" y="21600"/>
                </a:lnTo>
                <a:lnTo>
                  <a:pt x="0" y="21600"/>
                </a:lnTo>
                <a:lnTo>
                  <a:pt x="1728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4C99F8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53" name="Figure"/>
          <p:cNvSpPr/>
          <p:nvPr/>
        </p:nvSpPr>
        <p:spPr>
          <a:xfrm>
            <a:off x="9110216" y="7183518"/>
            <a:ext cx="6350001" cy="124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2" y="0"/>
                </a:lnTo>
                <a:lnTo>
                  <a:pt x="21600" y="10800"/>
                </a:lnTo>
                <a:lnTo>
                  <a:pt x="19872" y="21600"/>
                </a:lnTo>
                <a:lnTo>
                  <a:pt x="0" y="21600"/>
                </a:lnTo>
                <a:lnTo>
                  <a:pt x="1728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68BBE2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54" name="Figure"/>
          <p:cNvSpPr/>
          <p:nvPr/>
        </p:nvSpPr>
        <p:spPr>
          <a:xfrm>
            <a:off x="15172432" y="7183518"/>
            <a:ext cx="6350001" cy="124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2" y="0"/>
                </a:lnTo>
                <a:lnTo>
                  <a:pt x="21600" y="10800"/>
                </a:lnTo>
                <a:lnTo>
                  <a:pt x="19872" y="21600"/>
                </a:lnTo>
                <a:lnTo>
                  <a:pt x="0" y="21600"/>
                </a:lnTo>
                <a:lnTo>
                  <a:pt x="1728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88DDCF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55" name="Partie #01"/>
          <p:cNvSpPr txBox="1"/>
          <p:nvPr/>
        </p:nvSpPr>
        <p:spPr>
          <a:xfrm>
            <a:off x="3896211" y="7424818"/>
            <a:ext cx="2685773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Partie #01</a:t>
            </a:r>
          </a:p>
        </p:txBody>
      </p:sp>
      <p:sp>
        <p:nvSpPr>
          <p:cNvPr id="56" name="Partie #02"/>
          <p:cNvSpPr txBox="1"/>
          <p:nvPr/>
        </p:nvSpPr>
        <p:spPr>
          <a:xfrm>
            <a:off x="9916011" y="7424818"/>
            <a:ext cx="2685773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Partie #02</a:t>
            </a:r>
          </a:p>
        </p:txBody>
      </p:sp>
      <p:sp>
        <p:nvSpPr>
          <p:cNvPr id="57" name="Partie #03"/>
          <p:cNvSpPr txBox="1"/>
          <p:nvPr/>
        </p:nvSpPr>
        <p:spPr>
          <a:xfrm>
            <a:off x="16266011" y="7424818"/>
            <a:ext cx="2685774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Partie #03</a:t>
            </a:r>
          </a:p>
        </p:txBody>
      </p:sp>
      <p:sp>
        <p:nvSpPr>
          <p:cNvPr id="58" name="Introduction"/>
          <p:cNvSpPr txBox="1"/>
          <p:nvPr/>
        </p:nvSpPr>
        <p:spPr>
          <a:xfrm>
            <a:off x="2887016" y="1919841"/>
            <a:ext cx="5072758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solidFill>
            <a:srgbClr val="C7CDD4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08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gradFill>
            <a:gsLst>
              <a:gs pos="0">
                <a:srgbClr val="88DDCF">
                  <a:alpha val="90449"/>
                </a:srgbClr>
              </a:gs>
              <a:gs pos="100000">
                <a:schemeClr val="accent1">
                  <a:hueOff val="258141"/>
                  <a:satOff val="-1314"/>
                  <a:lumOff val="16637"/>
                  <a:alpha val="90449"/>
                </a:schemeClr>
              </a:gs>
            </a:gsLst>
            <a:lin ang="3255681"/>
          </a:gra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09" name="Models probabilistes"/>
          <p:cNvSpPr txBox="1"/>
          <p:nvPr/>
        </p:nvSpPr>
        <p:spPr>
          <a:xfrm>
            <a:off x="8518786" y="3361294"/>
            <a:ext cx="14036466" cy="3840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Models probabilistes</a:t>
            </a:r>
          </a:p>
        </p:txBody>
      </p:sp>
      <p:sp>
        <p:nvSpPr>
          <p:cNvPr id="410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11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12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13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14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15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16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17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XGBClassifier + bagging"/>
          <p:cNvSpPr txBox="1"/>
          <p:nvPr/>
        </p:nvSpPr>
        <p:spPr>
          <a:xfrm>
            <a:off x="6321413" y="1646475"/>
            <a:ext cx="18313291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XGBClassifier + bagging</a:t>
            </a:r>
          </a:p>
        </p:txBody>
      </p:sp>
      <p:sp>
        <p:nvSpPr>
          <p:cNvPr id="420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21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22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23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24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25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26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27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28" name="Models probabilistes"/>
          <p:cNvSpPr txBox="1"/>
          <p:nvPr/>
        </p:nvSpPr>
        <p:spPr>
          <a:xfrm>
            <a:off x="6297548" y="833675"/>
            <a:ext cx="992683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Models probabilistes</a:t>
            </a:r>
          </a:p>
        </p:txBody>
      </p:sp>
      <p:pic>
        <p:nvPicPr>
          <p:cNvPr id="429" name="MicrosoftTeams-image (5).png" descr="MicrosoftTeams-image (5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4468" y="4295125"/>
            <a:ext cx="10152991" cy="9210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éseau de neurone"/>
          <p:cNvSpPr txBox="1"/>
          <p:nvPr/>
        </p:nvSpPr>
        <p:spPr>
          <a:xfrm>
            <a:off x="6321413" y="1646475"/>
            <a:ext cx="18313291" cy="2011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Réseau de neurone</a:t>
            </a:r>
          </a:p>
        </p:txBody>
      </p:sp>
      <p:sp>
        <p:nvSpPr>
          <p:cNvPr id="432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33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34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35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36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37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38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39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40" name="Models probabilistes"/>
          <p:cNvSpPr txBox="1"/>
          <p:nvPr/>
        </p:nvSpPr>
        <p:spPr>
          <a:xfrm>
            <a:off x="6297548" y="833675"/>
            <a:ext cx="992683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Models probabilistes</a:t>
            </a:r>
          </a:p>
        </p:txBody>
      </p:sp>
      <p:pic>
        <p:nvPicPr>
          <p:cNvPr id="441" name="MicrosoftTeams-image (8).png" descr="MicrosoftTeams-image (8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9824" y="4651780"/>
            <a:ext cx="11972477" cy="3214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MicrosoftTeams-image (9).png" descr="MicrosoftTeams-image (9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7009" y="8860075"/>
            <a:ext cx="12058107" cy="3389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gradFill>
            <a:gsLst>
              <a:gs pos="0">
                <a:srgbClr val="88DDCF"/>
              </a:gs>
              <a:gs pos="100000">
                <a:schemeClr val="accent1">
                  <a:hueOff val="258141"/>
                  <a:satOff val="-1314"/>
                  <a:lumOff val="16637"/>
                </a:schemeClr>
              </a:gs>
            </a:gsLst>
            <a:lin ang="3255681"/>
          </a:gra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45" name="Conclusion"/>
          <p:cNvSpPr txBox="1"/>
          <p:nvPr/>
        </p:nvSpPr>
        <p:spPr>
          <a:xfrm>
            <a:off x="2754198" y="4457739"/>
            <a:ext cx="13930215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446" name="Le MobileNetV2 plus performant…"/>
          <p:cNvSpPr txBox="1"/>
          <p:nvPr/>
        </p:nvSpPr>
        <p:spPr>
          <a:xfrm>
            <a:off x="2886861" y="6811361"/>
            <a:ext cx="14858525" cy="1630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360947" indent="-360947" defTabSz="914400">
              <a:spcBef>
                <a:spcPts val="1800"/>
              </a:spcBef>
              <a:buClr>
                <a:srgbClr val="FFFFFF"/>
              </a:buClr>
              <a:buSzPct val="100000"/>
              <a:buChar char="-"/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Le MobileNetV2 plus performant</a:t>
            </a:r>
          </a:p>
          <a:p>
            <a:pPr marL="360947" indent="-360947" defTabSz="914400">
              <a:spcBef>
                <a:spcPts val="1800"/>
              </a:spcBef>
              <a:buClr>
                <a:srgbClr val="FFFFFF"/>
              </a:buClr>
              <a:buSzPct val="100000"/>
              <a:buChar char="-"/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Models classiques plus facilement interprétables </a:t>
            </a:r>
          </a:p>
        </p:txBody>
      </p:sp>
      <p:sp>
        <p:nvSpPr>
          <p:cNvPr id="447" name="Figure"/>
          <p:cNvSpPr/>
          <p:nvPr/>
        </p:nvSpPr>
        <p:spPr>
          <a:xfrm>
            <a:off x="20858559" y="95249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48" name="Figure"/>
          <p:cNvSpPr/>
          <p:nvPr/>
        </p:nvSpPr>
        <p:spPr>
          <a:xfrm>
            <a:off x="17954783" y="1247131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49" name="Figure"/>
          <p:cNvSpPr/>
          <p:nvPr/>
        </p:nvSpPr>
        <p:spPr>
          <a:xfrm>
            <a:off x="14305359" y="-3302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50" name="Figure"/>
          <p:cNvSpPr/>
          <p:nvPr/>
        </p:nvSpPr>
        <p:spPr>
          <a:xfrm>
            <a:off x="22745269" y="9071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51" name="Graphic 73"/>
          <p:cNvSpPr/>
          <p:nvPr/>
        </p:nvSpPr>
        <p:spPr>
          <a:xfrm>
            <a:off x="20099969" y="3393781"/>
            <a:ext cx="1059151" cy="1057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485" fill="norm" stroke="1" extrusionOk="0">
                <a:moveTo>
                  <a:pt x="20945" y="9039"/>
                </a:moveTo>
                <a:cubicBezTo>
                  <a:pt x="19894" y="6035"/>
                  <a:pt x="18152" y="3885"/>
                  <a:pt x="15769" y="2650"/>
                </a:cubicBezTo>
                <a:cubicBezTo>
                  <a:pt x="15233" y="2370"/>
                  <a:pt x="14589" y="2393"/>
                  <a:pt x="14073" y="2709"/>
                </a:cubicBezTo>
                <a:cubicBezTo>
                  <a:pt x="13549" y="3024"/>
                  <a:pt x="13229" y="3590"/>
                  <a:pt x="13230" y="4201"/>
                </a:cubicBezTo>
                <a:lnTo>
                  <a:pt x="13230" y="6006"/>
                </a:lnTo>
                <a:cubicBezTo>
                  <a:pt x="12383" y="5605"/>
                  <a:pt x="11841" y="4755"/>
                  <a:pt x="11837" y="3819"/>
                </a:cubicBezTo>
                <a:lnTo>
                  <a:pt x="11837" y="1042"/>
                </a:lnTo>
                <a:cubicBezTo>
                  <a:pt x="11837" y="466"/>
                  <a:pt x="11370" y="0"/>
                  <a:pt x="10793" y="0"/>
                </a:cubicBezTo>
                <a:cubicBezTo>
                  <a:pt x="10216" y="0"/>
                  <a:pt x="9748" y="466"/>
                  <a:pt x="9748" y="1042"/>
                </a:cubicBezTo>
                <a:lnTo>
                  <a:pt x="9748" y="3819"/>
                </a:lnTo>
                <a:cubicBezTo>
                  <a:pt x="9745" y="4755"/>
                  <a:pt x="9203" y="5605"/>
                  <a:pt x="8356" y="6006"/>
                </a:cubicBezTo>
                <a:lnTo>
                  <a:pt x="8356" y="4201"/>
                </a:lnTo>
                <a:cubicBezTo>
                  <a:pt x="8357" y="3590"/>
                  <a:pt x="8037" y="3023"/>
                  <a:pt x="7512" y="2708"/>
                </a:cubicBezTo>
                <a:cubicBezTo>
                  <a:pt x="6997" y="2392"/>
                  <a:pt x="6352" y="2370"/>
                  <a:pt x="5816" y="2649"/>
                </a:cubicBezTo>
                <a:cubicBezTo>
                  <a:pt x="3434" y="3885"/>
                  <a:pt x="1692" y="6035"/>
                  <a:pt x="641" y="9038"/>
                </a:cubicBezTo>
                <a:cubicBezTo>
                  <a:pt x="210" y="10287"/>
                  <a:pt x="-7" y="11600"/>
                  <a:pt x="0" y="12921"/>
                </a:cubicBezTo>
                <a:lnTo>
                  <a:pt x="0" y="19817"/>
                </a:lnTo>
                <a:cubicBezTo>
                  <a:pt x="-3" y="20458"/>
                  <a:pt x="365" y="21044"/>
                  <a:pt x="946" y="21319"/>
                </a:cubicBezTo>
                <a:cubicBezTo>
                  <a:pt x="1528" y="21600"/>
                  <a:pt x="2221" y="21520"/>
                  <a:pt x="2725" y="21114"/>
                </a:cubicBezTo>
                <a:cubicBezTo>
                  <a:pt x="3729" y="20285"/>
                  <a:pt x="4857" y="19618"/>
                  <a:pt x="6067" y="19136"/>
                </a:cubicBezTo>
                <a:cubicBezTo>
                  <a:pt x="7441" y="18612"/>
                  <a:pt x="8350" y="17300"/>
                  <a:pt x="8356" y="15833"/>
                </a:cubicBezTo>
                <a:lnTo>
                  <a:pt x="8356" y="8207"/>
                </a:lnTo>
                <a:cubicBezTo>
                  <a:pt x="9310" y="7981"/>
                  <a:pt x="10166" y="7452"/>
                  <a:pt x="10793" y="6699"/>
                </a:cubicBezTo>
                <a:cubicBezTo>
                  <a:pt x="11420" y="7452"/>
                  <a:pt x="12275" y="7981"/>
                  <a:pt x="13230" y="8207"/>
                </a:cubicBezTo>
                <a:lnTo>
                  <a:pt x="13230" y="15833"/>
                </a:lnTo>
                <a:cubicBezTo>
                  <a:pt x="13237" y="17300"/>
                  <a:pt x="14147" y="18612"/>
                  <a:pt x="15522" y="19135"/>
                </a:cubicBezTo>
                <a:cubicBezTo>
                  <a:pt x="16732" y="19617"/>
                  <a:pt x="17860" y="20285"/>
                  <a:pt x="18864" y="21113"/>
                </a:cubicBezTo>
                <a:cubicBezTo>
                  <a:pt x="19367" y="21519"/>
                  <a:pt x="20060" y="21599"/>
                  <a:pt x="20643" y="21318"/>
                </a:cubicBezTo>
                <a:cubicBezTo>
                  <a:pt x="21222" y="21042"/>
                  <a:pt x="21590" y="20458"/>
                  <a:pt x="21586" y="19817"/>
                </a:cubicBezTo>
                <a:lnTo>
                  <a:pt x="21586" y="12921"/>
                </a:lnTo>
                <a:cubicBezTo>
                  <a:pt x="21593" y="11600"/>
                  <a:pt x="21376" y="10288"/>
                  <a:pt x="20945" y="9039"/>
                </a:cubicBezTo>
                <a:close/>
                <a:moveTo>
                  <a:pt x="2089" y="18977"/>
                </a:moveTo>
                <a:lnTo>
                  <a:pt x="2089" y="12921"/>
                </a:lnTo>
                <a:cubicBezTo>
                  <a:pt x="2082" y="11833"/>
                  <a:pt x="2259" y="10751"/>
                  <a:pt x="2613" y="9722"/>
                </a:cubicBezTo>
                <a:cubicBezTo>
                  <a:pt x="3213" y="7702"/>
                  <a:pt x="4507" y="5957"/>
                  <a:pt x="6267" y="4792"/>
                </a:cubicBezTo>
                <a:lnTo>
                  <a:pt x="6267" y="10972"/>
                </a:lnTo>
                <a:cubicBezTo>
                  <a:pt x="5685" y="10861"/>
                  <a:pt x="5122" y="10671"/>
                  <a:pt x="4591" y="10409"/>
                </a:cubicBezTo>
                <a:cubicBezTo>
                  <a:pt x="4076" y="10151"/>
                  <a:pt x="3448" y="10358"/>
                  <a:pt x="3189" y="10873"/>
                </a:cubicBezTo>
                <a:cubicBezTo>
                  <a:pt x="2930" y="11387"/>
                  <a:pt x="3139" y="12013"/>
                  <a:pt x="3654" y="12271"/>
                </a:cubicBezTo>
                <a:cubicBezTo>
                  <a:pt x="4477" y="12677"/>
                  <a:pt x="5359" y="12949"/>
                  <a:pt x="6267" y="13078"/>
                </a:cubicBezTo>
                <a:lnTo>
                  <a:pt x="6267" y="15833"/>
                </a:lnTo>
                <a:cubicBezTo>
                  <a:pt x="6264" y="16199"/>
                  <a:pt x="6119" y="16549"/>
                  <a:pt x="5863" y="16811"/>
                </a:cubicBezTo>
                <a:lnTo>
                  <a:pt x="5845" y="16805"/>
                </a:lnTo>
                <a:cubicBezTo>
                  <a:pt x="5276" y="16716"/>
                  <a:pt x="4728" y="16524"/>
                  <a:pt x="4229" y="16238"/>
                </a:cubicBezTo>
                <a:cubicBezTo>
                  <a:pt x="3729" y="15950"/>
                  <a:pt x="3090" y="16121"/>
                  <a:pt x="2801" y="16620"/>
                </a:cubicBezTo>
                <a:cubicBezTo>
                  <a:pt x="2513" y="17118"/>
                  <a:pt x="2684" y="17756"/>
                  <a:pt x="3184" y="18043"/>
                </a:cubicBezTo>
                <a:cubicBezTo>
                  <a:pt x="3246" y="18079"/>
                  <a:pt x="3310" y="18107"/>
                  <a:pt x="3373" y="18140"/>
                </a:cubicBezTo>
                <a:cubicBezTo>
                  <a:pt x="2945" y="18393"/>
                  <a:pt x="2516" y="18667"/>
                  <a:pt x="2089" y="18977"/>
                </a:cubicBezTo>
                <a:close/>
                <a:moveTo>
                  <a:pt x="16262" y="17188"/>
                </a:moveTo>
                <a:cubicBezTo>
                  <a:pt x="15694" y="16979"/>
                  <a:pt x="15317" y="16437"/>
                  <a:pt x="15319" y="15833"/>
                </a:cubicBezTo>
                <a:lnTo>
                  <a:pt x="15319" y="4792"/>
                </a:lnTo>
                <a:cubicBezTo>
                  <a:pt x="17079" y="5957"/>
                  <a:pt x="18373" y="7702"/>
                  <a:pt x="18973" y="9722"/>
                </a:cubicBezTo>
                <a:cubicBezTo>
                  <a:pt x="19313" y="10713"/>
                  <a:pt x="19488" y="11752"/>
                  <a:pt x="19492" y="12799"/>
                </a:cubicBezTo>
                <a:cubicBezTo>
                  <a:pt x="19492" y="12813"/>
                  <a:pt x="19484" y="12825"/>
                  <a:pt x="19481" y="12839"/>
                </a:cubicBezTo>
                <a:cubicBezTo>
                  <a:pt x="19293" y="13863"/>
                  <a:pt x="18742" y="14784"/>
                  <a:pt x="17928" y="15435"/>
                </a:cubicBezTo>
                <a:cubicBezTo>
                  <a:pt x="17467" y="15781"/>
                  <a:pt x="17374" y="16434"/>
                  <a:pt x="17721" y="16894"/>
                </a:cubicBezTo>
                <a:cubicBezTo>
                  <a:pt x="18067" y="17353"/>
                  <a:pt x="18722" y="17446"/>
                  <a:pt x="19183" y="17100"/>
                </a:cubicBezTo>
                <a:cubicBezTo>
                  <a:pt x="19192" y="17094"/>
                  <a:pt x="19201" y="17087"/>
                  <a:pt x="19209" y="17080"/>
                </a:cubicBezTo>
                <a:cubicBezTo>
                  <a:pt x="19309" y="17003"/>
                  <a:pt x="19402" y="16918"/>
                  <a:pt x="19497" y="16834"/>
                </a:cubicBezTo>
                <a:lnTo>
                  <a:pt x="19497" y="18973"/>
                </a:lnTo>
                <a:cubicBezTo>
                  <a:pt x="18503" y="18237"/>
                  <a:pt x="17415" y="17637"/>
                  <a:pt x="16262" y="17188"/>
                </a:cubicBezTo>
                <a:close/>
              </a:path>
            </a:pathLst>
          </a:custGeom>
          <a:solidFill>
            <a:srgbClr val="68BBE2"/>
          </a:solidFill>
          <a:ln w="254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gradFill>
            <a:gsLst>
              <a:gs pos="0">
                <a:srgbClr val="88DDCF"/>
              </a:gs>
              <a:gs pos="100000">
                <a:schemeClr val="accent1">
                  <a:hueOff val="258141"/>
                  <a:satOff val="-1314"/>
                  <a:lumOff val="16637"/>
                </a:schemeClr>
              </a:gs>
            </a:gsLst>
            <a:lin ang="3255681"/>
          </a:gra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54" name="Rectangle aux angles arrondis"/>
          <p:cNvSpPr/>
          <p:nvPr/>
        </p:nvSpPr>
        <p:spPr>
          <a:xfrm rot="4505121">
            <a:off x="2576102" y="3931635"/>
            <a:ext cx="5938269" cy="6004436"/>
          </a:xfrm>
          <a:prstGeom prst="roundRect">
            <a:avLst>
              <a:gd name="adj" fmla="val 12449"/>
            </a:avLst>
          </a:prstGeom>
          <a:solidFill>
            <a:srgbClr val="FFFFFF">
              <a:alpha val="33949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55" name="Rectangle aux angles arrondis"/>
          <p:cNvSpPr/>
          <p:nvPr/>
        </p:nvSpPr>
        <p:spPr>
          <a:xfrm rot="5400000">
            <a:off x="2717524" y="4048246"/>
            <a:ext cx="5619508" cy="5619508"/>
          </a:xfrm>
          <a:prstGeom prst="roundRect">
            <a:avLst>
              <a:gd name="adj" fmla="val 12449"/>
            </a:avLst>
          </a:prstGeom>
          <a:solidFill>
            <a:srgbClr val="FFFFFF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grpSp>
        <p:nvGrpSpPr>
          <p:cNvPr id="458" name="Groupe"/>
          <p:cNvGrpSpPr/>
          <p:nvPr/>
        </p:nvGrpSpPr>
        <p:grpSpPr>
          <a:xfrm>
            <a:off x="11291372" y="5172021"/>
            <a:ext cx="8537080" cy="2336801"/>
            <a:chOff x="0" y="0"/>
            <a:chExt cx="8537078" cy="2336799"/>
          </a:xfrm>
        </p:grpSpPr>
        <p:sp>
          <p:nvSpPr>
            <p:cNvPr id="456" name="Merci!"/>
            <p:cNvSpPr/>
            <p:nvPr/>
          </p:nvSpPr>
          <p:spPr>
            <a:xfrm>
              <a:off x="0" y="0"/>
              <a:ext cx="85370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b="1" sz="1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Merci!</a:t>
              </a:r>
            </a:p>
          </p:txBody>
        </p:sp>
        <p:sp>
          <p:nvSpPr>
            <p:cNvPr id="457" name="Avez vous des questions?"/>
            <p:cNvSpPr/>
            <p:nvPr/>
          </p:nvSpPr>
          <p:spPr>
            <a:xfrm>
              <a:off x="101600" y="2336799"/>
              <a:ext cx="662136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914400">
                <a:defRPr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Avez vous des questions?</a:t>
              </a:r>
            </a:p>
          </p:txBody>
        </p:sp>
      </p:grpSp>
      <p:sp>
        <p:nvSpPr>
          <p:cNvPr id="459" name="Figure"/>
          <p:cNvSpPr/>
          <p:nvPr/>
        </p:nvSpPr>
        <p:spPr>
          <a:xfrm>
            <a:off x="21078983" y="9019531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11338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60" name="Figure"/>
          <p:cNvSpPr/>
          <p:nvPr/>
        </p:nvSpPr>
        <p:spPr>
          <a:xfrm>
            <a:off x="19875069" y="4753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11338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61" name="Figure"/>
          <p:cNvSpPr/>
          <p:nvPr/>
        </p:nvSpPr>
        <p:spPr>
          <a:xfrm>
            <a:off x="23354869" y="40567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11338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62" name="Figure"/>
          <p:cNvSpPr/>
          <p:nvPr/>
        </p:nvSpPr>
        <p:spPr>
          <a:xfrm>
            <a:off x="21490851" y="6272225"/>
            <a:ext cx="1528589" cy="1528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11338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463" name="Figure"/>
          <p:cNvSpPr/>
          <p:nvPr/>
        </p:nvSpPr>
        <p:spPr>
          <a:xfrm>
            <a:off x="21830869" y="658824"/>
            <a:ext cx="1528589" cy="1528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11338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pic>
        <p:nvPicPr>
          <p:cNvPr id="464" name="futurama-zoidberg.png" descr="futurama-zoidbe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5321" y="4804996"/>
            <a:ext cx="3799831" cy="3799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solidFill>
            <a:srgbClr val="C7CDD4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61" name="Rectangle"/>
          <p:cNvSpPr/>
          <p:nvPr/>
        </p:nvSpPr>
        <p:spPr>
          <a:xfrm>
            <a:off x="-39390" y="-8037"/>
            <a:ext cx="24440357" cy="13838834"/>
          </a:xfrm>
          <a:prstGeom prst="rect">
            <a:avLst/>
          </a:prstGeom>
          <a:gradFill>
            <a:gsLst>
              <a:gs pos="0">
                <a:srgbClr val="88DDCF">
                  <a:alpha val="90449"/>
                </a:srgbClr>
              </a:gs>
              <a:gs pos="100000">
                <a:schemeClr val="accent1">
                  <a:hueOff val="258141"/>
                  <a:satOff val="-1314"/>
                  <a:lumOff val="16637"/>
                  <a:alpha val="90449"/>
                </a:schemeClr>
              </a:gs>
            </a:gsLst>
            <a:lin ang="3255681"/>
          </a:gra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62" name="Exploration des données"/>
          <p:cNvSpPr txBox="1"/>
          <p:nvPr/>
        </p:nvSpPr>
        <p:spPr>
          <a:xfrm>
            <a:off x="8518786" y="3488263"/>
            <a:ext cx="10444065" cy="3840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1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Exploration des données</a:t>
            </a:r>
          </a:p>
        </p:txBody>
      </p:sp>
      <p:sp>
        <p:nvSpPr>
          <p:cNvPr id="63" name="Dataset et traitement des données"/>
          <p:cNvSpPr txBox="1"/>
          <p:nvPr/>
        </p:nvSpPr>
        <p:spPr>
          <a:xfrm>
            <a:off x="8591352" y="7497401"/>
            <a:ext cx="11570588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Dataset et traitement des données</a:t>
            </a:r>
          </a:p>
        </p:txBody>
      </p:sp>
      <p:sp>
        <p:nvSpPr>
          <p:cNvPr id="64" name="Figure"/>
          <p:cNvSpPr/>
          <p:nvPr/>
        </p:nvSpPr>
        <p:spPr>
          <a:xfrm>
            <a:off x="-960041" y="50037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65" name="Figure"/>
          <p:cNvSpPr/>
          <p:nvPr/>
        </p:nvSpPr>
        <p:spPr>
          <a:xfrm>
            <a:off x="936783" y="-22869"/>
            <a:ext cx="5349524" cy="5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66" name="Figure"/>
          <p:cNvSpPr/>
          <p:nvPr/>
        </p:nvSpPr>
        <p:spPr>
          <a:xfrm>
            <a:off x="2356427" y="8026399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67" name="Figure"/>
          <p:cNvSpPr/>
          <p:nvPr/>
        </p:nvSpPr>
        <p:spPr>
          <a:xfrm>
            <a:off x="1503445" y="112335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68" name="Figure"/>
          <p:cNvSpPr/>
          <p:nvPr/>
        </p:nvSpPr>
        <p:spPr>
          <a:xfrm>
            <a:off x="4449845" y="12935346"/>
            <a:ext cx="12698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69" name="Figure"/>
          <p:cNvSpPr/>
          <p:nvPr/>
        </p:nvSpPr>
        <p:spPr>
          <a:xfrm>
            <a:off x="240868" y="8882776"/>
            <a:ext cx="797754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70" name="Figure"/>
          <p:cNvSpPr/>
          <p:nvPr/>
        </p:nvSpPr>
        <p:spPr>
          <a:xfrm>
            <a:off x="6507559" y="-1168401"/>
            <a:ext cx="2510236" cy="251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2969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71" name="Figure"/>
          <p:cNvSpPr/>
          <p:nvPr/>
        </p:nvSpPr>
        <p:spPr>
          <a:xfrm>
            <a:off x="10477069" y="830976"/>
            <a:ext cx="797753" cy="79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FFFFF">
              <a:alpha val="68952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igure"/>
          <p:cNvSpPr/>
          <p:nvPr/>
        </p:nvSpPr>
        <p:spPr>
          <a:xfrm>
            <a:off x="19813167" y="1480095"/>
            <a:ext cx="3055158" cy="3055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74" name="Rectangle aux angles arrondis"/>
          <p:cNvSpPr/>
          <p:nvPr/>
        </p:nvSpPr>
        <p:spPr>
          <a:xfrm>
            <a:off x="3022600" y="2667000"/>
            <a:ext cx="18334832" cy="8448179"/>
          </a:xfrm>
          <a:prstGeom prst="roundRect">
            <a:avLst>
              <a:gd name="adj" fmla="val 15060"/>
            </a:avLst>
          </a:prstGeom>
          <a:gradFill>
            <a:gsLst>
              <a:gs pos="0">
                <a:srgbClr val="88DDCF"/>
              </a:gs>
              <a:gs pos="100000">
                <a:schemeClr val="accent1">
                  <a:hueOff val="258141"/>
                  <a:satOff val="-1314"/>
                  <a:lumOff val="16637"/>
                </a:schemeClr>
              </a:gs>
            </a:gsLst>
            <a:lin ang="3255681"/>
          </a:gra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75" name="Dataset"/>
          <p:cNvSpPr txBox="1"/>
          <p:nvPr/>
        </p:nvSpPr>
        <p:spPr>
          <a:xfrm>
            <a:off x="5202624" y="4178028"/>
            <a:ext cx="13930214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76" name="Un ensemble de données classées par catégories selon certaines caractéristiques prédéfinies."/>
          <p:cNvSpPr txBox="1"/>
          <p:nvPr/>
        </p:nvSpPr>
        <p:spPr>
          <a:xfrm>
            <a:off x="5228024" y="6220460"/>
            <a:ext cx="14105752" cy="1275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Un ensemble de données classées par catégories selon certaines caractéristiques prédéfinies.</a:t>
            </a:r>
          </a:p>
        </p:txBody>
      </p:sp>
      <p:sp>
        <p:nvSpPr>
          <p:cNvPr id="77" name="Graphic 32"/>
          <p:cNvSpPr/>
          <p:nvPr/>
        </p:nvSpPr>
        <p:spPr>
          <a:xfrm>
            <a:off x="3617515" y="3313112"/>
            <a:ext cx="1887142" cy="1192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628" y="0"/>
                </a:moveTo>
                <a:cubicBezTo>
                  <a:pt x="11846" y="0"/>
                  <a:pt x="11211" y="1004"/>
                  <a:pt x="11211" y="2243"/>
                </a:cubicBezTo>
                <a:lnTo>
                  <a:pt x="11211" y="5226"/>
                </a:lnTo>
                <a:cubicBezTo>
                  <a:pt x="11211" y="6464"/>
                  <a:pt x="11846" y="7468"/>
                  <a:pt x="12628" y="7468"/>
                </a:cubicBezTo>
                <a:lnTo>
                  <a:pt x="14009" y="7468"/>
                </a:lnTo>
                <a:cubicBezTo>
                  <a:pt x="13880" y="8824"/>
                  <a:pt x="13408" y="10039"/>
                  <a:pt x="12701" y="10832"/>
                </a:cubicBezTo>
                <a:cubicBezTo>
                  <a:pt x="12513" y="11069"/>
                  <a:pt x="12470" y="11492"/>
                  <a:pt x="12601" y="11810"/>
                </a:cubicBezTo>
                <a:lnTo>
                  <a:pt x="13110" y="13075"/>
                </a:lnTo>
                <a:cubicBezTo>
                  <a:pt x="13253" y="13426"/>
                  <a:pt x="13547" y="13525"/>
                  <a:pt x="13769" y="13298"/>
                </a:cubicBezTo>
                <a:cubicBezTo>
                  <a:pt x="13779" y="13287"/>
                  <a:pt x="13791" y="13281"/>
                  <a:pt x="13800" y="13269"/>
                </a:cubicBezTo>
                <a:cubicBezTo>
                  <a:pt x="15138" y="11762"/>
                  <a:pt x="15934" y="9320"/>
                  <a:pt x="15935" y="6721"/>
                </a:cubicBezTo>
                <a:lnTo>
                  <a:pt x="15935" y="2243"/>
                </a:lnTo>
                <a:cubicBezTo>
                  <a:pt x="15935" y="1004"/>
                  <a:pt x="15301" y="0"/>
                  <a:pt x="14518" y="0"/>
                </a:cubicBezTo>
                <a:lnTo>
                  <a:pt x="12628" y="0"/>
                </a:lnTo>
                <a:close/>
                <a:moveTo>
                  <a:pt x="18293" y="0"/>
                </a:moveTo>
                <a:cubicBezTo>
                  <a:pt x="17510" y="0"/>
                  <a:pt x="16880" y="1004"/>
                  <a:pt x="16880" y="2243"/>
                </a:cubicBezTo>
                <a:lnTo>
                  <a:pt x="16880" y="5233"/>
                </a:lnTo>
                <a:cubicBezTo>
                  <a:pt x="16880" y="6471"/>
                  <a:pt x="17510" y="7476"/>
                  <a:pt x="18293" y="7476"/>
                </a:cubicBezTo>
                <a:lnTo>
                  <a:pt x="19674" y="7476"/>
                </a:lnTo>
                <a:cubicBezTo>
                  <a:pt x="19545" y="8831"/>
                  <a:pt x="19072" y="10046"/>
                  <a:pt x="18366" y="10840"/>
                </a:cubicBezTo>
                <a:cubicBezTo>
                  <a:pt x="18178" y="11076"/>
                  <a:pt x="18135" y="11499"/>
                  <a:pt x="18266" y="11817"/>
                </a:cubicBezTo>
                <a:lnTo>
                  <a:pt x="18775" y="13075"/>
                </a:lnTo>
                <a:cubicBezTo>
                  <a:pt x="18781" y="13091"/>
                  <a:pt x="18790" y="13110"/>
                  <a:pt x="18797" y="13125"/>
                </a:cubicBezTo>
                <a:cubicBezTo>
                  <a:pt x="18957" y="13458"/>
                  <a:pt x="19255" y="13522"/>
                  <a:pt x="19465" y="13269"/>
                </a:cubicBezTo>
                <a:cubicBezTo>
                  <a:pt x="20803" y="11761"/>
                  <a:pt x="21599" y="9320"/>
                  <a:pt x="21600" y="6721"/>
                </a:cubicBezTo>
                <a:lnTo>
                  <a:pt x="21600" y="2243"/>
                </a:lnTo>
                <a:cubicBezTo>
                  <a:pt x="21600" y="1004"/>
                  <a:pt x="20965" y="0"/>
                  <a:pt x="20183" y="0"/>
                </a:cubicBezTo>
                <a:lnTo>
                  <a:pt x="18293" y="0"/>
                </a:lnTo>
                <a:close/>
                <a:moveTo>
                  <a:pt x="2489" y="8180"/>
                </a:moveTo>
                <a:cubicBezTo>
                  <a:pt x="2368" y="8154"/>
                  <a:pt x="2240" y="8204"/>
                  <a:pt x="2135" y="8331"/>
                </a:cubicBezTo>
                <a:cubicBezTo>
                  <a:pt x="797" y="9839"/>
                  <a:pt x="1" y="12272"/>
                  <a:pt x="0" y="14872"/>
                </a:cubicBezTo>
                <a:lnTo>
                  <a:pt x="0" y="19357"/>
                </a:lnTo>
                <a:cubicBezTo>
                  <a:pt x="0" y="20596"/>
                  <a:pt x="635" y="21600"/>
                  <a:pt x="1417" y="21600"/>
                </a:cubicBezTo>
                <a:lnTo>
                  <a:pt x="3307" y="21600"/>
                </a:lnTo>
                <a:cubicBezTo>
                  <a:pt x="4090" y="21600"/>
                  <a:pt x="4724" y="20596"/>
                  <a:pt x="4724" y="19357"/>
                </a:cubicBezTo>
                <a:lnTo>
                  <a:pt x="4724" y="16367"/>
                </a:lnTo>
                <a:cubicBezTo>
                  <a:pt x="4724" y="15129"/>
                  <a:pt x="4090" y="14124"/>
                  <a:pt x="3307" y="14124"/>
                </a:cubicBezTo>
                <a:lnTo>
                  <a:pt x="1926" y="14124"/>
                </a:lnTo>
                <a:cubicBezTo>
                  <a:pt x="2055" y="12767"/>
                  <a:pt x="2527" y="11555"/>
                  <a:pt x="3234" y="10760"/>
                </a:cubicBezTo>
                <a:cubicBezTo>
                  <a:pt x="3422" y="10524"/>
                  <a:pt x="3465" y="10101"/>
                  <a:pt x="3334" y="9783"/>
                </a:cubicBezTo>
                <a:lnTo>
                  <a:pt x="2825" y="8518"/>
                </a:lnTo>
                <a:cubicBezTo>
                  <a:pt x="2819" y="8501"/>
                  <a:pt x="2810" y="8490"/>
                  <a:pt x="2803" y="8475"/>
                </a:cubicBezTo>
                <a:cubicBezTo>
                  <a:pt x="2723" y="8308"/>
                  <a:pt x="2611" y="8206"/>
                  <a:pt x="2489" y="8180"/>
                </a:cubicBezTo>
                <a:close/>
                <a:moveTo>
                  <a:pt x="8009" y="8187"/>
                </a:moveTo>
                <a:cubicBezTo>
                  <a:pt x="7947" y="8204"/>
                  <a:pt x="7887" y="8238"/>
                  <a:pt x="7831" y="8295"/>
                </a:cubicBezTo>
                <a:cubicBezTo>
                  <a:pt x="7821" y="8305"/>
                  <a:pt x="7814" y="8319"/>
                  <a:pt x="7804" y="8331"/>
                </a:cubicBezTo>
                <a:cubicBezTo>
                  <a:pt x="6466" y="9838"/>
                  <a:pt x="5671" y="12273"/>
                  <a:pt x="5669" y="14872"/>
                </a:cubicBezTo>
                <a:lnTo>
                  <a:pt x="5669" y="19357"/>
                </a:lnTo>
                <a:cubicBezTo>
                  <a:pt x="5669" y="20596"/>
                  <a:pt x="6304" y="21600"/>
                  <a:pt x="7086" y="21600"/>
                </a:cubicBezTo>
                <a:lnTo>
                  <a:pt x="8972" y="21600"/>
                </a:lnTo>
                <a:cubicBezTo>
                  <a:pt x="9754" y="21600"/>
                  <a:pt x="10389" y="20596"/>
                  <a:pt x="10389" y="19357"/>
                </a:cubicBezTo>
                <a:lnTo>
                  <a:pt x="10389" y="16367"/>
                </a:lnTo>
                <a:cubicBezTo>
                  <a:pt x="10389" y="15129"/>
                  <a:pt x="9754" y="14124"/>
                  <a:pt x="8972" y="14124"/>
                </a:cubicBezTo>
                <a:lnTo>
                  <a:pt x="7595" y="14124"/>
                </a:lnTo>
                <a:cubicBezTo>
                  <a:pt x="7724" y="12767"/>
                  <a:pt x="8196" y="11555"/>
                  <a:pt x="8903" y="10760"/>
                </a:cubicBezTo>
                <a:cubicBezTo>
                  <a:pt x="9091" y="10524"/>
                  <a:pt x="9130" y="10101"/>
                  <a:pt x="8999" y="9783"/>
                </a:cubicBezTo>
                <a:lnTo>
                  <a:pt x="8495" y="8518"/>
                </a:lnTo>
                <a:cubicBezTo>
                  <a:pt x="8387" y="8255"/>
                  <a:pt x="8192" y="8136"/>
                  <a:pt x="8009" y="8187"/>
                </a:cubicBezTo>
                <a:close/>
              </a:path>
            </a:pathLst>
          </a:custGeom>
          <a:solidFill>
            <a:srgbClr val="FFFFFF">
              <a:alpha val="23755"/>
            </a:srgbClr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78" name="Figure"/>
          <p:cNvSpPr/>
          <p:nvPr/>
        </p:nvSpPr>
        <p:spPr>
          <a:xfrm>
            <a:off x="20992696" y="5326788"/>
            <a:ext cx="1000898" cy="1001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79" name="Figure"/>
          <p:cNvSpPr/>
          <p:nvPr/>
        </p:nvSpPr>
        <p:spPr>
          <a:xfrm>
            <a:off x="18478096" y="957988"/>
            <a:ext cx="1000898" cy="1001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80" name="Figure"/>
          <p:cNvSpPr/>
          <p:nvPr/>
        </p:nvSpPr>
        <p:spPr>
          <a:xfrm>
            <a:off x="15825134" y="1759359"/>
            <a:ext cx="1836424" cy="1836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81" name="Figure"/>
          <p:cNvSpPr/>
          <p:nvPr/>
        </p:nvSpPr>
        <p:spPr>
          <a:xfrm>
            <a:off x="12672627" y="1338987"/>
            <a:ext cx="1000898" cy="1001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82" name="Figure"/>
          <p:cNvSpPr/>
          <p:nvPr/>
        </p:nvSpPr>
        <p:spPr>
          <a:xfrm>
            <a:off x="22081749" y="7344385"/>
            <a:ext cx="549991" cy="550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9" fill="norm" stroke="1" extrusionOk="0">
                <a:moveTo>
                  <a:pt x="8694" y="0"/>
                </a:moveTo>
                <a:cubicBezTo>
                  <a:pt x="8195" y="0"/>
                  <a:pt x="7896" y="-1"/>
                  <a:pt x="7697" y="82"/>
                </a:cubicBezTo>
                <a:cubicBezTo>
                  <a:pt x="7409" y="187"/>
                  <a:pt x="7183" y="416"/>
                  <a:pt x="7079" y="704"/>
                </a:cubicBezTo>
                <a:cubicBezTo>
                  <a:pt x="6996" y="903"/>
                  <a:pt x="6997" y="1202"/>
                  <a:pt x="6997" y="1701"/>
                </a:cubicBezTo>
                <a:lnTo>
                  <a:pt x="6997" y="6996"/>
                </a:lnTo>
                <a:lnTo>
                  <a:pt x="1701" y="6996"/>
                </a:lnTo>
                <a:cubicBezTo>
                  <a:pt x="1202" y="6996"/>
                  <a:pt x="903" y="6995"/>
                  <a:pt x="704" y="7078"/>
                </a:cubicBezTo>
                <a:cubicBezTo>
                  <a:pt x="416" y="7183"/>
                  <a:pt x="187" y="7409"/>
                  <a:pt x="82" y="7696"/>
                </a:cubicBezTo>
                <a:cubicBezTo>
                  <a:pt x="-1" y="7895"/>
                  <a:pt x="0" y="8195"/>
                  <a:pt x="0" y="8693"/>
                </a:cubicBezTo>
                <a:lnTo>
                  <a:pt x="0" y="12903"/>
                </a:lnTo>
                <a:cubicBezTo>
                  <a:pt x="0" y="13401"/>
                  <a:pt x="-1" y="13700"/>
                  <a:pt x="82" y="13900"/>
                </a:cubicBezTo>
                <a:cubicBezTo>
                  <a:pt x="187" y="14187"/>
                  <a:pt x="416" y="14413"/>
                  <a:pt x="704" y="14518"/>
                </a:cubicBezTo>
                <a:cubicBezTo>
                  <a:pt x="903" y="14601"/>
                  <a:pt x="1202" y="14603"/>
                  <a:pt x="1701" y="14603"/>
                </a:cubicBezTo>
                <a:lnTo>
                  <a:pt x="6997" y="14603"/>
                </a:lnTo>
                <a:lnTo>
                  <a:pt x="6997" y="19899"/>
                </a:lnTo>
                <a:cubicBezTo>
                  <a:pt x="6997" y="20397"/>
                  <a:pt x="6996" y="20696"/>
                  <a:pt x="7079" y="20896"/>
                </a:cubicBezTo>
                <a:cubicBezTo>
                  <a:pt x="7183" y="21183"/>
                  <a:pt x="7409" y="21409"/>
                  <a:pt x="7697" y="21514"/>
                </a:cubicBezTo>
                <a:cubicBezTo>
                  <a:pt x="7896" y="21597"/>
                  <a:pt x="8195" y="21599"/>
                  <a:pt x="8694" y="21599"/>
                </a:cubicBezTo>
                <a:lnTo>
                  <a:pt x="12904" y="21599"/>
                </a:lnTo>
                <a:cubicBezTo>
                  <a:pt x="13403" y="21599"/>
                  <a:pt x="13702" y="21597"/>
                  <a:pt x="13901" y="21514"/>
                </a:cubicBezTo>
                <a:cubicBezTo>
                  <a:pt x="14189" y="21409"/>
                  <a:pt x="14415" y="21183"/>
                  <a:pt x="14519" y="20896"/>
                </a:cubicBezTo>
                <a:cubicBezTo>
                  <a:pt x="14602" y="20696"/>
                  <a:pt x="14605" y="20397"/>
                  <a:pt x="14605" y="19899"/>
                </a:cubicBezTo>
                <a:lnTo>
                  <a:pt x="14605" y="14603"/>
                </a:lnTo>
                <a:lnTo>
                  <a:pt x="19901" y="14603"/>
                </a:lnTo>
                <a:cubicBezTo>
                  <a:pt x="20399" y="14603"/>
                  <a:pt x="20698" y="14601"/>
                  <a:pt x="20898" y="14518"/>
                </a:cubicBezTo>
                <a:cubicBezTo>
                  <a:pt x="21185" y="14413"/>
                  <a:pt x="21411" y="14187"/>
                  <a:pt x="21516" y="13900"/>
                </a:cubicBezTo>
                <a:cubicBezTo>
                  <a:pt x="21599" y="13700"/>
                  <a:pt x="21598" y="13401"/>
                  <a:pt x="21598" y="12903"/>
                </a:cubicBezTo>
                <a:lnTo>
                  <a:pt x="21598" y="8693"/>
                </a:lnTo>
                <a:cubicBezTo>
                  <a:pt x="21598" y="8195"/>
                  <a:pt x="21599" y="7895"/>
                  <a:pt x="21516" y="7696"/>
                </a:cubicBezTo>
                <a:cubicBezTo>
                  <a:pt x="21411" y="7409"/>
                  <a:pt x="21185" y="7183"/>
                  <a:pt x="20898" y="7078"/>
                </a:cubicBezTo>
                <a:cubicBezTo>
                  <a:pt x="20698" y="6995"/>
                  <a:pt x="20399" y="6996"/>
                  <a:pt x="19901" y="6996"/>
                </a:cubicBezTo>
                <a:lnTo>
                  <a:pt x="14605" y="6996"/>
                </a:lnTo>
                <a:lnTo>
                  <a:pt x="14605" y="1701"/>
                </a:lnTo>
                <a:cubicBezTo>
                  <a:pt x="14605" y="1202"/>
                  <a:pt x="14602" y="903"/>
                  <a:pt x="14519" y="704"/>
                </a:cubicBezTo>
                <a:cubicBezTo>
                  <a:pt x="14415" y="416"/>
                  <a:pt x="14189" y="187"/>
                  <a:pt x="13901" y="82"/>
                </a:cubicBezTo>
                <a:cubicBezTo>
                  <a:pt x="13702" y="-1"/>
                  <a:pt x="13403" y="0"/>
                  <a:pt x="12904" y="0"/>
                </a:cubicBezTo>
                <a:lnTo>
                  <a:pt x="8694" y="0"/>
                </a:lnTo>
                <a:close/>
              </a:path>
            </a:pathLst>
          </a:custGeom>
          <a:solidFill>
            <a:srgbClr val="F2F2F3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83" name="En machine learning, cela permet d’entrainer les modèles."/>
          <p:cNvSpPr txBox="1"/>
          <p:nvPr/>
        </p:nvSpPr>
        <p:spPr>
          <a:xfrm>
            <a:off x="5228024" y="8135891"/>
            <a:ext cx="14105752" cy="728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En machine learning, cela permet d’entrainer les modèles.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igure"/>
          <p:cNvSpPr/>
          <p:nvPr/>
        </p:nvSpPr>
        <p:spPr>
          <a:xfrm rot="10800000">
            <a:off x="4115" y="-27980"/>
            <a:ext cx="11527485" cy="1377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0" h="21600" fill="norm" stroke="1" extrusionOk="0">
                <a:moveTo>
                  <a:pt x="9427" y="0"/>
                </a:moveTo>
                <a:lnTo>
                  <a:pt x="1600" y="6573"/>
                </a:lnTo>
                <a:cubicBezTo>
                  <a:pt x="841" y="7210"/>
                  <a:pt x="385" y="7593"/>
                  <a:pt x="208" y="7954"/>
                </a:cubicBezTo>
                <a:cubicBezTo>
                  <a:pt x="-70" y="8456"/>
                  <a:pt x="-70" y="9034"/>
                  <a:pt x="208" y="9535"/>
                </a:cubicBezTo>
                <a:cubicBezTo>
                  <a:pt x="385" y="9897"/>
                  <a:pt x="841" y="10279"/>
                  <a:pt x="1600" y="10917"/>
                </a:cubicBezTo>
                <a:lnTo>
                  <a:pt x="14322" y="21600"/>
                </a:lnTo>
                <a:lnTo>
                  <a:pt x="21530" y="21600"/>
                </a:lnTo>
                <a:lnTo>
                  <a:pt x="21530" y="0"/>
                </a:lnTo>
                <a:lnTo>
                  <a:pt x="9427" y="0"/>
                </a:lnTo>
                <a:close/>
              </a:path>
            </a:pathLst>
          </a:custGeom>
          <a:gradFill>
            <a:gsLst>
              <a:gs pos="0">
                <a:srgbClr val="88DDCF">
                  <a:alpha val="87297"/>
                </a:srgbClr>
              </a:gs>
              <a:gs pos="100000">
                <a:schemeClr val="accent1">
                  <a:hueOff val="258141"/>
                  <a:satOff val="-1314"/>
                  <a:lumOff val="16637"/>
                  <a:alpha val="87297"/>
                </a:schemeClr>
              </a:gs>
            </a:gsLst>
            <a:lin ang="5400000"/>
          </a:gra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pic>
        <p:nvPicPr>
          <p:cNvPr id="86" name="resize1.png" descr="resize1.png"/>
          <p:cNvPicPr>
            <a:picLocks noChangeAspect="1"/>
          </p:cNvPicPr>
          <p:nvPr/>
        </p:nvPicPr>
        <p:blipFill>
          <a:blip r:embed="rId2">
            <a:extLst/>
          </a:blip>
          <a:srcRect l="21201" t="5413" r="24458" b="11151"/>
          <a:stretch>
            <a:fillRect/>
          </a:stretch>
        </p:blipFill>
        <p:spPr>
          <a:xfrm>
            <a:off x="2031724" y="2317077"/>
            <a:ext cx="9081691" cy="9081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fill="norm" stroke="1" extrusionOk="0">
                <a:moveTo>
                  <a:pt x="4634" y="0"/>
                </a:moveTo>
                <a:cubicBezTo>
                  <a:pt x="3274" y="0"/>
                  <a:pt x="2458" y="0"/>
                  <a:pt x="1914" y="227"/>
                </a:cubicBezTo>
                <a:cubicBezTo>
                  <a:pt x="1130" y="513"/>
                  <a:pt x="513" y="1130"/>
                  <a:pt x="227" y="1914"/>
                </a:cubicBezTo>
                <a:cubicBezTo>
                  <a:pt x="0" y="2458"/>
                  <a:pt x="0" y="3274"/>
                  <a:pt x="0" y="4634"/>
                </a:cubicBezTo>
                <a:lnTo>
                  <a:pt x="0" y="16966"/>
                </a:lnTo>
                <a:cubicBezTo>
                  <a:pt x="0" y="18326"/>
                  <a:pt x="0" y="19141"/>
                  <a:pt x="227" y="19685"/>
                </a:cubicBezTo>
                <a:cubicBezTo>
                  <a:pt x="513" y="20469"/>
                  <a:pt x="1130" y="21088"/>
                  <a:pt x="1914" y="21373"/>
                </a:cubicBezTo>
                <a:cubicBezTo>
                  <a:pt x="2458" y="21600"/>
                  <a:pt x="3274" y="21599"/>
                  <a:pt x="4634" y="21599"/>
                </a:cubicBezTo>
                <a:lnTo>
                  <a:pt x="16966" y="21599"/>
                </a:lnTo>
                <a:cubicBezTo>
                  <a:pt x="18326" y="21599"/>
                  <a:pt x="19141" y="21600"/>
                  <a:pt x="19685" y="21373"/>
                </a:cubicBezTo>
                <a:cubicBezTo>
                  <a:pt x="20469" y="21088"/>
                  <a:pt x="21088" y="20469"/>
                  <a:pt x="21373" y="19685"/>
                </a:cubicBezTo>
                <a:cubicBezTo>
                  <a:pt x="21600" y="19141"/>
                  <a:pt x="21599" y="18326"/>
                  <a:pt x="21599" y="16966"/>
                </a:cubicBezTo>
                <a:lnTo>
                  <a:pt x="21599" y="4634"/>
                </a:lnTo>
                <a:cubicBezTo>
                  <a:pt x="21599" y="3274"/>
                  <a:pt x="21600" y="2458"/>
                  <a:pt x="21373" y="1914"/>
                </a:cubicBezTo>
                <a:cubicBezTo>
                  <a:pt x="21088" y="1130"/>
                  <a:pt x="20469" y="513"/>
                  <a:pt x="19685" y="227"/>
                </a:cubicBezTo>
                <a:cubicBezTo>
                  <a:pt x="19141" y="0"/>
                  <a:pt x="18326" y="0"/>
                  <a:pt x="16966" y="0"/>
                </a:cubicBezTo>
                <a:lnTo>
                  <a:pt x="4634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7" name="Présentation"/>
          <p:cNvSpPr txBox="1"/>
          <p:nvPr/>
        </p:nvSpPr>
        <p:spPr>
          <a:xfrm>
            <a:off x="13034486" y="3801433"/>
            <a:ext cx="9459219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8000">
                <a:solidFill>
                  <a:srgbClr val="22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Présentation</a:t>
            </a:r>
          </a:p>
        </p:txBody>
      </p:sp>
      <p:sp>
        <p:nvSpPr>
          <p:cNvPr id="88" name="Chaque dataset représente un ensemble d’images de radio des poumons:"/>
          <p:cNvSpPr txBox="1"/>
          <p:nvPr/>
        </p:nvSpPr>
        <p:spPr>
          <a:xfrm>
            <a:off x="13059886" y="5579433"/>
            <a:ext cx="8704681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Chaque dataset représente un ensemble d’images de radio des poumons:</a:t>
            </a:r>
          </a:p>
        </p:txBody>
      </p:sp>
      <p:sp>
        <p:nvSpPr>
          <p:cNvPr id="89" name="EXPLORATION DES DONNÉES"/>
          <p:cNvSpPr txBox="1"/>
          <p:nvPr/>
        </p:nvSpPr>
        <p:spPr>
          <a:xfrm>
            <a:off x="12983516" y="2848286"/>
            <a:ext cx="8097035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EXPLORATION DES DONNÉES</a:t>
            </a:r>
          </a:p>
        </p:txBody>
      </p:sp>
      <p:sp>
        <p:nvSpPr>
          <p:cNvPr id="90" name="Graphic 75"/>
          <p:cNvSpPr/>
          <p:nvPr/>
        </p:nvSpPr>
        <p:spPr>
          <a:xfrm>
            <a:off x="13642530" y="8349793"/>
            <a:ext cx="2507143" cy="2440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087" y="10402"/>
                </a:moveTo>
                <a:cubicBezTo>
                  <a:pt x="20373" y="7161"/>
                  <a:pt x="18458" y="4335"/>
                  <a:pt x="15750" y="2525"/>
                </a:cubicBezTo>
                <a:cubicBezTo>
                  <a:pt x="15166" y="2136"/>
                  <a:pt x="14422" y="2113"/>
                  <a:pt x="13817" y="2464"/>
                </a:cubicBezTo>
                <a:cubicBezTo>
                  <a:pt x="13194" y="2814"/>
                  <a:pt x="12807" y="3485"/>
                  <a:pt x="12806" y="4215"/>
                </a:cubicBezTo>
                <a:lnTo>
                  <a:pt x="12806" y="6807"/>
                </a:lnTo>
                <a:cubicBezTo>
                  <a:pt x="12001" y="6514"/>
                  <a:pt x="11461" y="5733"/>
                  <a:pt x="11458" y="4854"/>
                </a:cubicBezTo>
                <a:lnTo>
                  <a:pt x="11458" y="693"/>
                </a:lnTo>
                <a:cubicBezTo>
                  <a:pt x="11458" y="310"/>
                  <a:pt x="11156" y="0"/>
                  <a:pt x="10784" y="0"/>
                </a:cubicBezTo>
                <a:cubicBezTo>
                  <a:pt x="10412" y="0"/>
                  <a:pt x="10110" y="310"/>
                  <a:pt x="10110" y="693"/>
                </a:cubicBezTo>
                <a:lnTo>
                  <a:pt x="10110" y="4854"/>
                </a:lnTo>
                <a:cubicBezTo>
                  <a:pt x="10107" y="5733"/>
                  <a:pt x="9567" y="6514"/>
                  <a:pt x="8762" y="6807"/>
                </a:cubicBezTo>
                <a:lnTo>
                  <a:pt x="8762" y="4215"/>
                </a:lnTo>
                <a:cubicBezTo>
                  <a:pt x="8761" y="3485"/>
                  <a:pt x="8374" y="2814"/>
                  <a:pt x="7751" y="2464"/>
                </a:cubicBezTo>
                <a:cubicBezTo>
                  <a:pt x="7146" y="2113"/>
                  <a:pt x="6403" y="2137"/>
                  <a:pt x="5820" y="2525"/>
                </a:cubicBezTo>
                <a:cubicBezTo>
                  <a:pt x="3111" y="4334"/>
                  <a:pt x="1195" y="7161"/>
                  <a:pt x="481" y="10402"/>
                </a:cubicBezTo>
                <a:cubicBezTo>
                  <a:pt x="145" y="11802"/>
                  <a:pt x="-16" y="13241"/>
                  <a:pt x="1" y="14682"/>
                </a:cubicBezTo>
                <a:lnTo>
                  <a:pt x="1" y="19938"/>
                </a:lnTo>
                <a:cubicBezTo>
                  <a:pt x="-3" y="20587"/>
                  <a:pt x="364" y="21178"/>
                  <a:pt x="938" y="21445"/>
                </a:cubicBezTo>
                <a:cubicBezTo>
                  <a:pt x="1151" y="21547"/>
                  <a:pt x="1382" y="21600"/>
                  <a:pt x="1616" y="21600"/>
                </a:cubicBezTo>
                <a:cubicBezTo>
                  <a:pt x="1998" y="21599"/>
                  <a:pt x="2367" y="21458"/>
                  <a:pt x="2656" y="21201"/>
                </a:cubicBezTo>
                <a:cubicBezTo>
                  <a:pt x="3864" y="20131"/>
                  <a:pt x="5222" y="19255"/>
                  <a:pt x="6684" y="18601"/>
                </a:cubicBezTo>
                <a:cubicBezTo>
                  <a:pt x="7962" y="18019"/>
                  <a:pt x="8779" y="16710"/>
                  <a:pt x="8762" y="15272"/>
                </a:cubicBezTo>
                <a:lnTo>
                  <a:pt x="8762" y="8253"/>
                </a:lnTo>
                <a:cubicBezTo>
                  <a:pt x="9573" y="8077"/>
                  <a:pt x="10293" y="7601"/>
                  <a:pt x="10784" y="6914"/>
                </a:cubicBezTo>
                <a:cubicBezTo>
                  <a:pt x="11275" y="7601"/>
                  <a:pt x="11995" y="8077"/>
                  <a:pt x="12806" y="8253"/>
                </a:cubicBezTo>
                <a:lnTo>
                  <a:pt x="12806" y="15272"/>
                </a:lnTo>
                <a:cubicBezTo>
                  <a:pt x="12789" y="16710"/>
                  <a:pt x="13607" y="18019"/>
                  <a:pt x="14885" y="18601"/>
                </a:cubicBezTo>
                <a:cubicBezTo>
                  <a:pt x="16347" y="19254"/>
                  <a:pt x="17705" y="20130"/>
                  <a:pt x="18913" y="21200"/>
                </a:cubicBezTo>
                <a:cubicBezTo>
                  <a:pt x="19202" y="21457"/>
                  <a:pt x="19571" y="21599"/>
                  <a:pt x="19952" y="21599"/>
                </a:cubicBezTo>
                <a:cubicBezTo>
                  <a:pt x="20186" y="21599"/>
                  <a:pt x="20418" y="21546"/>
                  <a:pt x="20630" y="21445"/>
                </a:cubicBezTo>
                <a:cubicBezTo>
                  <a:pt x="21204" y="21177"/>
                  <a:pt x="21571" y="20587"/>
                  <a:pt x="21567" y="19938"/>
                </a:cubicBezTo>
                <a:lnTo>
                  <a:pt x="21567" y="14682"/>
                </a:lnTo>
                <a:cubicBezTo>
                  <a:pt x="21584" y="13241"/>
                  <a:pt x="21423" y="11802"/>
                  <a:pt x="21087" y="10402"/>
                </a:cubicBezTo>
                <a:close/>
                <a:moveTo>
                  <a:pt x="6151" y="17326"/>
                </a:moveTo>
                <a:cubicBezTo>
                  <a:pt x="5917" y="17429"/>
                  <a:pt x="5689" y="17551"/>
                  <a:pt x="5459" y="17666"/>
                </a:cubicBezTo>
                <a:cubicBezTo>
                  <a:pt x="4630" y="17473"/>
                  <a:pt x="3864" y="17063"/>
                  <a:pt x="3235" y="16475"/>
                </a:cubicBezTo>
                <a:cubicBezTo>
                  <a:pt x="2956" y="16222"/>
                  <a:pt x="2530" y="16250"/>
                  <a:pt x="2284" y="16538"/>
                </a:cubicBezTo>
                <a:cubicBezTo>
                  <a:pt x="2045" y="16818"/>
                  <a:pt x="2064" y="17243"/>
                  <a:pt x="2327" y="17499"/>
                </a:cubicBezTo>
                <a:cubicBezTo>
                  <a:pt x="2789" y="17929"/>
                  <a:pt x="3312" y="18286"/>
                  <a:pt x="3877" y="18556"/>
                </a:cubicBezTo>
                <a:cubicBezTo>
                  <a:pt x="3141" y="19033"/>
                  <a:pt x="2440" y="19564"/>
                  <a:pt x="1780" y="20146"/>
                </a:cubicBezTo>
                <a:cubicBezTo>
                  <a:pt x="1705" y="20218"/>
                  <a:pt x="1594" y="20233"/>
                  <a:pt x="1503" y="20186"/>
                </a:cubicBezTo>
                <a:cubicBezTo>
                  <a:pt x="1407" y="20144"/>
                  <a:pt x="1346" y="20046"/>
                  <a:pt x="1349" y="19938"/>
                </a:cubicBezTo>
                <a:lnTo>
                  <a:pt x="1349" y="14682"/>
                </a:lnTo>
                <a:cubicBezTo>
                  <a:pt x="1332" y="13358"/>
                  <a:pt x="1479" y="12037"/>
                  <a:pt x="1787" y="10750"/>
                </a:cubicBezTo>
                <a:cubicBezTo>
                  <a:pt x="2418" y="7850"/>
                  <a:pt x="4125" y="5318"/>
                  <a:pt x="6544" y="3693"/>
                </a:cubicBezTo>
                <a:cubicBezTo>
                  <a:pt x="6628" y="3637"/>
                  <a:pt x="6727" y="3606"/>
                  <a:pt x="6828" y="3606"/>
                </a:cubicBezTo>
                <a:cubicBezTo>
                  <a:pt x="6924" y="3607"/>
                  <a:pt x="7018" y="3633"/>
                  <a:pt x="7102" y="3680"/>
                </a:cubicBezTo>
                <a:cubicBezTo>
                  <a:pt x="7295" y="3785"/>
                  <a:pt x="7415" y="3991"/>
                  <a:pt x="7414" y="4215"/>
                </a:cubicBezTo>
                <a:lnTo>
                  <a:pt x="7414" y="10418"/>
                </a:lnTo>
                <a:cubicBezTo>
                  <a:pt x="6098" y="10887"/>
                  <a:pt x="4660" y="10846"/>
                  <a:pt x="3371" y="10302"/>
                </a:cubicBezTo>
                <a:cubicBezTo>
                  <a:pt x="3027" y="10155"/>
                  <a:pt x="2632" y="10322"/>
                  <a:pt x="2489" y="10676"/>
                </a:cubicBezTo>
                <a:cubicBezTo>
                  <a:pt x="2346" y="11029"/>
                  <a:pt x="2508" y="11435"/>
                  <a:pt x="2852" y="11583"/>
                </a:cubicBezTo>
                <a:cubicBezTo>
                  <a:pt x="4300" y="12196"/>
                  <a:pt x="5904" y="12298"/>
                  <a:pt x="7414" y="11873"/>
                </a:cubicBezTo>
                <a:lnTo>
                  <a:pt x="7414" y="15271"/>
                </a:lnTo>
                <a:cubicBezTo>
                  <a:pt x="7431" y="16155"/>
                  <a:pt x="6934" y="16963"/>
                  <a:pt x="6151" y="17326"/>
                </a:cubicBezTo>
                <a:close/>
                <a:moveTo>
                  <a:pt x="20065" y="20185"/>
                </a:moveTo>
                <a:cubicBezTo>
                  <a:pt x="19974" y="20233"/>
                  <a:pt x="19863" y="20217"/>
                  <a:pt x="19788" y="20145"/>
                </a:cubicBezTo>
                <a:cubicBezTo>
                  <a:pt x="18477" y="18985"/>
                  <a:pt x="17003" y="18034"/>
                  <a:pt x="15417" y="17326"/>
                </a:cubicBezTo>
                <a:cubicBezTo>
                  <a:pt x="14634" y="16963"/>
                  <a:pt x="14137" y="16155"/>
                  <a:pt x="14154" y="15272"/>
                </a:cubicBezTo>
                <a:lnTo>
                  <a:pt x="14154" y="4215"/>
                </a:lnTo>
                <a:cubicBezTo>
                  <a:pt x="14153" y="3991"/>
                  <a:pt x="14273" y="3785"/>
                  <a:pt x="14466" y="3680"/>
                </a:cubicBezTo>
                <a:cubicBezTo>
                  <a:pt x="14550" y="3633"/>
                  <a:pt x="14644" y="3607"/>
                  <a:pt x="14740" y="3606"/>
                </a:cubicBezTo>
                <a:cubicBezTo>
                  <a:pt x="14841" y="3606"/>
                  <a:pt x="14940" y="3637"/>
                  <a:pt x="15024" y="3694"/>
                </a:cubicBezTo>
                <a:cubicBezTo>
                  <a:pt x="17443" y="5318"/>
                  <a:pt x="19149" y="7850"/>
                  <a:pt x="19781" y="10749"/>
                </a:cubicBezTo>
                <a:cubicBezTo>
                  <a:pt x="19858" y="11056"/>
                  <a:pt x="19923" y="11373"/>
                  <a:pt x="19983" y="11694"/>
                </a:cubicBezTo>
                <a:cubicBezTo>
                  <a:pt x="19983" y="11707"/>
                  <a:pt x="19971" y="11716"/>
                  <a:pt x="19968" y="11730"/>
                </a:cubicBezTo>
                <a:cubicBezTo>
                  <a:pt x="19604" y="13499"/>
                  <a:pt x="18600" y="15060"/>
                  <a:pt x="17161" y="16099"/>
                </a:cubicBezTo>
                <a:cubicBezTo>
                  <a:pt x="16854" y="16317"/>
                  <a:pt x="16778" y="16749"/>
                  <a:pt x="16990" y="17064"/>
                </a:cubicBezTo>
                <a:cubicBezTo>
                  <a:pt x="17201" y="17379"/>
                  <a:pt x="17621" y="17458"/>
                  <a:pt x="17928" y="17240"/>
                </a:cubicBezTo>
                <a:cubicBezTo>
                  <a:pt x="18850" y="16573"/>
                  <a:pt x="19630" y="15718"/>
                  <a:pt x="20219" y="14729"/>
                </a:cubicBezTo>
                <a:lnTo>
                  <a:pt x="20219" y="19938"/>
                </a:lnTo>
                <a:cubicBezTo>
                  <a:pt x="20222" y="20045"/>
                  <a:pt x="20161" y="20143"/>
                  <a:pt x="20065" y="20185"/>
                </a:cubicBezTo>
                <a:close/>
              </a:path>
            </a:pathLst>
          </a:custGeom>
          <a:solidFill>
            <a:srgbClr val="5BACEC"/>
          </a:solidFill>
          <a:ln w="254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" name="Graphic 77"/>
          <p:cNvSpPr/>
          <p:nvPr/>
        </p:nvSpPr>
        <p:spPr>
          <a:xfrm>
            <a:off x="19022992" y="8349793"/>
            <a:ext cx="2506904" cy="2440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568" y="14833"/>
                </a:moveTo>
                <a:lnTo>
                  <a:pt x="21568" y="19841"/>
                </a:lnTo>
                <a:cubicBezTo>
                  <a:pt x="21584" y="20510"/>
                  <a:pt x="21228" y="21129"/>
                  <a:pt x="20650" y="21436"/>
                </a:cubicBezTo>
                <a:cubicBezTo>
                  <a:pt x="20433" y="21544"/>
                  <a:pt x="20194" y="21600"/>
                  <a:pt x="19953" y="21600"/>
                </a:cubicBezTo>
                <a:cubicBezTo>
                  <a:pt x="19571" y="21599"/>
                  <a:pt x="19202" y="21457"/>
                  <a:pt x="18914" y="21201"/>
                </a:cubicBezTo>
                <a:cubicBezTo>
                  <a:pt x="17705" y="20131"/>
                  <a:pt x="16347" y="19255"/>
                  <a:pt x="14885" y="18602"/>
                </a:cubicBezTo>
                <a:cubicBezTo>
                  <a:pt x="13607" y="18020"/>
                  <a:pt x="12789" y="16709"/>
                  <a:pt x="12806" y="15271"/>
                </a:cubicBezTo>
                <a:lnTo>
                  <a:pt x="12806" y="8252"/>
                </a:lnTo>
                <a:cubicBezTo>
                  <a:pt x="11995" y="8077"/>
                  <a:pt x="11275" y="7600"/>
                  <a:pt x="10784" y="6914"/>
                </a:cubicBezTo>
                <a:cubicBezTo>
                  <a:pt x="10293" y="7600"/>
                  <a:pt x="9573" y="8077"/>
                  <a:pt x="8762" y="8252"/>
                </a:cubicBezTo>
                <a:lnTo>
                  <a:pt x="8762" y="9719"/>
                </a:lnTo>
                <a:cubicBezTo>
                  <a:pt x="8763" y="10456"/>
                  <a:pt x="8234" y="11081"/>
                  <a:pt x="7524" y="11182"/>
                </a:cubicBezTo>
                <a:cubicBezTo>
                  <a:pt x="7431" y="11195"/>
                  <a:pt x="7337" y="11206"/>
                  <a:pt x="7243" y="11216"/>
                </a:cubicBezTo>
                <a:cubicBezTo>
                  <a:pt x="7031" y="11237"/>
                  <a:pt x="6817" y="11248"/>
                  <a:pt x="6602" y="11248"/>
                </a:cubicBezTo>
                <a:lnTo>
                  <a:pt x="6515" y="11248"/>
                </a:lnTo>
                <a:cubicBezTo>
                  <a:pt x="6143" y="11246"/>
                  <a:pt x="5840" y="11554"/>
                  <a:pt x="5837" y="11937"/>
                </a:cubicBezTo>
                <a:cubicBezTo>
                  <a:pt x="5835" y="12320"/>
                  <a:pt x="6134" y="12633"/>
                  <a:pt x="6507" y="12635"/>
                </a:cubicBezTo>
                <a:lnTo>
                  <a:pt x="6602" y="12635"/>
                </a:lnTo>
                <a:cubicBezTo>
                  <a:pt x="6856" y="12635"/>
                  <a:pt x="7116" y="12621"/>
                  <a:pt x="7373" y="12596"/>
                </a:cubicBezTo>
                <a:cubicBezTo>
                  <a:pt x="7842" y="12549"/>
                  <a:pt x="8307" y="12464"/>
                  <a:pt x="8762" y="12340"/>
                </a:cubicBezTo>
                <a:lnTo>
                  <a:pt x="8762" y="15272"/>
                </a:lnTo>
                <a:cubicBezTo>
                  <a:pt x="8765" y="16075"/>
                  <a:pt x="8511" y="16857"/>
                  <a:pt x="8039" y="17497"/>
                </a:cubicBezTo>
                <a:cubicBezTo>
                  <a:pt x="7512" y="18175"/>
                  <a:pt x="6566" y="18320"/>
                  <a:pt x="5871" y="17828"/>
                </a:cubicBezTo>
                <a:cubicBezTo>
                  <a:pt x="5477" y="17550"/>
                  <a:pt x="5104" y="17242"/>
                  <a:pt x="4755" y="16907"/>
                </a:cubicBezTo>
                <a:cubicBezTo>
                  <a:pt x="4488" y="16640"/>
                  <a:pt x="4062" y="16646"/>
                  <a:pt x="3802" y="16920"/>
                </a:cubicBezTo>
                <a:cubicBezTo>
                  <a:pt x="3543" y="17195"/>
                  <a:pt x="3548" y="17634"/>
                  <a:pt x="3815" y="17901"/>
                </a:cubicBezTo>
                <a:cubicBezTo>
                  <a:pt x="3822" y="17908"/>
                  <a:pt x="3829" y="17915"/>
                  <a:pt x="3836" y="17921"/>
                </a:cubicBezTo>
                <a:cubicBezTo>
                  <a:pt x="4340" y="18403"/>
                  <a:pt x="4886" y="18835"/>
                  <a:pt x="5467" y="19213"/>
                </a:cubicBezTo>
                <a:cubicBezTo>
                  <a:pt x="4464" y="19772"/>
                  <a:pt x="3522" y="20438"/>
                  <a:pt x="2655" y="21200"/>
                </a:cubicBezTo>
                <a:cubicBezTo>
                  <a:pt x="2366" y="21456"/>
                  <a:pt x="1997" y="21598"/>
                  <a:pt x="1616" y="21599"/>
                </a:cubicBezTo>
                <a:cubicBezTo>
                  <a:pt x="1374" y="21598"/>
                  <a:pt x="1136" y="21542"/>
                  <a:pt x="918" y="21435"/>
                </a:cubicBezTo>
                <a:cubicBezTo>
                  <a:pt x="341" y="21128"/>
                  <a:pt x="-15" y="20509"/>
                  <a:pt x="1" y="19841"/>
                </a:cubicBezTo>
                <a:lnTo>
                  <a:pt x="1" y="14682"/>
                </a:lnTo>
                <a:cubicBezTo>
                  <a:pt x="-16" y="13240"/>
                  <a:pt x="145" y="11802"/>
                  <a:pt x="481" y="10402"/>
                </a:cubicBezTo>
                <a:cubicBezTo>
                  <a:pt x="1195" y="7161"/>
                  <a:pt x="3110" y="4334"/>
                  <a:pt x="5819" y="2525"/>
                </a:cubicBezTo>
                <a:cubicBezTo>
                  <a:pt x="6482" y="2087"/>
                  <a:pt x="7340" y="2120"/>
                  <a:pt x="7971" y="2607"/>
                </a:cubicBezTo>
                <a:cubicBezTo>
                  <a:pt x="8482" y="3008"/>
                  <a:pt x="8776" y="3637"/>
                  <a:pt x="8762" y="4299"/>
                </a:cubicBezTo>
                <a:lnTo>
                  <a:pt x="8762" y="6807"/>
                </a:lnTo>
                <a:cubicBezTo>
                  <a:pt x="9567" y="6514"/>
                  <a:pt x="10107" y="5733"/>
                  <a:pt x="10110" y="4854"/>
                </a:cubicBezTo>
                <a:lnTo>
                  <a:pt x="10110" y="693"/>
                </a:lnTo>
                <a:cubicBezTo>
                  <a:pt x="10110" y="310"/>
                  <a:pt x="10412" y="0"/>
                  <a:pt x="10784" y="0"/>
                </a:cubicBezTo>
                <a:cubicBezTo>
                  <a:pt x="11157" y="0"/>
                  <a:pt x="11458" y="310"/>
                  <a:pt x="11458" y="693"/>
                </a:cubicBezTo>
                <a:lnTo>
                  <a:pt x="11458" y="4854"/>
                </a:lnTo>
                <a:cubicBezTo>
                  <a:pt x="11462" y="5733"/>
                  <a:pt x="12001" y="6514"/>
                  <a:pt x="12806" y="6807"/>
                </a:cubicBezTo>
                <a:lnTo>
                  <a:pt x="12806" y="4304"/>
                </a:lnTo>
                <a:cubicBezTo>
                  <a:pt x="12792" y="3643"/>
                  <a:pt x="13085" y="3014"/>
                  <a:pt x="13594" y="2610"/>
                </a:cubicBezTo>
                <a:cubicBezTo>
                  <a:pt x="14225" y="2120"/>
                  <a:pt x="15085" y="2086"/>
                  <a:pt x="15751" y="2525"/>
                </a:cubicBezTo>
                <a:cubicBezTo>
                  <a:pt x="18459" y="4334"/>
                  <a:pt x="20374" y="7161"/>
                  <a:pt x="21087" y="10402"/>
                </a:cubicBezTo>
                <a:cubicBezTo>
                  <a:pt x="21184" y="10797"/>
                  <a:pt x="21261" y="11198"/>
                  <a:pt x="21317" y="11601"/>
                </a:cubicBezTo>
                <a:cubicBezTo>
                  <a:pt x="21375" y="11994"/>
                  <a:pt x="21322" y="12396"/>
                  <a:pt x="21163" y="12759"/>
                </a:cubicBezTo>
                <a:cubicBezTo>
                  <a:pt x="20726" y="13744"/>
                  <a:pt x="20117" y="14637"/>
                  <a:pt x="19366" y="15394"/>
                </a:cubicBezTo>
                <a:cubicBezTo>
                  <a:pt x="19098" y="15660"/>
                  <a:pt x="19090" y="16099"/>
                  <a:pt x="19348" y="16375"/>
                </a:cubicBezTo>
                <a:cubicBezTo>
                  <a:pt x="19606" y="16651"/>
                  <a:pt x="20032" y="16659"/>
                  <a:pt x="20301" y="16394"/>
                </a:cubicBezTo>
                <a:cubicBezTo>
                  <a:pt x="20774" y="15920"/>
                  <a:pt x="21199" y="15397"/>
                  <a:pt x="21568" y="14833"/>
                </a:cubicBezTo>
                <a:close/>
                <a:moveTo>
                  <a:pt x="3650" y="9465"/>
                </a:moveTo>
                <a:cubicBezTo>
                  <a:pt x="3735" y="9249"/>
                  <a:pt x="3827" y="9036"/>
                  <a:pt x="3925" y="8826"/>
                </a:cubicBezTo>
                <a:cubicBezTo>
                  <a:pt x="4081" y="8478"/>
                  <a:pt x="3934" y="8066"/>
                  <a:pt x="3596" y="7906"/>
                </a:cubicBezTo>
                <a:cubicBezTo>
                  <a:pt x="3267" y="7750"/>
                  <a:pt x="2876" y="7889"/>
                  <a:pt x="2712" y="8222"/>
                </a:cubicBezTo>
                <a:cubicBezTo>
                  <a:pt x="2600" y="8461"/>
                  <a:pt x="2496" y="8703"/>
                  <a:pt x="2400" y="8948"/>
                </a:cubicBezTo>
                <a:cubicBezTo>
                  <a:pt x="2253" y="9300"/>
                  <a:pt x="2410" y="9708"/>
                  <a:pt x="2752" y="9860"/>
                </a:cubicBezTo>
                <a:cubicBezTo>
                  <a:pt x="3094" y="10011"/>
                  <a:pt x="3491" y="9849"/>
                  <a:pt x="3638" y="9497"/>
                </a:cubicBezTo>
                <a:cubicBezTo>
                  <a:pt x="3642" y="9487"/>
                  <a:pt x="3647" y="9476"/>
                  <a:pt x="3650" y="9465"/>
                </a:cubicBezTo>
                <a:close/>
                <a:moveTo>
                  <a:pt x="5423" y="6509"/>
                </a:moveTo>
                <a:cubicBezTo>
                  <a:pt x="5942" y="5902"/>
                  <a:pt x="6530" y="5360"/>
                  <a:pt x="7175" y="4897"/>
                </a:cubicBezTo>
                <a:cubicBezTo>
                  <a:pt x="7489" y="4692"/>
                  <a:pt x="7582" y="4263"/>
                  <a:pt x="7383" y="3940"/>
                </a:cubicBezTo>
                <a:cubicBezTo>
                  <a:pt x="7183" y="3617"/>
                  <a:pt x="6766" y="3521"/>
                  <a:pt x="6452" y="3727"/>
                </a:cubicBezTo>
                <a:cubicBezTo>
                  <a:pt x="6437" y="3737"/>
                  <a:pt x="6422" y="3747"/>
                  <a:pt x="6408" y="3758"/>
                </a:cubicBezTo>
                <a:cubicBezTo>
                  <a:pt x="5673" y="4285"/>
                  <a:pt x="5003" y="4901"/>
                  <a:pt x="4412" y="5593"/>
                </a:cubicBezTo>
                <a:cubicBezTo>
                  <a:pt x="4159" y="5874"/>
                  <a:pt x="4176" y="6312"/>
                  <a:pt x="4449" y="6573"/>
                </a:cubicBezTo>
                <a:cubicBezTo>
                  <a:pt x="4722" y="6833"/>
                  <a:pt x="5149" y="6816"/>
                  <a:pt x="5402" y="6534"/>
                </a:cubicBezTo>
                <a:cubicBezTo>
                  <a:pt x="5409" y="6526"/>
                  <a:pt x="5416" y="6518"/>
                  <a:pt x="5423" y="6509"/>
                </a:cubicBezTo>
                <a:close/>
              </a:path>
            </a:pathLst>
          </a:custGeom>
          <a:solidFill>
            <a:srgbClr val="5BACEC"/>
          </a:solidFill>
          <a:ln w="254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2" name="Non infectés (sains)"/>
          <p:cNvSpPr txBox="1"/>
          <p:nvPr/>
        </p:nvSpPr>
        <p:spPr>
          <a:xfrm>
            <a:off x="12984245" y="11219530"/>
            <a:ext cx="3823713" cy="6407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/>
            <a:r>
              <a:t>Non infectés (sains)</a:t>
            </a:r>
          </a:p>
        </p:txBody>
      </p:sp>
      <p:sp>
        <p:nvSpPr>
          <p:cNvPr id="93" name="Infectés (virus ou bactérie)"/>
          <p:cNvSpPr txBox="1"/>
          <p:nvPr/>
        </p:nvSpPr>
        <p:spPr>
          <a:xfrm>
            <a:off x="17948930" y="11219530"/>
            <a:ext cx="5130350" cy="6407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/>
            <a:r>
              <a:t>Infectés (virus ou bactérie)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NEUMONIA/"/>
          <p:cNvSpPr txBox="1"/>
          <p:nvPr/>
        </p:nvSpPr>
        <p:spPr>
          <a:xfrm>
            <a:off x="3460839" y="10022274"/>
            <a:ext cx="306052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PNEUMONIA/</a:t>
            </a:r>
          </a:p>
        </p:txBody>
      </p:sp>
      <p:sp>
        <p:nvSpPr>
          <p:cNvPr id="96" name="NORMAL/"/>
          <p:cNvSpPr txBox="1"/>
          <p:nvPr/>
        </p:nvSpPr>
        <p:spPr>
          <a:xfrm>
            <a:off x="8134439" y="10022274"/>
            <a:ext cx="306052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NORMAL/</a:t>
            </a:r>
          </a:p>
        </p:txBody>
      </p:sp>
      <p:sp>
        <p:nvSpPr>
          <p:cNvPr id="97" name="PNEUMONIA/"/>
          <p:cNvSpPr txBox="1"/>
          <p:nvPr/>
        </p:nvSpPr>
        <p:spPr>
          <a:xfrm>
            <a:off x="13163639" y="10022274"/>
            <a:ext cx="3060523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PNEUMONIA/</a:t>
            </a:r>
          </a:p>
        </p:txBody>
      </p:sp>
      <p:sp>
        <p:nvSpPr>
          <p:cNvPr id="98" name="NORMAL/"/>
          <p:cNvSpPr txBox="1"/>
          <p:nvPr/>
        </p:nvSpPr>
        <p:spPr>
          <a:xfrm>
            <a:off x="17837239" y="10022274"/>
            <a:ext cx="3060523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NORMAL/</a:t>
            </a:r>
          </a:p>
        </p:txBody>
      </p:sp>
      <p:sp>
        <p:nvSpPr>
          <p:cNvPr id="99" name="Ligne"/>
          <p:cNvSpPr/>
          <p:nvPr/>
        </p:nvSpPr>
        <p:spPr>
          <a:xfrm flipV="1">
            <a:off x="12181052" y="5552864"/>
            <a:ext cx="1" cy="873502"/>
          </a:xfrm>
          <a:prstGeom prst="line">
            <a:avLst/>
          </a:prstGeom>
          <a:ln w="50800">
            <a:solidFill>
              <a:srgbClr val="EAECED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100" name="Structure du dataset"/>
          <p:cNvSpPr txBox="1"/>
          <p:nvPr/>
        </p:nvSpPr>
        <p:spPr>
          <a:xfrm>
            <a:off x="5226893" y="1864360"/>
            <a:ext cx="13930214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8000">
                <a:solidFill>
                  <a:srgbClr val="23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Structure du dataset</a:t>
            </a:r>
          </a:p>
        </p:txBody>
      </p:sp>
      <p:sp>
        <p:nvSpPr>
          <p:cNvPr id="101" name="Rectangle aux angles arrondis"/>
          <p:cNvSpPr/>
          <p:nvPr/>
        </p:nvSpPr>
        <p:spPr>
          <a:xfrm>
            <a:off x="9372600" y="4318000"/>
            <a:ext cx="5638800" cy="1311772"/>
          </a:xfrm>
          <a:prstGeom prst="roundRect">
            <a:avLst>
              <a:gd name="adj" fmla="val 33432"/>
            </a:avLst>
          </a:prstGeom>
          <a:gradFill>
            <a:gsLst>
              <a:gs pos="0">
                <a:srgbClr val="88DDCF"/>
              </a:gs>
              <a:gs pos="100000">
                <a:schemeClr val="accent1">
                  <a:hueOff val="258141"/>
                  <a:satOff val="-1314"/>
                  <a:lumOff val="16637"/>
                </a:schemeClr>
              </a:gs>
            </a:gsLst>
            <a:lin ang="3374081"/>
          </a:gra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02" name="chest_Xray/"/>
          <p:cNvSpPr txBox="1"/>
          <p:nvPr/>
        </p:nvSpPr>
        <p:spPr>
          <a:xfrm>
            <a:off x="9611211" y="4590345"/>
            <a:ext cx="5161578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chest_Xray/</a:t>
            </a:r>
          </a:p>
        </p:txBody>
      </p:sp>
      <p:sp>
        <p:nvSpPr>
          <p:cNvPr id="103" name="Ligne"/>
          <p:cNvSpPr/>
          <p:nvPr/>
        </p:nvSpPr>
        <p:spPr>
          <a:xfrm>
            <a:off x="7346292" y="6428451"/>
            <a:ext cx="9698484" cy="2739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95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50800">
            <a:solidFill>
              <a:srgbClr val="EAECED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104" name="Ligne"/>
          <p:cNvSpPr/>
          <p:nvPr/>
        </p:nvSpPr>
        <p:spPr>
          <a:xfrm>
            <a:off x="14759996" y="9159793"/>
            <a:ext cx="4600898" cy="786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95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50800">
            <a:solidFill>
              <a:srgbClr val="EAECED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105" name="Ligne"/>
          <p:cNvSpPr/>
          <p:nvPr/>
        </p:nvSpPr>
        <p:spPr>
          <a:xfrm>
            <a:off x="5052256" y="9163771"/>
            <a:ext cx="4600897" cy="786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95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50800">
            <a:solidFill>
              <a:srgbClr val="EAECED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106" name="Rectangle aux angles arrondis"/>
          <p:cNvSpPr/>
          <p:nvPr/>
        </p:nvSpPr>
        <p:spPr>
          <a:xfrm>
            <a:off x="4533900" y="7040314"/>
            <a:ext cx="5638800" cy="1311772"/>
          </a:xfrm>
          <a:prstGeom prst="roundRect">
            <a:avLst>
              <a:gd name="adj" fmla="val 33364"/>
            </a:avLst>
          </a:prstGeom>
          <a:solidFill>
            <a:srgbClr val="4C99F8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07" name="test/"/>
          <p:cNvSpPr txBox="1"/>
          <p:nvPr/>
        </p:nvSpPr>
        <p:spPr>
          <a:xfrm>
            <a:off x="4772511" y="7325359"/>
            <a:ext cx="5161578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test/</a:t>
            </a:r>
          </a:p>
        </p:txBody>
      </p:sp>
      <p:sp>
        <p:nvSpPr>
          <p:cNvPr id="108" name="Rectangle aux angles arrondis"/>
          <p:cNvSpPr/>
          <p:nvPr/>
        </p:nvSpPr>
        <p:spPr>
          <a:xfrm>
            <a:off x="14211300" y="7040314"/>
            <a:ext cx="5638800" cy="1311772"/>
          </a:xfrm>
          <a:prstGeom prst="roundRect">
            <a:avLst>
              <a:gd name="adj" fmla="val 33280"/>
            </a:avLst>
          </a:prstGeom>
          <a:solidFill>
            <a:srgbClr val="88DDCF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09" name="Train/"/>
          <p:cNvSpPr txBox="1"/>
          <p:nvPr/>
        </p:nvSpPr>
        <p:spPr>
          <a:xfrm>
            <a:off x="14449911" y="7325359"/>
            <a:ext cx="5161579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Train/</a:t>
            </a:r>
          </a:p>
        </p:txBody>
      </p:sp>
      <p:sp>
        <p:nvSpPr>
          <p:cNvPr id="110" name="EXPLORATION DES DONNÉES"/>
          <p:cNvSpPr txBox="1"/>
          <p:nvPr/>
        </p:nvSpPr>
        <p:spPr>
          <a:xfrm>
            <a:off x="8143483" y="1137128"/>
            <a:ext cx="8097034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EXPLORATION DES DONNÉES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NEUMONIA/"/>
          <p:cNvSpPr txBox="1"/>
          <p:nvPr/>
        </p:nvSpPr>
        <p:spPr>
          <a:xfrm>
            <a:off x="2914216" y="10060374"/>
            <a:ext cx="3060523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PNEUMONIA/</a:t>
            </a:r>
          </a:p>
        </p:txBody>
      </p:sp>
      <p:sp>
        <p:nvSpPr>
          <p:cNvPr id="113" name="NORMAL/"/>
          <p:cNvSpPr txBox="1"/>
          <p:nvPr/>
        </p:nvSpPr>
        <p:spPr>
          <a:xfrm>
            <a:off x="8672247" y="10060374"/>
            <a:ext cx="3060523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NORMAL/</a:t>
            </a:r>
          </a:p>
        </p:txBody>
      </p:sp>
      <p:sp>
        <p:nvSpPr>
          <p:cNvPr id="114" name="Ligne"/>
          <p:cNvSpPr/>
          <p:nvPr/>
        </p:nvSpPr>
        <p:spPr>
          <a:xfrm flipV="1">
            <a:off x="12181052" y="5552864"/>
            <a:ext cx="1" cy="873502"/>
          </a:xfrm>
          <a:prstGeom prst="line">
            <a:avLst/>
          </a:prstGeom>
          <a:ln w="50800">
            <a:solidFill>
              <a:srgbClr val="EAECED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115" name="Nouvelle structure du dataset"/>
          <p:cNvSpPr txBox="1"/>
          <p:nvPr/>
        </p:nvSpPr>
        <p:spPr>
          <a:xfrm>
            <a:off x="4770496" y="1855331"/>
            <a:ext cx="14843008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8000">
                <a:solidFill>
                  <a:srgbClr val="23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Nouvelle structure du dataset</a:t>
            </a:r>
          </a:p>
        </p:txBody>
      </p:sp>
      <p:sp>
        <p:nvSpPr>
          <p:cNvPr id="116" name="Rectangle aux angles arrondis"/>
          <p:cNvSpPr/>
          <p:nvPr/>
        </p:nvSpPr>
        <p:spPr>
          <a:xfrm>
            <a:off x="9372600" y="4318000"/>
            <a:ext cx="5638800" cy="1311772"/>
          </a:xfrm>
          <a:prstGeom prst="roundRect">
            <a:avLst>
              <a:gd name="adj" fmla="val 33432"/>
            </a:avLst>
          </a:prstGeom>
          <a:gradFill>
            <a:gsLst>
              <a:gs pos="0">
                <a:srgbClr val="88DDCF"/>
              </a:gs>
              <a:gs pos="100000">
                <a:schemeClr val="accent1">
                  <a:hueOff val="258141"/>
                  <a:satOff val="-1314"/>
                  <a:lumOff val="16637"/>
                </a:schemeClr>
              </a:gs>
            </a:gsLst>
            <a:lin ang="3374081"/>
          </a:gra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17" name="chest_Xray/"/>
          <p:cNvSpPr txBox="1"/>
          <p:nvPr/>
        </p:nvSpPr>
        <p:spPr>
          <a:xfrm>
            <a:off x="9611211" y="4590345"/>
            <a:ext cx="5161578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chest_Xray/</a:t>
            </a:r>
          </a:p>
        </p:txBody>
      </p:sp>
      <p:sp>
        <p:nvSpPr>
          <p:cNvPr id="118" name="Ligne"/>
          <p:cNvSpPr/>
          <p:nvPr/>
        </p:nvSpPr>
        <p:spPr>
          <a:xfrm>
            <a:off x="7346292" y="6428451"/>
            <a:ext cx="9698484" cy="2739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95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50800">
            <a:solidFill>
              <a:srgbClr val="EAECED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119" name="Ligne"/>
          <p:cNvSpPr/>
          <p:nvPr/>
        </p:nvSpPr>
        <p:spPr>
          <a:xfrm>
            <a:off x="4480191" y="9163771"/>
            <a:ext cx="2874262" cy="786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95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50800">
            <a:solidFill>
              <a:srgbClr val="EAECED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120" name="Rectangle aux angles arrondis"/>
          <p:cNvSpPr/>
          <p:nvPr/>
        </p:nvSpPr>
        <p:spPr>
          <a:xfrm>
            <a:off x="4533900" y="7040314"/>
            <a:ext cx="5638800" cy="1311772"/>
          </a:xfrm>
          <a:prstGeom prst="roundRect">
            <a:avLst>
              <a:gd name="adj" fmla="val 33364"/>
            </a:avLst>
          </a:prstGeom>
          <a:solidFill>
            <a:srgbClr val="4C99F8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21" name="test/"/>
          <p:cNvSpPr txBox="1"/>
          <p:nvPr/>
        </p:nvSpPr>
        <p:spPr>
          <a:xfrm>
            <a:off x="4772511" y="7325359"/>
            <a:ext cx="5161578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test/</a:t>
            </a:r>
          </a:p>
        </p:txBody>
      </p:sp>
      <p:sp>
        <p:nvSpPr>
          <p:cNvPr id="122" name="Rectangle aux angles arrondis"/>
          <p:cNvSpPr/>
          <p:nvPr/>
        </p:nvSpPr>
        <p:spPr>
          <a:xfrm>
            <a:off x="14211300" y="7040314"/>
            <a:ext cx="5638800" cy="1311772"/>
          </a:xfrm>
          <a:prstGeom prst="roundRect">
            <a:avLst>
              <a:gd name="adj" fmla="val 33280"/>
            </a:avLst>
          </a:prstGeom>
          <a:solidFill>
            <a:srgbClr val="88DDCF"/>
          </a:solidFill>
          <a:ln w="25400">
            <a:miter lim="400000"/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23" name="Train/"/>
          <p:cNvSpPr txBox="1"/>
          <p:nvPr/>
        </p:nvSpPr>
        <p:spPr>
          <a:xfrm>
            <a:off x="14449911" y="7325359"/>
            <a:ext cx="5161579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Train/</a:t>
            </a:r>
          </a:p>
        </p:txBody>
      </p:sp>
      <p:sp>
        <p:nvSpPr>
          <p:cNvPr id="124" name="Ligne"/>
          <p:cNvSpPr/>
          <p:nvPr/>
        </p:nvSpPr>
        <p:spPr>
          <a:xfrm>
            <a:off x="7364251" y="9159793"/>
            <a:ext cx="2740842" cy="786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95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50800">
            <a:solidFill>
              <a:srgbClr val="EAECED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125" name="VIRUS/"/>
          <p:cNvSpPr txBox="1"/>
          <p:nvPr/>
        </p:nvSpPr>
        <p:spPr>
          <a:xfrm>
            <a:off x="5823039" y="10060374"/>
            <a:ext cx="306052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VIRUS/</a:t>
            </a:r>
          </a:p>
        </p:txBody>
      </p:sp>
      <p:sp>
        <p:nvSpPr>
          <p:cNvPr id="126" name="PNEUMONIA/"/>
          <p:cNvSpPr txBox="1"/>
          <p:nvPr/>
        </p:nvSpPr>
        <p:spPr>
          <a:xfrm>
            <a:off x="15487739" y="9954113"/>
            <a:ext cx="3060522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PNEUMONIA/</a:t>
            </a:r>
          </a:p>
        </p:txBody>
      </p:sp>
      <p:sp>
        <p:nvSpPr>
          <p:cNvPr id="127" name="NORMAL/"/>
          <p:cNvSpPr txBox="1"/>
          <p:nvPr/>
        </p:nvSpPr>
        <p:spPr>
          <a:xfrm>
            <a:off x="18522025" y="10009574"/>
            <a:ext cx="3060523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NORMAL/</a:t>
            </a:r>
          </a:p>
        </p:txBody>
      </p:sp>
      <p:sp>
        <p:nvSpPr>
          <p:cNvPr id="128" name="Ligne"/>
          <p:cNvSpPr/>
          <p:nvPr/>
        </p:nvSpPr>
        <p:spPr>
          <a:xfrm>
            <a:off x="14147580" y="9163771"/>
            <a:ext cx="2874262" cy="786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95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50800">
            <a:solidFill>
              <a:srgbClr val="EAECED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129" name="Ligne"/>
          <p:cNvSpPr/>
          <p:nvPr/>
        </p:nvSpPr>
        <p:spPr>
          <a:xfrm>
            <a:off x="17037047" y="9163771"/>
            <a:ext cx="2740842" cy="786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95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50800">
            <a:solidFill>
              <a:srgbClr val="EAECED"/>
            </a:solidFill>
            <a:miter/>
          </a:ln>
        </p:spPr>
        <p:txBody>
          <a:bodyPr tIns="91439" bIns="91439"/>
          <a:lstStyle/>
          <a:p>
            <a:pPr/>
          </a:p>
        </p:txBody>
      </p:sp>
      <p:sp>
        <p:nvSpPr>
          <p:cNvPr id="130" name="VIRUS/"/>
          <p:cNvSpPr txBox="1"/>
          <p:nvPr/>
        </p:nvSpPr>
        <p:spPr>
          <a:xfrm>
            <a:off x="12516310" y="10005405"/>
            <a:ext cx="3060523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VIRUS/</a:t>
            </a:r>
          </a:p>
        </p:txBody>
      </p:sp>
      <p:sp>
        <p:nvSpPr>
          <p:cNvPr id="131" name="EXPLORATION DES DONNÉES"/>
          <p:cNvSpPr txBox="1"/>
          <p:nvPr/>
        </p:nvSpPr>
        <p:spPr>
          <a:xfrm>
            <a:off x="8143483" y="1137128"/>
            <a:ext cx="8097035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EXPLORATION DES DONNÉES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isualisation du format des images"/>
          <p:cNvSpPr txBox="1"/>
          <p:nvPr/>
        </p:nvSpPr>
        <p:spPr>
          <a:xfrm>
            <a:off x="11116040" y="1784033"/>
            <a:ext cx="11702172" cy="2621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8000">
                <a:solidFill>
                  <a:srgbClr val="232B3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Visualisation du format des images</a:t>
            </a:r>
          </a:p>
        </p:txBody>
      </p:sp>
      <p:pic>
        <p:nvPicPr>
          <p:cNvPr id="134" name="Capture d’écran 2021-05-20 à 10.40.21.png" descr="Capture d’écran 2021-05-20 à 10.40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457" y="2006600"/>
            <a:ext cx="10096501" cy="97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EXPLORATION DES DONNÉES"/>
          <p:cNvSpPr txBox="1"/>
          <p:nvPr/>
        </p:nvSpPr>
        <p:spPr>
          <a:xfrm>
            <a:off x="11138009" y="851935"/>
            <a:ext cx="8097035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z="4000">
                <a:gradFill flip="none" rotWithShape="1">
                  <a:gsLst>
                    <a:gs pos="0">
                      <a:srgbClr val="4C99F9"/>
                    </a:gs>
                    <a:gs pos="100000">
                      <a:srgbClr val="88DDD0"/>
                    </a:gs>
                  </a:gsLst>
                  <a:lin ang="21114992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EXPLORATION DES DONNÉES</a:t>
            </a:r>
          </a:p>
        </p:txBody>
      </p:sp>
      <p:sp>
        <p:nvSpPr>
          <p:cNvPr id="136" name="• Trop grande disparité dans les dimensions des images"/>
          <p:cNvSpPr txBox="1"/>
          <p:nvPr/>
        </p:nvSpPr>
        <p:spPr>
          <a:xfrm>
            <a:off x="11206132" y="5638848"/>
            <a:ext cx="10288466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Trop grande disparité dans les dimensions des images</a:t>
            </a:r>
          </a:p>
        </p:txBody>
      </p:sp>
      <p:sp>
        <p:nvSpPr>
          <p:cNvPr id="137" name="• Nos models ont besoin d’être entrainé sur des images aux dimensions identiques"/>
          <p:cNvSpPr txBox="1"/>
          <p:nvPr/>
        </p:nvSpPr>
        <p:spPr>
          <a:xfrm>
            <a:off x="11206132" y="8274463"/>
            <a:ext cx="10288466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defRPr>
                <a:solidFill>
                  <a:srgbClr val="808E9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• Nos models ont besoin d’être entrainé sur des images aux dimensions identiques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C99F8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C99F8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