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Default Extension="wdp" ContentType="image/vnd.ms-photo"/>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1" r:id="rId2"/>
    <p:sldId id="262" r:id="rId3"/>
    <p:sldId id="263" r:id="rId4"/>
    <p:sldId id="273" r:id="rId5"/>
    <p:sldId id="279" r:id="rId6"/>
    <p:sldId id="280" r:id="rId7"/>
    <p:sldId id="276" r:id="rId8"/>
    <p:sldId id="281" r:id="rId9"/>
    <p:sldId id="264" r:id="rId10"/>
    <p:sldId id="282" r:id="rId11"/>
    <p:sldId id="265" r:id="rId12"/>
    <p:sldId id="266" r:id="rId13"/>
    <p:sldId id="267" r:id="rId14"/>
    <p:sldId id="268" r:id="rId15"/>
    <p:sldId id="269" r:id="rId16"/>
    <p:sldId id="270" r:id="rId17"/>
    <p:sldId id="271" r:id="rId18"/>
  </p:sldIdLst>
  <p:sldSz cx="9144000" cy="5143500" type="screen16x9"/>
  <p:notesSz cx="6858000" cy="9144000"/>
  <p:defaultTextStyle>
    <a:defPPr>
      <a:defRPr lang="en-US"/>
    </a:defPPr>
    <a:lvl1pPr marL="0" algn="l" defTabSz="855402" rtl="0" eaLnBrk="1" latinLnBrk="0" hangingPunct="1">
      <a:defRPr sz="1600" kern="1200">
        <a:solidFill>
          <a:schemeClr val="tx1"/>
        </a:solidFill>
        <a:latin typeface="+mn-lt"/>
        <a:ea typeface="+mn-ea"/>
        <a:cs typeface="+mn-cs"/>
      </a:defRPr>
    </a:lvl1pPr>
    <a:lvl2pPr marL="427702" algn="l" defTabSz="855402" rtl="0" eaLnBrk="1" latinLnBrk="0" hangingPunct="1">
      <a:defRPr sz="1600" kern="1200">
        <a:solidFill>
          <a:schemeClr val="tx1"/>
        </a:solidFill>
        <a:latin typeface="+mn-lt"/>
        <a:ea typeface="+mn-ea"/>
        <a:cs typeface="+mn-cs"/>
      </a:defRPr>
    </a:lvl2pPr>
    <a:lvl3pPr marL="855402" algn="l" defTabSz="855402" rtl="0" eaLnBrk="1" latinLnBrk="0" hangingPunct="1">
      <a:defRPr sz="1600" kern="1200">
        <a:solidFill>
          <a:schemeClr val="tx1"/>
        </a:solidFill>
        <a:latin typeface="+mn-lt"/>
        <a:ea typeface="+mn-ea"/>
        <a:cs typeface="+mn-cs"/>
      </a:defRPr>
    </a:lvl3pPr>
    <a:lvl4pPr marL="1283104" algn="l" defTabSz="855402" rtl="0" eaLnBrk="1" latinLnBrk="0" hangingPunct="1">
      <a:defRPr sz="1600" kern="1200">
        <a:solidFill>
          <a:schemeClr val="tx1"/>
        </a:solidFill>
        <a:latin typeface="+mn-lt"/>
        <a:ea typeface="+mn-ea"/>
        <a:cs typeface="+mn-cs"/>
      </a:defRPr>
    </a:lvl4pPr>
    <a:lvl5pPr marL="1710804" algn="l" defTabSz="855402" rtl="0" eaLnBrk="1" latinLnBrk="0" hangingPunct="1">
      <a:defRPr sz="1600" kern="1200">
        <a:solidFill>
          <a:schemeClr val="tx1"/>
        </a:solidFill>
        <a:latin typeface="+mn-lt"/>
        <a:ea typeface="+mn-ea"/>
        <a:cs typeface="+mn-cs"/>
      </a:defRPr>
    </a:lvl5pPr>
    <a:lvl6pPr marL="2138506" algn="l" defTabSz="855402" rtl="0" eaLnBrk="1" latinLnBrk="0" hangingPunct="1">
      <a:defRPr sz="1600" kern="1200">
        <a:solidFill>
          <a:schemeClr val="tx1"/>
        </a:solidFill>
        <a:latin typeface="+mn-lt"/>
        <a:ea typeface="+mn-ea"/>
        <a:cs typeface="+mn-cs"/>
      </a:defRPr>
    </a:lvl6pPr>
    <a:lvl7pPr marL="2566208" algn="l" defTabSz="855402" rtl="0" eaLnBrk="1" latinLnBrk="0" hangingPunct="1">
      <a:defRPr sz="1600" kern="1200">
        <a:solidFill>
          <a:schemeClr val="tx1"/>
        </a:solidFill>
        <a:latin typeface="+mn-lt"/>
        <a:ea typeface="+mn-ea"/>
        <a:cs typeface="+mn-cs"/>
      </a:defRPr>
    </a:lvl7pPr>
    <a:lvl8pPr marL="2993908" algn="l" defTabSz="855402" rtl="0" eaLnBrk="1" latinLnBrk="0" hangingPunct="1">
      <a:defRPr sz="1600" kern="1200">
        <a:solidFill>
          <a:schemeClr val="tx1"/>
        </a:solidFill>
        <a:latin typeface="+mn-lt"/>
        <a:ea typeface="+mn-ea"/>
        <a:cs typeface="+mn-cs"/>
      </a:defRPr>
    </a:lvl8pPr>
    <a:lvl9pPr marL="3421611" algn="l" defTabSz="855402"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orient="horz" pos="169">
          <p15:clr>
            <a:srgbClr val="A4A3A4"/>
          </p15:clr>
        </p15:guide>
        <p15:guide id="3" orient="horz" pos="553">
          <p15:clr>
            <a:srgbClr val="A4A3A4"/>
          </p15:clr>
        </p15:guide>
        <p15:guide id="4" orient="horz" pos="646">
          <p15:clr>
            <a:srgbClr val="A4A3A4"/>
          </p15:clr>
        </p15:guide>
        <p15:guide id="5" orient="horz" pos="2958">
          <p15:clr>
            <a:srgbClr val="A4A3A4"/>
          </p15:clr>
        </p15:guide>
        <p15:guide id="6" orient="horz" pos="3036">
          <p15:clr>
            <a:srgbClr val="A4A3A4"/>
          </p15:clr>
        </p15:guide>
        <p15:guide id="7" pos="2880">
          <p15:clr>
            <a:srgbClr val="A4A3A4"/>
          </p15:clr>
        </p15:guide>
        <p15:guide id="9" pos="5602">
          <p15:clr>
            <a:srgbClr val="A4A3A4"/>
          </p15:clr>
        </p15:guide>
        <p15:guide id="10" pos="2812">
          <p15:clr>
            <a:srgbClr val="A4A3A4"/>
          </p15:clr>
        </p15:guide>
        <p15:guide id="11" pos="294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s"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3E37"/>
    <a:srgbClr val="3287BD"/>
    <a:srgbClr val="739E4D"/>
    <a:srgbClr val="3287B7"/>
    <a:srgbClr val="D68343"/>
    <a:srgbClr val="7D63A0"/>
    <a:srgbClr val="CD0921"/>
    <a:srgbClr val="FFFFFF"/>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9056" autoAdjust="0"/>
    <p:restoredTop sz="90353" autoAdjust="0"/>
  </p:normalViewPr>
  <p:slideViewPr>
    <p:cSldViewPr snapToGrid="0" snapToObjects="1">
      <p:cViewPr varScale="1">
        <p:scale>
          <a:sx n="150" d="100"/>
          <a:sy n="150" d="100"/>
        </p:scale>
        <p:origin x="-672" y="-96"/>
      </p:cViewPr>
      <p:guideLst>
        <p:guide orient="horz" pos="1620"/>
        <p:guide orient="horz" pos="169"/>
        <p:guide orient="horz" pos="553"/>
        <p:guide orient="horz" pos="646"/>
        <p:guide orient="horz" pos="2958"/>
        <p:guide orient="horz" pos="3036"/>
        <p:guide pos="2880"/>
        <p:guide pos="5602"/>
        <p:guide pos="2812"/>
        <p:guide pos="29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3108" y="5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6800"/>
            <a:ext cx="2971800" cy="457200"/>
          </a:xfrm>
          <a:prstGeom prst="rect">
            <a:avLst/>
          </a:prstGeom>
        </p:spPr>
        <p:txBody>
          <a:bodyPr vert="horz" lIns="0" tIns="0" rIns="0" bIns="144000" rtlCol="0" anchor="b"/>
          <a:lstStyle>
            <a:lvl1pPr algn="r">
              <a:defRPr sz="1200"/>
            </a:lvl1pPr>
          </a:lstStyle>
          <a:p>
            <a:pPr algn="ctr"/>
            <a:fld id="{41DBA682-D054-4DCA-9FBD-366DFD291A67}" type="slidenum">
              <a:rPr lang="en-US" smtClean="0"/>
              <a:pPr algn="ctr"/>
              <a:t>‹#›</a:t>
            </a:fld>
            <a:endParaRPr lang="en-US"/>
          </a:p>
        </p:txBody>
      </p:sp>
      <p:pic>
        <p:nvPicPr>
          <p:cNvPr id="6" name="Picture 36" descr="16_9_logo位置0902w"/>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a:ext>
            </a:extLst>
          </a:blip>
          <a:srcRect/>
          <a:stretch>
            <a:fillRect/>
          </a:stretch>
        </p:blipFill>
        <p:spPr bwMode="auto">
          <a:xfrm>
            <a:off x="5985284" y="123480"/>
            <a:ext cx="680565" cy="233171"/>
          </a:xfrm>
          <a:prstGeom prst="rect">
            <a:avLst/>
          </a:prstGeom>
          <a:noFill/>
          <a:ln w="9525">
            <a:noFill/>
            <a:miter lim="800000"/>
            <a:headEnd/>
            <a:tailEnd/>
          </a:ln>
        </p:spPr>
      </p:pic>
    </p:spTree>
    <p:extLst>
      <p:ext uri="{BB962C8B-B14F-4D97-AF65-F5344CB8AC3E}">
        <p14:creationId xmlns="" xmlns:p14="http://schemas.microsoft.com/office/powerpoint/2010/main" val="405406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1943100" y="8685213"/>
            <a:ext cx="2971800" cy="457200"/>
          </a:xfrm>
          <a:prstGeom prst="rect">
            <a:avLst/>
          </a:prstGeom>
        </p:spPr>
        <p:txBody>
          <a:bodyPr vert="horz" lIns="0" tIns="0" rIns="0" bIns="144000" rtlCol="0" anchor="b"/>
          <a:lstStyle>
            <a:lvl1pPr algn="ctr">
              <a:defRPr sz="1200"/>
            </a:lvl1pPr>
          </a:lstStyle>
          <a:p>
            <a:fld id="{A61955FB-E347-4ED9-92E4-A0C733891AF5}" type="slidenum">
              <a:rPr lang="en-US" smtClean="0"/>
              <a:pPr/>
              <a:t>‹#›</a:t>
            </a:fld>
            <a:endParaRPr lang="en-US"/>
          </a:p>
        </p:txBody>
      </p:sp>
      <p:sp>
        <p:nvSpPr>
          <p:cNvPr id="8" name="Slide Image Placeholder 7"/>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833641228"/>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a:t>
            </a:fld>
            <a:endParaRPr lang="en-US"/>
          </a:p>
        </p:txBody>
      </p:sp>
    </p:spTree>
    <p:extLst>
      <p:ext uri="{BB962C8B-B14F-4D97-AF65-F5344CB8AC3E}">
        <p14:creationId xmlns="" xmlns:p14="http://schemas.microsoft.com/office/powerpoint/2010/main" val="3087602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2000" dirty="0" smtClean="0"/>
              <a:t> The need to think of something missing that no </a:t>
            </a:r>
            <a:r>
              <a:rPr lang="en-US" sz="2000" dirty="0" err="1" smtClean="0"/>
              <a:t>Lockscreen</a:t>
            </a:r>
            <a:r>
              <a:rPr lang="en-US" sz="2000" dirty="0" smtClean="0"/>
              <a:t> has offered before, and for that the need to investigate what has been produced before.</a:t>
            </a:r>
          </a:p>
          <a:p>
            <a:pPr lvl="0">
              <a:buFont typeface="Arial" pitchFamily="34" charset="0"/>
              <a:buChar char="•"/>
            </a:pPr>
            <a:endParaRPr lang="en-US" sz="2400" dirty="0" smtClean="0"/>
          </a:p>
          <a:p>
            <a:pPr lvl="0">
              <a:buFont typeface="Arial" pitchFamily="34" charset="0"/>
              <a:buChar char="•"/>
            </a:pPr>
            <a:r>
              <a:rPr lang="en-US" sz="2400" dirty="0" smtClean="0"/>
              <a:t> We will create a project documentation backed up with a presentation such as face to face meeting, over the phone conversations, video conferencing or PPT slide shows stating what we </a:t>
            </a:r>
          </a:p>
          <a:p>
            <a:pPr lvl="0">
              <a:buFont typeface="Arial" pitchFamily="34" charset="0"/>
              <a:buChar char="•"/>
            </a:pPr>
            <a:r>
              <a:rPr lang="en-US" sz="2400" dirty="0" smtClean="0"/>
              <a:t> want from these entities, i.e. that we want them to come up for example with:</a:t>
            </a:r>
          </a:p>
          <a:p>
            <a:pPr lvl="0">
              <a:buFont typeface="Arial" pitchFamily="34" charset="0"/>
              <a:buChar char="•"/>
            </a:pPr>
            <a:endParaRPr lang="sv-SE" sz="2400" dirty="0" smtClean="0"/>
          </a:p>
          <a:p>
            <a:pPr lvl="1">
              <a:buFont typeface="Arial" pitchFamily="34" charset="0"/>
              <a:buChar char="•"/>
            </a:pPr>
            <a:r>
              <a:rPr lang="en-US" dirty="0" smtClean="0"/>
              <a:t> Concepts pertaining to how a state of the art future </a:t>
            </a:r>
            <a:r>
              <a:rPr lang="en-US" dirty="0" err="1" smtClean="0"/>
              <a:t>Lockscreen</a:t>
            </a:r>
            <a:r>
              <a:rPr lang="en-US" dirty="0" smtClean="0"/>
              <a:t> should look like. </a:t>
            </a:r>
            <a:endParaRPr lang="sv-SE" dirty="0" smtClean="0"/>
          </a:p>
          <a:p>
            <a:pPr lvl="1">
              <a:buFont typeface="Arial" pitchFamily="34" charset="0"/>
              <a:buChar char="•"/>
            </a:pPr>
            <a:r>
              <a:rPr lang="en-US" dirty="0" smtClean="0"/>
              <a:t> What concepts can come into the scene to replace the existing </a:t>
            </a:r>
            <a:r>
              <a:rPr lang="en-US" dirty="0" err="1" smtClean="0"/>
              <a:t>Lockscreen</a:t>
            </a:r>
            <a:r>
              <a:rPr lang="en-US" dirty="0" smtClean="0"/>
              <a:t> look, feel and the core mechanisms for unlocking. How this can be replaced with something that doesn’t exist yet in the market? </a:t>
            </a:r>
          </a:p>
          <a:p>
            <a:pPr lvl="1">
              <a:buFont typeface="Arial" pitchFamily="34" charset="0"/>
              <a:buChar char="•"/>
            </a:pPr>
            <a:r>
              <a:rPr lang="en-US" dirty="0" smtClean="0"/>
              <a:t> Why always swipe? Is there a more appealing method to unlock? </a:t>
            </a:r>
          </a:p>
          <a:p>
            <a:pPr lvl="1">
              <a:buFont typeface="Arial" pitchFamily="34" charset="0"/>
              <a:buChar char="•"/>
            </a:pPr>
            <a:r>
              <a:rPr lang="en-US" dirty="0" smtClean="0"/>
              <a:t> What is missing when we think of locking and unlocking?</a:t>
            </a:r>
            <a:endParaRPr lang="sv-SE" dirty="0" smtClean="0"/>
          </a:p>
          <a:p>
            <a:pPr lvl="1">
              <a:buFont typeface="Arial" pitchFamily="34" charset="0"/>
              <a:buChar char="•"/>
            </a:pPr>
            <a:r>
              <a:rPr lang="en-US" dirty="0" smtClean="0"/>
              <a:t> Introduce the fun/playful element in usability, fun yet with quality.</a:t>
            </a:r>
            <a:endParaRPr lang="sv-SE" dirty="0" smtClean="0"/>
          </a:p>
          <a:p>
            <a:pPr lvl="1">
              <a:buFont typeface="Arial" pitchFamily="34" charset="0"/>
              <a:buChar char="•"/>
            </a:pPr>
            <a:r>
              <a:rPr lang="en-US" dirty="0" smtClean="0"/>
              <a:t> How </a:t>
            </a:r>
            <a:r>
              <a:rPr lang="en-US" dirty="0" err="1" smtClean="0"/>
              <a:t>Lockscreen</a:t>
            </a:r>
            <a:r>
              <a:rPr lang="en-US" dirty="0" smtClean="0"/>
              <a:t> can be more engaging if not addictive for consumers. That they feel proud owning our phones with such </a:t>
            </a:r>
            <a:r>
              <a:rPr lang="en-US" dirty="0" err="1" smtClean="0"/>
              <a:t>Lockscreen</a:t>
            </a:r>
            <a:r>
              <a:rPr lang="en-US" dirty="0" smtClean="0"/>
              <a:t> (</a:t>
            </a:r>
            <a:r>
              <a:rPr lang="en-US" dirty="0" err="1" smtClean="0"/>
              <a:t>waw</a:t>
            </a:r>
            <a:r>
              <a:rPr lang="en-US" dirty="0" smtClean="0"/>
              <a:t> affect).</a:t>
            </a:r>
            <a:endParaRPr lang="sv-SE" dirty="0" smtClean="0"/>
          </a:p>
          <a:p>
            <a:pPr lvl="1">
              <a:buFont typeface="Arial" pitchFamily="34" charset="0"/>
              <a:buChar char="•"/>
            </a:pPr>
            <a:r>
              <a:rPr lang="en-US" dirty="0" smtClean="0"/>
              <a:t> How we can create a strong positive experience when using </a:t>
            </a:r>
            <a:r>
              <a:rPr lang="en-US" dirty="0" err="1" smtClean="0"/>
              <a:t>Lockscreen</a:t>
            </a:r>
            <a:r>
              <a:rPr lang="en-US" dirty="0" smtClean="0"/>
              <a:t> (ease of use, intuitive, new layout, useful info on screen, vital shortcuts etc).</a:t>
            </a:r>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dirty="0" smtClean="0">
                <a:solidFill>
                  <a:schemeClr val="tx1"/>
                </a:solidFill>
                <a:latin typeface="+mn-lt"/>
                <a:ea typeface="+mn-ea"/>
                <a:cs typeface="+mn-cs"/>
              </a:rPr>
              <a:t>The concept of the Triple Helix of university-industry-government relationships initiated in the 1990s by </a:t>
            </a:r>
            <a:r>
              <a:rPr lang="en-US" sz="1200" kern="1200" dirty="0" err="1" smtClean="0">
                <a:solidFill>
                  <a:schemeClr val="tx1"/>
                </a:solidFill>
                <a:latin typeface="+mn-lt"/>
                <a:ea typeface="+mn-ea"/>
                <a:cs typeface="+mn-cs"/>
              </a:rPr>
              <a:t>Etzkowitz</a:t>
            </a:r>
            <a:r>
              <a:rPr lang="en-US" sz="1200" kern="1200" dirty="0" smtClean="0">
                <a:solidFill>
                  <a:schemeClr val="tx1"/>
                </a:solidFill>
                <a:latin typeface="+mn-lt"/>
                <a:ea typeface="+mn-ea"/>
                <a:cs typeface="+mn-cs"/>
              </a:rPr>
              <a:t> (1993) and </a:t>
            </a:r>
            <a:r>
              <a:rPr lang="en-US" sz="1200" kern="1200" dirty="0" err="1" smtClean="0">
                <a:solidFill>
                  <a:schemeClr val="tx1"/>
                </a:solidFill>
                <a:latin typeface="+mn-lt"/>
                <a:ea typeface="+mn-ea"/>
                <a:cs typeface="+mn-cs"/>
              </a:rPr>
              <a:t>Leydesdorff</a:t>
            </a:r>
            <a:r>
              <a:rPr lang="en-US" sz="1200" kern="1200" dirty="0" smtClean="0">
                <a:solidFill>
                  <a:schemeClr val="tx1"/>
                </a:solidFill>
                <a:latin typeface="+mn-lt"/>
                <a:ea typeface="+mn-ea"/>
                <a:cs typeface="+mn-cs"/>
              </a:rPr>
              <a:t> (1995), encompassing elements of precursor works by Lowe (1982) and </a:t>
            </a:r>
            <a:r>
              <a:rPr lang="en-US" sz="1200" kern="1200" dirty="0" err="1" smtClean="0">
                <a:solidFill>
                  <a:schemeClr val="tx1"/>
                </a:solidFill>
                <a:latin typeface="+mn-lt"/>
                <a:ea typeface="+mn-ea"/>
                <a:cs typeface="+mn-cs"/>
              </a:rPr>
              <a:t>Sábato</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Mackenzi</a:t>
            </a:r>
            <a:r>
              <a:rPr lang="en-US" sz="1200" kern="1200" dirty="0" smtClean="0">
                <a:solidFill>
                  <a:schemeClr val="tx1"/>
                </a:solidFill>
                <a:latin typeface="+mn-lt"/>
                <a:ea typeface="+mn-ea"/>
                <a:cs typeface="+mn-cs"/>
              </a:rPr>
              <a:t> (1982), interprets the shift from a dominating industry-government dyad in the Industrial Society to a growing triadic relationship between university-industry-government in the Knowledge Society.</a:t>
            </a:r>
          </a:p>
          <a:p>
            <a:pPr>
              <a:buFont typeface="Arial" pitchFamily="34" charset="0"/>
              <a:buChar char="•"/>
            </a:pPr>
            <a:endParaRPr lang="en-US" sz="1200" kern="1200" dirty="0" smtClean="0">
              <a:solidFill>
                <a:schemeClr val="tx1"/>
              </a:solidFill>
              <a:latin typeface="+mn-lt"/>
              <a:ea typeface="+mn-ea"/>
              <a:cs typeface="+mn-cs"/>
            </a:endParaRPr>
          </a:p>
          <a:p>
            <a:pPr>
              <a:buFont typeface="Arial" pitchFamily="34" charset="0"/>
              <a:buChar char="•"/>
            </a:pPr>
            <a:r>
              <a:rPr lang="en-US" sz="1200" kern="1200" dirty="0" smtClean="0">
                <a:solidFill>
                  <a:schemeClr val="tx1"/>
                </a:solidFill>
                <a:latin typeface="+mn-lt"/>
                <a:ea typeface="+mn-ea"/>
                <a:cs typeface="+mn-cs"/>
              </a:rPr>
              <a:t>The Triple Helix thesis is that the potential for innovation and economic development in a Knowledge Society lies in a more prominent role for the university and in the </a:t>
            </a:r>
            <a:r>
              <a:rPr lang="en-US" sz="1200" kern="1200" dirty="0" err="1" smtClean="0">
                <a:solidFill>
                  <a:schemeClr val="tx1"/>
                </a:solidFill>
                <a:latin typeface="+mn-lt"/>
                <a:ea typeface="+mn-ea"/>
                <a:cs typeface="+mn-cs"/>
              </a:rPr>
              <a:t>hybridisation</a:t>
            </a:r>
            <a:r>
              <a:rPr lang="en-US" sz="1200" kern="1200" dirty="0" smtClean="0">
                <a:solidFill>
                  <a:schemeClr val="tx1"/>
                </a:solidFill>
                <a:latin typeface="+mn-lt"/>
                <a:ea typeface="+mn-ea"/>
                <a:cs typeface="+mn-cs"/>
              </a:rPr>
              <a:t> of elements from university, industry and government to generate new institutional and social formats for the production, transfer and application of knowledge. This vision encompasses not only the creative destruction that appears as a natural innovation dynamics (Schumpeter, 1942), but also the creative renewal that arises within each of the three institutional spheres of university, industry and government, as well as at their intersections.</a:t>
            </a:r>
          </a:p>
          <a:p>
            <a:pPr>
              <a:buFont typeface="Arial" pitchFamily="34" charset="0"/>
              <a:buChar char="•"/>
            </a:pPr>
            <a:endParaRPr lang="en-US" sz="1200" kern="1200" dirty="0" smtClean="0">
              <a:solidFill>
                <a:schemeClr val="tx1"/>
              </a:solidFill>
              <a:latin typeface="+mn-lt"/>
              <a:ea typeface="+mn-ea"/>
              <a:cs typeface="+mn-cs"/>
            </a:endParaRPr>
          </a:p>
          <a:p>
            <a:pPr>
              <a:buFont typeface="Arial" pitchFamily="34" charset="0"/>
              <a:buChar char="•"/>
            </a:pPr>
            <a:r>
              <a:rPr lang="en-US" sz="1200" kern="1200" dirty="0" smtClean="0">
                <a:solidFill>
                  <a:schemeClr val="tx1"/>
                </a:solidFill>
                <a:latin typeface="+mn-lt"/>
                <a:ea typeface="+mn-ea"/>
                <a:cs typeface="+mn-cs"/>
              </a:rPr>
              <a:t>Through subsequent development, a significant body of Triple Helix theoretical and empirical research has grown over the last two decades that provides a general framework for exploring complex innovation dynamics and for informing national, regional and international innovation and development policy-making. This substantive body of Triple Helix literature can be broadly seen from two main complementary perspectives</a:t>
            </a:r>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1200" dirty="0" smtClean="0"/>
              <a:t>Need for new ideas and creativity to come into play and improve our </a:t>
            </a:r>
            <a:r>
              <a:rPr lang="en-US" sz="1200" dirty="0" err="1" smtClean="0"/>
              <a:t>Lockscreen</a:t>
            </a:r>
            <a:r>
              <a:rPr lang="en-US" sz="1200" dirty="0" smtClean="0"/>
              <a:t> but out of the corporate mindset and on different levels, as many levels as possible, from usability, look and feel to functionality, etc (there is no limit here). </a:t>
            </a:r>
          </a:p>
          <a:p>
            <a:pPr lvl="0">
              <a:buFont typeface="Arial" pitchFamily="34" charset="0"/>
              <a:buChar char="•"/>
            </a:pPr>
            <a:endParaRPr lang="sv-SE" sz="1200" dirty="0" smtClean="0"/>
          </a:p>
          <a:p>
            <a:pPr lvl="0">
              <a:buFont typeface="Arial" pitchFamily="34" charset="0"/>
              <a:buChar char="•"/>
            </a:pPr>
            <a:r>
              <a:rPr lang="en-US" sz="1200" dirty="0" smtClean="0"/>
              <a:t>One way to realize this, is by contacting art and visual communication departments at universities within Sweden or if possible even within Copenhagen, Scandinavia or on the EU level.</a:t>
            </a:r>
          </a:p>
          <a:p>
            <a:pPr lvl="0">
              <a:buFont typeface="Arial" pitchFamily="34" charset="0"/>
              <a:buChar char="•"/>
            </a:pPr>
            <a:endParaRPr lang="sv-SE" sz="1200" dirty="0" smtClean="0"/>
          </a:p>
          <a:p>
            <a:pPr lvl="0">
              <a:buFont typeface="Arial" pitchFamily="34" charset="0"/>
              <a:buChar char="•"/>
            </a:pPr>
            <a:r>
              <a:rPr lang="en-US" sz="1200" dirty="0" smtClean="0"/>
              <a:t>Engage academia in projects from Sony, so they can drive the task of coming up with new ideas. </a:t>
            </a:r>
          </a:p>
          <a:p>
            <a:pPr lvl="0">
              <a:buFont typeface="Arial" pitchFamily="34" charset="0"/>
              <a:buChar char="•"/>
            </a:pPr>
            <a:endParaRPr lang="sv-SE" sz="1200" dirty="0" smtClean="0"/>
          </a:p>
          <a:p>
            <a:pPr lvl="0">
              <a:buFont typeface="Arial" pitchFamily="34" charset="0"/>
              <a:buChar char="•"/>
            </a:pPr>
            <a:r>
              <a:rPr lang="en-US" sz="1200" dirty="0" smtClean="0"/>
              <a:t>Need to hunt for new fresh ideas from academia (art students or top graphics design and art schools driven by </a:t>
            </a:r>
            <a:r>
              <a:rPr lang="en-US" sz="1200" b="1" dirty="0" smtClean="0"/>
              <a:t>enthusiasm</a:t>
            </a:r>
            <a:r>
              <a:rPr lang="en-US" sz="1200" dirty="0" smtClean="0"/>
              <a:t>) to make the best contribution possible in society and for us to revitalize </a:t>
            </a:r>
            <a:r>
              <a:rPr lang="en-US" sz="1200" dirty="0" err="1" smtClean="0"/>
              <a:t>Lockscreen</a:t>
            </a:r>
            <a:r>
              <a:rPr lang="en-US" sz="1200" dirty="0" smtClean="0"/>
              <a:t>. </a:t>
            </a:r>
          </a:p>
          <a:p>
            <a:pPr lvl="0">
              <a:buFont typeface="Arial" pitchFamily="34" charset="0"/>
              <a:buChar char="•"/>
            </a:pPr>
            <a:endParaRPr lang="sv-SE" sz="1200" dirty="0" smtClean="0"/>
          </a:p>
          <a:p>
            <a:pPr>
              <a:buFont typeface="Arial" pitchFamily="34" charset="0"/>
              <a:buChar char="•"/>
            </a:pPr>
            <a:r>
              <a:rPr lang="en-US" sz="1200" dirty="0" smtClean="0"/>
              <a:t>Schools or art colleges can be assigned projects to work with and are possible to be bound to an NDA.</a:t>
            </a:r>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1200" dirty="0" smtClean="0"/>
              <a:t>Need for new ideas and creativity to come into play and improve our </a:t>
            </a:r>
            <a:r>
              <a:rPr lang="en-US" sz="1200" dirty="0" err="1" smtClean="0"/>
              <a:t>Lockscreen</a:t>
            </a:r>
            <a:r>
              <a:rPr lang="en-US" sz="1200" dirty="0" smtClean="0"/>
              <a:t> but out of the corporate mindset and on different levels, as many levels as possible, from usability, look and feel to functionality, etc (there is no limit here).</a:t>
            </a:r>
          </a:p>
          <a:p>
            <a:pPr lvl="0">
              <a:buFont typeface="Arial" pitchFamily="34" charset="0"/>
              <a:buChar char="•"/>
            </a:pPr>
            <a:endParaRPr lang="sv-SE" sz="1200" dirty="0" smtClean="0"/>
          </a:p>
          <a:p>
            <a:pPr lvl="0">
              <a:buFont typeface="Arial" pitchFamily="34" charset="0"/>
              <a:buChar char="•"/>
            </a:pPr>
            <a:r>
              <a:rPr lang="en-US" sz="1200" dirty="0" smtClean="0"/>
              <a:t>One way to realize this, is by contacting art and visual communication departments at universities within Sweden or if possible even within Copenhagen, Scandinavia or on the EU level.</a:t>
            </a:r>
            <a:endParaRPr lang="sv-SE" sz="1200" dirty="0" smtClean="0"/>
          </a:p>
        </p:txBody>
      </p:sp>
      <p:sp>
        <p:nvSpPr>
          <p:cNvPr id="4" name="Slide Number Placeholder 3"/>
          <p:cNvSpPr>
            <a:spLocks noGrp="1"/>
          </p:cNvSpPr>
          <p:nvPr>
            <p:ph type="sldNum" sz="quarter" idx="10"/>
          </p:nvPr>
        </p:nvSpPr>
        <p:spPr/>
        <p:txBody>
          <a:bodyPr/>
          <a:lstStyle/>
          <a:p>
            <a:fld id="{A61955FB-E347-4ED9-92E4-A0C733891A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296"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Need to hunt for new fresh ideas from academia (art students or top graphics design and art schools driven by </a:t>
            </a:r>
            <a:r>
              <a:rPr lang="en-US" sz="1200" b="1" dirty="0" smtClean="0"/>
              <a:t>enthusiasm</a:t>
            </a:r>
            <a:r>
              <a:rPr lang="en-US" sz="1200" dirty="0" smtClean="0"/>
              <a:t>) to make the best contribution possible in society and for us to revitalize </a:t>
            </a:r>
            <a:r>
              <a:rPr lang="en-US" sz="1200" dirty="0" err="1" smtClean="0"/>
              <a:t>Lockscreen</a:t>
            </a:r>
            <a:r>
              <a:rPr lang="en-US" sz="1200" dirty="0" smtClean="0"/>
              <a:t>. </a:t>
            </a:r>
            <a:r>
              <a:rPr lang="en-US" dirty="0" smtClean="0"/>
              <a:t>Fresh young students may have fresh new ideas and are very likely driven by enthusiasm compared to corporate employees working for a salary (dynamism, risk taking &amp; adventure thinking vs. routine, locked view &amp; defensive thinking). </a:t>
            </a:r>
          </a:p>
          <a:p>
            <a:pPr marL="0" marR="0" lvl="0" indent="0" algn="l" defTabSz="914296"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lvl="0" indent="0" algn="l" defTabSz="914296"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Schools or art colleges can be assigned projects to work with and are possible to be bound to an NDA.</a:t>
            </a:r>
          </a:p>
          <a:p>
            <a:pPr marL="0" marR="0" lvl="0" indent="0" algn="l" defTabSz="914296" rtl="0" eaLnBrk="1" fontAlgn="auto" latinLnBrk="0" hangingPunct="1">
              <a:lnSpc>
                <a:spcPct val="100000"/>
              </a:lnSpc>
              <a:spcBef>
                <a:spcPts val="0"/>
              </a:spcBef>
              <a:spcAft>
                <a:spcPts val="0"/>
              </a:spcAft>
              <a:buClrTx/>
              <a:buSzTx/>
              <a:buFont typeface="Arial" pitchFamily="34" charset="0"/>
              <a:buChar char="•"/>
              <a:tabLst/>
              <a:defRPr/>
            </a:pPr>
            <a:endParaRPr lang="sv-SE" sz="1200" dirty="0" smtClean="0"/>
          </a:p>
          <a:p>
            <a:pPr marL="0" marR="0" lvl="0" indent="0" algn="l" defTabSz="914296"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Engage academia in projects from Sony, so they can drive the task of coming up with new ideas. </a:t>
            </a:r>
            <a:r>
              <a:rPr lang="en-US" dirty="0" smtClean="0"/>
              <a:t>To get out of the box ideas we need to give designers the freedom to exploit </a:t>
            </a:r>
            <a:r>
              <a:rPr lang="en-US" dirty="0" err="1" smtClean="0"/>
              <a:t>Lockscreen</a:t>
            </a:r>
            <a:r>
              <a:rPr lang="en-US" dirty="0" smtClean="0"/>
              <a:t> freely from different angles and then compile potential creative ideas.</a:t>
            </a:r>
          </a:p>
          <a:p>
            <a:pPr lvl="0">
              <a:buFont typeface="Arial" pitchFamily="34" charset="0"/>
              <a:buChar char="•"/>
            </a:pPr>
            <a:endParaRPr lang="en-US" sz="1200" dirty="0" smtClean="0"/>
          </a:p>
          <a:p>
            <a:pPr lvl="0">
              <a:buFont typeface="Arial" pitchFamily="34" charset="0"/>
              <a:buNone/>
            </a:pPr>
            <a:r>
              <a:rPr lang="en-US" sz="1200" dirty="0" smtClean="0"/>
              <a:t> </a:t>
            </a:r>
          </a:p>
          <a:p>
            <a:pPr lvl="0">
              <a:buFont typeface="Arial" pitchFamily="34" charset="0"/>
              <a:buChar char="•"/>
            </a:pPr>
            <a:endParaRPr lang="sv-SE" sz="1200" dirty="0" smtClean="0"/>
          </a:p>
          <a:p>
            <a:pPr marL="0" marR="0" indent="0" algn="l" defTabSz="914296" rtl="0" eaLnBrk="1" fontAlgn="auto" latinLnBrk="0" hangingPunct="1">
              <a:lnSpc>
                <a:spcPct val="100000"/>
              </a:lnSpc>
              <a:spcBef>
                <a:spcPts val="0"/>
              </a:spcBef>
              <a:spcAft>
                <a:spcPts val="0"/>
              </a:spcAft>
              <a:buClrTx/>
              <a:buSzTx/>
              <a:buFontTx/>
              <a:buNone/>
              <a:tabLst/>
              <a:defRPr/>
            </a:pPr>
            <a:endParaRPr lang="sv-SE" dirty="0" smtClean="0"/>
          </a:p>
          <a:p>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dirty="0" smtClean="0"/>
              <a:t>It is always tempting for Universities to have contacts within the industry, which is “us” in this case.</a:t>
            </a:r>
          </a:p>
          <a:p>
            <a:pPr lvl="0">
              <a:buFont typeface="Arial" pitchFamily="34" charset="0"/>
              <a:buChar char="•"/>
            </a:pPr>
            <a:endParaRPr lang="en-US" dirty="0" smtClean="0"/>
          </a:p>
          <a:p>
            <a:pPr lvl="0">
              <a:buFont typeface="Arial" pitchFamily="34" charset="0"/>
              <a:buChar char="•"/>
            </a:pPr>
            <a:r>
              <a:rPr lang="en-US" dirty="0" smtClean="0"/>
              <a:t>It works for them as a selling factor when attracting students. So the doors for cooperating are open. They want to create a positive cooperation to maintain reputation and future cooperation.</a:t>
            </a:r>
          </a:p>
          <a:p>
            <a:pPr lvl="0">
              <a:buFont typeface="Arial" pitchFamily="34" charset="0"/>
              <a:buChar char="•"/>
            </a:pPr>
            <a:endParaRPr lang="en-US" dirty="0" smtClean="0"/>
          </a:p>
          <a:p>
            <a:pPr>
              <a:buFont typeface="Arial" pitchFamily="34" charset="0"/>
              <a:buChar char="•"/>
            </a:pPr>
            <a:r>
              <a:rPr lang="en-US" dirty="0" smtClean="0"/>
              <a:t>Students want to prove themselves, get good grades, get recognition, make contacts with the industry, and put something they can be proud of on their CVs.</a:t>
            </a:r>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A61955FB-E347-4ED9-92E4-A0C733891AF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A61955FB-E347-4ED9-92E4-A0C733891AF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2"/>
        </a:solidFill>
        <a:effectLst/>
      </p:bgPr>
    </p:bg>
    <p:spTree>
      <p:nvGrpSpPr>
        <p:cNvPr id="1" name=""/>
        <p:cNvGrpSpPr/>
        <p:nvPr/>
      </p:nvGrpSpPr>
      <p:grpSpPr>
        <a:xfrm>
          <a:off x="0" y="0"/>
          <a:ext cx="0" cy="0"/>
          <a:chOff x="0" y="0"/>
          <a:chExt cx="0" cy="0"/>
        </a:xfrm>
      </p:grpSpPr>
      <p:sp>
        <p:nvSpPr>
          <p:cNvPr id="11" name="Rectangle 12"/>
          <p:cNvSpPr>
            <a:spLocks noGrp="1" noChangeArrowheads="1"/>
          </p:cNvSpPr>
          <p:nvPr>
            <p:ph type="ctrTitle" hasCustomPrompt="1"/>
          </p:nvPr>
        </p:nvSpPr>
        <p:spPr>
          <a:xfrm>
            <a:off x="662400" y="1350000"/>
            <a:ext cx="7826400" cy="540000"/>
          </a:xfrm>
          <a:prstGeom prst="rect">
            <a:avLst/>
          </a:prstGeom>
        </p:spPr>
        <p:txBody>
          <a:bodyPr lIns="90000" tIns="0" rIns="90000" bIns="0" anchor="b" anchorCtr="0">
            <a:noAutofit/>
          </a:bodyPr>
          <a:lstStyle>
            <a:lvl1pPr algn="ctr">
              <a:defRPr sz="2400" b="1" baseline="0" smtClean="0">
                <a:solidFill>
                  <a:schemeClr val="tx1"/>
                </a:solidFill>
                <a:latin typeface="+mj-lt"/>
              </a:defRPr>
            </a:lvl1pPr>
          </a:lstStyle>
          <a:p>
            <a:r>
              <a:rPr lang="en-US" altLang="ja-JP" noProof="0" dirty="0" smtClean="0"/>
              <a:t>A</a:t>
            </a:r>
            <a:r>
              <a:rPr lang="en-US" altLang="ja-JP" noProof="0" smtClean="0"/>
              <a:t>dd </a:t>
            </a:r>
            <a:r>
              <a:rPr lang="en-US" altLang="ja-JP" noProof="0" dirty="0" smtClean="0"/>
              <a:t>main title</a:t>
            </a:r>
          </a:p>
        </p:txBody>
      </p:sp>
      <p:sp>
        <p:nvSpPr>
          <p:cNvPr id="12" name="Rectangle 8"/>
          <p:cNvSpPr>
            <a:spLocks noGrp="1" noChangeArrowheads="1"/>
          </p:cNvSpPr>
          <p:nvPr>
            <p:ph type="subTitle" idx="1" hasCustomPrompt="1"/>
          </p:nvPr>
        </p:nvSpPr>
        <p:spPr>
          <a:xfrm>
            <a:off x="662400" y="2160000"/>
            <a:ext cx="7826400" cy="810000"/>
          </a:xfrm>
          <a:prstGeom prst="rect">
            <a:avLst/>
          </a:prstGeom>
        </p:spPr>
        <p:txBody>
          <a:bodyPr wrap="square" lIns="0" tIns="0" rIns="0" bIns="0">
            <a:noAutofit/>
          </a:bodyPr>
          <a:lstStyle>
            <a:lvl1pPr marL="0" indent="0" algn="ctr">
              <a:spcBef>
                <a:spcPts val="0"/>
              </a:spcBef>
              <a:buNone/>
              <a:defRPr sz="1500" b="1" baseline="0" smtClean="0">
                <a:solidFill>
                  <a:schemeClr val="tx1"/>
                </a:solidFill>
                <a:latin typeface="+mj-lt"/>
              </a:defRPr>
            </a:lvl1pPr>
          </a:lstStyle>
          <a:p>
            <a:r>
              <a:rPr lang="en-US" altLang="ja-JP" noProof="0" dirty="0" smtClean="0"/>
              <a:t>A</a:t>
            </a:r>
            <a:r>
              <a:rPr lang="en-US" altLang="ja-JP" noProof="0" smtClean="0"/>
              <a:t>dd </a:t>
            </a:r>
            <a:r>
              <a:rPr lang="en-US" altLang="ja-JP" noProof="0" dirty="0" smtClean="0"/>
              <a:t>sub title</a:t>
            </a:r>
          </a:p>
        </p:txBody>
      </p:sp>
      <p:sp>
        <p:nvSpPr>
          <p:cNvPr id="13" name="テキスト プレースホルダ 9"/>
          <p:cNvSpPr>
            <a:spLocks noGrp="1"/>
          </p:cNvSpPr>
          <p:nvPr>
            <p:ph type="body" sz="quarter" idx="13" hasCustomPrompt="1"/>
          </p:nvPr>
        </p:nvSpPr>
        <p:spPr>
          <a:xfrm>
            <a:off x="662400" y="3510000"/>
            <a:ext cx="7826400" cy="673200"/>
          </a:xfrm>
          <a:prstGeom prst="rect">
            <a:avLst/>
          </a:prstGeom>
          <a:ln>
            <a:noFill/>
          </a:ln>
        </p:spPr>
        <p:txBody>
          <a:bodyPr lIns="0" tIns="0" rIns="0" bIns="0" anchor="t" anchorCtr="0">
            <a:noAutofit/>
          </a:bodyPr>
          <a:lstStyle>
            <a:lvl1pPr marL="0" indent="0" algn="ctr">
              <a:spcBef>
                <a:spcPts val="0"/>
              </a:spcBef>
              <a:spcAft>
                <a:spcPts val="0"/>
              </a:spcAft>
              <a:buFontTx/>
              <a:buNone/>
              <a:defRPr sz="1050" baseline="0">
                <a:solidFill>
                  <a:schemeClr val="tx1"/>
                </a:solidFill>
                <a:latin typeface="+mn-lt"/>
              </a:defRPr>
            </a:lvl1pPr>
            <a:lvl2pPr algn="ctr">
              <a:spcAft>
                <a:spcPts val="0"/>
              </a:spcAft>
              <a:buFontTx/>
              <a:buNone/>
              <a:defRPr sz="1000"/>
            </a:lvl2pPr>
            <a:lvl3pPr algn="ctr">
              <a:defRPr/>
            </a:lvl3pPr>
            <a:lvl4pPr algn="ctr">
              <a:defRPr/>
            </a:lvl4pPr>
            <a:lvl5pPr algn="ctr">
              <a:defRPr/>
            </a:lvl5pPr>
          </a:lstStyle>
          <a:p>
            <a:pPr lvl="0"/>
            <a:r>
              <a:rPr lang="en-US" altLang="ja-JP" noProof="0" dirty="0" smtClean="0">
                <a:latin typeface="HelveticaNeueLT Pro 55 Roman" pitchFamily="34" charset="0"/>
              </a:rPr>
              <a:t>D</a:t>
            </a:r>
            <a:r>
              <a:rPr lang="en-US" altLang="ja-JP" noProof="0" smtClean="0">
                <a:latin typeface="HelveticaNeueLT Pro 55 Roman" pitchFamily="34" charset="0"/>
              </a:rPr>
              <a:t>epartment </a:t>
            </a:r>
            <a:r>
              <a:rPr lang="en-US" altLang="ja-JP" noProof="0" dirty="0" smtClean="0">
                <a:latin typeface="HelveticaNeueLT Pro 55 Roman" pitchFamily="34" charset="0"/>
              </a:rPr>
              <a:t>name</a:t>
            </a:r>
            <a:endParaRPr lang="en-US" altLang="ja-JP" noProof="0" dirty="0" smtClean="0"/>
          </a:p>
        </p:txBody>
      </p:sp>
      <p:sp>
        <p:nvSpPr>
          <p:cNvPr id="9" name="テキスト プレースホルダ 9"/>
          <p:cNvSpPr>
            <a:spLocks noGrp="1"/>
          </p:cNvSpPr>
          <p:nvPr>
            <p:ph type="body" sz="quarter" idx="14" hasCustomPrompt="1"/>
          </p:nvPr>
        </p:nvSpPr>
        <p:spPr>
          <a:xfrm>
            <a:off x="662400" y="4320000"/>
            <a:ext cx="7826400" cy="349200"/>
          </a:xfrm>
          <a:prstGeom prst="rect">
            <a:avLst/>
          </a:prstGeom>
          <a:ln>
            <a:noFill/>
          </a:ln>
        </p:spPr>
        <p:txBody>
          <a:bodyPr lIns="0" tIns="0" rIns="0" bIns="0" anchor="t" anchorCtr="0">
            <a:noAutofit/>
          </a:bodyPr>
          <a:lstStyle>
            <a:lvl1pPr marL="0" indent="0" algn="ctr">
              <a:spcBef>
                <a:spcPts val="0"/>
              </a:spcBef>
              <a:spcAft>
                <a:spcPts val="0"/>
              </a:spcAft>
              <a:buFontTx/>
              <a:buNone/>
              <a:defRPr sz="750" baseline="0">
                <a:solidFill>
                  <a:schemeClr val="tx1"/>
                </a:solidFill>
                <a:latin typeface="+mn-lt"/>
              </a:defRPr>
            </a:lvl1pPr>
            <a:lvl2pPr algn="ctr">
              <a:spcAft>
                <a:spcPts val="0"/>
              </a:spcAft>
              <a:buFontTx/>
              <a:buNone/>
              <a:defRPr sz="1000"/>
            </a:lvl2pPr>
            <a:lvl3pPr algn="ctr">
              <a:defRPr/>
            </a:lvl3pPr>
            <a:lvl4pPr algn="ctr">
              <a:defRPr/>
            </a:lvl4pPr>
            <a:lvl5pPr algn="ctr">
              <a:defRPr/>
            </a:lvl5pPr>
          </a:lstStyle>
          <a:p>
            <a:pPr lvl="0"/>
            <a:r>
              <a:rPr lang="en-US" altLang="ja-JP" noProof="0" dirty="0" smtClean="0"/>
              <a:t>© Sony Mobile Communications </a:t>
            </a:r>
            <a:r>
              <a:rPr lang="sv-SE" altLang="ja-JP" noProof="0" dirty="0" smtClean="0"/>
              <a:t>(</a:t>
            </a:r>
            <a:r>
              <a:rPr lang="sv-SE" altLang="ja-JP" noProof="0" dirty="0" err="1" smtClean="0"/>
              <a:t>add</a:t>
            </a:r>
            <a:r>
              <a:rPr lang="sv-SE" altLang="ja-JP" noProof="0" dirty="0" smtClean="0"/>
              <a:t> </a:t>
            </a:r>
            <a:r>
              <a:rPr lang="sv-SE" altLang="ja-JP" noProof="0" dirty="0" err="1" smtClean="0"/>
              <a:t>when</a:t>
            </a:r>
            <a:r>
              <a:rPr lang="sv-SE" altLang="ja-JP" noProof="0" dirty="0" smtClean="0"/>
              <a:t> </a:t>
            </a:r>
            <a:r>
              <a:rPr lang="sv-SE" altLang="ja-JP" noProof="0" dirty="0" err="1" smtClean="0"/>
              <a:t>needed</a:t>
            </a:r>
            <a:r>
              <a:rPr lang="sv-SE" altLang="ja-JP" noProof="0" dirty="0" smtClean="0"/>
              <a:t>)</a:t>
            </a:r>
            <a:endParaRPr lang="en-US" altLang="ja-JP" noProof="0" dirty="0" smtClean="0"/>
          </a:p>
        </p:txBody>
      </p:sp>
      <p:pic>
        <p:nvPicPr>
          <p:cNvPr id="14" name="Picture 36" descr="16_9_logo位置0902w"/>
          <p:cNvPicPr>
            <a:picLocks noChangeAspect="1" noChangeArrowheads="1"/>
          </p:cNvPicPr>
          <p:nvPr userDrawn="1"/>
        </p:nvPicPr>
        <p:blipFill rotWithShape="1">
          <a:blip r:embed="rId2" cstate="print">
            <a:lum bright="-100000"/>
            <a:extLst>
              <a:ext uri="{28A0092B-C50C-407E-A947-70E740481C1C}">
                <a14:useLocalDpi xmlns="" xmlns:a14="http://schemas.microsoft.com/office/drawing/2010/main"/>
              </a:ext>
            </a:extLst>
          </a:blip>
          <a:srcRect b="46816"/>
          <a:stretch/>
        </p:blipFill>
        <p:spPr bwMode="auto">
          <a:xfrm>
            <a:off x="250825" y="270000"/>
            <a:ext cx="950400" cy="172800"/>
          </a:xfrm>
          <a:prstGeom prst="rect">
            <a:avLst/>
          </a:prstGeom>
          <a:noFill/>
          <a:ln w="9525">
            <a:noFill/>
            <a:miter lim="800000"/>
            <a:headEnd/>
            <a:tailEnd/>
          </a:ln>
        </p:spPr>
      </p:pic>
    </p:spTree>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age">
    <p:spTree>
      <p:nvGrpSpPr>
        <p:cNvPr id="1" name=""/>
        <p:cNvGrpSpPr/>
        <p:nvPr/>
      </p:nvGrpSpPr>
      <p:grpSpPr>
        <a:xfrm>
          <a:off x="0" y="0"/>
          <a:ext cx="0" cy="0"/>
          <a:chOff x="0" y="0"/>
          <a:chExt cx="0" cy="0"/>
        </a:xfrm>
      </p:grpSpPr>
      <p:sp>
        <p:nvSpPr>
          <p:cNvPr id="3" name="Rectangle 2"/>
          <p:cNvSpPr/>
          <p:nvPr userDrawn="1"/>
        </p:nvSpPr>
        <p:spPr bwMode="white">
          <a:xfrm>
            <a:off x="0" y="0"/>
            <a:ext cx="9144000" cy="4819500"/>
          </a:xfrm>
          <a:prstGeom prst="rect">
            <a:avLst/>
          </a:prstGeom>
          <a:solidFill>
            <a:srgbClr val="FFFFFF"/>
          </a:solidFill>
          <a:ln w="25400">
            <a:noFill/>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smtClean="0">
              <a:solidFill>
                <a:schemeClr val="tx2"/>
              </a:solidFill>
            </a:endParaRPr>
          </a:p>
        </p:txBody>
      </p:sp>
      <p:sp>
        <p:nvSpPr>
          <p:cNvPr id="2" name="Title 1"/>
          <p:cNvSpPr>
            <a:spLocks noGrp="1"/>
          </p:cNvSpPr>
          <p:nvPr>
            <p:ph type="title" hasCustomPrompt="1"/>
          </p:nvPr>
        </p:nvSpPr>
        <p:spPr bwMode="gray">
          <a:xfrm>
            <a:off x="250825" y="268289"/>
            <a:ext cx="7740000" cy="609600"/>
          </a:xfrm>
        </p:spPr>
        <p:txBody>
          <a:bodyPr anchor="t"/>
          <a:lstStyle>
            <a:lvl1pPr>
              <a:defRPr baseline="0">
                <a:solidFill>
                  <a:schemeClr val="tx1"/>
                </a:solidFill>
              </a:defRPr>
            </a:lvl1pPr>
          </a:lstStyle>
          <a:p>
            <a:r>
              <a:rPr lang="en-US" smtClean="0"/>
              <a:t>Add </a:t>
            </a:r>
            <a:r>
              <a:rPr lang="en-US" dirty="0" smtClean="0"/>
              <a:t>slide title</a:t>
            </a:r>
            <a:endParaRPr lang="en-US" dirty="0"/>
          </a:p>
        </p:txBody>
      </p:sp>
      <p:sp>
        <p:nvSpPr>
          <p:cNvPr id="6" name="Content Placeholder 5"/>
          <p:cNvSpPr>
            <a:spLocks noGrp="1"/>
          </p:cNvSpPr>
          <p:nvPr>
            <p:ph sz="quarter" idx="10" hasCustomPrompt="1"/>
          </p:nvPr>
        </p:nvSpPr>
        <p:spPr bwMode="gray">
          <a:xfrm>
            <a:off x="250825" y="1025524"/>
            <a:ext cx="8642349" cy="3670301"/>
          </a:xfrm>
        </p:spPr>
        <p:txBody>
          <a:bodyPr/>
          <a:lstStyle>
            <a:lvl1pPr>
              <a:buClr>
                <a:schemeClr val="bg1"/>
              </a:buCl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smtClean="0"/>
              <a:t>Click </a:t>
            </a:r>
            <a:r>
              <a:rPr lang="en-US" smtClean="0"/>
              <a:t>to add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6" descr="16_9_logo位置0902w"/>
          <p:cNvPicPr>
            <a:picLocks noChangeAspect="1" noChangeArrowheads="1"/>
          </p:cNvPicPr>
          <p:nvPr userDrawn="1"/>
        </p:nvPicPr>
        <p:blipFill rotWithShape="1">
          <a:blip r:embed="rId2" cstate="print">
            <a:lum bright="-100000"/>
            <a:extLst>
              <a:ext uri="{28A0092B-C50C-407E-A947-70E740481C1C}">
                <a14:useLocalDpi xmlns="" xmlns:a14="http://schemas.microsoft.com/office/drawing/2010/main"/>
              </a:ext>
            </a:extLst>
          </a:blip>
          <a:srcRect/>
          <a:stretch/>
        </p:blipFill>
        <p:spPr bwMode="auto">
          <a:xfrm>
            <a:off x="8208000" y="144000"/>
            <a:ext cx="792000" cy="144000"/>
          </a:xfrm>
          <a:prstGeom prst="rect">
            <a:avLst/>
          </a:prstGeom>
          <a:noFill/>
          <a:ln w="9525">
            <a:noFill/>
            <a:miter lim="800000"/>
            <a:headEnd/>
            <a:tailEnd/>
          </a:ln>
        </p:spPr>
      </p:pic>
    </p:spTree>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page, two columns">
    <p:spTree>
      <p:nvGrpSpPr>
        <p:cNvPr id="1" name=""/>
        <p:cNvGrpSpPr/>
        <p:nvPr/>
      </p:nvGrpSpPr>
      <p:grpSpPr>
        <a:xfrm>
          <a:off x="0" y="0"/>
          <a:ext cx="0" cy="0"/>
          <a:chOff x="0" y="0"/>
          <a:chExt cx="0" cy="0"/>
        </a:xfrm>
      </p:grpSpPr>
      <p:sp>
        <p:nvSpPr>
          <p:cNvPr id="3" name="Rectangle 2"/>
          <p:cNvSpPr/>
          <p:nvPr userDrawn="1"/>
        </p:nvSpPr>
        <p:spPr bwMode="white">
          <a:xfrm>
            <a:off x="0" y="0"/>
            <a:ext cx="9144000" cy="4819500"/>
          </a:xfrm>
          <a:prstGeom prst="rect">
            <a:avLst/>
          </a:prstGeom>
          <a:solidFill>
            <a:srgbClr val="FFFFFF"/>
          </a:solidFill>
          <a:ln w="25400">
            <a:noFill/>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smtClean="0">
              <a:solidFill>
                <a:schemeClr val="tx2"/>
              </a:solidFill>
            </a:endParaRPr>
          </a:p>
        </p:txBody>
      </p:sp>
      <p:sp>
        <p:nvSpPr>
          <p:cNvPr id="2" name="Title 1"/>
          <p:cNvSpPr>
            <a:spLocks noGrp="1"/>
          </p:cNvSpPr>
          <p:nvPr>
            <p:ph type="title" hasCustomPrompt="1"/>
          </p:nvPr>
        </p:nvSpPr>
        <p:spPr bwMode="gray"/>
        <p:txBody>
          <a:bodyPr anchor="t"/>
          <a:lstStyle>
            <a:lvl1pPr>
              <a:defRPr baseline="0">
                <a:solidFill>
                  <a:schemeClr val="tx1"/>
                </a:solidFill>
              </a:defRPr>
            </a:lvl1pPr>
          </a:lstStyle>
          <a:p>
            <a:r>
              <a:rPr lang="en-US" dirty="0" smtClean="0"/>
              <a:t>A</a:t>
            </a:r>
            <a:r>
              <a:rPr lang="en-US" smtClean="0"/>
              <a:t>dd </a:t>
            </a:r>
            <a:r>
              <a:rPr lang="en-US" dirty="0" smtClean="0"/>
              <a:t>slide title</a:t>
            </a:r>
            <a:endParaRPr lang="en-US" dirty="0"/>
          </a:p>
        </p:txBody>
      </p:sp>
      <p:sp>
        <p:nvSpPr>
          <p:cNvPr id="6" name="Content Placeholder 5"/>
          <p:cNvSpPr>
            <a:spLocks noGrp="1"/>
          </p:cNvSpPr>
          <p:nvPr>
            <p:ph sz="quarter" idx="10" hasCustomPrompt="1"/>
          </p:nvPr>
        </p:nvSpPr>
        <p:spPr bwMode="gray">
          <a:xfrm>
            <a:off x="250825" y="1025524"/>
            <a:ext cx="4213225" cy="3670301"/>
          </a:xfrm>
        </p:spPr>
        <p:txBody>
          <a:bodyPr/>
          <a:lstStyle>
            <a:lvl1pPr>
              <a:buClr>
                <a:schemeClr val="bg1"/>
              </a:buClr>
              <a:defRPr baseline="0">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smtClean="0"/>
              <a:t>Click </a:t>
            </a:r>
            <a:r>
              <a:rPr lang="en-US" smtClean="0"/>
              <a:t>to add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6" descr="16_9_logo位置0902w"/>
          <p:cNvPicPr>
            <a:picLocks noChangeAspect="1" noChangeArrowheads="1"/>
          </p:cNvPicPr>
          <p:nvPr userDrawn="1"/>
        </p:nvPicPr>
        <p:blipFill rotWithShape="1">
          <a:blip r:embed="rId2" cstate="print">
            <a:lum bright="-100000"/>
            <a:extLst>
              <a:ext uri="{28A0092B-C50C-407E-A947-70E740481C1C}">
                <a14:useLocalDpi xmlns="" xmlns:a14="http://schemas.microsoft.com/office/drawing/2010/main"/>
              </a:ext>
            </a:extLst>
          </a:blip>
          <a:srcRect/>
          <a:stretch/>
        </p:blipFill>
        <p:spPr bwMode="auto">
          <a:xfrm>
            <a:off x="8208000" y="144000"/>
            <a:ext cx="792000" cy="144000"/>
          </a:xfrm>
          <a:prstGeom prst="rect">
            <a:avLst/>
          </a:prstGeom>
          <a:noFill/>
          <a:ln w="9525">
            <a:noFill/>
            <a:miter lim="800000"/>
            <a:headEnd/>
            <a:tailEnd/>
          </a:ln>
        </p:spPr>
      </p:pic>
      <p:sp>
        <p:nvSpPr>
          <p:cNvPr id="8" name="Content Placeholder 5"/>
          <p:cNvSpPr>
            <a:spLocks noGrp="1"/>
          </p:cNvSpPr>
          <p:nvPr>
            <p:ph sz="quarter" idx="11" hasCustomPrompt="1"/>
          </p:nvPr>
        </p:nvSpPr>
        <p:spPr bwMode="gray">
          <a:xfrm>
            <a:off x="4679950" y="1025524"/>
            <a:ext cx="4213225" cy="3670301"/>
          </a:xfrm>
        </p:spPr>
        <p:txBody>
          <a:bodyPr/>
          <a:lstStyle>
            <a:lvl1pPr>
              <a:buClr>
                <a:schemeClr val="bg1"/>
              </a:buCl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smtClean="0"/>
              <a:t>Click </a:t>
            </a:r>
            <a:r>
              <a:rPr lang="en-US" smtClean="0"/>
              <a:t>to add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sual page">
    <p:spTree>
      <p:nvGrpSpPr>
        <p:cNvPr id="1" name=""/>
        <p:cNvGrpSpPr/>
        <p:nvPr/>
      </p:nvGrpSpPr>
      <p:grpSpPr>
        <a:xfrm>
          <a:off x="0" y="0"/>
          <a:ext cx="0" cy="0"/>
          <a:chOff x="0" y="0"/>
          <a:chExt cx="0" cy="0"/>
        </a:xfrm>
      </p:grpSpPr>
      <p:sp>
        <p:nvSpPr>
          <p:cNvPr id="3" name="Rectangle 2"/>
          <p:cNvSpPr/>
          <p:nvPr userDrawn="1"/>
        </p:nvSpPr>
        <p:spPr bwMode="hidden">
          <a:xfrm>
            <a:off x="0" y="0"/>
            <a:ext cx="9144000" cy="4819650"/>
          </a:xfrm>
          <a:prstGeom prst="rect">
            <a:avLst/>
          </a:prstGeom>
          <a:solidFill>
            <a:schemeClr val="tx1"/>
          </a:solidFill>
          <a:ln w="25400">
            <a:noFill/>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smtClean="0">
              <a:solidFill>
                <a:schemeClr val="tx2"/>
              </a:solidFill>
            </a:endParaRPr>
          </a:p>
        </p:txBody>
      </p:sp>
      <p:sp>
        <p:nvSpPr>
          <p:cNvPr id="2" name="Title 1"/>
          <p:cNvSpPr>
            <a:spLocks noGrp="1"/>
          </p:cNvSpPr>
          <p:nvPr>
            <p:ph type="title" hasCustomPrompt="1"/>
          </p:nvPr>
        </p:nvSpPr>
        <p:spPr bwMode="black"/>
        <p:txBody>
          <a:bodyPr/>
          <a:lstStyle>
            <a:lvl1pPr>
              <a:defRPr baseline="0">
                <a:solidFill>
                  <a:schemeClr val="bg2"/>
                </a:solidFill>
              </a:defRPr>
            </a:lvl1pPr>
          </a:lstStyle>
          <a:p>
            <a:r>
              <a:rPr lang="en-US" smtClean="0"/>
              <a:t>Add </a:t>
            </a:r>
            <a:r>
              <a:rPr lang="en-US" dirty="0" smtClean="0"/>
              <a:t>slide title</a:t>
            </a:r>
            <a:endParaRPr lang="en-US" dirty="0"/>
          </a:p>
        </p:txBody>
      </p:sp>
      <p:pic>
        <p:nvPicPr>
          <p:cNvPr id="9" name="Picture 36" descr="16_9_logo位置0902w"/>
          <p:cNvPicPr>
            <a:picLocks noChangeAspect="1" noChangeArrowheads="1"/>
          </p:cNvPicPr>
          <p:nvPr userDrawn="1"/>
        </p:nvPicPr>
        <p:blipFill rotWithShape="1">
          <a:blip r:embed="rId2" cstate="print">
            <a:extLst>
              <a:ext uri="{28A0092B-C50C-407E-A947-70E740481C1C}">
                <a14:useLocalDpi xmlns="" xmlns:a14="http://schemas.microsoft.com/office/drawing/2010/main"/>
              </a:ext>
            </a:extLst>
          </a:blip>
          <a:srcRect t="-2"/>
          <a:stretch/>
        </p:blipFill>
        <p:spPr bwMode="black">
          <a:xfrm>
            <a:off x="8208000" y="144000"/>
            <a:ext cx="791208" cy="144000"/>
          </a:xfrm>
          <a:prstGeom prst="rect">
            <a:avLst/>
          </a:prstGeom>
          <a:noFill/>
          <a:ln w="9525">
            <a:noFill/>
            <a:miter lim="800000"/>
            <a:headEnd/>
            <a:tailEnd/>
          </a:ln>
        </p:spPr>
      </p:pic>
      <p:sp>
        <p:nvSpPr>
          <p:cNvPr id="8" name="Text Placeholder 7"/>
          <p:cNvSpPr>
            <a:spLocks noGrp="1"/>
          </p:cNvSpPr>
          <p:nvPr>
            <p:ph type="body" sz="quarter" idx="10" hasCustomPrompt="1"/>
          </p:nvPr>
        </p:nvSpPr>
        <p:spPr bwMode="black">
          <a:xfrm>
            <a:off x="250825" y="1025525"/>
            <a:ext cx="8642350" cy="36703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a:t>
            </a:r>
            <a:r>
              <a:rPr lang="en-US" smtClean="0"/>
              <a:t>to add text</a:t>
            </a:r>
            <a:endParaRPr lang="en-US" dirty="0" smtClean="0"/>
          </a:p>
          <a:p>
            <a:pPr lvl="1"/>
            <a:r>
              <a:rPr lang="en-US" smtClean="0"/>
              <a:t>Second level</a:t>
            </a:r>
          </a:p>
          <a:p>
            <a:pPr lvl="2"/>
            <a:r>
              <a:rPr lang="en-US" smtClean="0"/>
              <a:t>Third level</a:t>
            </a:r>
          </a:p>
          <a:p>
            <a:pPr lvl="3"/>
            <a:r>
              <a:rPr lang="en-US" smtClean="0"/>
              <a:t>Fourth </a:t>
            </a:r>
            <a:r>
              <a:rPr lang="en-US" dirty="0" smtClean="0"/>
              <a:t>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sual page, two columns">
    <p:spTree>
      <p:nvGrpSpPr>
        <p:cNvPr id="1" name=""/>
        <p:cNvGrpSpPr/>
        <p:nvPr/>
      </p:nvGrpSpPr>
      <p:grpSpPr>
        <a:xfrm>
          <a:off x="0" y="0"/>
          <a:ext cx="0" cy="0"/>
          <a:chOff x="0" y="0"/>
          <a:chExt cx="0" cy="0"/>
        </a:xfrm>
      </p:grpSpPr>
      <p:sp>
        <p:nvSpPr>
          <p:cNvPr id="3" name="Rectangle 2"/>
          <p:cNvSpPr/>
          <p:nvPr userDrawn="1"/>
        </p:nvSpPr>
        <p:spPr bwMode="hidden">
          <a:xfrm>
            <a:off x="0" y="0"/>
            <a:ext cx="9144000" cy="4819650"/>
          </a:xfrm>
          <a:prstGeom prst="rect">
            <a:avLst/>
          </a:prstGeom>
          <a:solidFill>
            <a:srgbClr val="000000"/>
          </a:solidFill>
          <a:ln w="25400">
            <a:noFill/>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smtClean="0">
              <a:solidFill>
                <a:schemeClr val="tx2"/>
              </a:solidFill>
            </a:endParaRPr>
          </a:p>
        </p:txBody>
      </p:sp>
      <p:sp>
        <p:nvSpPr>
          <p:cNvPr id="2" name="Title 1"/>
          <p:cNvSpPr>
            <a:spLocks noGrp="1"/>
          </p:cNvSpPr>
          <p:nvPr>
            <p:ph type="title" hasCustomPrompt="1"/>
          </p:nvPr>
        </p:nvSpPr>
        <p:spPr bwMode="black"/>
        <p:txBody>
          <a:bodyPr/>
          <a:lstStyle>
            <a:lvl1pPr>
              <a:defRPr baseline="0">
                <a:solidFill>
                  <a:schemeClr val="bg2"/>
                </a:solidFill>
              </a:defRPr>
            </a:lvl1pPr>
          </a:lstStyle>
          <a:p>
            <a:r>
              <a:rPr lang="en-US" dirty="0" smtClean="0"/>
              <a:t>A</a:t>
            </a:r>
            <a:r>
              <a:rPr lang="en-US" smtClean="0"/>
              <a:t>dd </a:t>
            </a:r>
            <a:r>
              <a:rPr lang="en-US" dirty="0" smtClean="0"/>
              <a:t>slide title</a:t>
            </a:r>
            <a:endParaRPr lang="en-US" dirty="0"/>
          </a:p>
        </p:txBody>
      </p:sp>
      <p:pic>
        <p:nvPicPr>
          <p:cNvPr id="9" name="Picture 36" descr="16_9_logo位置0902w"/>
          <p:cNvPicPr>
            <a:picLocks noChangeAspect="1" noChangeArrowheads="1"/>
          </p:cNvPicPr>
          <p:nvPr userDrawn="1"/>
        </p:nvPicPr>
        <p:blipFill rotWithShape="1">
          <a:blip r:embed="rId2" cstate="print">
            <a:extLst>
              <a:ext uri="{28A0092B-C50C-407E-A947-70E740481C1C}">
                <a14:useLocalDpi xmlns="" xmlns:a14="http://schemas.microsoft.com/office/drawing/2010/main"/>
              </a:ext>
            </a:extLst>
          </a:blip>
          <a:srcRect t="-2"/>
          <a:stretch/>
        </p:blipFill>
        <p:spPr bwMode="black">
          <a:xfrm>
            <a:off x="8208000" y="144000"/>
            <a:ext cx="791208" cy="144000"/>
          </a:xfrm>
          <a:prstGeom prst="rect">
            <a:avLst/>
          </a:prstGeom>
          <a:noFill/>
          <a:ln w="9525">
            <a:noFill/>
            <a:miter lim="800000"/>
            <a:headEnd/>
            <a:tailEnd/>
          </a:ln>
        </p:spPr>
      </p:pic>
      <p:sp>
        <p:nvSpPr>
          <p:cNvPr id="10" name="Text Placeholder 9"/>
          <p:cNvSpPr>
            <a:spLocks noGrp="1"/>
          </p:cNvSpPr>
          <p:nvPr>
            <p:ph type="body" sz="quarter" idx="10" hasCustomPrompt="1"/>
          </p:nvPr>
        </p:nvSpPr>
        <p:spPr bwMode="black">
          <a:xfrm>
            <a:off x="250825" y="1025525"/>
            <a:ext cx="4213225" cy="36703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a:t>
            </a:r>
            <a:r>
              <a:rPr lang="en-US" smtClean="0"/>
              <a:t>to add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1" hasCustomPrompt="1"/>
          </p:nvPr>
        </p:nvSpPr>
        <p:spPr bwMode="black">
          <a:xfrm>
            <a:off x="4679951" y="1025525"/>
            <a:ext cx="4213224" cy="3670299"/>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a:t>
            </a:r>
            <a:r>
              <a:rPr lang="en-US" smtClean="0"/>
              <a:t>to add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with logo">
    <p:bg>
      <p:bgPr>
        <a:solidFill>
          <a:schemeClr val="bg2"/>
        </a:solidFill>
        <a:effectLst/>
      </p:bgPr>
    </p:bg>
    <p:spTree>
      <p:nvGrpSpPr>
        <p:cNvPr id="1" name=""/>
        <p:cNvGrpSpPr/>
        <p:nvPr/>
      </p:nvGrpSpPr>
      <p:grpSpPr>
        <a:xfrm>
          <a:off x="0" y="0"/>
          <a:ext cx="0" cy="0"/>
          <a:chOff x="0" y="0"/>
          <a:chExt cx="0" cy="0"/>
        </a:xfrm>
      </p:grpSpPr>
      <p:pic>
        <p:nvPicPr>
          <p:cNvPr id="3" name="Picture 36" descr="16_9_logo位置0902w"/>
          <p:cNvPicPr>
            <a:picLocks noChangeAspect="1" noChangeArrowheads="1"/>
          </p:cNvPicPr>
          <p:nvPr userDrawn="1"/>
        </p:nvPicPr>
        <p:blipFill rotWithShape="1">
          <a:blip r:embed="rId2" cstate="print">
            <a:lum bright="-100000"/>
            <a:extLst>
              <a:ext uri="{28A0092B-C50C-407E-A947-70E740481C1C}">
                <a14:useLocalDpi xmlns="" xmlns:a14="http://schemas.microsoft.com/office/drawing/2010/main"/>
              </a:ext>
            </a:extLst>
          </a:blip>
          <a:srcRect/>
          <a:stretch/>
        </p:blipFill>
        <p:spPr bwMode="auto">
          <a:xfrm>
            <a:off x="8208000" y="144000"/>
            <a:ext cx="792000" cy="144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slide">
    <p:bg>
      <p:bgPr>
        <a:solidFill>
          <a:schemeClr val="bg2"/>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gal end note">
    <p:bg>
      <p:bgPr>
        <a:solidFill>
          <a:schemeClr val="tx2"/>
        </a:solidFill>
        <a:effectLst/>
      </p:bgPr>
    </p:bg>
    <p:spTree>
      <p:nvGrpSpPr>
        <p:cNvPr id="1" name=""/>
        <p:cNvGrpSpPr/>
        <p:nvPr/>
      </p:nvGrpSpPr>
      <p:grpSpPr>
        <a:xfrm>
          <a:off x="0" y="0"/>
          <a:ext cx="0" cy="0"/>
          <a:chOff x="0" y="0"/>
          <a:chExt cx="0" cy="0"/>
        </a:xfrm>
      </p:grpSpPr>
      <p:sp>
        <p:nvSpPr>
          <p:cNvPr id="6" name="テキスト ボックス 4"/>
          <p:cNvSpPr txBox="1"/>
          <p:nvPr userDrawn="1"/>
        </p:nvSpPr>
        <p:spPr bwMode="gray">
          <a:xfrm>
            <a:off x="360000" y="4507200"/>
            <a:ext cx="8424000" cy="540000"/>
          </a:xfrm>
          <a:prstGeom prst="rect">
            <a:avLst/>
          </a:prstGeom>
          <a:noFill/>
        </p:spPr>
        <p:txBody>
          <a:bodyPr wrap="none" lIns="0" tIns="0" rIns="0" bIns="0" rtlCol="0">
            <a:noAutofit/>
          </a:bodyPr>
          <a:lstStyle/>
          <a:p>
            <a:pPr algn="ctr">
              <a:lnSpc>
                <a:spcPts val="1000"/>
              </a:lnSpc>
              <a:spcBef>
                <a:spcPts val="0"/>
              </a:spcBef>
              <a:spcAft>
                <a:spcPts val="400"/>
              </a:spcAft>
            </a:pPr>
            <a:r>
              <a:rPr kumimoji="1" lang="en-US" altLang="ja-JP" sz="750" b="0" i="0" noProof="1" smtClean="0">
                <a:solidFill>
                  <a:schemeClr val="bg1"/>
                </a:solidFill>
                <a:latin typeface="Arial" pitchFamily="34" charset="0"/>
                <a:ea typeface="メイリオ"/>
                <a:cs typeface="Arial" pitchFamily="34" charset="0"/>
              </a:rPr>
              <a:t>SONY is a registered trademark of Sony Corporation.</a:t>
            </a:r>
          </a:p>
          <a:p>
            <a:pPr algn="ctr">
              <a:lnSpc>
                <a:spcPts val="1000"/>
              </a:lnSpc>
              <a:spcBef>
                <a:spcPts val="0"/>
              </a:spcBef>
              <a:spcAft>
                <a:spcPts val="400"/>
              </a:spcAft>
            </a:pPr>
            <a:r>
              <a:rPr kumimoji="1" lang="en-US" altLang="ja-JP" sz="750" b="0" i="0" noProof="1" smtClean="0">
                <a:solidFill>
                  <a:schemeClr val="bg1"/>
                </a:solidFill>
                <a:latin typeface="Arial" pitchFamily="34" charset="0"/>
                <a:ea typeface="メイリオ"/>
                <a:cs typeface="Arial" pitchFamily="34" charset="0"/>
              </a:rPr>
              <a:t>Names of Sony products and services are the registered trademarks and/or trademarks of Sony Corporation or its Group companies.</a:t>
            </a:r>
          </a:p>
          <a:p>
            <a:pPr algn="ctr">
              <a:lnSpc>
                <a:spcPts val="1000"/>
              </a:lnSpc>
              <a:spcBef>
                <a:spcPts val="0"/>
              </a:spcBef>
              <a:spcAft>
                <a:spcPts val="400"/>
              </a:spcAft>
            </a:pPr>
            <a:r>
              <a:rPr kumimoji="1" lang="en-US" altLang="ja-JP" sz="750" b="0" i="0" noProof="1" smtClean="0">
                <a:solidFill>
                  <a:schemeClr val="bg1"/>
                </a:solidFill>
                <a:latin typeface="Arial" pitchFamily="34" charset="0"/>
                <a:ea typeface="メイリオ"/>
                <a:cs typeface="Arial" pitchFamily="34" charset="0"/>
              </a:rPr>
              <a:t>Other company names and product names are registered trademarks and/or trademarks of the respective companies.</a:t>
            </a:r>
          </a:p>
        </p:txBody>
      </p:sp>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22000" y="2159778"/>
            <a:ext cx="2700000" cy="783000"/>
          </a:xfrm>
          <a:prstGeom prst="rect">
            <a:avLst/>
          </a:prstGeom>
        </p:spPr>
      </p:pic>
    </p:spTree>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50825" y="268288"/>
            <a:ext cx="7740000" cy="609600"/>
          </a:xfrm>
          <a:prstGeom prst="rect">
            <a:avLst/>
          </a:prstGeom>
        </p:spPr>
        <p:txBody>
          <a:bodyPr vert="horz" wrap="square" lIns="0" tIns="0" rIns="0" bIns="0" rtlCol="0" anchor="t" anchorCtr="0">
            <a:normAutofit/>
          </a:bodyPr>
          <a:lstStyle/>
          <a:p>
            <a:r>
              <a:rPr lang="en-US" noProof="0" dirty="0" smtClean="0"/>
              <a:t>A</a:t>
            </a:r>
            <a:r>
              <a:rPr lang="en-US" noProof="0" smtClean="0"/>
              <a:t>dd </a:t>
            </a:r>
            <a:r>
              <a:rPr lang="en-US" noProof="0" dirty="0" smtClean="0"/>
              <a:t>slide title</a:t>
            </a:r>
            <a:endParaRPr lang="en-US" noProof="0" dirty="0"/>
          </a:p>
        </p:txBody>
      </p:sp>
      <p:sp>
        <p:nvSpPr>
          <p:cNvPr id="3" name="Text Placeholder 2"/>
          <p:cNvSpPr>
            <a:spLocks noGrp="1"/>
          </p:cNvSpPr>
          <p:nvPr>
            <p:ph type="body" idx="1"/>
          </p:nvPr>
        </p:nvSpPr>
        <p:spPr bwMode="black">
          <a:xfrm>
            <a:off x="250825" y="1025525"/>
            <a:ext cx="8642350" cy="3670300"/>
          </a:xfrm>
          <a:prstGeom prst="rect">
            <a:avLst/>
          </a:prstGeom>
          <a:noFill/>
        </p:spPr>
        <p:txBody>
          <a:bodyPr vert="horz" lIns="0" tIns="0" rIns="0" bIns="0" rtlCol="0">
            <a:normAutofit/>
          </a:bodyPr>
          <a:lstStyle/>
          <a:p>
            <a:pPr lvl="0"/>
            <a:r>
              <a:rPr lang="en-US" noProof="0" dirty="0" smtClean="0"/>
              <a:t>C</a:t>
            </a:r>
            <a:r>
              <a:rPr lang="en-US" noProof="0" smtClean="0"/>
              <a:t>lick to add text</a:t>
            </a:r>
            <a:endParaRPr lang="en-US" noProof="0" dirty="0" smtClean="0"/>
          </a:p>
          <a:p>
            <a:pPr lvl="1"/>
            <a:r>
              <a:rPr lang="en-US" noProof="0" smtClean="0"/>
              <a:t>Second </a:t>
            </a:r>
            <a:r>
              <a:rPr lang="en-US" noProof="0" dirty="0" smtClean="0"/>
              <a:t>level</a:t>
            </a:r>
          </a:p>
          <a:p>
            <a:pPr lvl="2"/>
            <a:r>
              <a:rPr lang="en-US" noProof="0" smtClean="0"/>
              <a:t>Third </a:t>
            </a:r>
            <a:r>
              <a:rPr lang="en-US" noProof="0" dirty="0" smtClean="0"/>
              <a:t>level</a:t>
            </a:r>
          </a:p>
          <a:p>
            <a:pPr lvl="3"/>
            <a:r>
              <a:rPr lang="en-US" noProof="0" smtClean="0"/>
              <a:t>Fourth </a:t>
            </a:r>
            <a:r>
              <a:rPr lang="en-US" noProof="0" dirty="0" smtClean="0"/>
              <a:t>level</a:t>
            </a:r>
          </a:p>
          <a:p>
            <a:pPr lvl="4"/>
            <a:r>
              <a:rPr lang="en-US" noProof="0" smtClean="0"/>
              <a:t>Fifth level</a:t>
            </a:r>
            <a:endParaRPr lang="en-US" noProof="0" dirty="0"/>
          </a:p>
        </p:txBody>
      </p:sp>
      <p:sp>
        <p:nvSpPr>
          <p:cNvPr id="12" name="Rectangle 11"/>
          <p:cNvSpPr/>
          <p:nvPr/>
        </p:nvSpPr>
        <p:spPr bwMode="invGray">
          <a:xfrm>
            <a:off x="8172000" y="4819650"/>
            <a:ext cx="972000" cy="323850"/>
          </a:xfrm>
          <a:prstGeom prst="rect">
            <a:avLst/>
          </a:prstGeom>
          <a:solidFill>
            <a:srgbClr val="CD0921"/>
          </a:solidFill>
          <a:ln w="25400">
            <a:noFill/>
            <a:tailEnd type="none"/>
          </a:ln>
          <a:effectLst/>
          <a:scene3d>
            <a:camera prst="perspectiveRelaxed" fov="0">
              <a:rot lat="0" lon="0" rev="0"/>
            </a:camera>
            <a:lightRig rig="threePt" dir="t"/>
          </a:scene3d>
          <a:sp3d extrusionH="177800"/>
        </p:spPr>
        <p:style>
          <a:lnRef idx="1">
            <a:schemeClr val="accent1"/>
          </a:lnRef>
          <a:fillRef idx="0">
            <a:schemeClr val="accent1"/>
          </a:fillRef>
          <a:effectRef idx="0">
            <a:schemeClr val="accent1"/>
          </a:effectRef>
          <a:fontRef idx="minor">
            <a:schemeClr val="tx1"/>
          </a:fontRef>
        </p:style>
        <p:txBody>
          <a:bodyPr tIns="0" bIns="0" rtlCol="0" anchor="ctr">
            <a:noAutofit/>
          </a:bodyPr>
          <a:lstStyle/>
          <a:p>
            <a:pPr algn="ctr"/>
            <a:endParaRPr lang="en-US" sz="975" dirty="0" err="1" smtClean="0">
              <a:solidFill>
                <a:schemeClr val="bg2"/>
              </a:solidFill>
              <a:latin typeface="Arial" pitchFamily="34" charset="0"/>
              <a:cs typeface="Arial" pitchFamily="34" charset="0"/>
            </a:endParaRPr>
          </a:p>
        </p:txBody>
      </p:sp>
      <p:cxnSp>
        <p:nvCxnSpPr>
          <p:cNvPr id="14" name="直線コネクタ 15"/>
          <p:cNvCxnSpPr/>
          <p:nvPr/>
        </p:nvCxnSpPr>
        <p:spPr bwMode="black">
          <a:xfrm>
            <a:off x="324000" y="4903835"/>
            <a:ext cx="0" cy="16200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3" name="txtHeaderSecClass"/>
          <p:cNvSpPr txBox="1"/>
          <p:nvPr/>
        </p:nvSpPr>
        <p:spPr>
          <a:xfrm>
            <a:off x="8255000" y="4923790"/>
            <a:ext cx="889000" cy="115416"/>
          </a:xfrm>
          <a:prstGeom prst="rect">
            <a:avLst/>
          </a:prstGeom>
          <a:noFill/>
        </p:spPr>
        <p:txBody>
          <a:bodyPr vert="horz" lIns="0" tIns="0" rIns="0" bIns="0" rtlCol="0">
            <a:spAutoFit/>
          </a:bodyPr>
          <a:lstStyle/>
          <a:p>
            <a:r>
              <a:rPr lang="en-US" sz="750" b="0" smtClean="0">
                <a:solidFill>
                  <a:srgbClr val="000000"/>
                </a:solidFill>
                <a:latin typeface="Arial"/>
              </a:rPr>
              <a:t>&lt;security class&gt;</a:t>
            </a:r>
            <a:endParaRPr lang="en-US" sz="750" b="0">
              <a:solidFill>
                <a:srgbClr val="000000"/>
              </a:solidFill>
              <a:latin typeface="Arial"/>
            </a:endParaRPr>
          </a:p>
        </p:txBody>
      </p:sp>
      <p:sp>
        <p:nvSpPr>
          <p:cNvPr id="13" name="txtFooterLeft"/>
          <p:cNvSpPr txBox="1"/>
          <p:nvPr userDrawn="1"/>
        </p:nvSpPr>
        <p:spPr>
          <a:xfrm>
            <a:off x="979169" y="4923790"/>
            <a:ext cx="1933194" cy="115416"/>
          </a:xfrm>
          <a:prstGeom prst="rect">
            <a:avLst/>
          </a:prstGeom>
          <a:noFill/>
        </p:spPr>
        <p:txBody>
          <a:bodyPr vert="horz" lIns="0" tIns="0" rIns="0" bIns="0" rtlCol="0">
            <a:spAutoFit/>
          </a:bodyPr>
          <a:lstStyle/>
          <a:p>
            <a:endParaRPr lang="sv-SE" sz="750" b="0">
              <a:solidFill>
                <a:srgbClr val="7F7F7F"/>
              </a:solidFill>
              <a:latin typeface="Arial"/>
            </a:endParaRPr>
          </a:p>
        </p:txBody>
      </p:sp>
      <p:sp>
        <p:nvSpPr>
          <p:cNvPr id="15" name="txtFooterRight"/>
          <p:cNvSpPr txBox="1"/>
          <p:nvPr userDrawn="1"/>
        </p:nvSpPr>
        <p:spPr>
          <a:xfrm>
            <a:off x="2977260" y="4923790"/>
            <a:ext cx="4633214" cy="115416"/>
          </a:xfrm>
          <a:prstGeom prst="rect">
            <a:avLst/>
          </a:prstGeom>
          <a:noFill/>
        </p:spPr>
        <p:txBody>
          <a:bodyPr vert="horz" lIns="0" tIns="0" rIns="0" bIns="0" rtlCol="0">
            <a:spAutoFit/>
          </a:bodyPr>
          <a:lstStyle/>
          <a:p>
            <a:r>
              <a:rPr lang="en-US" sz="750" b="0" smtClean="0">
                <a:solidFill>
                  <a:srgbClr val="7F7F7F"/>
                </a:solidFill>
                <a:latin typeface="Arial"/>
              </a:rPr>
              <a:t>&lt;the title of the document&gt;</a:t>
            </a:r>
            <a:endParaRPr lang="sv-SE" sz="750" b="0">
              <a:solidFill>
                <a:srgbClr val="7F7F7F"/>
              </a:solidFill>
              <a:latin typeface="Arial"/>
            </a:endParaRPr>
          </a:p>
        </p:txBody>
      </p:sp>
      <p:sp>
        <p:nvSpPr>
          <p:cNvPr id="16" name="txtFooterDate"/>
          <p:cNvSpPr txBox="1"/>
          <p:nvPr userDrawn="1"/>
        </p:nvSpPr>
        <p:spPr>
          <a:xfrm>
            <a:off x="385190" y="4923790"/>
            <a:ext cx="529208" cy="115416"/>
          </a:xfrm>
          <a:prstGeom prst="rect">
            <a:avLst/>
          </a:prstGeom>
          <a:noFill/>
        </p:spPr>
        <p:txBody>
          <a:bodyPr vert="horz" lIns="0" tIns="0" rIns="0" bIns="0" rtlCol="0">
            <a:spAutoFit/>
          </a:bodyPr>
          <a:lstStyle/>
          <a:p>
            <a:r>
              <a:rPr lang="sv-SE" sz="750" b="0" smtClean="0">
                <a:solidFill>
                  <a:srgbClr val="7F7F7F"/>
                </a:solidFill>
                <a:latin typeface="Arial"/>
              </a:rPr>
              <a:t>yyyy-mm-dd</a:t>
            </a:r>
            <a:endParaRPr lang="sv-SE" sz="750" b="0">
              <a:solidFill>
                <a:srgbClr val="7F7F7F"/>
              </a:solidFill>
              <a:latin typeface="Arial"/>
            </a:endParaRPr>
          </a:p>
        </p:txBody>
      </p:sp>
      <p:sp>
        <p:nvSpPr>
          <p:cNvPr id="17" name="txtFooterCVLPage"/>
          <p:cNvSpPr txBox="1"/>
          <p:nvPr userDrawn="1"/>
        </p:nvSpPr>
        <p:spPr>
          <a:xfrm>
            <a:off x="93598" y="4923790"/>
            <a:ext cx="187197" cy="115416"/>
          </a:xfrm>
          <a:prstGeom prst="rect">
            <a:avLst/>
          </a:prstGeom>
          <a:noFill/>
        </p:spPr>
        <p:txBody>
          <a:bodyPr vert="horz" lIns="0" tIns="0" rIns="0" bIns="0" rtlCol="0">
            <a:spAutoFit/>
          </a:bodyPr>
          <a:lstStyle/>
          <a:p>
            <a:pPr algn="r"/>
            <a:fld id="{D8FC03C4-BD45-49B6-9896-71399338E756}" type="slidenum">
              <a:rPr lang="sv-SE" sz="750" b="0" smtClean="0">
                <a:solidFill>
                  <a:srgbClr val="7F7F7F"/>
                </a:solidFill>
                <a:latin typeface="Arial"/>
              </a:rPr>
              <a:pPr algn="r"/>
              <a:t>‹#›</a:t>
            </a:fld>
            <a:endParaRPr lang="sv-SE" sz="750" b="0">
              <a:solidFill>
                <a:srgbClr val="7F7F7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8" r:id="rId4"/>
    <p:sldLayoutId id="2147483662" r:id="rId5"/>
    <p:sldLayoutId id="2147483655" r:id="rId6"/>
    <p:sldLayoutId id="2147483659" r:id="rId7"/>
    <p:sldLayoutId id="2147483656" r:id="rId8"/>
  </p:sldLayoutIdLst>
  <p:timing>
    <p:tnLst>
      <p:par>
        <p:cTn id="1" dur="indefinite" restart="never" nodeType="tmRoot"/>
      </p:par>
    </p:tnLst>
  </p:timing>
  <p:hf sldNum="0" hdr="0" ftr="0" dt="0"/>
  <p:txStyles>
    <p:titleStyle>
      <a:lvl1pPr algn="l" defTabSz="855402" rtl="0" eaLnBrk="1" latinLnBrk="0" hangingPunct="1">
        <a:lnSpc>
          <a:spcPts val="2400"/>
        </a:lnSpc>
        <a:spcBef>
          <a:spcPct val="0"/>
        </a:spcBef>
        <a:buNone/>
        <a:defRPr sz="2400" b="1" kern="1200" baseline="0">
          <a:solidFill>
            <a:schemeClr val="tx1"/>
          </a:solidFill>
          <a:latin typeface="+mj-lt"/>
          <a:ea typeface="+mj-ea"/>
          <a:cs typeface="+mj-cs"/>
        </a:defRPr>
      </a:lvl1pPr>
    </p:titleStyle>
    <p:bodyStyle>
      <a:lvl1pPr marL="215976" indent="-215976" algn="l" defTabSz="855402" rtl="0" eaLnBrk="1" latinLnBrk="0" hangingPunct="1">
        <a:spcBef>
          <a:spcPts val="600"/>
        </a:spcBef>
        <a:buClr>
          <a:schemeClr val="bg1"/>
        </a:buClr>
        <a:buFont typeface="HelveticaNeueLT Pro 45 Lt" pitchFamily="34" charset="0"/>
        <a:buChar char="•"/>
        <a:defRPr sz="2100" kern="1200" baseline="0">
          <a:solidFill>
            <a:schemeClr val="tx1"/>
          </a:solidFill>
          <a:latin typeface="+mn-lt"/>
          <a:ea typeface="+mn-ea"/>
          <a:cs typeface="+mn-cs"/>
        </a:defRPr>
      </a:lvl1pPr>
      <a:lvl2pPr marL="467946" indent="-179980" algn="l" defTabSz="855402" rtl="0" eaLnBrk="1" latinLnBrk="0" hangingPunct="1">
        <a:spcBef>
          <a:spcPts val="400"/>
        </a:spcBef>
        <a:buClr>
          <a:schemeClr val="bg1"/>
        </a:buClr>
        <a:buFont typeface="HelveticaNeueLT Pro 45 Lt" pitchFamily="34" charset="0"/>
        <a:buChar char="•"/>
        <a:defRPr sz="1800" kern="1200">
          <a:solidFill>
            <a:schemeClr val="tx1"/>
          </a:solidFill>
          <a:latin typeface="+mn-lt"/>
          <a:ea typeface="+mn-ea"/>
          <a:cs typeface="+mn-cs"/>
        </a:defRPr>
      </a:lvl2pPr>
      <a:lvl3pPr marL="719918" indent="-179980" algn="l" defTabSz="855402" rtl="0" eaLnBrk="1" latinLnBrk="0" hangingPunct="1">
        <a:spcBef>
          <a:spcPts val="300"/>
        </a:spcBef>
        <a:buClr>
          <a:schemeClr val="bg1"/>
        </a:buClr>
        <a:buFont typeface="HelveticaNeueLT Pro 45 Lt" pitchFamily="34" charset="0"/>
        <a:buChar char="•"/>
        <a:defRPr sz="1800" kern="1200">
          <a:solidFill>
            <a:schemeClr val="tx1"/>
          </a:solidFill>
          <a:latin typeface="+mn-lt"/>
          <a:ea typeface="+mn-ea"/>
          <a:cs typeface="+mn-cs"/>
        </a:defRPr>
      </a:lvl3pPr>
      <a:lvl4pPr marL="971890" indent="-179980" algn="l" defTabSz="855402" rtl="0" eaLnBrk="1" latinLnBrk="0" hangingPunct="1">
        <a:spcBef>
          <a:spcPts val="300"/>
        </a:spcBef>
        <a:buClr>
          <a:schemeClr val="bg1"/>
        </a:buClr>
        <a:buFont typeface="HelveticaNeueLT Pro 45 Lt" pitchFamily="34" charset="0"/>
        <a:buChar char="•"/>
        <a:defRPr sz="1500" kern="1200">
          <a:solidFill>
            <a:schemeClr val="tx1"/>
          </a:solidFill>
          <a:latin typeface="+mn-lt"/>
          <a:ea typeface="+mn-ea"/>
          <a:cs typeface="+mn-cs"/>
        </a:defRPr>
      </a:lvl4pPr>
      <a:lvl5pPr marL="1223861" indent="-179980" algn="l" defTabSz="855402" rtl="0" eaLnBrk="1" latinLnBrk="0" hangingPunct="1">
        <a:spcBef>
          <a:spcPts val="300"/>
        </a:spcBef>
        <a:buClr>
          <a:schemeClr val="bg1"/>
        </a:buClr>
        <a:buFont typeface="HelveticaNeueLT Pro 45 Lt" pitchFamily="34" charset="0"/>
        <a:buChar char="•"/>
        <a:defRPr sz="1500" kern="1200">
          <a:solidFill>
            <a:schemeClr val="tx1"/>
          </a:solidFill>
          <a:latin typeface="+mn-lt"/>
          <a:ea typeface="+mn-ea"/>
          <a:cs typeface="+mn-cs"/>
        </a:defRPr>
      </a:lvl5pPr>
      <a:lvl6pPr marL="2352357" indent="-213851" algn="l" defTabSz="85540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80058" indent="-213851" algn="l" defTabSz="85540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07760" indent="-213851" algn="l" defTabSz="85540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35461" indent="-213851" algn="l" defTabSz="855402"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5402" rtl="0" eaLnBrk="1" latinLnBrk="0" hangingPunct="1">
        <a:defRPr sz="1600" kern="1200">
          <a:solidFill>
            <a:schemeClr val="tx1"/>
          </a:solidFill>
          <a:latin typeface="+mn-lt"/>
          <a:ea typeface="+mn-ea"/>
          <a:cs typeface="+mn-cs"/>
        </a:defRPr>
      </a:lvl1pPr>
      <a:lvl2pPr marL="427702" algn="l" defTabSz="855402" rtl="0" eaLnBrk="1" latinLnBrk="0" hangingPunct="1">
        <a:defRPr sz="1600" kern="1200">
          <a:solidFill>
            <a:schemeClr val="tx1"/>
          </a:solidFill>
          <a:latin typeface="+mn-lt"/>
          <a:ea typeface="+mn-ea"/>
          <a:cs typeface="+mn-cs"/>
        </a:defRPr>
      </a:lvl2pPr>
      <a:lvl3pPr marL="855402" algn="l" defTabSz="855402" rtl="0" eaLnBrk="1" latinLnBrk="0" hangingPunct="1">
        <a:defRPr sz="1600" kern="1200">
          <a:solidFill>
            <a:schemeClr val="tx1"/>
          </a:solidFill>
          <a:latin typeface="+mn-lt"/>
          <a:ea typeface="+mn-ea"/>
          <a:cs typeface="+mn-cs"/>
        </a:defRPr>
      </a:lvl3pPr>
      <a:lvl4pPr marL="1283104" algn="l" defTabSz="855402" rtl="0" eaLnBrk="1" latinLnBrk="0" hangingPunct="1">
        <a:defRPr sz="1600" kern="1200">
          <a:solidFill>
            <a:schemeClr val="tx1"/>
          </a:solidFill>
          <a:latin typeface="+mn-lt"/>
          <a:ea typeface="+mn-ea"/>
          <a:cs typeface="+mn-cs"/>
        </a:defRPr>
      </a:lvl4pPr>
      <a:lvl5pPr marL="1710804" algn="l" defTabSz="855402" rtl="0" eaLnBrk="1" latinLnBrk="0" hangingPunct="1">
        <a:defRPr sz="1600" kern="1200">
          <a:solidFill>
            <a:schemeClr val="tx1"/>
          </a:solidFill>
          <a:latin typeface="+mn-lt"/>
          <a:ea typeface="+mn-ea"/>
          <a:cs typeface="+mn-cs"/>
        </a:defRPr>
      </a:lvl5pPr>
      <a:lvl6pPr marL="2138506" algn="l" defTabSz="855402" rtl="0" eaLnBrk="1" latinLnBrk="0" hangingPunct="1">
        <a:defRPr sz="1600" kern="1200">
          <a:solidFill>
            <a:schemeClr val="tx1"/>
          </a:solidFill>
          <a:latin typeface="+mn-lt"/>
          <a:ea typeface="+mn-ea"/>
          <a:cs typeface="+mn-cs"/>
        </a:defRPr>
      </a:lvl6pPr>
      <a:lvl7pPr marL="2566208" algn="l" defTabSz="855402" rtl="0" eaLnBrk="1" latinLnBrk="0" hangingPunct="1">
        <a:defRPr sz="1600" kern="1200">
          <a:solidFill>
            <a:schemeClr val="tx1"/>
          </a:solidFill>
          <a:latin typeface="+mn-lt"/>
          <a:ea typeface="+mn-ea"/>
          <a:cs typeface="+mn-cs"/>
        </a:defRPr>
      </a:lvl7pPr>
      <a:lvl8pPr marL="2993908" algn="l" defTabSz="855402" rtl="0" eaLnBrk="1" latinLnBrk="0" hangingPunct="1">
        <a:defRPr sz="1600" kern="1200">
          <a:solidFill>
            <a:schemeClr val="tx1"/>
          </a:solidFill>
          <a:latin typeface="+mn-lt"/>
          <a:ea typeface="+mn-ea"/>
          <a:cs typeface="+mn-cs"/>
        </a:defRPr>
      </a:lvl8pPr>
      <a:lvl9pPr marL="3421611" algn="l" defTabSz="855402" rtl="0" eaLnBrk="1" latinLnBrk="0" hangingPunct="1">
        <a:defRPr sz="16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0" userDrawn="1">
          <p15:clr>
            <a:srgbClr val="9FCC3B"/>
          </p15:clr>
        </p15:guide>
        <p15:guide id="2" pos="2880" userDrawn="1">
          <p15:clr>
            <a:srgbClr val="9FCC3B"/>
          </p15:clr>
        </p15:guide>
        <p15:guide id="3" pos="5602" userDrawn="1">
          <p15:clr>
            <a:srgbClr val="547EBF"/>
          </p15:clr>
        </p15:guide>
        <p15:guide id="4" pos="158" userDrawn="1">
          <p15:clr>
            <a:srgbClr val="547EBF"/>
          </p15:clr>
        </p15:guide>
        <p15:guide id="5" orient="horz" pos="169" userDrawn="1">
          <p15:clr>
            <a:srgbClr val="547EBF"/>
          </p15:clr>
        </p15:guide>
        <p15:guide id="6" orient="horz" pos="2958" userDrawn="1">
          <p15:clr>
            <a:srgbClr val="547EBF"/>
          </p15:clr>
        </p15:guide>
        <p15:guide id="7" orient="horz" pos="554" userDrawn="1">
          <p15:clr>
            <a:srgbClr val="547EBF"/>
          </p15:clr>
        </p15:guide>
        <p15:guide id="8" orient="horz" pos="645"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almouniversity.dk/k3/englis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hyperlink" Target="http://www.hyperisland.com/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Bringing </a:t>
            </a:r>
            <a:r>
              <a:rPr lang="en-US" dirty="0"/>
              <a:t>innovative ideas to </a:t>
            </a:r>
            <a:r>
              <a:rPr lang="en-US" dirty="0" err="1"/>
              <a:t>Lockscreen</a:t>
            </a:r>
            <a:r>
              <a:rPr lang="en-US" dirty="0"/>
              <a:t/>
            </a:r>
            <a:br>
              <a:rPr lang="en-US" dirty="0"/>
            </a:br>
            <a:r>
              <a:rPr lang="en-US" dirty="0"/>
              <a:t>June 9, </a:t>
            </a:r>
            <a:r>
              <a:rPr lang="en-US" dirty="0" smtClean="0"/>
              <a:t>2014</a:t>
            </a:r>
            <a:endParaRPr lang="en-US" dirty="0"/>
          </a:p>
        </p:txBody>
      </p:sp>
      <p:sp>
        <p:nvSpPr>
          <p:cNvPr id="3" name="Subtitle 2"/>
          <p:cNvSpPr>
            <a:spLocks noGrp="1"/>
          </p:cNvSpPr>
          <p:nvPr>
            <p:ph type="subTitle" idx="1"/>
          </p:nvPr>
        </p:nvSpPr>
        <p:spPr/>
        <p:txBody>
          <a:bodyPr/>
          <a:lstStyle/>
          <a:p>
            <a:r>
              <a:rPr lang="en-US" dirty="0"/>
              <a:t/>
            </a:r>
            <a:br>
              <a:rPr lang="en-US" dirty="0"/>
            </a:br>
            <a:r>
              <a:rPr lang="en-US" dirty="0"/>
              <a:t>Idea and compilation: Youness Ghanim</a:t>
            </a:r>
            <a:br>
              <a:rPr lang="en-US" dirty="0"/>
            </a:br>
            <a:r>
              <a:rPr lang="en-US" dirty="0"/>
              <a:t>Participant: </a:t>
            </a:r>
            <a:r>
              <a:rPr lang="en-US" dirty="0" err="1"/>
              <a:t>Ludvig</a:t>
            </a:r>
            <a:r>
              <a:rPr lang="en-US" dirty="0"/>
              <a:t> </a:t>
            </a:r>
            <a:r>
              <a:rPr lang="en-US" dirty="0" err="1"/>
              <a:t>Nilson</a:t>
            </a:r>
            <a:r>
              <a:rPr lang="sv-SE" dirty="0"/>
              <a:t/>
            </a:r>
            <a:br>
              <a:rPr lang="sv-SE" dirty="0"/>
            </a:br>
            <a:endParaRPr lang="en-US" dirty="0"/>
          </a:p>
        </p:txBody>
      </p:sp>
      <p:sp>
        <p:nvSpPr>
          <p:cNvPr id="4" name="Text Placeholder 3"/>
          <p:cNvSpPr>
            <a:spLocks noGrp="1"/>
          </p:cNvSpPr>
          <p:nvPr>
            <p:ph type="body" sz="quarter" idx="13"/>
          </p:nvPr>
        </p:nvSpPr>
        <p:spPr/>
        <p:txBody>
          <a:bodyPr/>
          <a:lstStyle/>
          <a:p>
            <a:r>
              <a:rPr lang="en-US" dirty="0" err="1" smtClean="0"/>
              <a:t>Lockscreen</a:t>
            </a:r>
            <a:r>
              <a:rPr lang="en-US" dirty="0" smtClean="0"/>
              <a:t> team, Lund site, Sweden</a:t>
            </a:r>
            <a:endParaRPr lang="en-US" dirty="0"/>
          </a:p>
        </p:txBody>
      </p:sp>
      <p:sp>
        <p:nvSpPr>
          <p:cNvPr id="5" name="Text Placeholder 4"/>
          <p:cNvSpPr>
            <a:spLocks noGrp="1"/>
          </p:cNvSpPr>
          <p:nvPr>
            <p:ph type="body" sz="quarter" idx="14"/>
          </p:nvPr>
        </p:nvSpPr>
        <p:spPr/>
        <p:txBody>
          <a:bodyPr/>
          <a:lstStyle/>
          <a:p>
            <a:r>
              <a:rPr lang="en-US" altLang="ja-JP" smtClean="0"/>
              <a:t>© Sony Mobile Communications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work:</a:t>
            </a:r>
            <a:r>
              <a:rPr lang="sv-SE" dirty="0" smtClean="0"/>
              <a:t/>
            </a:r>
            <a:br>
              <a:rPr lang="sv-SE" dirty="0" smtClean="0"/>
            </a:br>
            <a:endParaRPr lang="sv-SE" dirty="0"/>
          </a:p>
        </p:txBody>
      </p:sp>
      <p:sp>
        <p:nvSpPr>
          <p:cNvPr id="3" name="Content Placeholder 2"/>
          <p:cNvSpPr>
            <a:spLocks noGrp="1"/>
          </p:cNvSpPr>
          <p:nvPr>
            <p:ph sz="quarter" idx="10"/>
          </p:nvPr>
        </p:nvSpPr>
        <p:spPr/>
        <p:txBody>
          <a:bodyPr>
            <a:normAutofit fontScale="70000" lnSpcReduction="20000"/>
          </a:bodyPr>
          <a:lstStyle/>
          <a:p>
            <a:r>
              <a:rPr lang="en-US" sz="2400" b="1" dirty="0" err="1" smtClean="0"/>
              <a:t>Malmö</a:t>
            </a:r>
            <a:r>
              <a:rPr lang="en-US" sz="2400" b="1" dirty="0" smtClean="0"/>
              <a:t> University / School of Arts and Communication:</a:t>
            </a:r>
            <a:r>
              <a:rPr lang="en-US" sz="2400" dirty="0" smtClean="0"/>
              <a:t/>
            </a:r>
            <a:br>
              <a:rPr lang="en-US" sz="2400" dirty="0" smtClean="0"/>
            </a:br>
            <a:r>
              <a:rPr lang="en-US" sz="2400" dirty="0" smtClean="0"/>
              <a:t/>
            </a:r>
            <a:br>
              <a:rPr lang="en-US" sz="2400" dirty="0" smtClean="0"/>
            </a:br>
            <a:r>
              <a:rPr lang="en-US" sz="2400" dirty="0" smtClean="0"/>
              <a:t>The department is also called "K3" after the Swedish name, </a:t>
            </a:r>
            <a:r>
              <a:rPr lang="en-US" sz="2400" dirty="0" err="1" smtClean="0"/>
              <a:t>Konst</a:t>
            </a:r>
            <a:r>
              <a:rPr lang="en-US" sz="2400" dirty="0" smtClean="0"/>
              <a:t>, </a:t>
            </a:r>
            <a:r>
              <a:rPr lang="en-US" sz="2400" dirty="0" err="1" smtClean="0"/>
              <a:t>kultur</a:t>
            </a:r>
            <a:r>
              <a:rPr lang="en-US" sz="2400" dirty="0" smtClean="0"/>
              <a:t> </a:t>
            </a:r>
            <a:r>
              <a:rPr lang="en-US" sz="2400" dirty="0" err="1" smtClean="0"/>
              <a:t>och</a:t>
            </a:r>
            <a:r>
              <a:rPr lang="en-US" sz="2400" dirty="0" smtClean="0"/>
              <a:t> </a:t>
            </a:r>
            <a:r>
              <a:rPr lang="en-US" sz="2400" dirty="0" err="1" smtClean="0"/>
              <a:t>kommunikation</a:t>
            </a:r>
            <a:r>
              <a:rPr lang="en-US" sz="2400" dirty="0" smtClean="0"/>
              <a:t>. At K3 we combine traditional scholarship and academic knowledge with artistic methods and practical skills. In our teaching and research, art, technology, design and communication converge in new and innovative ways. We focus on user-driven education and research and collaborative projects that challenge traditional boundaries. At K3 there is an emphasis on openness and creativity, always in combination with critical analysis and social consciousness. </a:t>
            </a:r>
            <a:r>
              <a:rPr lang="en-US" sz="2400" u="sng" dirty="0" smtClean="0">
                <a:hlinkClick r:id="rId3"/>
              </a:rPr>
              <a:t>http://malmouniversity.dk/k3/english</a:t>
            </a:r>
            <a:r>
              <a:rPr lang="en-US" sz="2400" dirty="0" smtClean="0"/>
              <a:t/>
            </a:r>
            <a:br>
              <a:rPr lang="en-US" sz="2400" dirty="0" smtClean="0"/>
            </a:br>
            <a:r>
              <a:rPr lang="en-US" sz="2400" dirty="0" smtClean="0"/>
              <a:t/>
            </a:r>
            <a:br>
              <a:rPr lang="en-US" sz="2400" dirty="0" smtClean="0"/>
            </a:br>
            <a:r>
              <a:rPr lang="en-US" sz="2400" dirty="0" smtClean="0"/>
              <a:t>Contact name: Sara </a:t>
            </a:r>
            <a:r>
              <a:rPr lang="en-US" sz="2400" dirty="0" err="1" smtClean="0"/>
              <a:t>Bjärstorp</a:t>
            </a:r>
            <a:r>
              <a:rPr lang="en-US" sz="2400" dirty="0" smtClean="0"/>
              <a:t>, head of School of Arts and Communication.</a:t>
            </a:r>
            <a:br>
              <a:rPr lang="en-US" sz="2400" dirty="0" smtClean="0"/>
            </a:br>
            <a:r>
              <a:rPr lang="en-US" sz="2400" dirty="0" smtClean="0"/>
              <a:t/>
            </a:r>
            <a:br>
              <a:rPr lang="en-US" sz="2400" dirty="0" smtClean="0"/>
            </a:br>
            <a:r>
              <a:rPr lang="en-US" sz="2400" dirty="0" smtClean="0"/>
              <a:t>Phone: </a:t>
            </a:r>
            <a:r>
              <a:rPr lang="sv-SE" sz="2400" dirty="0" smtClean="0"/>
              <a:t>+46 40-66 57754</a:t>
            </a:r>
          </a:p>
          <a:p>
            <a:endParaRPr lang="sv-SE" sz="2400" dirty="0" smtClean="0"/>
          </a:p>
          <a:p>
            <a:r>
              <a:rPr lang="en-US" sz="2400" b="1" dirty="0" smtClean="0"/>
              <a:t>Royal Danish Academy of Fine Arts</a:t>
            </a:r>
            <a:br>
              <a:rPr lang="en-US" sz="2400" b="1" dirty="0" smtClean="0"/>
            </a:br>
            <a:r>
              <a:rPr lang="en-US" sz="2400" dirty="0" smtClean="0"/>
              <a:t>Phone: +45 33 74 46 00</a:t>
            </a:r>
            <a:endParaRPr lang="sv-SE"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of work:</a:t>
            </a:r>
            <a:r>
              <a:rPr lang="sv-SE" dirty="0" smtClean="0"/>
              <a:t/>
            </a:r>
            <a:br>
              <a:rPr lang="sv-SE" dirty="0" smtClean="0"/>
            </a:br>
            <a:endParaRPr lang="sv-SE" dirty="0"/>
          </a:p>
        </p:txBody>
      </p:sp>
      <p:sp>
        <p:nvSpPr>
          <p:cNvPr id="3" name="Content Placeholder 2"/>
          <p:cNvSpPr>
            <a:spLocks noGrp="1"/>
          </p:cNvSpPr>
          <p:nvPr>
            <p:ph sz="quarter" idx="10"/>
          </p:nvPr>
        </p:nvSpPr>
        <p:spPr/>
        <p:txBody>
          <a:bodyPr>
            <a:normAutofit fontScale="70000" lnSpcReduction="20000"/>
          </a:bodyPr>
          <a:lstStyle/>
          <a:p>
            <a:pPr lvl="0"/>
            <a:r>
              <a:rPr lang="en-US" sz="2000" dirty="0" smtClean="0"/>
              <a:t>Find what has been missing in </a:t>
            </a:r>
            <a:r>
              <a:rPr lang="en-US" sz="2000" dirty="0" err="1" smtClean="0"/>
              <a:t>Lockscreen</a:t>
            </a:r>
            <a:r>
              <a:rPr lang="en-US" sz="2000" dirty="0" smtClean="0"/>
              <a:t>.</a:t>
            </a:r>
          </a:p>
          <a:p>
            <a:pPr lvl="0"/>
            <a:r>
              <a:rPr lang="en-US" sz="2000" dirty="0" smtClean="0"/>
              <a:t>What no other </a:t>
            </a:r>
            <a:r>
              <a:rPr lang="en-US" sz="2000" dirty="0" err="1" smtClean="0"/>
              <a:t>locksreen</a:t>
            </a:r>
            <a:r>
              <a:rPr lang="en-US" sz="2000" dirty="0" smtClean="0"/>
              <a:t> has ever offered.</a:t>
            </a:r>
          </a:p>
          <a:p>
            <a:pPr lvl="0"/>
            <a:r>
              <a:rPr lang="en-US" sz="2000" dirty="0" smtClean="0"/>
              <a:t>What has been produced before.</a:t>
            </a:r>
          </a:p>
          <a:p>
            <a:pPr lvl="0"/>
            <a:endParaRPr lang="en-US" sz="2000" dirty="0" smtClean="0"/>
          </a:p>
          <a:p>
            <a:r>
              <a:rPr lang="en-US" sz="2500" dirty="0" smtClean="0"/>
              <a:t>Building a team: Anna, </a:t>
            </a:r>
            <a:r>
              <a:rPr lang="en-US" sz="2500" dirty="0" err="1" smtClean="0"/>
              <a:t>Jörn</a:t>
            </a:r>
            <a:r>
              <a:rPr lang="en-US" sz="2500" dirty="0" smtClean="0"/>
              <a:t>, Youness, </a:t>
            </a:r>
            <a:r>
              <a:rPr lang="en-US" sz="2500" dirty="0" err="1" smtClean="0"/>
              <a:t>Ludvik</a:t>
            </a:r>
            <a:r>
              <a:rPr lang="en-US" sz="2500" dirty="0" smtClean="0"/>
              <a:t>, Lars Novak, </a:t>
            </a:r>
            <a:r>
              <a:rPr lang="en-US" sz="2500" dirty="0" err="1" smtClean="0"/>
              <a:t>Velmir</a:t>
            </a:r>
            <a:r>
              <a:rPr lang="en-US" sz="2500" dirty="0" smtClean="0"/>
              <a:t>.</a:t>
            </a:r>
          </a:p>
          <a:p>
            <a:r>
              <a:rPr lang="en-US" dirty="0" smtClean="0"/>
              <a:t>Create a documentation backed up with a presentation such as face to face meeting, over the phone conversations, or PPT slide showing:</a:t>
            </a:r>
          </a:p>
          <a:p>
            <a:pPr lvl="1"/>
            <a:r>
              <a:rPr lang="en-US" dirty="0" smtClean="0"/>
              <a:t>What is </a:t>
            </a:r>
            <a:r>
              <a:rPr lang="en-US" dirty="0" err="1" smtClean="0"/>
              <a:t>lockscreen</a:t>
            </a:r>
            <a:r>
              <a:rPr lang="en-US" dirty="0" smtClean="0"/>
              <a:t>?</a:t>
            </a:r>
          </a:p>
          <a:p>
            <a:pPr lvl="1"/>
            <a:r>
              <a:rPr lang="en-US" dirty="0" smtClean="0"/>
              <a:t>What we want from them, for example with:</a:t>
            </a:r>
            <a:endParaRPr lang="sv-SE" dirty="0" smtClean="0"/>
          </a:p>
          <a:p>
            <a:pPr lvl="2"/>
            <a:r>
              <a:rPr lang="en-US" dirty="0" smtClean="0"/>
              <a:t>State of the art future proof </a:t>
            </a:r>
            <a:r>
              <a:rPr lang="en-US" dirty="0" err="1" smtClean="0"/>
              <a:t>Lockscreen</a:t>
            </a:r>
            <a:r>
              <a:rPr lang="en-US" dirty="0" smtClean="0"/>
              <a:t>?</a:t>
            </a:r>
            <a:endParaRPr lang="sv-SE" dirty="0" smtClean="0"/>
          </a:p>
          <a:p>
            <a:pPr lvl="2"/>
            <a:r>
              <a:rPr lang="en-US" dirty="0" smtClean="0"/>
              <a:t>New look &amp; feel</a:t>
            </a:r>
          </a:p>
          <a:p>
            <a:pPr lvl="2"/>
            <a:r>
              <a:rPr lang="en-US" dirty="0" smtClean="0"/>
              <a:t>Core mechanisms for unlocking. Why always swipe? Are there more appealing methods to unlock? </a:t>
            </a:r>
          </a:p>
          <a:p>
            <a:pPr lvl="2"/>
            <a:r>
              <a:rPr lang="en-US" dirty="0" smtClean="0"/>
              <a:t>What is missing when we think of locking and unlocking?</a:t>
            </a:r>
            <a:endParaRPr lang="sv-SE" dirty="0" smtClean="0"/>
          </a:p>
          <a:p>
            <a:pPr lvl="2"/>
            <a:r>
              <a:rPr lang="en-US" dirty="0" smtClean="0"/>
              <a:t>Introduce the fun/playful factor in usability (fun yet with quality).</a:t>
            </a:r>
            <a:endParaRPr lang="sv-SE" dirty="0" smtClean="0"/>
          </a:p>
          <a:p>
            <a:pPr lvl="2"/>
            <a:r>
              <a:rPr lang="en-US" dirty="0" smtClean="0"/>
              <a:t>We want to create something engaging if not addictive for consumers, (</a:t>
            </a:r>
            <a:r>
              <a:rPr lang="en-US" dirty="0" err="1" smtClean="0"/>
              <a:t>waw</a:t>
            </a:r>
            <a:r>
              <a:rPr lang="en-US" dirty="0" smtClean="0"/>
              <a:t> affect).</a:t>
            </a:r>
            <a:endParaRPr lang="sv-SE" dirty="0" smtClean="0"/>
          </a:p>
          <a:p>
            <a:pPr lvl="2"/>
            <a:r>
              <a:rPr lang="en-US" dirty="0" smtClean="0"/>
              <a:t>Creating a strong positive experience when using </a:t>
            </a:r>
            <a:r>
              <a:rPr lang="en-US" dirty="0" err="1" smtClean="0"/>
              <a:t>Lockscreen</a:t>
            </a:r>
            <a:r>
              <a:rPr lang="en-US" dirty="0" smtClean="0"/>
              <a:t> (ease of use, intuitive, new layout, useful info on screen, vital shortcuts etc).</a:t>
            </a:r>
            <a:endParaRPr lang="sv-S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work:</a:t>
            </a:r>
            <a:endParaRPr lang="sv-SE" dirty="0"/>
          </a:p>
        </p:txBody>
      </p:sp>
      <p:sp>
        <p:nvSpPr>
          <p:cNvPr id="3" name="Content Placeholder 2"/>
          <p:cNvSpPr>
            <a:spLocks noGrp="1"/>
          </p:cNvSpPr>
          <p:nvPr>
            <p:ph sz="quarter" idx="10"/>
          </p:nvPr>
        </p:nvSpPr>
        <p:spPr/>
        <p:txBody>
          <a:bodyPr>
            <a:normAutofit lnSpcReduction="10000"/>
          </a:bodyPr>
          <a:lstStyle/>
          <a:p>
            <a:pPr lvl="0"/>
            <a:r>
              <a:rPr lang="en-US" dirty="0" smtClean="0"/>
              <a:t>As mentioned above, projects can be assigned to art institutions. In the case of </a:t>
            </a:r>
            <a:r>
              <a:rPr lang="en-US" dirty="0" err="1" smtClean="0"/>
              <a:t>Malmö</a:t>
            </a:r>
            <a:r>
              <a:rPr lang="en-US" dirty="0" smtClean="0"/>
              <a:t> University for example it would be something like 2 – 3 months project, and may start as soon as the semester begins. It will be beneficial to have more than one group working on this so that we get more ideas (parallel teams in action, several out come at the end).</a:t>
            </a:r>
            <a:endParaRPr lang="sv-SE" dirty="0" smtClean="0"/>
          </a:p>
          <a:p>
            <a:pPr lvl="0"/>
            <a:r>
              <a:rPr lang="en-US" dirty="0" smtClean="0"/>
              <a:t>The outcome from these groups would be simulation videos, 3D animation or story boarding depicting how the groups’ ideas would be in real life if they were to be implemented. </a:t>
            </a:r>
          </a:p>
          <a:p>
            <a:pPr lvl="0"/>
            <a:r>
              <a:rPr lang="en-US" dirty="0" smtClean="0"/>
              <a:t>The groups will go through our request and build their own ideas and propose them to us in terms of media content, might be interactive, as mentioned video, animation or series of static images or documentation with visuals explaining in details their intention.</a:t>
            </a:r>
            <a:endParaRPr lang="sv-SE" dirty="0" smtClean="0"/>
          </a:p>
          <a:p>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work:</a:t>
            </a:r>
            <a:endParaRPr lang="sv-SE" dirty="0"/>
          </a:p>
        </p:txBody>
      </p:sp>
      <p:sp>
        <p:nvSpPr>
          <p:cNvPr id="3" name="Content Placeholder 2"/>
          <p:cNvSpPr>
            <a:spLocks noGrp="1"/>
          </p:cNvSpPr>
          <p:nvPr>
            <p:ph sz="quarter" idx="10"/>
          </p:nvPr>
        </p:nvSpPr>
        <p:spPr/>
        <p:txBody>
          <a:bodyPr>
            <a:normAutofit fontScale="92500"/>
          </a:bodyPr>
          <a:lstStyle/>
          <a:p>
            <a:pPr lvl="0"/>
            <a:r>
              <a:rPr lang="en-US" dirty="0" smtClean="0"/>
              <a:t>We could have chosen “an event” proposal with universities but in such case it might not be the best option, since this is a voluntary participation from interested departments or students, while projects can be mandated and followed. </a:t>
            </a:r>
          </a:p>
          <a:p>
            <a:pPr lvl="0"/>
            <a:r>
              <a:rPr lang="en-US" dirty="0" smtClean="0"/>
              <a:t>With events, we are not so much in control and we don’t know what could come out of them, especially if they are not motivated the right way. In the case of projects, we can follow the progress with contact people, teachers, or coordinators and there will be an agreed on time frame after which we can get something delivered to us while the NDA is in place.</a:t>
            </a:r>
            <a:endParaRPr lang="sv-SE" dirty="0" smtClean="0"/>
          </a:p>
          <a:p>
            <a:pPr lvl="0"/>
            <a:r>
              <a:rPr lang="en-US" dirty="0" err="1" smtClean="0"/>
              <a:t>Hackaton</a:t>
            </a:r>
            <a:r>
              <a:rPr lang="en-US" dirty="0" smtClean="0"/>
              <a:t> event, is another option but upon reflecting on it, we realized it may suffer the same issues as sponsored events, no control, voluntary, no guaranteed result, and perhaps no NDA to be enforced.</a:t>
            </a:r>
            <a:endParaRPr lang="sv-SE" dirty="0" smtClean="0"/>
          </a:p>
          <a:p>
            <a:endParaRPr lang="sv-S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work:</a:t>
            </a:r>
            <a:endParaRPr lang="sv-SE" dirty="0"/>
          </a:p>
        </p:txBody>
      </p:sp>
      <p:sp>
        <p:nvSpPr>
          <p:cNvPr id="3" name="Content Placeholder 2"/>
          <p:cNvSpPr>
            <a:spLocks noGrp="1"/>
          </p:cNvSpPr>
          <p:nvPr>
            <p:ph sz="quarter" idx="10"/>
          </p:nvPr>
        </p:nvSpPr>
        <p:spPr/>
        <p:txBody>
          <a:bodyPr>
            <a:normAutofit/>
          </a:bodyPr>
          <a:lstStyle/>
          <a:p>
            <a:pPr lvl="0"/>
            <a:r>
              <a:rPr lang="en-US" dirty="0" smtClean="0"/>
              <a:t>Hence in conclusion we believe the preferred method of work would be offering academia and art colleges projects is the ideal track and this has enough motivation to get something in return. </a:t>
            </a:r>
          </a:p>
          <a:p>
            <a:endParaRPr lang="sv-S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of execution:</a:t>
            </a:r>
            <a:r>
              <a:rPr lang="sv-SE" dirty="0" smtClean="0"/>
              <a:t/>
            </a:r>
            <a:br>
              <a:rPr lang="sv-SE" dirty="0" smtClean="0"/>
            </a:br>
            <a:endParaRPr lang="sv-SE" dirty="0"/>
          </a:p>
        </p:txBody>
      </p:sp>
      <p:sp>
        <p:nvSpPr>
          <p:cNvPr id="3" name="Content Placeholder 2"/>
          <p:cNvSpPr>
            <a:spLocks noGrp="1"/>
          </p:cNvSpPr>
          <p:nvPr>
            <p:ph sz="quarter" idx="10"/>
          </p:nvPr>
        </p:nvSpPr>
        <p:spPr/>
        <p:txBody>
          <a:bodyPr>
            <a:normAutofit fontScale="92500" lnSpcReduction="10000"/>
          </a:bodyPr>
          <a:lstStyle/>
          <a:p>
            <a:pPr lvl="0"/>
            <a:r>
              <a:rPr lang="en-US" dirty="0" smtClean="0"/>
              <a:t>Put together a project (documentation) illustrating what we want, may be a one page document so we don’t impose any restrictions and then let the other parties exploit what we want in their own way.</a:t>
            </a:r>
            <a:endParaRPr lang="sv-SE" dirty="0" smtClean="0"/>
          </a:p>
          <a:p>
            <a:pPr lvl="0"/>
            <a:r>
              <a:rPr lang="en-US" dirty="0" smtClean="0"/>
              <a:t>Offer complementary demonstration on the different </a:t>
            </a:r>
            <a:r>
              <a:rPr lang="en-US" dirty="0" err="1" smtClean="0"/>
              <a:t>Lockscreens</a:t>
            </a:r>
            <a:r>
              <a:rPr lang="en-US" dirty="0" smtClean="0"/>
              <a:t> and what they do or a recorded video of that (developer world may help).</a:t>
            </a:r>
            <a:endParaRPr lang="sv-SE" dirty="0" smtClean="0"/>
          </a:p>
          <a:p>
            <a:pPr lvl="0"/>
            <a:r>
              <a:rPr lang="en-US" dirty="0" smtClean="0"/>
              <a:t>Once Sony and the other parties feel are on the same page in terms of expectations and delivery time frame, then we do the hand shake, sign the NDA and let them execute the creative work!</a:t>
            </a:r>
            <a:endParaRPr lang="sv-SE" dirty="0" smtClean="0"/>
          </a:p>
          <a:p>
            <a:pPr lvl="0"/>
            <a:r>
              <a:rPr lang="en-US" dirty="0" smtClean="0"/>
              <a:t>Identify points of contacts within these originations to maintain periodical updates and loops of feedback, offset the course of progress if deemed necessary.</a:t>
            </a:r>
            <a:endParaRPr lang="sv-SE" dirty="0" smtClean="0"/>
          </a:p>
          <a:p>
            <a:pPr lvl="0"/>
            <a:r>
              <a:rPr lang="en-US" dirty="0" smtClean="0"/>
              <a:t>A result will be delivered to Sony, an evaluation will be made on the best ideas and if applicable convert these ideas into tangible products.</a:t>
            </a:r>
            <a:endParaRPr lang="sv-SE" dirty="0" smtClean="0"/>
          </a:p>
          <a:p>
            <a:endParaRPr lang="sv-S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of execution:</a:t>
            </a:r>
            <a:r>
              <a:rPr lang="sv-SE" dirty="0" smtClean="0"/>
              <a:t/>
            </a:r>
            <a:br>
              <a:rPr lang="sv-SE" dirty="0" smtClean="0"/>
            </a:br>
            <a:endParaRPr lang="sv-SE" dirty="0"/>
          </a:p>
        </p:txBody>
      </p:sp>
      <p:sp>
        <p:nvSpPr>
          <p:cNvPr id="3" name="Content Placeholder 2"/>
          <p:cNvSpPr>
            <a:spLocks noGrp="1"/>
          </p:cNvSpPr>
          <p:nvPr>
            <p:ph sz="quarter" idx="10"/>
          </p:nvPr>
        </p:nvSpPr>
        <p:spPr/>
        <p:txBody>
          <a:bodyPr>
            <a:normAutofit lnSpcReduction="10000"/>
          </a:bodyPr>
          <a:lstStyle/>
          <a:p>
            <a:pPr lvl="0"/>
            <a:r>
              <a:rPr lang="en-US" dirty="0" smtClean="0"/>
              <a:t>An award perhaps or some sort of recognition can be given to the best 3 top ideas.</a:t>
            </a:r>
            <a:endParaRPr lang="sv-SE" dirty="0" smtClean="0"/>
          </a:p>
          <a:p>
            <a:r>
              <a:rPr lang="en-US" dirty="0" smtClean="0"/>
              <a:t>There is also a side social marketing point, and that is how we can market this in the media as Sony being active within the society and helping in evolving academia on national, regional or supra-national levels. </a:t>
            </a:r>
          </a:p>
          <a:p>
            <a:r>
              <a:rPr lang="en-US" dirty="0" smtClean="0"/>
              <a:t>Since it is university-industry helix, we may as well find in the future how government can be added into this equation to make it a complete triple helix. </a:t>
            </a:r>
          </a:p>
          <a:p>
            <a:r>
              <a:rPr lang="en-US" dirty="0" smtClean="0"/>
              <a:t>These are a questions to be addressed from long term innovation perspective.</a:t>
            </a:r>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 in a brief!?</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Create channels of cooperation with art and digital communication schools, and provide projects that can be developed further for the benefit of </a:t>
            </a:r>
            <a:r>
              <a:rPr lang="en-US" dirty="0" err="1" smtClean="0"/>
              <a:t>Lockscreen</a:t>
            </a:r>
            <a:r>
              <a:rPr lang="en-US" dirty="0" smtClean="0"/>
              <a:t> innovation and creative ideas.</a:t>
            </a:r>
          </a:p>
          <a:p>
            <a:r>
              <a:rPr lang="en-US" dirty="0" smtClean="0"/>
              <a:t>In this cooperation we aim first to illustrate the status quo and challenge it with new ideas coming from academia.</a:t>
            </a:r>
          </a:p>
          <a:p>
            <a:r>
              <a:rPr lang="en-US" dirty="0" smtClean="0"/>
              <a:t>Sony to provide projects, and art colleges to come up with new concepts that could possibly revitalize </a:t>
            </a:r>
            <a:r>
              <a:rPr lang="en-US" dirty="0" err="1" smtClean="0"/>
              <a:t>Lockscreen</a:t>
            </a:r>
            <a:r>
              <a:rPr lang="en-US" dirty="0" smtClean="0"/>
              <a:t>.</a:t>
            </a:r>
          </a:p>
          <a:p>
            <a:r>
              <a:rPr lang="en-US" dirty="0" smtClean="0"/>
              <a:t>Loops of feed back and follow up to be maintained during these projects so the evolution of ideas is assessed and if needed corrected to address what we want.</a:t>
            </a:r>
          </a:p>
          <a:p>
            <a:r>
              <a:rPr lang="en-US" dirty="0" smtClean="0"/>
              <a:t>At the end whatever we could collect from art </a:t>
            </a:r>
            <a:r>
              <a:rPr lang="en-US" dirty="0" err="1" smtClean="0"/>
              <a:t>colleages</a:t>
            </a:r>
            <a:r>
              <a:rPr lang="en-US" dirty="0" smtClean="0"/>
              <a:t> would be a property of Sony and we have the right to claim them, modify them or develop them. If needed UXC may get involved as well.</a:t>
            </a:r>
          </a:p>
          <a:p>
            <a:r>
              <a:rPr lang="en-US" dirty="0" smtClean="0"/>
              <a:t>Sony to evaluate the top 3 ideas and provide some sort recognition or reward. </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r>
              <a:rPr lang="sv-SE" dirty="0" smtClean="0"/>
              <a:t/>
            </a:r>
            <a:br>
              <a:rPr lang="sv-SE" dirty="0" smtClean="0"/>
            </a:br>
            <a:endParaRPr lang="sv-SE" dirty="0"/>
          </a:p>
        </p:txBody>
      </p:sp>
      <p:sp>
        <p:nvSpPr>
          <p:cNvPr id="3" name="Content Placeholder 2"/>
          <p:cNvSpPr>
            <a:spLocks noGrp="1"/>
          </p:cNvSpPr>
          <p:nvPr>
            <p:ph sz="quarter" idx="10"/>
          </p:nvPr>
        </p:nvSpPr>
        <p:spPr>
          <a:xfrm>
            <a:off x="250825" y="877890"/>
            <a:ext cx="8642349" cy="3817936"/>
          </a:xfrm>
        </p:spPr>
        <p:txBody>
          <a:bodyPr>
            <a:normAutofit/>
          </a:bodyPr>
          <a:lstStyle/>
          <a:p>
            <a:r>
              <a:rPr lang="en-US" dirty="0" smtClean="0"/>
              <a:t>This initiative was inspired by the triple helix model in innovation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Using the connections between university-industry-government in knowledge based society to drive progress and innovation. </a:t>
            </a:r>
            <a:endParaRPr lang="sv-SE" dirty="0"/>
          </a:p>
        </p:txBody>
      </p:sp>
      <p:pic>
        <p:nvPicPr>
          <p:cNvPr id="5" name="Picture 4" descr="triple helix diagram.png"/>
          <p:cNvPicPr>
            <a:picLocks noChangeAspect="1"/>
          </p:cNvPicPr>
          <p:nvPr/>
        </p:nvPicPr>
        <p:blipFill>
          <a:blip r:embed="rId3" cstate="print"/>
          <a:stretch>
            <a:fillRect/>
          </a:stretch>
        </p:blipFill>
        <p:spPr>
          <a:xfrm>
            <a:off x="2870421" y="1425830"/>
            <a:ext cx="2926079" cy="227136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Intention:</a:t>
            </a:r>
            <a:endParaRPr lang="sv-SE" dirty="0"/>
          </a:p>
        </p:txBody>
      </p:sp>
      <p:sp>
        <p:nvSpPr>
          <p:cNvPr id="3" name="Content Placeholder 2"/>
          <p:cNvSpPr>
            <a:spLocks noGrp="1"/>
          </p:cNvSpPr>
          <p:nvPr>
            <p:ph sz="quarter" idx="10"/>
          </p:nvPr>
        </p:nvSpPr>
        <p:spPr/>
        <p:txBody>
          <a:bodyPr>
            <a:normAutofit/>
          </a:bodyPr>
          <a:lstStyle/>
          <a:p>
            <a:r>
              <a:rPr lang="en-US" dirty="0" smtClean="0"/>
              <a:t>In our case the triple helix model will focus more on two helixes and that is industry-academia since there is no direct visible intervention of the government, but by means of existing policies and public institutions.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 name="Picture 3" descr="double helix diagram.png"/>
          <p:cNvPicPr>
            <a:picLocks noChangeAspect="1"/>
          </p:cNvPicPr>
          <p:nvPr/>
        </p:nvPicPr>
        <p:blipFill>
          <a:blip r:embed="rId3" cstate="print"/>
          <a:stretch>
            <a:fillRect/>
          </a:stretch>
        </p:blipFill>
        <p:spPr>
          <a:xfrm>
            <a:off x="2885219" y="2185498"/>
            <a:ext cx="3316798" cy="25746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sv-SE" dirty="0"/>
          </a:p>
        </p:txBody>
      </p:sp>
      <p:sp>
        <p:nvSpPr>
          <p:cNvPr id="3" name="Content Placeholder 2"/>
          <p:cNvSpPr>
            <a:spLocks noGrp="1"/>
          </p:cNvSpPr>
          <p:nvPr>
            <p:ph sz="quarter" idx="10"/>
          </p:nvPr>
        </p:nvSpPr>
        <p:spPr/>
        <p:txBody>
          <a:bodyPr>
            <a:normAutofit fontScale="62500" lnSpcReduction="20000"/>
          </a:bodyPr>
          <a:lstStyle/>
          <a:p>
            <a:r>
              <a:rPr lang="en-US" dirty="0" smtClean="0"/>
              <a:t>The motivations behind this initiative are:</a:t>
            </a:r>
          </a:p>
          <a:p>
            <a:endParaRPr lang="en-US" dirty="0" smtClean="0"/>
          </a:p>
          <a:p>
            <a:pPr lvl="0">
              <a:buFont typeface="Arial" pitchFamily="34" charset="0"/>
              <a:buChar char="•"/>
            </a:pPr>
            <a:r>
              <a:rPr lang="en-US" sz="2400" dirty="0" smtClean="0"/>
              <a:t>Out of the corporate mindset and on different levels!</a:t>
            </a:r>
          </a:p>
          <a:p>
            <a:pPr lvl="0">
              <a:buFont typeface="Arial" pitchFamily="34" charset="0"/>
              <a:buChar char="•"/>
            </a:pPr>
            <a:r>
              <a:rPr lang="en-US" sz="2400" dirty="0" smtClean="0"/>
              <a:t>“The secret of change is to focus all of your energy, not on fighting the old, but on building the new.” – </a:t>
            </a:r>
            <a:r>
              <a:rPr lang="en-US" sz="2400" dirty="0" err="1" smtClean="0"/>
              <a:t>Socrate</a:t>
            </a:r>
            <a:r>
              <a:rPr lang="en-US" sz="2400" dirty="0" smtClean="0"/>
              <a:t>.</a:t>
            </a:r>
          </a:p>
          <a:p>
            <a:pPr lvl="0">
              <a:buFont typeface="Arial" pitchFamily="34" charset="0"/>
              <a:buChar char="•"/>
            </a:pPr>
            <a:r>
              <a:rPr lang="en-US" sz="2400" dirty="0" smtClean="0"/>
              <a:t>By “old” I mean here established business processes and daily </a:t>
            </a:r>
            <a:r>
              <a:rPr lang="en-US" sz="2400" smtClean="0"/>
              <a:t>routine only.</a:t>
            </a: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r>
              <a:rPr lang="en-US" sz="2400" dirty="0" smtClean="0"/>
              <a:t>.</a:t>
            </a:r>
          </a:p>
          <a:p>
            <a:pPr lvl="0">
              <a:buFont typeface="Arial" pitchFamily="34" charset="0"/>
              <a:buChar char="•"/>
            </a:pPr>
            <a:endParaRPr lang="en-US" sz="2400" dirty="0" smtClean="0"/>
          </a:p>
          <a:p>
            <a:pPr lvl="0">
              <a:buNone/>
            </a:pPr>
            <a:endParaRPr lang="sv-SE" dirty="0" smtClean="0"/>
          </a:p>
          <a:p>
            <a:endParaRPr lang="sv-SE" dirty="0"/>
          </a:p>
        </p:txBody>
      </p:sp>
      <p:pic>
        <p:nvPicPr>
          <p:cNvPr id="4" name="Picture 3" descr="FireMen.jpg"/>
          <p:cNvPicPr>
            <a:picLocks noChangeAspect="1"/>
          </p:cNvPicPr>
          <p:nvPr/>
        </p:nvPicPr>
        <p:blipFill>
          <a:blip r:embed="rId3" cstate="print"/>
          <a:stretch>
            <a:fillRect/>
          </a:stretch>
        </p:blipFill>
        <p:spPr>
          <a:xfrm>
            <a:off x="608620" y="2547896"/>
            <a:ext cx="2619375" cy="1743075"/>
          </a:xfrm>
          <a:prstGeom prst="rect">
            <a:avLst/>
          </a:prstGeom>
        </p:spPr>
      </p:pic>
      <p:pic>
        <p:nvPicPr>
          <p:cNvPr id="5" name="Picture 4" descr="Out of ideas.jpg"/>
          <p:cNvPicPr>
            <a:picLocks noChangeAspect="1"/>
          </p:cNvPicPr>
          <p:nvPr/>
        </p:nvPicPr>
        <p:blipFill>
          <a:blip r:embed="rId4" cstate="print"/>
          <a:stretch>
            <a:fillRect/>
          </a:stretch>
        </p:blipFill>
        <p:spPr>
          <a:xfrm>
            <a:off x="5980914" y="2547897"/>
            <a:ext cx="2429739" cy="1743074"/>
          </a:xfrm>
          <a:prstGeom prst="rect">
            <a:avLst/>
          </a:prstGeom>
        </p:spPr>
      </p:pic>
      <p:pic>
        <p:nvPicPr>
          <p:cNvPr id="6" name="Picture 5" descr="motherboard.jpg"/>
          <p:cNvPicPr>
            <a:picLocks noChangeAspect="1"/>
          </p:cNvPicPr>
          <p:nvPr/>
        </p:nvPicPr>
        <p:blipFill>
          <a:blip r:embed="rId5" cstate="print"/>
          <a:stretch>
            <a:fillRect/>
          </a:stretch>
        </p:blipFill>
        <p:spPr>
          <a:xfrm>
            <a:off x="3459036" y="2547896"/>
            <a:ext cx="2324100" cy="1743075"/>
          </a:xfrm>
          <a:prstGeom prst="rect">
            <a:avLst/>
          </a:prstGeom>
        </p:spPr>
      </p:pic>
      <p:sp>
        <p:nvSpPr>
          <p:cNvPr id="7" name="TextBox 6"/>
          <p:cNvSpPr txBox="1"/>
          <p:nvPr/>
        </p:nvSpPr>
        <p:spPr>
          <a:xfrm>
            <a:off x="1129090" y="4357271"/>
            <a:ext cx="1779077" cy="276999"/>
          </a:xfrm>
          <a:prstGeom prst="rect">
            <a:avLst/>
          </a:prstGeom>
          <a:noFill/>
        </p:spPr>
        <p:txBody>
          <a:bodyPr wrap="none" rtlCol="0">
            <a:spAutoFit/>
          </a:bodyPr>
          <a:lstStyle/>
          <a:p>
            <a:r>
              <a:rPr lang="sv-SE" sz="1200" dirty="0" smtClean="0"/>
              <a:t>Too busy fixing old stuff</a:t>
            </a:r>
            <a:endParaRPr lang="sv-SE" sz="1200" dirty="0"/>
          </a:p>
        </p:txBody>
      </p:sp>
      <p:sp>
        <p:nvSpPr>
          <p:cNvPr id="8" name="TextBox 7"/>
          <p:cNvSpPr txBox="1"/>
          <p:nvPr/>
        </p:nvSpPr>
        <p:spPr>
          <a:xfrm>
            <a:off x="3323407" y="4357271"/>
            <a:ext cx="2597762" cy="276999"/>
          </a:xfrm>
          <a:prstGeom prst="rect">
            <a:avLst/>
          </a:prstGeom>
          <a:noFill/>
        </p:spPr>
        <p:txBody>
          <a:bodyPr wrap="none" rtlCol="0">
            <a:spAutoFit/>
          </a:bodyPr>
          <a:lstStyle/>
          <a:p>
            <a:r>
              <a:rPr lang="sv-SE" sz="1200" dirty="0" smtClean="0"/>
              <a:t>Too focused on couple components</a:t>
            </a:r>
            <a:endParaRPr lang="sv-SE" sz="1200" dirty="0"/>
          </a:p>
        </p:txBody>
      </p:sp>
      <p:sp>
        <p:nvSpPr>
          <p:cNvPr id="9" name="TextBox 8"/>
          <p:cNvSpPr txBox="1"/>
          <p:nvPr/>
        </p:nvSpPr>
        <p:spPr>
          <a:xfrm>
            <a:off x="6275112" y="4357271"/>
            <a:ext cx="1890710" cy="276999"/>
          </a:xfrm>
          <a:prstGeom prst="rect">
            <a:avLst/>
          </a:prstGeom>
          <a:noFill/>
        </p:spPr>
        <p:txBody>
          <a:bodyPr wrap="none" rtlCol="0">
            <a:spAutoFit/>
          </a:bodyPr>
          <a:lstStyle/>
          <a:p>
            <a:r>
              <a:rPr lang="sv-SE" sz="1200" dirty="0" smtClean="0"/>
              <a:t>We may run out of ideas!</a:t>
            </a:r>
            <a:endParaRPr lang="sv-SE"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sv-SE" dirty="0"/>
          </a:p>
        </p:txBody>
      </p:sp>
      <p:sp>
        <p:nvSpPr>
          <p:cNvPr id="3" name="Content Placeholder 2"/>
          <p:cNvSpPr>
            <a:spLocks noGrp="1"/>
          </p:cNvSpPr>
          <p:nvPr>
            <p:ph sz="quarter" idx="10"/>
          </p:nvPr>
        </p:nvSpPr>
        <p:spPr/>
        <p:txBody>
          <a:bodyPr>
            <a:normAutofit/>
          </a:bodyPr>
          <a:lstStyle/>
          <a:p>
            <a:pPr lvl="0">
              <a:buFont typeface="Arial" pitchFamily="34" charset="0"/>
              <a:buChar char="•"/>
            </a:pPr>
            <a:r>
              <a:rPr lang="en-US" sz="2400" dirty="0" smtClean="0"/>
              <a:t>Contacting top art and visual communication departments at universities within Sweden or if possible even within Copenhagen, Scandinavia or on the EU level.</a:t>
            </a:r>
          </a:p>
          <a:p>
            <a:pPr lvl="0">
              <a:buFont typeface="Arial" pitchFamily="34" charset="0"/>
              <a:buChar char="•"/>
            </a:pPr>
            <a:endParaRPr lang="en-US" sz="2400" dirty="0" smtClean="0"/>
          </a:p>
          <a:p>
            <a:pPr lvl="0">
              <a:buFont typeface="Arial" pitchFamily="34" charset="0"/>
              <a:buChar char="•"/>
            </a:pPr>
            <a:endParaRPr lang="en-US" sz="2400" dirty="0" smtClean="0"/>
          </a:p>
          <a:p>
            <a:pPr lvl="0">
              <a:buFont typeface="Arial" pitchFamily="34" charset="0"/>
              <a:buChar char="•"/>
            </a:pPr>
            <a:endParaRPr lang="en-US" sz="2400" dirty="0" smtClean="0"/>
          </a:p>
          <a:p>
            <a:pPr lvl="0">
              <a:buFont typeface="Arial" pitchFamily="34" charset="0"/>
              <a:buChar char="•"/>
            </a:pPr>
            <a:endParaRPr lang="en-US" sz="2400" dirty="0" smtClean="0"/>
          </a:p>
          <a:p>
            <a:pPr lvl="0">
              <a:buFont typeface="Arial" pitchFamily="34" charset="0"/>
              <a:buChar char="•"/>
            </a:pPr>
            <a:endParaRPr lang="en-US" sz="2400" dirty="0" smtClean="0"/>
          </a:p>
          <a:p>
            <a:endParaRPr lang="sv-SE" dirty="0"/>
          </a:p>
        </p:txBody>
      </p:sp>
      <p:pic>
        <p:nvPicPr>
          <p:cNvPr id="4" name="Picture 3" descr="ScandinavianFlags.jpg"/>
          <p:cNvPicPr>
            <a:picLocks noChangeAspect="1"/>
          </p:cNvPicPr>
          <p:nvPr/>
        </p:nvPicPr>
        <p:blipFill>
          <a:blip r:embed="rId3" cstate="print"/>
          <a:stretch>
            <a:fillRect/>
          </a:stretch>
        </p:blipFill>
        <p:spPr>
          <a:xfrm>
            <a:off x="1606163" y="2480293"/>
            <a:ext cx="2512613" cy="1961234"/>
          </a:xfrm>
          <a:prstGeom prst="rect">
            <a:avLst/>
          </a:prstGeom>
        </p:spPr>
      </p:pic>
      <p:pic>
        <p:nvPicPr>
          <p:cNvPr id="5" name="Picture 4" descr="eu flags.png"/>
          <p:cNvPicPr>
            <a:picLocks noChangeAspect="1"/>
          </p:cNvPicPr>
          <p:nvPr/>
        </p:nvPicPr>
        <p:blipFill>
          <a:blip r:embed="rId4" cstate="print"/>
          <a:stretch>
            <a:fillRect/>
          </a:stretch>
        </p:blipFill>
        <p:spPr>
          <a:xfrm>
            <a:off x="4945712" y="2290065"/>
            <a:ext cx="2279316" cy="22978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sv-SE" dirty="0"/>
          </a:p>
        </p:txBody>
      </p:sp>
      <p:sp>
        <p:nvSpPr>
          <p:cNvPr id="3" name="Content Placeholder 2"/>
          <p:cNvSpPr>
            <a:spLocks noGrp="1"/>
          </p:cNvSpPr>
          <p:nvPr>
            <p:ph sz="quarter" idx="10"/>
          </p:nvPr>
        </p:nvSpPr>
        <p:spPr/>
        <p:txBody>
          <a:bodyPr>
            <a:normAutofit/>
          </a:bodyPr>
          <a:lstStyle/>
          <a:p>
            <a:pPr lvl="0">
              <a:buFont typeface="Arial" pitchFamily="34" charset="0"/>
              <a:buChar char="•"/>
            </a:pPr>
            <a:r>
              <a:rPr lang="en-US" sz="2000" dirty="0" smtClean="0"/>
              <a:t>Students from top graphics design and art schools driven by enthusiasm.</a:t>
            </a:r>
          </a:p>
          <a:p>
            <a:pPr>
              <a:buFont typeface="Arial" pitchFamily="34" charset="0"/>
              <a:buChar char="•"/>
            </a:pPr>
            <a:r>
              <a:rPr lang="en-US" sz="2000" dirty="0" smtClean="0"/>
              <a:t>When we say </a:t>
            </a:r>
            <a:r>
              <a:rPr lang="en-US" sz="2000" dirty="0" err="1" smtClean="0"/>
              <a:t>Lockscreen</a:t>
            </a:r>
            <a:r>
              <a:rPr lang="en-US" sz="2000" dirty="0" smtClean="0"/>
              <a:t>, we mean both secured and none secured </a:t>
            </a:r>
            <a:r>
              <a:rPr lang="en-US" sz="2000" dirty="0" err="1" smtClean="0"/>
              <a:t>Lockscreens</a:t>
            </a:r>
            <a:r>
              <a:rPr lang="en-US" sz="2000" dirty="0" smtClean="0"/>
              <a:t>. </a:t>
            </a:r>
          </a:p>
          <a:p>
            <a:pPr>
              <a:buFont typeface="Arial" pitchFamily="34" charset="0"/>
              <a:buChar char="•"/>
            </a:pPr>
            <a:r>
              <a:rPr lang="en-US" sz="2000" dirty="0" smtClean="0"/>
              <a:t>In this initiative we want to take the most out of academia, hence no restrictions will be imposed. </a:t>
            </a:r>
          </a:p>
          <a:p>
            <a:pPr lvl="0">
              <a:buFont typeface="Arial" pitchFamily="34" charset="0"/>
              <a:buChar char="•"/>
            </a:pPr>
            <a:r>
              <a:rPr lang="en-US" sz="2000" dirty="0" smtClean="0"/>
              <a:t>NDA</a:t>
            </a:r>
            <a:endParaRPr lang="sv-SE" dirty="0" smtClean="0"/>
          </a:p>
          <a:p>
            <a:endParaRPr lang="en-US" dirty="0" smtClean="0"/>
          </a:p>
          <a:p>
            <a:endParaRPr lang="sv-SE" dirty="0" smtClean="0"/>
          </a:p>
        </p:txBody>
      </p:sp>
      <p:pic>
        <p:nvPicPr>
          <p:cNvPr id="5" name="Picture 4" descr="enthusiasm.jpg"/>
          <p:cNvPicPr>
            <a:picLocks noChangeAspect="1"/>
          </p:cNvPicPr>
          <p:nvPr/>
        </p:nvPicPr>
        <p:blipFill>
          <a:blip r:embed="rId3" cstate="print"/>
          <a:stretch>
            <a:fillRect/>
          </a:stretch>
        </p:blipFill>
        <p:spPr>
          <a:xfrm>
            <a:off x="4936480" y="2644924"/>
            <a:ext cx="2561595" cy="1825253"/>
          </a:xfrm>
          <a:prstGeom prst="rect">
            <a:avLst/>
          </a:prstGeom>
        </p:spPr>
      </p:pic>
      <p:sp>
        <p:nvSpPr>
          <p:cNvPr id="6" name="TextBox 5"/>
          <p:cNvSpPr txBox="1"/>
          <p:nvPr/>
        </p:nvSpPr>
        <p:spPr>
          <a:xfrm>
            <a:off x="5192075" y="4530140"/>
            <a:ext cx="2130711" cy="276999"/>
          </a:xfrm>
          <a:prstGeom prst="rect">
            <a:avLst/>
          </a:prstGeom>
          <a:noFill/>
        </p:spPr>
        <p:txBody>
          <a:bodyPr wrap="none" rtlCol="0">
            <a:spAutoFit/>
          </a:bodyPr>
          <a:lstStyle/>
          <a:p>
            <a:r>
              <a:rPr lang="sv-SE" sz="1200" dirty="0" smtClean="0"/>
              <a:t>Enthusiasm &amp; no restrictions</a:t>
            </a:r>
            <a:endParaRPr lang="sv-SE"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sv-SE" dirty="0"/>
          </a:p>
        </p:txBody>
      </p:sp>
      <p:sp>
        <p:nvSpPr>
          <p:cNvPr id="3" name="Content Placeholder 2"/>
          <p:cNvSpPr>
            <a:spLocks noGrp="1"/>
          </p:cNvSpPr>
          <p:nvPr>
            <p:ph sz="quarter" idx="10"/>
          </p:nvPr>
        </p:nvSpPr>
        <p:spPr/>
        <p:txBody>
          <a:bodyPr>
            <a:normAutofit fontScale="92500" lnSpcReduction="10000"/>
          </a:bodyPr>
          <a:lstStyle/>
          <a:p>
            <a:pPr lvl="0"/>
            <a:r>
              <a:rPr lang="en-US" dirty="0" smtClean="0"/>
              <a:t>Cooperating with art colleges on projects must provide enough ground for creativity, innovation, exchange of ideas and also motivation for academia to provide something at the end. Why?</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r>
              <a:rPr lang="en-US" dirty="0" smtClean="0"/>
              <a:t>A win win situation for all of us.</a:t>
            </a:r>
            <a:endParaRPr lang="sv-SE" dirty="0" smtClean="0"/>
          </a:p>
          <a:p>
            <a:pPr lvl="0"/>
            <a:endParaRPr lang="en-US" dirty="0" smtClean="0"/>
          </a:p>
        </p:txBody>
      </p:sp>
      <p:pic>
        <p:nvPicPr>
          <p:cNvPr id="4" name="Picture 3" descr="wini win.jpeg"/>
          <p:cNvPicPr>
            <a:picLocks noChangeAspect="1"/>
          </p:cNvPicPr>
          <p:nvPr/>
        </p:nvPicPr>
        <p:blipFill>
          <a:blip r:embed="rId3" cstate="print"/>
          <a:stretch>
            <a:fillRect/>
          </a:stretch>
        </p:blipFill>
        <p:spPr>
          <a:xfrm>
            <a:off x="1590260" y="1909802"/>
            <a:ext cx="1749288" cy="1749288"/>
          </a:xfrm>
          <a:prstGeom prst="rect">
            <a:avLst/>
          </a:prstGeom>
        </p:spPr>
      </p:pic>
      <p:sp>
        <p:nvSpPr>
          <p:cNvPr id="5" name="TextBox 4"/>
          <p:cNvSpPr txBox="1"/>
          <p:nvPr/>
        </p:nvSpPr>
        <p:spPr>
          <a:xfrm>
            <a:off x="1852654" y="3797589"/>
            <a:ext cx="1301959" cy="276999"/>
          </a:xfrm>
          <a:prstGeom prst="rect">
            <a:avLst/>
          </a:prstGeom>
          <a:noFill/>
        </p:spPr>
        <p:txBody>
          <a:bodyPr wrap="none" rtlCol="0">
            <a:spAutoFit/>
          </a:bodyPr>
          <a:lstStyle/>
          <a:p>
            <a:pPr lvl="0"/>
            <a:r>
              <a:rPr lang="sv-SE" sz="1200" dirty="0" smtClean="0"/>
              <a:t>Shared interests</a:t>
            </a:r>
            <a:endParaRPr lang="sv-SE" sz="1200" dirty="0"/>
          </a:p>
        </p:txBody>
      </p:sp>
      <p:pic>
        <p:nvPicPr>
          <p:cNvPr id="6" name="Picture 5" descr="win win 2.jpg"/>
          <p:cNvPicPr>
            <a:picLocks noChangeAspect="1"/>
          </p:cNvPicPr>
          <p:nvPr/>
        </p:nvPicPr>
        <p:blipFill>
          <a:blip r:embed="rId4" cstate="print"/>
          <a:stretch>
            <a:fillRect/>
          </a:stretch>
        </p:blipFill>
        <p:spPr>
          <a:xfrm>
            <a:off x="4572000" y="2157221"/>
            <a:ext cx="2695492" cy="1527445"/>
          </a:xfrm>
          <a:prstGeom prst="rect">
            <a:avLst/>
          </a:prstGeom>
        </p:spPr>
      </p:pic>
      <p:sp>
        <p:nvSpPr>
          <p:cNvPr id="7" name="TextBox 6"/>
          <p:cNvSpPr txBox="1"/>
          <p:nvPr/>
        </p:nvSpPr>
        <p:spPr>
          <a:xfrm>
            <a:off x="4724401" y="3684666"/>
            <a:ext cx="2728632" cy="276999"/>
          </a:xfrm>
          <a:prstGeom prst="rect">
            <a:avLst/>
          </a:prstGeom>
          <a:noFill/>
        </p:spPr>
        <p:txBody>
          <a:bodyPr wrap="none" rtlCol="0">
            <a:spAutoFit/>
          </a:bodyPr>
          <a:lstStyle/>
          <a:p>
            <a:r>
              <a:rPr lang="sv-SE" sz="1200" dirty="0" smtClean="0"/>
              <a:t>Satisfactory outcome, every one wins</a:t>
            </a:r>
            <a:endParaRPr lang="sv-SE"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of work:</a:t>
            </a:r>
            <a:r>
              <a:rPr lang="sv-SE" dirty="0" smtClean="0"/>
              <a:t/>
            </a:r>
            <a:br>
              <a:rPr lang="sv-SE" dirty="0" smtClean="0"/>
            </a:br>
            <a:endParaRPr lang="sv-SE" dirty="0"/>
          </a:p>
        </p:txBody>
      </p:sp>
      <p:sp>
        <p:nvSpPr>
          <p:cNvPr id="3" name="Content Placeholder 2"/>
          <p:cNvSpPr>
            <a:spLocks noGrp="1"/>
          </p:cNvSpPr>
          <p:nvPr>
            <p:ph sz="quarter" idx="10"/>
          </p:nvPr>
        </p:nvSpPr>
        <p:spPr/>
        <p:txBody>
          <a:bodyPr>
            <a:normAutofit/>
          </a:bodyPr>
          <a:lstStyle/>
          <a:p>
            <a:pPr lvl="0"/>
            <a:r>
              <a:rPr lang="en-US" dirty="0" smtClean="0"/>
              <a:t>We the industry are going to academia:</a:t>
            </a:r>
          </a:p>
          <a:p>
            <a:pPr lvl="0"/>
            <a:endParaRPr lang="en-US" dirty="0" smtClean="0"/>
          </a:p>
          <a:p>
            <a:pPr lvl="0"/>
            <a:endParaRPr lang="en-US" dirty="0" smtClean="0"/>
          </a:p>
        </p:txBody>
      </p:sp>
      <p:pic>
        <p:nvPicPr>
          <p:cNvPr id="4" name="Picture 3" descr="Academia1.jpg"/>
          <p:cNvPicPr>
            <a:picLocks noChangeAspect="1"/>
          </p:cNvPicPr>
          <p:nvPr/>
        </p:nvPicPr>
        <p:blipFill>
          <a:blip r:embed="rId3" cstate="print"/>
          <a:srcRect l="34917" r="10926"/>
          <a:stretch>
            <a:fillRect/>
          </a:stretch>
        </p:blipFill>
        <p:spPr>
          <a:xfrm>
            <a:off x="453229" y="1769803"/>
            <a:ext cx="4126727" cy="2540000"/>
          </a:xfrm>
          <a:prstGeom prst="rect">
            <a:avLst/>
          </a:prstGeom>
        </p:spPr>
      </p:pic>
      <p:pic>
        <p:nvPicPr>
          <p:cNvPr id="5" name="Picture 4" descr="Academia2.jpg"/>
          <p:cNvPicPr>
            <a:picLocks noChangeAspect="1"/>
          </p:cNvPicPr>
          <p:nvPr/>
        </p:nvPicPr>
        <p:blipFill>
          <a:blip r:embed="rId4" cstate="print"/>
          <a:stretch>
            <a:fillRect/>
          </a:stretch>
        </p:blipFill>
        <p:spPr>
          <a:xfrm>
            <a:off x="5095270" y="1769803"/>
            <a:ext cx="3149600" cy="2540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of work:</a:t>
            </a:r>
            <a:r>
              <a:rPr lang="sv-SE" dirty="0" smtClean="0"/>
              <a:t/>
            </a:r>
            <a:br>
              <a:rPr lang="sv-SE" dirty="0" smtClean="0"/>
            </a:br>
            <a:endParaRPr lang="sv-SE" dirty="0"/>
          </a:p>
        </p:txBody>
      </p:sp>
      <p:sp>
        <p:nvSpPr>
          <p:cNvPr id="3" name="Content Placeholder 2"/>
          <p:cNvSpPr>
            <a:spLocks noGrp="1"/>
          </p:cNvSpPr>
          <p:nvPr>
            <p:ph sz="quarter" idx="10"/>
          </p:nvPr>
        </p:nvSpPr>
        <p:spPr/>
        <p:txBody>
          <a:bodyPr>
            <a:noAutofit/>
          </a:bodyPr>
          <a:lstStyle/>
          <a:p>
            <a:pPr lvl="0"/>
            <a:r>
              <a:rPr lang="en-US" sz="1400" dirty="0" smtClean="0"/>
              <a:t>Two academic entities have been selected so far (more will be added upon approval from management for this initiative).</a:t>
            </a:r>
          </a:p>
          <a:p>
            <a:pPr lvl="0"/>
            <a:r>
              <a:rPr lang="en-US" sz="1400" dirty="0" smtClean="0"/>
              <a:t>Youness to contact them as an initial step and of course more will join, Anna, </a:t>
            </a:r>
            <a:r>
              <a:rPr lang="en-US" sz="1400" dirty="0" err="1" smtClean="0"/>
              <a:t>Jörn</a:t>
            </a:r>
            <a:r>
              <a:rPr lang="en-US" sz="1400" dirty="0" smtClean="0"/>
              <a:t>, Lars, </a:t>
            </a:r>
            <a:r>
              <a:rPr lang="en-US" sz="1400" dirty="0" err="1" smtClean="0"/>
              <a:t>Velmir</a:t>
            </a:r>
            <a:r>
              <a:rPr lang="en-US" sz="1400" dirty="0" smtClean="0"/>
              <a:t>.</a:t>
            </a:r>
          </a:p>
          <a:p>
            <a:pPr lvl="0"/>
            <a:endParaRPr lang="en-US" sz="1400" dirty="0" smtClean="0"/>
          </a:p>
          <a:p>
            <a:r>
              <a:rPr lang="en-US" sz="1400" b="1" dirty="0" smtClean="0"/>
              <a:t>Hyper Island:</a:t>
            </a:r>
            <a:r>
              <a:rPr lang="en-US" sz="1400" dirty="0" smtClean="0"/>
              <a:t> </a:t>
            </a:r>
            <a:br>
              <a:rPr lang="en-US" sz="1400" dirty="0" smtClean="0"/>
            </a:br>
            <a:r>
              <a:rPr lang="en-US" sz="1400" dirty="0" smtClean="0"/>
              <a:t/>
            </a:r>
            <a:br>
              <a:rPr lang="en-US" sz="1400" dirty="0" smtClean="0"/>
            </a:br>
            <a:r>
              <a:rPr lang="en-US" sz="1400" dirty="0" smtClean="0"/>
              <a:t>Hyper Island designs learning experiences that challenges companies and individuals to grow and stay competitive in an increasingly digitized world. Our range of immersive programs and courses seeks to equip you with the necessary knowledge and skills to lead the change and begin a journey of lifelong learning. </a:t>
            </a:r>
            <a:r>
              <a:rPr lang="en-US" sz="1400" u="sng" dirty="0" smtClean="0">
                <a:hlinkClick r:id="rId3"/>
              </a:rPr>
              <a:t>http://www.hyperisland.com/about</a:t>
            </a:r>
            <a:r>
              <a:rPr lang="en-US" sz="1400" u="sng" dirty="0" smtClean="0"/>
              <a:t/>
            </a:r>
            <a:br>
              <a:rPr lang="en-US" sz="1400" u="sng" dirty="0" smtClean="0"/>
            </a:br>
            <a:r>
              <a:rPr lang="en-US" sz="1400" u="sng" dirty="0" smtClean="0"/>
              <a:t/>
            </a:r>
            <a:br>
              <a:rPr lang="en-US" sz="1400" u="sng" dirty="0" smtClean="0"/>
            </a:br>
            <a:r>
              <a:rPr lang="en-US" sz="1400" dirty="0" smtClean="0"/>
              <a:t>Contact name Clara: + 46 707 7762 71</a:t>
            </a:r>
            <a:endParaRPr lang="sv-SE"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Sony 2014 blue">
      <a:dk1>
        <a:srgbClr val="000000"/>
      </a:dk1>
      <a:lt1>
        <a:srgbClr val="646464"/>
      </a:lt1>
      <a:dk2>
        <a:srgbClr val="C8C8C8"/>
      </a:dk2>
      <a:lt2>
        <a:srgbClr val="FFFFFF"/>
      </a:lt2>
      <a:accent1>
        <a:srgbClr val="3287BD"/>
      </a:accent1>
      <a:accent2>
        <a:srgbClr val="739E4D"/>
      </a:accent2>
      <a:accent3>
        <a:srgbClr val="D68343"/>
      </a:accent3>
      <a:accent4>
        <a:srgbClr val="C33E37"/>
      </a:accent4>
      <a:accent5>
        <a:srgbClr val="7D63A0"/>
      </a:accent5>
      <a:accent6>
        <a:srgbClr val="878787"/>
      </a:accent6>
      <a:hlink>
        <a:srgbClr val="014B6B"/>
      </a:hlink>
      <a:folHlink>
        <a:srgbClr val="646464"/>
      </a:folHlink>
    </a:clrScheme>
    <a:fontScheme name="Sony Mobile Communications 2014 PowerPoint">
      <a:majorFont>
        <a:latin typeface="ITC Avant Garde Std Bk"/>
        <a:ea typeface="Arial Unicode MS"/>
        <a:cs typeface=""/>
      </a:majorFont>
      <a:minorFont>
        <a:latin typeface="HelveticaNeueLT Pro 45 Lt"/>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invGray">
        <a:solidFill>
          <a:schemeClr val="accent1"/>
        </a:solidFill>
        <a:ln w="25400">
          <a:solidFill>
            <a:schemeClr val="accent1">
              <a:lumMod val="50000"/>
            </a:schemeClr>
          </a:solidFill>
          <a:tailEnd type="none"/>
        </a:ln>
        <a:effectLst>
          <a:outerShdw blurRad="50800" dist="50800" dir="2700000" algn="tl" rotWithShape="0">
            <a:prstClr val="black">
              <a:alpha val="40000"/>
            </a:prstClr>
          </a:outerShdw>
        </a:effectLst>
        <a:scene3d>
          <a:camera prst="perspectiveRelaxed" fov="0">
            <a:rot lat="0" lon="0" rev="0"/>
          </a:camera>
          <a:lightRig rig="threePt" dir="t"/>
        </a:scene3d>
        <a:sp3d extrusionH="177800"/>
      </a:spPr>
      <a:bodyPr rtlCol="0" anchor="ctr">
        <a:normAutofit/>
      </a:bodyPr>
      <a:lstStyle>
        <a:defPPr algn="ctr">
          <a:defRPr sz="2400" smtClean="0">
            <a:latin typeface="HelveticaNeueLT Pro 55 Roman" pitchFamily="34" charset="0"/>
          </a:defRPr>
        </a:defPPr>
      </a:lstStyle>
      <a:style>
        <a:lnRef idx="1">
          <a:schemeClr val="accent1"/>
        </a:lnRef>
        <a:fillRef idx="0">
          <a:schemeClr val="accent1"/>
        </a:fillRef>
        <a:effectRef idx="0">
          <a:schemeClr val="accent1"/>
        </a:effectRef>
        <a:fontRef idx="minor">
          <a:schemeClr val="tx1"/>
        </a:fontRef>
      </a:style>
    </a:spDef>
    <a:lnDef>
      <a:spPr>
        <a:ln w="2540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ony 2014 blue">
        <a:dk1>
          <a:srgbClr val="000000"/>
        </a:dk1>
        <a:lt1>
          <a:srgbClr val="646464"/>
        </a:lt1>
        <a:dk2>
          <a:srgbClr val="C8C8C8"/>
        </a:dk2>
        <a:lt2>
          <a:srgbClr val="FFFFFF"/>
        </a:lt2>
        <a:accent1>
          <a:srgbClr val="3287BD"/>
        </a:accent1>
        <a:accent2>
          <a:srgbClr val="739E4D"/>
        </a:accent2>
        <a:accent3>
          <a:srgbClr val="D68343"/>
        </a:accent3>
        <a:accent4>
          <a:srgbClr val="C33E37"/>
        </a:accent4>
        <a:accent5>
          <a:srgbClr val="7D63A0"/>
        </a:accent5>
        <a:accent6>
          <a:srgbClr val="878787"/>
        </a:accent6>
        <a:hlink>
          <a:srgbClr val="014B6B"/>
        </a:hlink>
        <a:folHlink>
          <a:srgbClr val="646464"/>
        </a:folHlink>
      </a:clrScheme>
    </a:extraClrScheme>
    <a:extraClrScheme>
      <a:clrScheme name="Sony 2014 green">
        <a:dk1>
          <a:srgbClr val="000000"/>
        </a:dk1>
        <a:lt1>
          <a:srgbClr val="646464"/>
        </a:lt1>
        <a:dk2>
          <a:srgbClr val="C8C8C8"/>
        </a:dk2>
        <a:lt2>
          <a:srgbClr val="FFFFFF"/>
        </a:lt2>
        <a:accent1>
          <a:srgbClr val="739E4D"/>
        </a:accent1>
        <a:accent2>
          <a:srgbClr val="D68343"/>
        </a:accent2>
        <a:accent3>
          <a:srgbClr val="C33E37"/>
        </a:accent3>
        <a:accent4>
          <a:srgbClr val="7D63A0"/>
        </a:accent4>
        <a:accent5>
          <a:srgbClr val="3287BD"/>
        </a:accent5>
        <a:accent6>
          <a:srgbClr val="878787"/>
        </a:accent6>
        <a:hlink>
          <a:srgbClr val="014B6B"/>
        </a:hlink>
        <a:folHlink>
          <a:srgbClr val="646464"/>
        </a:folHlink>
      </a:clrScheme>
    </a:extraClrScheme>
    <a:extraClrScheme>
      <a:clrScheme name="Sony 2014 orange">
        <a:dk1>
          <a:srgbClr val="000000"/>
        </a:dk1>
        <a:lt1>
          <a:srgbClr val="646464"/>
        </a:lt1>
        <a:dk2>
          <a:srgbClr val="C8C8C8"/>
        </a:dk2>
        <a:lt2>
          <a:srgbClr val="FFFFFF"/>
        </a:lt2>
        <a:accent1>
          <a:srgbClr val="D68343"/>
        </a:accent1>
        <a:accent2>
          <a:srgbClr val="C33E37"/>
        </a:accent2>
        <a:accent3>
          <a:srgbClr val="7D63A0"/>
        </a:accent3>
        <a:accent4>
          <a:srgbClr val="3287BD"/>
        </a:accent4>
        <a:accent5>
          <a:srgbClr val="739E4D"/>
        </a:accent5>
        <a:accent6>
          <a:srgbClr val="878787"/>
        </a:accent6>
        <a:hlink>
          <a:srgbClr val="014B6B"/>
        </a:hlink>
        <a:folHlink>
          <a:srgbClr val="646464"/>
        </a:folHlink>
      </a:clrScheme>
    </a:extraClrScheme>
    <a:extraClrScheme>
      <a:clrScheme name="Sony 2014 red">
        <a:dk1>
          <a:srgbClr val="000000"/>
        </a:dk1>
        <a:lt1>
          <a:srgbClr val="646464"/>
        </a:lt1>
        <a:dk2>
          <a:srgbClr val="C8C8C8"/>
        </a:dk2>
        <a:lt2>
          <a:srgbClr val="FFFFFF"/>
        </a:lt2>
        <a:accent1>
          <a:srgbClr val="C33E37"/>
        </a:accent1>
        <a:accent2>
          <a:srgbClr val="7D63A0"/>
        </a:accent2>
        <a:accent3>
          <a:srgbClr val="3287BD"/>
        </a:accent3>
        <a:accent4>
          <a:srgbClr val="739E4D"/>
        </a:accent4>
        <a:accent5>
          <a:srgbClr val="D68343"/>
        </a:accent5>
        <a:accent6>
          <a:srgbClr val="878787"/>
        </a:accent6>
        <a:hlink>
          <a:srgbClr val="014B6B"/>
        </a:hlink>
        <a:folHlink>
          <a:srgbClr val="646464"/>
        </a:folHlink>
      </a:clrScheme>
    </a:extraClrScheme>
    <a:extraClrScheme>
      <a:clrScheme name="Sony 2014 purple">
        <a:dk1>
          <a:srgbClr val="000000"/>
        </a:dk1>
        <a:lt1>
          <a:srgbClr val="646464"/>
        </a:lt1>
        <a:dk2>
          <a:srgbClr val="C8C8C8"/>
        </a:dk2>
        <a:lt2>
          <a:srgbClr val="FFFFFF"/>
        </a:lt2>
        <a:accent1>
          <a:srgbClr val="7D63A0"/>
        </a:accent1>
        <a:accent2>
          <a:srgbClr val="3287BD"/>
        </a:accent2>
        <a:accent3>
          <a:srgbClr val="739E4D"/>
        </a:accent3>
        <a:accent4>
          <a:srgbClr val="D68343"/>
        </a:accent4>
        <a:accent5>
          <a:srgbClr val="C33E37"/>
        </a:accent5>
        <a:accent6>
          <a:srgbClr val="878787"/>
        </a:accent6>
        <a:hlink>
          <a:srgbClr val="014B6B"/>
        </a:hlink>
        <a:folHlink>
          <a:srgbClr val="646464"/>
        </a:folHlink>
      </a:clrScheme>
    </a:extraClrScheme>
  </a:extraClrSchemeLst>
  <a:extLst>
    <a:ext uri="{05A4C25C-085E-4340-85A3-A5531E510DB2}">
      <thm15:themeFamily xmlns="" xmlns:thm15="http://schemas.microsoft.com/office/thememl/2012/main" name="Sony_2014.3.16-9 - Copy" id="{B676A8F2-F3BF-434D-9A27-5D56A866542E}" vid="{8FB125D9-A16B-4F39-87FC-EE9A98C14C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ny Mobile Communications 2012.1">
      <a:majorFont>
        <a:latin typeface="ITC Avant Garde Std Md"/>
        <a:ea typeface="HGPSoeiKakugothicUB"/>
        <a:cs typeface=""/>
      </a:majorFont>
      <a:minorFont>
        <a:latin typeface="HelveticaNeueLT Pro 45 Lt"/>
        <a:ea typeface="HGPSoeiKakugothic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ny Mobile Communications 2012.1">
      <a:majorFont>
        <a:latin typeface="ITC Avant Garde Std Md"/>
        <a:ea typeface="HGPSoeiKakugothicUB"/>
        <a:cs typeface=""/>
      </a:majorFont>
      <a:minorFont>
        <a:latin typeface="HelveticaNeueLT Pro 45 Lt"/>
        <a:ea typeface="HGPSoeiKakugothic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1882</TotalTime>
  <Words>2277</Words>
  <Application>Microsoft Office PowerPoint</Application>
  <PresentationFormat>On-screen Show (16:9)</PresentationFormat>
  <Paragraphs>183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vt:lpstr>
      <vt:lpstr>Bringing innovative ideas to Lockscreen June 9, 2014</vt:lpstr>
      <vt:lpstr>Background: </vt:lpstr>
      <vt:lpstr>Intention:</vt:lpstr>
      <vt:lpstr>Intention:</vt:lpstr>
      <vt:lpstr>Intention:</vt:lpstr>
      <vt:lpstr>Intention:</vt:lpstr>
      <vt:lpstr>Intention:</vt:lpstr>
      <vt:lpstr>Method of work: </vt:lpstr>
      <vt:lpstr>Method of work: </vt:lpstr>
      <vt:lpstr>Method of work: </vt:lpstr>
      <vt:lpstr>Method of work: </vt:lpstr>
      <vt:lpstr>Method of work:</vt:lpstr>
      <vt:lpstr>Method of work:</vt:lpstr>
      <vt:lpstr>Method of work:</vt:lpstr>
      <vt:lpstr>Plan of execution: </vt:lpstr>
      <vt:lpstr>Plan of execution: </vt:lpstr>
      <vt:lpstr>Expectations in a brief!?</vt:lpstr>
    </vt:vector>
  </TitlesOfParts>
  <Company>Sony Ericsson Mobile Communications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innovative ideas to Lockscreen June 9, 2014</dc:title>
  <dc:subject>&lt;the title of the document&gt;</dc:subject>
  <dc:creator/>
  <dc:description>_x000d_Rev </dc:description>
  <cp:lastModifiedBy>23056480</cp:lastModifiedBy>
  <cp:revision>334</cp:revision>
  <dcterms:created xsi:type="dcterms:W3CDTF">2014-06-10T12:38:59Z</dcterms:created>
  <dcterms:modified xsi:type="dcterms:W3CDTF">2014-09-01T08:37:47Z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No">
    <vt:lpwstr/>
  </property>
  <property fmtid="{D5CDD505-2E9C-101B-9397-08002B2CF9AE}" pid="3" name="Revision">
    <vt:lpwstr/>
  </property>
  <property fmtid="{D5CDD505-2E9C-101B-9397-08002B2CF9AE}" pid="4" name="DocName">
    <vt:lpwstr/>
  </property>
  <property fmtid="{D5CDD505-2E9C-101B-9397-08002B2CF9AE}" pid="5" name="SecurityClass">
    <vt:lpwstr>&lt;security class&gt;</vt:lpwstr>
  </property>
  <property fmtid="{D5CDD505-2E9C-101B-9397-08002B2CF9AE}" pid="6" name="Prepared">
    <vt:lpwstr/>
  </property>
  <property fmtid="{D5CDD505-2E9C-101B-9397-08002B2CF9AE}" pid="7" name="ApprovedBy">
    <vt:lpwstr/>
  </property>
  <property fmtid="{D5CDD505-2E9C-101B-9397-08002B2CF9AE}" pid="8" name="Date">
    <vt:lpwstr>yyyy-mm-dd</vt:lpwstr>
  </property>
  <property fmtid="{D5CDD505-2E9C-101B-9397-08002B2CF9AE}" pid="9" name="Title">
    <vt:lpwstr>&lt;the title of the document&gt;</vt:lpwstr>
  </property>
  <property fmtid="{D5CDD505-2E9C-101B-9397-08002B2CF9AE}" pid="10" name="Keyword">
    <vt:lpwstr/>
  </property>
  <property fmtid="{D5CDD505-2E9C-101B-9397-08002B2CF9AE}" pid="11" name="LeftFooterField">
    <vt:lpwstr>DocNo</vt:lpwstr>
  </property>
  <property fmtid="{D5CDD505-2E9C-101B-9397-08002B2CF9AE}" pid="12" name="MiddleFooterField">
    <vt:lpwstr>Date</vt:lpwstr>
  </property>
  <property fmtid="{D5CDD505-2E9C-101B-9397-08002B2CF9AE}" pid="13" name="RightFooterField">
    <vt:lpwstr>Title</vt:lpwstr>
  </property>
  <property fmtid="{D5CDD505-2E9C-101B-9397-08002B2CF9AE}" pid="14" name="SecClassViewType">
    <vt:lpwstr>False</vt:lpwstr>
  </property>
  <property fmtid="{D5CDD505-2E9C-101B-9397-08002B2CF9AE}" pid="15" name="DocumentSource">
    <vt:lpwstr> </vt:lpwstr>
  </property>
  <property fmtid="{D5CDD505-2E9C-101B-9397-08002B2CF9AE}" pid="16" name="Reference">
    <vt:lpwstr/>
  </property>
  <property fmtid="{D5CDD505-2E9C-101B-9397-08002B2CF9AE}" pid="17" name="TemplateName">
    <vt:lpwstr>Sony Mobile Communications</vt:lpwstr>
  </property>
  <property fmtid="{D5CDD505-2E9C-101B-9397-08002B2CF9AE}" pid="18" name="TemplateVariant">
    <vt:lpwstr>16:9</vt:lpwstr>
  </property>
  <property fmtid="{D5CDD505-2E9C-101B-9397-08002B2CF9AE}" pid="19" name="TemplateVersion">
    <vt:lpwstr>2014.3</vt:lpwstr>
  </property>
  <property fmtid="{D5CDD505-2E9C-101B-9397-08002B2CF9AE}" pid="20" name="x">
    <vt:lpwstr>1</vt:lpwstr>
  </property>
  <property fmtid="{D5CDD505-2E9C-101B-9397-08002B2CF9AE}" pid="21" name="FooterType">
    <vt:lpwstr>CVL</vt:lpwstr>
  </property>
  <property fmtid="{D5CDD505-2E9C-101B-9397-08002B2CF9AE}" pid="22" name="DocumentType">
    <vt:lpwstr>EnOHLogoNew2001</vt:lpwstr>
  </property>
  <property fmtid="{D5CDD505-2E9C-101B-9397-08002B2CF9AE}" pid="23" name="TotalNumb">
    <vt:lpwstr>False</vt:lpwstr>
  </property>
  <property fmtid="{D5CDD505-2E9C-101B-9397-08002B2CF9AE}" pid="24" name="Checked">
    <vt:lpwstr/>
  </property>
  <property fmtid="{D5CDD505-2E9C-101B-9397-08002B2CF9AE}" pid="25" name="Hidefooter">
    <vt:bool>false</vt:bool>
  </property>
</Properties>
</file>