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Default Extension="wdp" ContentType="image/vnd.ms-photo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1" r:id="rId2"/>
    <p:sldId id="370" r:id="rId3"/>
    <p:sldId id="352" r:id="rId4"/>
    <p:sldId id="361" r:id="rId5"/>
    <p:sldId id="360" r:id="rId6"/>
    <p:sldId id="263" r:id="rId7"/>
    <p:sldId id="336" r:id="rId8"/>
    <p:sldId id="358" r:id="rId9"/>
    <p:sldId id="363" r:id="rId10"/>
    <p:sldId id="364" r:id="rId11"/>
    <p:sldId id="365" r:id="rId12"/>
    <p:sldId id="355" r:id="rId13"/>
    <p:sldId id="366" r:id="rId14"/>
    <p:sldId id="368" r:id="rId15"/>
    <p:sldId id="344" r:id="rId16"/>
    <p:sldId id="369" r:id="rId17"/>
    <p:sldId id="356" r:id="rId18"/>
    <p:sldId id="346" r:id="rId19"/>
  </p:sldIdLst>
  <p:sldSz cx="9144000" cy="5143500" type="screen16x9"/>
  <p:notesSz cx="6858000" cy="9144000"/>
  <p:defaultTextStyle>
    <a:defPPr>
      <a:defRPr lang="en-US"/>
    </a:defPPr>
    <a:lvl1pPr marL="0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27702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55402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83104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710804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138506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566208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993908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421611" algn="l" defTabSz="85540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orient="horz" pos="169">
          <p15:clr>
            <a:srgbClr val="A4A3A4"/>
          </p15:clr>
        </p15:guide>
        <p15:guide id="3" orient="horz" pos="553">
          <p15:clr>
            <a:srgbClr val="A4A3A4"/>
          </p15:clr>
        </p15:guide>
        <p15:guide id="4" orient="horz" pos="646">
          <p15:clr>
            <a:srgbClr val="A4A3A4"/>
          </p15:clr>
        </p15:guide>
        <p15:guide id="5" orient="horz" pos="2958">
          <p15:clr>
            <a:srgbClr val="A4A3A4"/>
          </p15:clr>
        </p15:guide>
        <p15:guide id="6" orient="horz" pos="3036">
          <p15:clr>
            <a:srgbClr val="A4A3A4"/>
          </p15:clr>
        </p15:guide>
        <p15:guide id="7" pos="2880">
          <p15:clr>
            <a:srgbClr val="A4A3A4"/>
          </p15:clr>
        </p15:guide>
        <p15:guide id="9" pos="5602">
          <p15:clr>
            <a:srgbClr val="A4A3A4"/>
          </p15:clr>
        </p15:guide>
        <p15:guide id="10" pos="2812">
          <p15:clr>
            <a:srgbClr val="A4A3A4"/>
          </p15:clr>
        </p15:guide>
        <p15:guide id="11" pos="294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3287BD"/>
    <a:srgbClr val="C33E37"/>
    <a:srgbClr val="739E4D"/>
    <a:srgbClr val="3287B7"/>
    <a:srgbClr val="D68343"/>
    <a:srgbClr val="7D63A0"/>
    <a:srgbClr val="CD0921"/>
    <a:srgbClr val="FFFFFF"/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6249" autoAdjust="0"/>
    <p:restoredTop sz="87412" autoAdjust="0"/>
  </p:normalViewPr>
  <p:slideViewPr>
    <p:cSldViewPr snapToGrid="0" snapToObjects="1">
      <p:cViewPr>
        <p:scale>
          <a:sx n="140" d="100"/>
          <a:sy n="140" d="100"/>
        </p:scale>
        <p:origin x="-972" y="-276"/>
      </p:cViewPr>
      <p:guideLst>
        <p:guide orient="horz" pos="1620"/>
        <p:guide orient="horz" pos="169"/>
        <p:guide orient="horz" pos="553"/>
        <p:guide orient="horz" pos="646"/>
        <p:guide orient="horz" pos="2958"/>
        <p:guide orient="horz" pos="3036"/>
        <p:guide pos="2880"/>
        <p:guide pos="5602"/>
        <p:guide pos="2812"/>
        <p:guide pos="29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108" y="5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23056480\Desktop\Power%20Point%20slides%20for%20Jorn%20updated\Home%20&amp;%20Widgets%20validated%20figur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23056480\Desktop\Power%20Point%20slides%20for%20Jorn%20updated\Home%20&amp;%20Widgets%20aggregate%20inflow%20issu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23056480\Desktop\Stats%20for%20Jorn\Improved\Lockscree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23056480\Desktop\Power%20Point%20slides%20for%20Jorn%20updated\Home%20&amp;%20Widgets%20aggregate%20inflow%20issu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sv-SE"/>
  <c:chart>
    <c:title>
      <c:tx>
        <c:rich>
          <a:bodyPr/>
          <a:lstStyle/>
          <a:p>
            <a:pPr>
              <a:defRPr sz="1400" b="0">
                <a:latin typeface="Calibri" pitchFamily="34" charset="0"/>
              </a:defRPr>
            </a:pPr>
            <a:r>
              <a:rPr lang="en-US" sz="1400" b="0" dirty="0">
                <a:latin typeface="Calibri" pitchFamily="34" charset="0"/>
              </a:rPr>
              <a:t>539 DMS issues in 6 months</a:t>
            </a:r>
          </a:p>
        </c:rich>
      </c:tx>
      <c:layout/>
    </c:title>
    <c:plotArea>
      <c:layout/>
      <c:ofPieChart>
        <c:ofPieType val="pie"/>
        <c:varyColors val="1"/>
        <c:dLbls>
          <c:showCatName val="1"/>
          <c:showPercent val="1"/>
        </c:dLbls>
        <c:gapWidth val="100"/>
        <c:splitType val="pos"/>
        <c:splitPos val="5"/>
        <c:secondPieSize val="75"/>
        <c:serLines/>
      </c:ofPieChart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sv-SE"/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'Pie page'!$E$7</c:f>
              <c:strCache>
                <c:ptCount val="1"/>
                <c:pt idx="0">
                  <c:v>Count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/>
                      <a:t>Forwarded 
</a:t>
                    </a:r>
                    <a:r>
                      <a:rPr lang="en-US" dirty="0" smtClean="0"/>
                      <a:t>29,68%</a:t>
                    </a:r>
                    <a:endParaRPr lang="en-US" dirty="0"/>
                  </a:p>
                </c:rich>
              </c:tx>
              <c:dLblPos val="bestFit"/>
              <c:showCatName val="1"/>
              <c:showPercent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/>
                      <a:t>Rejected  
</a:t>
                    </a:r>
                    <a:r>
                      <a:rPr lang="en-US" dirty="0" smtClean="0"/>
                      <a:t>42,48%</a:t>
                    </a:r>
                    <a:endParaRPr lang="en-US" dirty="0"/>
                  </a:p>
                </c:rich>
              </c:tx>
              <c:dLblPos val="bestFit"/>
              <c:showCatName val="1"/>
              <c:showPercent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/>
                      <a:t>Fixed 
</a:t>
                    </a:r>
                    <a:r>
                      <a:rPr lang="en-US" dirty="0" smtClean="0"/>
                      <a:t>37,20%</a:t>
                    </a:r>
                    <a:endParaRPr lang="en-US" dirty="0"/>
                  </a:p>
                </c:rich>
              </c:tx>
              <c:dLblPos val="bestFit"/>
              <c:showCatName val="1"/>
              <c:showPercent val="1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/>
                      <a:t>Duplicated  
</a:t>
                    </a:r>
                    <a:r>
                      <a:rPr lang="en-US" dirty="0" smtClean="0"/>
                      <a:t>16,89%</a:t>
                    </a:r>
                    <a:endParaRPr lang="en-US" dirty="0"/>
                  </a:p>
                </c:rich>
              </c:tx>
              <c:dLblPos val="bestFit"/>
              <c:showCatName val="1"/>
              <c:showPercent val="1"/>
            </c:dLbl>
            <c:dLbl>
              <c:idx val="4"/>
              <c:layout>
                <c:manualLayout>
                  <c:x val="-0.15517941560398077"/>
                  <c:y val="4.2565331670666104E-3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Other
</a:t>
                    </a:r>
                    <a:r>
                      <a:rPr lang="en-US" dirty="0" smtClean="0"/>
                      <a:t>70,32%</a:t>
                    </a:r>
                    <a:endParaRPr lang="en-US" dirty="0"/>
                  </a:p>
                </c:rich>
              </c:tx>
              <c:dLblPos val="bestFit"/>
              <c:showCatName val="1"/>
              <c:showPercent val="1"/>
            </c:dLbl>
            <c:dLblPos val="bestFit"/>
            <c:showCatName val="1"/>
            <c:showPercent val="1"/>
            <c:showLeaderLines val="1"/>
          </c:dLbls>
          <c:cat>
            <c:strRef>
              <c:f>'Pie page'!$D$8:$D$11</c:f>
              <c:strCache>
                <c:ptCount val="4"/>
                <c:pt idx="0">
                  <c:v>Forwarded </c:v>
                </c:pt>
                <c:pt idx="1">
                  <c:v>Rejected  </c:v>
                </c:pt>
                <c:pt idx="2">
                  <c:v>Fixed </c:v>
                </c:pt>
                <c:pt idx="3">
                  <c:v>Duplicated  </c:v>
                </c:pt>
              </c:strCache>
            </c:strRef>
          </c:cat>
          <c:val>
            <c:numRef>
              <c:f>'Pie page'!$E$8:$E$11</c:f>
              <c:numCache>
                <c:formatCode>General</c:formatCode>
                <c:ptCount val="4"/>
                <c:pt idx="0">
                  <c:v>160</c:v>
                </c:pt>
                <c:pt idx="1">
                  <c:v>161</c:v>
                </c:pt>
                <c:pt idx="2">
                  <c:v>143</c:v>
                </c:pt>
                <c:pt idx="3">
                  <c:v>64</c:v>
                </c:pt>
              </c:numCache>
            </c:numRef>
          </c:val>
        </c:ser>
        <c:dLbls>
          <c:showCatName val="1"/>
          <c:showPercent val="1"/>
        </c:dLbls>
        <c:gapWidth val="100"/>
        <c:splitType val="pos"/>
        <c:splitPos val="3"/>
        <c:secondPieSize val="75"/>
        <c:serLines/>
      </c:ofPieChart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sv-SE"/>
  <c:pivotSource>
    <c:name>[Lockscreen.xlsx]Rejected relevant issues!PivotTable18</c:name>
    <c:fmtId val="-1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  <c:dLbl>
          <c:idx val="0"/>
          <c:delete val="1"/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'Rejected relevant issues'!$B$8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'Rejected relevant issues'!$A$9:$A$15</c:f>
              <c:strCache>
                <c:ptCount val="6"/>
                <c:pt idx="0">
                  <c:v>Already Fixed</c:v>
                </c:pt>
                <c:pt idx="1">
                  <c:v>Effort/Risk larger than benefit</c:v>
                </c:pt>
                <c:pt idx="2">
                  <c:v>Not implemented yet</c:v>
                </c:pt>
                <c:pt idx="3">
                  <c:v>Not Qualified</c:v>
                </c:pt>
                <c:pt idx="4">
                  <c:v>Not reproduced</c:v>
                </c:pt>
                <c:pt idx="5">
                  <c:v>Works as designed</c:v>
                </c:pt>
              </c:strCache>
            </c:strRef>
          </c:cat>
          <c:val>
            <c:numRef>
              <c:f>'Rejected relevant issues'!$B$9:$B$15</c:f>
              <c:numCache>
                <c:formatCode>General</c:formatCode>
                <c:ptCount val="6"/>
                <c:pt idx="0">
                  <c:v>10</c:v>
                </c:pt>
                <c:pt idx="1">
                  <c:v>25</c:v>
                </c:pt>
                <c:pt idx="2">
                  <c:v>4</c:v>
                </c:pt>
                <c:pt idx="3">
                  <c:v>11</c:v>
                </c:pt>
                <c:pt idx="4">
                  <c:v>15</c:v>
                </c:pt>
                <c:pt idx="5">
                  <c:v>41</c:v>
                </c:pt>
              </c:numCache>
            </c:numRef>
          </c:val>
        </c:ser>
        <c:axId val="109552768"/>
        <c:axId val="109554304"/>
      </c:barChart>
      <c:catAx>
        <c:axId val="109552768"/>
        <c:scaling>
          <c:orientation val="minMax"/>
        </c:scaling>
        <c:axPos val="b"/>
        <c:majorTickMark val="none"/>
        <c:tickLblPos val="nextTo"/>
        <c:crossAx val="109554304"/>
        <c:crosses val="autoZero"/>
        <c:auto val="1"/>
        <c:lblAlgn val="ctr"/>
        <c:lblOffset val="100"/>
      </c:catAx>
      <c:valAx>
        <c:axId val="109554304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10955276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sv-SE"/>
  <c:pivotSource>
    <c:name>[Home &amp; Widgets aggregate inflow issues.xlsx]Rejected relevant issues!PivotTable7</c:name>
    <c:fmtId val="13"/>
  </c:pivotSource>
  <c:chart>
    <c:autoTitleDeleted val="1"/>
    <c:pivotFmts>
      <c:pivotFmt>
        <c:idx val="0"/>
        <c:marker>
          <c:symbol val="none"/>
        </c:marker>
      </c:pivotFmt>
      <c:pivotFmt>
        <c:idx val="1"/>
      </c:pivotFmt>
      <c:pivotFmt>
        <c:idx val="2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'Rejected relevant issues'!$B$7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'Rejected relevant issues'!$A$8:$A$17</c:f>
              <c:strCache>
                <c:ptCount val="9"/>
                <c:pt idx="0">
                  <c:v>3rd party supplier</c:v>
                </c:pt>
                <c:pt idx="1">
                  <c:v>Already Fixed</c:v>
                </c:pt>
                <c:pt idx="2">
                  <c:v>Effort/Risk larger than benefit</c:v>
                </c:pt>
                <c:pt idx="3">
                  <c:v>Not implemented yet</c:v>
                </c:pt>
                <c:pt idx="4">
                  <c:v>Not Qualified</c:v>
                </c:pt>
                <c:pt idx="5">
                  <c:v>Not reproduced</c:v>
                </c:pt>
                <c:pt idx="6">
                  <c:v>QSA Lifetime</c:v>
                </c:pt>
                <c:pt idx="7">
                  <c:v>Unlikely use case</c:v>
                </c:pt>
                <c:pt idx="8">
                  <c:v>Works as designed</c:v>
                </c:pt>
              </c:strCache>
            </c:strRef>
          </c:cat>
          <c:val>
            <c:numRef>
              <c:f>'Rejected relevant issues'!$B$8:$B$17</c:f>
              <c:numCache>
                <c:formatCode>General</c:formatCode>
                <c:ptCount val="9"/>
                <c:pt idx="0">
                  <c:v>3</c:v>
                </c:pt>
                <c:pt idx="1">
                  <c:v>34</c:v>
                </c:pt>
                <c:pt idx="2">
                  <c:v>31</c:v>
                </c:pt>
                <c:pt idx="3">
                  <c:v>7</c:v>
                </c:pt>
                <c:pt idx="4">
                  <c:v>20</c:v>
                </c:pt>
                <c:pt idx="5">
                  <c:v>24</c:v>
                </c:pt>
                <c:pt idx="6">
                  <c:v>1</c:v>
                </c:pt>
                <c:pt idx="7">
                  <c:v>4</c:v>
                </c:pt>
                <c:pt idx="8">
                  <c:v>37</c:v>
                </c:pt>
              </c:numCache>
            </c:numRef>
          </c:val>
        </c:ser>
        <c:axId val="109998080"/>
        <c:axId val="109999616"/>
      </c:barChart>
      <c:catAx>
        <c:axId val="109998080"/>
        <c:scaling>
          <c:orientation val="minMax"/>
        </c:scaling>
        <c:axPos val="b"/>
        <c:majorTickMark val="none"/>
        <c:tickLblPos val="nextTo"/>
        <c:crossAx val="109999616"/>
        <c:crosses val="autoZero"/>
        <c:auto val="1"/>
        <c:lblAlgn val="ctr"/>
        <c:lblOffset val="100"/>
      </c:catAx>
      <c:valAx>
        <c:axId val="109999616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109998080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6800"/>
            <a:ext cx="2971800" cy="457200"/>
          </a:xfrm>
          <a:prstGeom prst="rect">
            <a:avLst/>
          </a:prstGeom>
        </p:spPr>
        <p:txBody>
          <a:bodyPr vert="horz" lIns="0" tIns="0" rIns="0" bIns="144000" rtlCol="0" anchor="b"/>
          <a:lstStyle>
            <a:lvl1pPr algn="r">
              <a:defRPr sz="1200"/>
            </a:lvl1pPr>
          </a:lstStyle>
          <a:p>
            <a:pPr algn="ctr"/>
            <a:fld id="{41DBA682-D054-4DCA-9FBD-366DFD291A67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6" name="Picture 36" descr="16_9_logo位置0902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5284" y="123480"/>
            <a:ext cx="680565" cy="233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5406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0" tIns="0" rIns="0" bIns="144000" rtlCol="0" anchor="b"/>
          <a:lstStyle>
            <a:lvl1pPr algn="ctr">
              <a:defRPr sz="1200"/>
            </a:lvl1pPr>
          </a:lstStyle>
          <a:p>
            <a:fld id="{A61955FB-E347-4ED9-92E4-A0C733891A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33641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955FB-E347-4ED9-92E4-A0C733891AF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7602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15 days * 5 000 </a:t>
            </a:r>
            <a:r>
              <a:rPr lang="en-US" noProof="0" dirty="0" err="1" smtClean="0"/>
              <a:t>kr</a:t>
            </a:r>
            <a:r>
              <a:rPr lang="en-US" noProof="0" dirty="0" smtClean="0"/>
              <a:t>/day = 75 000 </a:t>
            </a:r>
            <a:r>
              <a:rPr lang="en-US" noProof="0" dirty="0" err="1" smtClean="0"/>
              <a:t>kr</a:t>
            </a:r>
            <a:r>
              <a:rPr lang="en-US" noProof="0" dirty="0" smtClean="0"/>
              <a:t> spent on rejects</a:t>
            </a:r>
            <a:r>
              <a:rPr lang="en-US" baseline="0" noProof="0" dirty="0" smtClean="0"/>
              <a:t> every half year</a:t>
            </a:r>
          </a:p>
          <a:p>
            <a:pPr>
              <a:buFont typeface="Arial" charset="0"/>
              <a:buNone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955FB-E347-4ED9-92E4-A0C733891AF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17+150 = 165 / 30 days</a:t>
            </a:r>
            <a:r>
              <a:rPr lang="en-US" baseline="0" noProof="0" dirty="0" smtClean="0"/>
              <a:t> = 5,5 months, cost of  [Pierre: don’t understand this calculation]</a:t>
            </a:r>
          </a:p>
          <a:p>
            <a:endParaRPr lang="sv-SE" baseline="0" noProof="0" dirty="0" smtClean="0"/>
          </a:p>
          <a:p>
            <a:r>
              <a:rPr lang="sv-SE" baseline="0" noProof="0" dirty="0" smtClean="0"/>
              <a:t>Pierre: 17 </a:t>
            </a:r>
            <a:r>
              <a:rPr lang="sv-SE" baseline="0" noProof="0" dirty="0" err="1" smtClean="0"/>
              <a:t>days</a:t>
            </a:r>
            <a:r>
              <a:rPr lang="sv-SE" baseline="0" noProof="0" dirty="0" smtClean="0"/>
              <a:t> * 5 000 </a:t>
            </a:r>
            <a:r>
              <a:rPr lang="sv-SE" baseline="0" noProof="0" dirty="0" err="1" smtClean="0"/>
              <a:t>kr/day</a:t>
            </a:r>
            <a:r>
              <a:rPr lang="sv-SE" baseline="0" noProof="0" dirty="0" smtClean="0"/>
              <a:t> = 85 000 kr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955FB-E347-4ED9-92E4-A0C733891AF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noProof="0" dirty="0" err="1" smtClean="0"/>
              <a:t>Lockscreen</a:t>
            </a:r>
            <a:r>
              <a:rPr lang="en-US" noProof="0" dirty="0" smtClean="0"/>
              <a:t>: Spent 200 days on fixing 79 DMS, which is equivalent to </a:t>
            </a:r>
            <a:r>
              <a:rPr lang="en-US" b="1" noProof="0" dirty="0" smtClean="0"/>
              <a:t>1</a:t>
            </a:r>
            <a:r>
              <a:rPr lang="en-US" b="1" baseline="0" noProof="0" dirty="0" smtClean="0"/>
              <a:t> million kronor per half year</a:t>
            </a:r>
          </a:p>
          <a:p>
            <a:r>
              <a:rPr lang="en-US" b="1" baseline="0" noProof="0" dirty="0" smtClean="0"/>
              <a:t>Home</a:t>
            </a:r>
            <a:r>
              <a:rPr lang="en-US" baseline="0" noProof="0" dirty="0" smtClean="0"/>
              <a:t>: Spent 370 days on fixing 154 DMS, which is equivalent to almost </a:t>
            </a:r>
            <a:r>
              <a:rPr lang="en-US" b="1" baseline="0" noProof="0" dirty="0" smtClean="0"/>
              <a:t>1,85 million kronor</a:t>
            </a:r>
          </a:p>
          <a:p>
            <a:endParaRPr lang="en-US" baseline="0" noProof="0" dirty="0" smtClean="0"/>
          </a:p>
          <a:p>
            <a:r>
              <a:rPr lang="en-US" b="1" baseline="0" noProof="0" dirty="0" err="1" smtClean="0"/>
              <a:t>Lockscreen</a:t>
            </a:r>
            <a:r>
              <a:rPr lang="en-US" baseline="0" noProof="0" dirty="0" smtClean="0"/>
              <a:t>: Spent 40 days on </a:t>
            </a:r>
            <a:r>
              <a:rPr lang="en-US" b="1" baseline="0" noProof="0" dirty="0" smtClean="0"/>
              <a:t>delivery</a:t>
            </a:r>
            <a:r>
              <a:rPr lang="en-US" baseline="0" noProof="0" dirty="0" smtClean="0"/>
              <a:t> tasks, which is equivalent to </a:t>
            </a:r>
            <a:r>
              <a:rPr lang="en-US" b="1" baseline="0" noProof="0" dirty="0" smtClean="0"/>
              <a:t>200 000 kronor</a:t>
            </a:r>
          </a:p>
          <a:p>
            <a:r>
              <a:rPr lang="en-US" b="1" baseline="0" noProof="0" dirty="0" smtClean="0"/>
              <a:t>Home</a:t>
            </a:r>
            <a:r>
              <a:rPr lang="en-US" baseline="0" noProof="0" dirty="0" smtClean="0"/>
              <a:t>: Spent 72 days on </a:t>
            </a:r>
            <a:r>
              <a:rPr lang="en-US" b="1" baseline="0" noProof="0" dirty="0" smtClean="0"/>
              <a:t>delivery</a:t>
            </a:r>
            <a:r>
              <a:rPr lang="en-US" baseline="0" noProof="0" dirty="0" smtClean="0"/>
              <a:t> tasks, which is equivalent to </a:t>
            </a:r>
            <a:r>
              <a:rPr lang="en-US" b="1" baseline="0" noProof="0" dirty="0" smtClean="0"/>
              <a:t>360 000 kronor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955FB-E347-4ED9-92E4-A0C733891AF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115 days is equivalent to 575 000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kr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955FB-E347-4ED9-92E4-A0C733891AF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noProof="0" dirty="0" smtClean="0">
                <a:latin typeface="Calibri" pitchFamily="34" charset="0"/>
              </a:rPr>
              <a:t>Ration is 147 / 555 = 26%</a:t>
            </a:r>
          </a:p>
          <a:p>
            <a:endParaRPr lang="en-US" noProof="0" dirty="0" smtClean="0"/>
          </a:p>
          <a:p>
            <a:r>
              <a:rPr lang="en-US" noProof="0" dirty="0" smtClean="0"/>
              <a:t>147 days</a:t>
            </a:r>
            <a:r>
              <a:rPr lang="en-US" baseline="0" noProof="0" dirty="0" smtClean="0"/>
              <a:t> is equivalent to 735 000 </a:t>
            </a:r>
            <a:r>
              <a:rPr lang="en-US" baseline="0" noProof="0" dirty="0" err="1" smtClean="0"/>
              <a:t>sek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955FB-E347-4ED9-92E4-A0C733891AF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123</a:t>
            </a:r>
            <a:r>
              <a:rPr lang="en-US" baseline="0" noProof="0" dirty="0" smtClean="0"/>
              <a:t> days is equivalent to 615 000 SEK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955FB-E347-4ED9-92E4-A0C733891AF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955FB-E347-4ED9-92E4-A0C733891A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*Take back control of</a:t>
            </a:r>
            <a:r>
              <a:rPr lang="en-US" baseline="0" noProof="0" dirty="0" smtClean="0"/>
              <a:t> DMS to the team so the team can decide on what is most important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955FB-E347-4ED9-92E4-A0C733891AF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955FB-E347-4ED9-92E4-A0C733891AF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latin typeface="Calibri" pitchFamily="34" charset="0"/>
              </a:rPr>
              <a:t>For </a:t>
            </a:r>
            <a:r>
              <a:rPr lang="en-US" sz="1800" b="1" dirty="0" err="1" smtClean="0">
                <a:latin typeface="Calibri" pitchFamily="34" charset="0"/>
              </a:rPr>
              <a:t>Lockscreen</a:t>
            </a:r>
            <a:r>
              <a:rPr lang="en-US" sz="1800" b="1" baseline="0" dirty="0" smtClean="0">
                <a:latin typeface="Calibri" pitchFamily="34" charset="0"/>
              </a:rPr>
              <a:t> :</a:t>
            </a:r>
            <a:br>
              <a:rPr lang="en-US" sz="1800" b="1" baseline="0" dirty="0" smtClean="0">
                <a:latin typeface="Calibri" pitchFamily="34" charset="0"/>
              </a:rPr>
            </a:br>
            <a:endParaRPr lang="en-US" sz="1800" b="1" baseline="0" dirty="0" smtClean="0">
              <a:latin typeface="Calibri" pitchFamily="34" charset="0"/>
            </a:endParaRPr>
          </a:p>
          <a:p>
            <a:pPr marL="0" marR="0" indent="0" algn="l" defTabSz="914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800" b="0" dirty="0" smtClean="0">
                <a:latin typeface="Calibri" pitchFamily="34" charset="0"/>
              </a:rPr>
              <a:t> 348 issues in 6 months</a:t>
            </a:r>
            <a:br>
              <a:rPr lang="en-US" sz="1800" b="0" dirty="0" smtClean="0">
                <a:latin typeface="Calibri" pitchFamily="34" charset="0"/>
              </a:rPr>
            </a:br>
            <a:endParaRPr lang="en-US" sz="1800" b="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800" b="0" dirty="0" smtClean="0">
                <a:latin typeface="Calibri" pitchFamily="34" charset="0"/>
              </a:rPr>
              <a:t> We spent 57 days </a:t>
            </a:r>
            <a:r>
              <a:rPr lang="en-US" sz="1800" b="0" dirty="0" smtClean="0">
                <a:solidFill>
                  <a:srgbClr val="FF0000"/>
                </a:solidFill>
                <a:latin typeface="Calibri" pitchFamily="34" charset="0"/>
              </a:rPr>
              <a:t>nearly 2 months</a:t>
            </a:r>
            <a:r>
              <a:rPr lang="en-US" sz="1800" b="0" dirty="0" smtClean="0">
                <a:latin typeface="Calibri" pitchFamily="34" charset="0"/>
              </a:rPr>
              <a:t> on other activities than improving</a:t>
            </a:r>
            <a:r>
              <a:rPr lang="en-US" sz="1800" b="0" baseline="0" dirty="0" smtClean="0">
                <a:latin typeface="Calibri" pitchFamily="34" charset="0"/>
              </a:rPr>
              <a:t> our code quality</a:t>
            </a:r>
            <a:r>
              <a:rPr lang="en-US" sz="1800" b="0" dirty="0" smtClean="0">
                <a:latin typeface="Calibri" pitchFamily="34" charset="0"/>
              </a:rPr>
              <a:t>.</a:t>
            </a:r>
            <a:endParaRPr lang="sv-SE" sz="1800" b="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955FB-E347-4ED9-92E4-A0C733891AF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955FB-E347-4ED9-92E4-A0C733891AF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955FB-E347-4ED9-92E4-A0C733891AF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955FB-E347-4ED9-92E4-A0C733891A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(100 000 / 160 h) * 8 = one</a:t>
            </a:r>
            <a:r>
              <a:rPr lang="en-US" baseline="0" noProof="0" dirty="0" smtClean="0"/>
              <a:t> day cost per developer * 3 days the period of handling a </a:t>
            </a:r>
            <a:r>
              <a:rPr lang="en-US" baseline="0" noProof="0" dirty="0" err="1" smtClean="0"/>
              <a:t>dms</a:t>
            </a:r>
            <a:endParaRPr lang="en-US" noProof="0" dirty="0" smtClean="0"/>
          </a:p>
          <a:p>
            <a:r>
              <a:rPr lang="en-US" noProof="0" dirty="0" smtClean="0"/>
              <a:t>15 000 </a:t>
            </a:r>
            <a:r>
              <a:rPr lang="en-US" noProof="0" dirty="0" err="1" smtClean="0"/>
              <a:t>sek</a:t>
            </a:r>
            <a:r>
              <a:rPr lang="en-US" noProof="0" dirty="0" smtClean="0"/>
              <a:t> per issue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955FB-E347-4ED9-92E4-A0C733891AF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baseline="0" noProof="0" dirty="0" smtClean="0"/>
              <a:t> Forwarded: 17 days * 5 000 </a:t>
            </a:r>
            <a:r>
              <a:rPr lang="en-US" baseline="0" noProof="0" dirty="0" err="1" smtClean="0"/>
              <a:t>kr</a:t>
            </a:r>
            <a:r>
              <a:rPr lang="en-US" baseline="0" noProof="0" dirty="0" smtClean="0"/>
              <a:t>/day =   85 000 </a:t>
            </a:r>
            <a:r>
              <a:rPr lang="en-US" baseline="0" noProof="0" dirty="0" err="1" smtClean="0"/>
              <a:t>kr</a:t>
            </a:r>
            <a:r>
              <a:rPr lang="en-US" baseline="0" noProof="0" dirty="0" smtClean="0"/>
              <a:t> is spent on forwarding issues every half year</a:t>
            </a:r>
          </a:p>
          <a:p>
            <a:pPr>
              <a:buFont typeface="Arial" charset="0"/>
              <a:buChar char="•"/>
            </a:pPr>
            <a:r>
              <a:rPr lang="en-US" baseline="0" noProof="0" dirty="0" smtClean="0"/>
              <a:t> Rejected/Duplicated: 18 days * 5 000 = 90 000 </a:t>
            </a:r>
            <a:r>
              <a:rPr lang="en-US" baseline="0" noProof="0" dirty="0" err="1" smtClean="0"/>
              <a:t>kr</a:t>
            </a:r>
            <a:endParaRPr lang="en-US" baseline="0" noProof="0" dirty="0" smtClean="0"/>
          </a:p>
          <a:p>
            <a:pPr>
              <a:buFont typeface="Arial" charset="0"/>
              <a:buChar char="•"/>
            </a:pPr>
            <a:r>
              <a:rPr lang="en-US" baseline="0" noProof="0" dirty="0" smtClean="0"/>
              <a:t> Fixed: 555 days * 5 000 * 2 775 000 </a:t>
            </a:r>
            <a:r>
              <a:rPr lang="en-US" baseline="0" noProof="0" dirty="0" err="1" smtClean="0"/>
              <a:t>kr</a:t>
            </a:r>
            <a:r>
              <a:rPr lang="en-US" baseline="0" noProof="0" dirty="0" smtClean="0"/>
              <a:t> is spent on fixing and delivering issues every half year</a:t>
            </a:r>
          </a:p>
          <a:p>
            <a:pPr>
              <a:buFont typeface="Arial" charset="0"/>
              <a:buChar char="•"/>
            </a:pPr>
            <a:r>
              <a:rPr lang="en-US" baseline="0" noProof="0" dirty="0" smtClean="0"/>
              <a:t> Verified: 115 * 5 000 = 575 000 </a:t>
            </a:r>
            <a:r>
              <a:rPr lang="en-US" noProof="0" dirty="0" err="1" smtClean="0"/>
              <a:t>kr</a:t>
            </a:r>
            <a:r>
              <a:rPr lang="en-US" noProof="0" dirty="0" smtClean="0"/>
              <a:t> is</a:t>
            </a:r>
            <a:r>
              <a:rPr lang="en-US" baseline="0" noProof="0" dirty="0" smtClean="0"/>
              <a:t> spent on delivery tasks every half year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955FB-E347-4ED9-92E4-A0C733891AF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Calibri" pitchFamily="34" charset="0"/>
              </a:rPr>
              <a:t> These were calculated out of total rejected issues i.e. the 106.</a:t>
            </a:r>
          </a:p>
          <a:p>
            <a:pPr>
              <a:buFont typeface="Arial" pitchFamily="34" charset="0"/>
              <a:buChar char="•"/>
            </a:pPr>
            <a:endParaRPr lang="en-US" sz="12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Calibri" pitchFamily="34" charset="0"/>
              </a:rPr>
              <a:t> Example works as designed is 38,68% </a:t>
            </a:r>
            <a:r>
              <a:rPr lang="en-US" sz="1200" dirty="0" smtClean="0">
                <a:latin typeface="Calibri" pitchFamily="34" charset="0"/>
                <a:sym typeface="Wingdings" pitchFamily="2" charset="2"/>
              </a:rPr>
              <a:t> </a:t>
            </a:r>
            <a:r>
              <a:rPr lang="en-US" sz="1200" dirty="0" smtClean="0">
                <a:latin typeface="Calibri" pitchFamily="34" charset="0"/>
              </a:rPr>
              <a:t>41 / 106.</a:t>
            </a:r>
            <a:endParaRPr lang="sv-SE" sz="1200" dirty="0" smtClean="0">
              <a:latin typeface="Calibri" pitchFamily="34" charset="0"/>
            </a:endParaRP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955FB-E347-4ED9-92E4-A0C733891AF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Calibri" pitchFamily="34" charset="0"/>
              </a:rPr>
              <a:t>Calculated out of total rejected issues i.e. the 153.</a:t>
            </a:r>
          </a:p>
          <a:p>
            <a:pPr>
              <a:buFont typeface="Arial" pitchFamily="34" charset="0"/>
              <a:buChar char="•"/>
            </a:pPr>
            <a:endParaRPr lang="en-US" sz="12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Calibri" pitchFamily="34" charset="0"/>
              </a:rPr>
              <a:t> For example works as designed 22,88% </a:t>
            </a:r>
            <a:r>
              <a:rPr lang="en-US" sz="1200" dirty="0" smtClean="0">
                <a:latin typeface="Calibri" pitchFamily="34" charset="0"/>
                <a:sym typeface="Wingdings" pitchFamily="2" charset="2"/>
              </a:rPr>
              <a:t> </a:t>
            </a:r>
            <a:r>
              <a:rPr lang="en-US" sz="1200" dirty="0" smtClean="0">
                <a:latin typeface="Calibri" pitchFamily="34" charset="0"/>
              </a:rPr>
              <a:t>35 / 153 (total rejected).</a:t>
            </a:r>
            <a:endParaRPr lang="sv-SE" sz="1200" dirty="0" smtClean="0">
              <a:latin typeface="Calibri" pitchFamily="34" charset="0"/>
            </a:endParaRP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955FB-E347-4ED9-92E4-A0C733891AF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62400" y="1350000"/>
            <a:ext cx="7826400" cy="540000"/>
          </a:xfrm>
          <a:prstGeom prst="rect">
            <a:avLst/>
          </a:prstGeom>
        </p:spPr>
        <p:txBody>
          <a:bodyPr lIns="90000" tIns="0" rIns="90000" bIns="0" anchor="b" anchorCtr="0">
            <a:noAutofit/>
          </a:bodyPr>
          <a:lstStyle>
            <a:lvl1pPr algn="ctr">
              <a:defRPr sz="2400" b="1" baseline="0" smtClean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noProof="0" dirty="0" smtClean="0"/>
              <a:t>A</a:t>
            </a:r>
            <a:r>
              <a:rPr lang="en-US" altLang="ja-JP" noProof="0" smtClean="0"/>
              <a:t>dd </a:t>
            </a:r>
            <a:r>
              <a:rPr lang="en-US" altLang="ja-JP" noProof="0" dirty="0" smtClean="0"/>
              <a:t>main title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62400" y="2160000"/>
            <a:ext cx="7826400" cy="8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500" b="1" baseline="0" smtClean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noProof="0" dirty="0" smtClean="0"/>
              <a:t>A</a:t>
            </a:r>
            <a:r>
              <a:rPr lang="en-US" altLang="ja-JP" noProof="0" smtClean="0"/>
              <a:t>dd </a:t>
            </a:r>
            <a:r>
              <a:rPr lang="en-US" altLang="ja-JP" noProof="0" dirty="0" smtClean="0"/>
              <a:t>sub title</a:t>
            </a:r>
          </a:p>
        </p:txBody>
      </p:sp>
      <p:sp>
        <p:nvSpPr>
          <p:cNvPr id="13" name="テキスト プレースホルダ 9"/>
          <p:cNvSpPr>
            <a:spLocks noGrp="1"/>
          </p:cNvSpPr>
          <p:nvPr>
            <p:ph type="body" sz="quarter" idx="13" hasCustomPrompt="1"/>
          </p:nvPr>
        </p:nvSpPr>
        <p:spPr>
          <a:xfrm>
            <a:off x="662400" y="3510000"/>
            <a:ext cx="7826400" cy="6732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1050" baseline="0">
                <a:solidFill>
                  <a:schemeClr val="tx1"/>
                </a:solidFill>
                <a:latin typeface="+mn-lt"/>
              </a:defRPr>
            </a:lvl1pPr>
            <a:lvl2pPr algn="ctr">
              <a:spcAft>
                <a:spcPts val="0"/>
              </a:spcAft>
              <a:buFontTx/>
              <a:buNone/>
              <a:defRPr sz="10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ja-JP" noProof="0" dirty="0" smtClean="0">
                <a:latin typeface="HelveticaNeueLT Pro 55 Roman" pitchFamily="34" charset="0"/>
              </a:rPr>
              <a:t>D</a:t>
            </a:r>
            <a:r>
              <a:rPr lang="en-US" altLang="ja-JP" noProof="0" smtClean="0">
                <a:latin typeface="HelveticaNeueLT Pro 55 Roman" pitchFamily="34" charset="0"/>
              </a:rPr>
              <a:t>epartment </a:t>
            </a:r>
            <a:r>
              <a:rPr lang="en-US" altLang="ja-JP" noProof="0" dirty="0" smtClean="0">
                <a:latin typeface="HelveticaNeueLT Pro 55 Roman" pitchFamily="34" charset="0"/>
              </a:rPr>
              <a:t>name</a:t>
            </a:r>
            <a:endParaRPr lang="en-US" altLang="ja-JP" noProof="0" dirty="0" smtClean="0"/>
          </a:p>
        </p:txBody>
      </p:sp>
      <p:sp>
        <p:nvSpPr>
          <p:cNvPr id="9" name="テキスト プレースホルダ 9"/>
          <p:cNvSpPr>
            <a:spLocks noGrp="1"/>
          </p:cNvSpPr>
          <p:nvPr>
            <p:ph type="body" sz="quarter" idx="14" hasCustomPrompt="1"/>
          </p:nvPr>
        </p:nvSpPr>
        <p:spPr>
          <a:xfrm>
            <a:off x="662400" y="4320000"/>
            <a:ext cx="7826400" cy="3492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750" baseline="0">
                <a:solidFill>
                  <a:schemeClr val="tx1"/>
                </a:solidFill>
                <a:latin typeface="+mn-lt"/>
              </a:defRPr>
            </a:lvl1pPr>
            <a:lvl2pPr algn="ctr">
              <a:spcAft>
                <a:spcPts val="0"/>
              </a:spcAft>
              <a:buFontTx/>
              <a:buNone/>
              <a:defRPr sz="10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ja-JP" noProof="0" dirty="0" smtClean="0"/>
              <a:t>© Sony Mobile Communications </a:t>
            </a:r>
            <a:r>
              <a:rPr lang="sv-SE" altLang="ja-JP" noProof="0" dirty="0" smtClean="0"/>
              <a:t>(</a:t>
            </a:r>
            <a:r>
              <a:rPr lang="sv-SE" altLang="ja-JP" noProof="0" dirty="0" err="1" smtClean="0"/>
              <a:t>add</a:t>
            </a:r>
            <a:r>
              <a:rPr lang="sv-SE" altLang="ja-JP" noProof="0" dirty="0" smtClean="0"/>
              <a:t> </a:t>
            </a:r>
            <a:r>
              <a:rPr lang="sv-SE" altLang="ja-JP" noProof="0" dirty="0" err="1" smtClean="0"/>
              <a:t>when</a:t>
            </a:r>
            <a:r>
              <a:rPr lang="sv-SE" altLang="ja-JP" noProof="0" dirty="0" smtClean="0"/>
              <a:t> </a:t>
            </a:r>
            <a:r>
              <a:rPr lang="sv-SE" altLang="ja-JP" noProof="0" dirty="0" err="1" smtClean="0"/>
              <a:t>needed</a:t>
            </a:r>
            <a:r>
              <a:rPr lang="sv-SE" altLang="ja-JP" noProof="0" dirty="0" smtClean="0"/>
              <a:t>)</a:t>
            </a:r>
            <a:endParaRPr lang="en-US" altLang="ja-JP" noProof="0" dirty="0" smtClean="0"/>
          </a:p>
        </p:txBody>
      </p:sp>
      <p:pic>
        <p:nvPicPr>
          <p:cNvPr id="14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b="46816"/>
          <a:stretch/>
        </p:blipFill>
        <p:spPr bwMode="auto">
          <a:xfrm>
            <a:off x="250825" y="270000"/>
            <a:ext cx="950400" cy="17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9144000" cy="4819500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50825" y="268289"/>
            <a:ext cx="7740000" cy="609600"/>
          </a:xfrm>
        </p:spPr>
        <p:txBody>
          <a:bodyPr anchor="t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Add </a:t>
            </a:r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 bwMode="gray">
          <a:xfrm>
            <a:off x="250825" y="1025524"/>
            <a:ext cx="8642349" cy="3670301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8208000" y="144000"/>
            <a:ext cx="792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9144000" cy="4819500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 anchor="t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</a:t>
            </a:r>
            <a:r>
              <a:rPr lang="en-US" smtClean="0"/>
              <a:t>dd </a:t>
            </a:r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 bwMode="gray">
          <a:xfrm>
            <a:off x="250825" y="1025524"/>
            <a:ext cx="4213225" cy="3670301"/>
          </a:xfrm>
        </p:spPr>
        <p:txBody>
          <a:bodyPr/>
          <a:lstStyle>
            <a:lvl1pPr>
              <a:buClr>
                <a:schemeClr val="bg1"/>
              </a:buClr>
              <a:defRPr baseline="0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8208000" y="144000"/>
            <a:ext cx="792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5"/>
          <p:cNvSpPr>
            <a:spLocks noGrp="1"/>
          </p:cNvSpPr>
          <p:nvPr>
            <p:ph sz="quarter" idx="11" hasCustomPrompt="1"/>
          </p:nvPr>
        </p:nvSpPr>
        <p:spPr bwMode="gray">
          <a:xfrm>
            <a:off x="4679950" y="1025524"/>
            <a:ext cx="4213225" cy="3670301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4819650"/>
          </a:xfrm>
          <a:prstGeom prst="rect">
            <a:avLst/>
          </a:prstGeom>
          <a:solidFill>
            <a:schemeClr val="tx1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Add </a:t>
            </a:r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t="-2"/>
          <a:stretch/>
        </p:blipFill>
        <p:spPr bwMode="black">
          <a:xfrm>
            <a:off x="8208000" y="144000"/>
            <a:ext cx="791208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50825" y="1025525"/>
            <a:ext cx="8642350" cy="36703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</a:t>
            </a:r>
            <a:r>
              <a:rPr lang="en-US" dirty="0" smtClean="0"/>
              <a:t>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page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4819650"/>
          </a:xfrm>
          <a:prstGeom prst="rect">
            <a:avLst/>
          </a:prstGeom>
          <a:solidFill>
            <a:srgbClr val="000000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A</a:t>
            </a:r>
            <a:r>
              <a:rPr lang="en-US" smtClean="0"/>
              <a:t>dd </a:t>
            </a:r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t="-2"/>
          <a:stretch/>
        </p:blipFill>
        <p:spPr bwMode="black">
          <a:xfrm>
            <a:off x="8208000" y="144000"/>
            <a:ext cx="791208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50825" y="1025525"/>
            <a:ext cx="4213225" cy="36703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4679951" y="1025525"/>
            <a:ext cx="4213224" cy="36702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 with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8208000" y="144000"/>
            <a:ext cx="792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gal end n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4"/>
          <p:cNvSpPr txBox="1"/>
          <p:nvPr userDrawn="1"/>
        </p:nvSpPr>
        <p:spPr bwMode="gray">
          <a:xfrm>
            <a:off x="360000" y="4507200"/>
            <a:ext cx="8424000" cy="54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ts val="1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750" b="0" i="0" noProof="1" smtClean="0">
                <a:solidFill>
                  <a:schemeClr val="bg1"/>
                </a:solidFill>
                <a:latin typeface="Arial" pitchFamily="34" charset="0"/>
                <a:ea typeface="メイリオ"/>
                <a:cs typeface="Arial" pitchFamily="34" charset="0"/>
              </a:rPr>
              <a:t>SONY is a registered trademark of Sony Corporation.</a:t>
            </a:r>
          </a:p>
          <a:p>
            <a:pPr algn="ctr">
              <a:lnSpc>
                <a:spcPts val="1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750" b="0" i="0" noProof="1" smtClean="0">
                <a:solidFill>
                  <a:schemeClr val="bg1"/>
                </a:solidFill>
                <a:latin typeface="Arial" pitchFamily="34" charset="0"/>
                <a:ea typeface="メイリオ"/>
                <a:cs typeface="Arial" pitchFamily="34" charset="0"/>
              </a:rPr>
              <a:t>Names of Sony products and services are the registered trademarks and/or trademarks of Sony Corporation or its Group companies.</a:t>
            </a:r>
          </a:p>
          <a:p>
            <a:pPr algn="ctr">
              <a:lnSpc>
                <a:spcPts val="1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750" b="0" i="0" noProof="1" smtClean="0">
                <a:solidFill>
                  <a:schemeClr val="bg1"/>
                </a:solidFill>
                <a:latin typeface="Arial" pitchFamily="34" charset="0"/>
                <a:ea typeface="メイリオ"/>
                <a:cs typeface="Arial" pitchFamily="34" charset="0"/>
              </a:rPr>
              <a:t>Other company names and product names are registered trademarks and/or trademarks of the respective companies.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2000" y="2159778"/>
            <a:ext cx="2700000" cy="78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50825" y="268288"/>
            <a:ext cx="7740000" cy="609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noProof="0" dirty="0" smtClean="0"/>
              <a:t>A</a:t>
            </a:r>
            <a:r>
              <a:rPr lang="en-US" noProof="0" smtClean="0"/>
              <a:t>dd </a:t>
            </a:r>
            <a:r>
              <a:rPr lang="en-US" noProof="0" dirty="0" smtClean="0"/>
              <a:t>slide title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50825" y="1025525"/>
            <a:ext cx="8642350" cy="3670300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C</a:t>
            </a:r>
            <a:r>
              <a:rPr lang="en-US" noProof="0" smtClean="0"/>
              <a:t>lick to add text</a:t>
            </a:r>
            <a:endParaRPr lang="en-US" noProof="0" dirty="0" smtClean="0"/>
          </a:p>
          <a:p>
            <a:pPr lvl="1"/>
            <a:r>
              <a:rPr lang="en-US" noProof="0" smtClean="0"/>
              <a:t>Second </a:t>
            </a:r>
            <a:r>
              <a:rPr lang="en-US" noProof="0" dirty="0" smtClean="0"/>
              <a:t>level</a:t>
            </a:r>
          </a:p>
          <a:p>
            <a:pPr lvl="2"/>
            <a:r>
              <a:rPr lang="en-US" noProof="0" smtClean="0"/>
              <a:t>Third </a:t>
            </a:r>
            <a:r>
              <a:rPr lang="en-US" noProof="0" dirty="0" smtClean="0"/>
              <a:t>level</a:t>
            </a:r>
          </a:p>
          <a:p>
            <a:pPr lvl="3"/>
            <a:r>
              <a:rPr lang="en-US" noProof="0" smtClean="0"/>
              <a:t>Fourth </a:t>
            </a:r>
            <a:r>
              <a:rPr lang="en-US" noProof="0" dirty="0" smtClean="0"/>
              <a:t>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8172000" y="4819650"/>
            <a:ext cx="972000" cy="323850"/>
          </a:xfrm>
          <a:prstGeom prst="rect">
            <a:avLst/>
          </a:prstGeom>
          <a:solidFill>
            <a:srgbClr val="CD0921"/>
          </a:solidFill>
          <a:ln w="25400">
            <a:noFill/>
            <a:tailEnd type="none"/>
          </a:ln>
          <a:effectLst/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>
            <a:noAutofit/>
          </a:bodyPr>
          <a:lstStyle/>
          <a:p>
            <a:pPr algn="ctr"/>
            <a:endParaRPr lang="en-US" sz="975" dirty="0" err="1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直線コネクタ 15"/>
          <p:cNvCxnSpPr/>
          <p:nvPr/>
        </p:nvCxnSpPr>
        <p:spPr bwMode="black">
          <a:xfrm>
            <a:off x="324000" y="4903835"/>
            <a:ext cx="0" cy="16200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xtHeaderSecClass"/>
          <p:cNvSpPr txBox="1"/>
          <p:nvPr/>
        </p:nvSpPr>
        <p:spPr>
          <a:xfrm>
            <a:off x="8255000" y="49237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000000"/>
                </a:solidFill>
                <a:latin typeface="Arial"/>
              </a:rPr>
              <a:t>&lt;security class&gt;</a:t>
            </a:r>
            <a:endParaRPr lang="en-US" sz="750" b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xtFooterLeft"/>
          <p:cNvSpPr txBox="1"/>
          <p:nvPr userDrawn="1"/>
        </p:nvSpPr>
        <p:spPr>
          <a:xfrm>
            <a:off x="979169" y="49237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sv-SE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8" name="txtFooterRight"/>
          <p:cNvSpPr txBox="1"/>
          <p:nvPr userDrawn="1"/>
        </p:nvSpPr>
        <p:spPr>
          <a:xfrm>
            <a:off x="2977260" y="49237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&lt;the title of the document&gt;</a:t>
            </a:r>
            <a:endParaRPr lang="sv-SE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9" name="txtFooterDate"/>
          <p:cNvSpPr txBox="1"/>
          <p:nvPr userDrawn="1"/>
        </p:nvSpPr>
        <p:spPr>
          <a:xfrm>
            <a:off x="385190" y="49237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sv-SE" sz="750" b="0" smtClean="0">
                <a:solidFill>
                  <a:srgbClr val="7F7F7F"/>
                </a:solidFill>
                <a:latin typeface="Arial"/>
              </a:rPr>
              <a:t>yyyy-mm-dd</a:t>
            </a:r>
            <a:endParaRPr lang="sv-SE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20" name="txtFooterCVLPage"/>
          <p:cNvSpPr txBox="1"/>
          <p:nvPr userDrawn="1"/>
        </p:nvSpPr>
        <p:spPr>
          <a:xfrm>
            <a:off x="93598" y="49237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3F463A37-9BDA-4F35-A6C9-733828E4BB4D}" type="slidenum">
              <a:rPr lang="sv-SE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sv-SE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61" r:id="rId3"/>
    <p:sldLayoutId id="2147483658" r:id="rId4"/>
    <p:sldLayoutId id="2147483662" r:id="rId5"/>
    <p:sldLayoutId id="2147483655" r:id="rId6"/>
    <p:sldLayoutId id="2147483659" r:id="rId7"/>
    <p:sldLayoutId id="2147483656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855402" rtl="0" eaLnBrk="1" latinLnBrk="0" hangingPunct="1">
        <a:lnSpc>
          <a:spcPts val="2400"/>
        </a:lnSpc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976" indent="-215976" algn="l" defTabSz="855402" rtl="0" eaLnBrk="1" latinLnBrk="0" hangingPunct="1">
        <a:spcBef>
          <a:spcPts val="600"/>
        </a:spcBef>
        <a:buClr>
          <a:schemeClr val="bg1"/>
        </a:buClr>
        <a:buFont typeface="HelveticaNeueLT Pro 45 Lt" pitchFamily="34" charset="0"/>
        <a:buChar char="•"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67946" indent="-179980" algn="l" defTabSz="855402" rtl="0" eaLnBrk="1" latinLnBrk="0" hangingPunct="1">
        <a:spcBef>
          <a:spcPts val="400"/>
        </a:spcBef>
        <a:buClr>
          <a:schemeClr val="bg1"/>
        </a:buClr>
        <a:buFont typeface="HelveticaNeueLT Pro 45 Lt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9918" indent="-179980" algn="l" defTabSz="855402" rtl="0" eaLnBrk="1" latinLnBrk="0" hangingPunct="1">
        <a:spcBef>
          <a:spcPts val="300"/>
        </a:spcBef>
        <a:buClr>
          <a:schemeClr val="bg1"/>
        </a:buClr>
        <a:buFont typeface="HelveticaNeueLT Pro 45 Lt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71890" indent="-179980" algn="l" defTabSz="855402" rtl="0" eaLnBrk="1" latinLnBrk="0" hangingPunct="1">
        <a:spcBef>
          <a:spcPts val="300"/>
        </a:spcBef>
        <a:buClr>
          <a:schemeClr val="bg1"/>
        </a:buClr>
        <a:buFont typeface="HelveticaNeueLT Pro 45 Lt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223861" indent="-179980" algn="l" defTabSz="855402" rtl="0" eaLnBrk="1" latinLnBrk="0" hangingPunct="1">
        <a:spcBef>
          <a:spcPts val="300"/>
        </a:spcBef>
        <a:buClr>
          <a:schemeClr val="bg1"/>
        </a:buClr>
        <a:buFont typeface="HelveticaNeueLT Pro 45 Lt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352357" indent="-213851" algn="l" defTabSz="85540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80058" indent="-213851" algn="l" defTabSz="85540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7760" indent="-213851" algn="l" defTabSz="85540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35461" indent="-213851" algn="l" defTabSz="85540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27702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5402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3104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10804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138506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66208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93908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21611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620" userDrawn="1">
          <p15:clr>
            <a:srgbClr val="9FCC3B"/>
          </p15:clr>
        </p15:guide>
        <p15:guide id="2" pos="2880" userDrawn="1">
          <p15:clr>
            <a:srgbClr val="9FCC3B"/>
          </p15:clr>
        </p15:guide>
        <p15:guide id="3" pos="5602" userDrawn="1">
          <p15:clr>
            <a:srgbClr val="547EBF"/>
          </p15:clr>
        </p15:guide>
        <p15:guide id="4" pos="158" userDrawn="1">
          <p15:clr>
            <a:srgbClr val="547EBF"/>
          </p15:clr>
        </p15:guide>
        <p15:guide id="5" orient="horz" pos="169" userDrawn="1">
          <p15:clr>
            <a:srgbClr val="547EBF"/>
          </p15:clr>
        </p15:guide>
        <p15:guide id="6" orient="horz" pos="2958" userDrawn="1">
          <p15:clr>
            <a:srgbClr val="547EBF"/>
          </p15:clr>
        </p15:guide>
        <p15:guide id="7" orient="horz" pos="554" userDrawn="1">
          <p15:clr>
            <a:srgbClr val="547EBF"/>
          </p15:clr>
        </p15:guide>
        <p15:guide id="8" orient="horz" pos="645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youness.ghanim@sonymobile.co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DMS and Quality initiative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A step towards optimizing work flow, resources and cost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>
                <a:latin typeface="Calibri" pitchFamily="34" charset="0"/>
              </a:rPr>
              <a:t>Jörn</a:t>
            </a:r>
            <a:r>
              <a:rPr lang="en-US" dirty="0" smtClean="0">
                <a:latin typeface="Calibri" pitchFamily="34" charset="0"/>
              </a:rPr>
              <a:t> Green’s section | SW4 </a:t>
            </a:r>
          </a:p>
          <a:p>
            <a:r>
              <a:rPr lang="en-US" dirty="0" smtClean="0">
                <a:latin typeface="Calibri" pitchFamily="34" charset="0"/>
              </a:rPr>
              <a:t>Home &amp; Widgets, Lockscreen teams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smtClean="0">
                <a:latin typeface="Calibri" pitchFamily="34" charset="0"/>
              </a:rPr>
              <a:t>© Sony Mobile Communications</a:t>
            </a:r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Reflections on rejected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50825" y="877890"/>
            <a:ext cx="8642349" cy="381793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</a:rPr>
              <a:t>Submitters are not testing according to the right test cases or requirements.</a:t>
            </a:r>
          </a:p>
          <a:p>
            <a:r>
              <a:rPr lang="en-US" sz="2400" dirty="0" smtClean="0">
                <a:latin typeface="Calibri" pitchFamily="34" charset="0"/>
              </a:rPr>
              <a:t>If yes then CRs instead of a defect.</a:t>
            </a:r>
          </a:p>
          <a:p>
            <a:r>
              <a:rPr lang="en-US" sz="2400" dirty="0" smtClean="0">
                <a:latin typeface="Calibri" pitchFamily="34" charset="0"/>
              </a:rPr>
              <a:t>works as designed, Not reproduced, Not Qualified and Already Fixed should be at minimum.</a:t>
            </a:r>
          </a:p>
          <a:p>
            <a:r>
              <a:rPr lang="en-US" sz="2400" dirty="0" smtClean="0">
                <a:latin typeface="Calibri" pitchFamily="34" charset="0"/>
              </a:rPr>
              <a:t>Issues should be reported on the most recent SW label.</a:t>
            </a:r>
          </a:p>
          <a:p>
            <a:r>
              <a:rPr lang="en-US" sz="2400" dirty="0" smtClean="0">
                <a:latin typeface="Calibri" pitchFamily="34" charset="0"/>
              </a:rPr>
              <a:t>Provide a clear point of contact and responsible individual.</a:t>
            </a:r>
          </a:p>
          <a:p>
            <a:r>
              <a:rPr lang="en-US" sz="2400" dirty="0" smtClean="0">
                <a:latin typeface="Calibri" pitchFamily="34" charset="0"/>
              </a:rPr>
              <a:t>We can </a:t>
            </a:r>
            <a:r>
              <a:rPr lang="en-US" sz="2400" dirty="0" smtClean="0">
                <a:solidFill>
                  <a:schemeClr val="accent1"/>
                </a:solidFill>
                <a:latin typeface="Calibri" pitchFamily="34" charset="0"/>
              </a:rPr>
              <a:t>save</a:t>
            </a:r>
            <a:r>
              <a:rPr lang="en-US" sz="2400" dirty="0" smtClean="0">
                <a:latin typeface="Calibri" pitchFamily="34" charset="0"/>
              </a:rPr>
              <a:t> the two teams </a:t>
            </a:r>
            <a:r>
              <a:rPr lang="en-US" sz="2400" dirty="0" smtClean="0">
                <a:solidFill>
                  <a:schemeClr val="accent1"/>
                </a:solidFill>
                <a:latin typeface="Calibri" pitchFamily="34" charset="0"/>
              </a:rPr>
              <a:t>15 days </a:t>
            </a:r>
            <a:r>
              <a:rPr lang="en-US" sz="2400" dirty="0" smtClean="0">
                <a:latin typeface="Calibri" pitchFamily="34" charset="0"/>
              </a:rPr>
              <a:t>of wasted time.</a:t>
            </a:r>
            <a:endParaRPr lang="sv-SE" sz="2400" dirty="0" smtClean="0">
              <a:latin typeface="Calibri" pitchFamily="34" charset="0"/>
            </a:endParaRPr>
          </a:p>
          <a:p>
            <a:pPr lvl="1"/>
            <a:endParaRPr lang="sv-SE" sz="2400" dirty="0" smtClean="0">
              <a:latin typeface="Calibri" pitchFamily="34" charset="0"/>
            </a:endParaRPr>
          </a:p>
          <a:p>
            <a:pPr lvl="1"/>
            <a:endParaRPr lang="sv-SE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Reflections on forwarded issues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 smtClean="0">
                <a:latin typeface="Calibri" pitchFamily="34" charset="0"/>
              </a:rPr>
              <a:t>There are entities in the company having a problem identifying to whom the issues should be submitted.</a:t>
            </a:r>
          </a:p>
          <a:p>
            <a:r>
              <a:rPr lang="en-US" sz="2400" dirty="0" smtClean="0">
                <a:latin typeface="Calibri" pitchFamily="34" charset="0"/>
              </a:rPr>
              <a:t>Education package.</a:t>
            </a:r>
          </a:p>
          <a:p>
            <a:r>
              <a:rPr lang="en-US" sz="2400" dirty="0" smtClean="0">
                <a:latin typeface="Calibri" pitchFamily="34" charset="0"/>
              </a:rPr>
              <a:t>By addressing this we </a:t>
            </a:r>
            <a:r>
              <a:rPr lang="en-US" sz="2400" dirty="0" smtClean="0">
                <a:solidFill>
                  <a:schemeClr val="accent1"/>
                </a:solidFill>
                <a:latin typeface="Calibri" pitchFamily="34" charset="0"/>
              </a:rPr>
              <a:t>save 17 days</a:t>
            </a:r>
            <a:r>
              <a:rPr lang="en-US" sz="2400" dirty="0" smtClean="0">
                <a:latin typeface="Calibri" pitchFamily="34" charset="0"/>
              </a:rPr>
              <a:t> of waste for the two teams.</a:t>
            </a:r>
            <a:endParaRPr lang="sv-SE" sz="2400" dirty="0" smtClean="0">
              <a:latin typeface="Calibri" pitchFamily="34" charset="0"/>
            </a:endParaRP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 bwMode="invGray">
          <a:xfrm>
            <a:off x="6259767" y="2524553"/>
            <a:ext cx="2148747" cy="783666"/>
          </a:xfrm>
          <a:prstGeom prst="rect">
            <a:avLst/>
          </a:prstGeom>
          <a:ln>
            <a:tailEnd type="non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sv-SE" sz="2400" dirty="0" smtClean="0">
              <a:latin typeface="HelveticaNeueLT Pro 55 Roman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invGray">
          <a:xfrm rot="10800000">
            <a:off x="6259767" y="3307041"/>
            <a:ext cx="2146476" cy="783666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sv-SE" sz="2400" dirty="0" smtClean="0">
              <a:latin typeface="HelveticaNeueLT Pro 55 Roman" pitchFamily="34" charset="0"/>
            </a:endParaRPr>
          </a:p>
        </p:txBody>
      </p:sp>
      <p:sp>
        <p:nvSpPr>
          <p:cNvPr id="25" name="Right Arrow 24"/>
          <p:cNvSpPr/>
          <p:nvPr/>
        </p:nvSpPr>
        <p:spPr bwMode="invGray">
          <a:xfrm>
            <a:off x="852984" y="3458744"/>
            <a:ext cx="1146412" cy="467248"/>
          </a:xfrm>
          <a:prstGeom prst="rightArrow">
            <a:avLst/>
          </a:prstGeom>
          <a:ln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endParaRPr lang="sv-SE" sz="2400" smtClean="0">
              <a:latin typeface="HelveticaNeueLT Pro 55 Roman" pitchFamily="34" charset="0"/>
            </a:endParaRPr>
          </a:p>
        </p:txBody>
      </p:sp>
      <p:sp>
        <p:nvSpPr>
          <p:cNvPr id="32" name="Right Arrow 31"/>
          <p:cNvSpPr/>
          <p:nvPr/>
        </p:nvSpPr>
        <p:spPr bwMode="invGray">
          <a:xfrm>
            <a:off x="5266504" y="2666522"/>
            <a:ext cx="821929" cy="467248"/>
          </a:xfrm>
          <a:prstGeom prst="rightArrow">
            <a:avLst/>
          </a:prstGeom>
          <a:ln>
            <a:tailEnd type="non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sv-SE" sz="800" dirty="0" smtClean="0">
                <a:latin typeface="HelveticaNeueLT Pro 55 Roman" pitchFamily="34" charset="0"/>
              </a:rPr>
              <a:t>79 DMS to deliver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2014 Q3-Q4 (Lockscreen, Home &amp; Widget)</a:t>
            </a:r>
            <a:br>
              <a:rPr lang="en-US" dirty="0" smtClean="0">
                <a:latin typeface="Calibri" pitchFamily="34" charset="0"/>
              </a:rPr>
            </a:br>
            <a:r>
              <a:rPr lang="en-US" b="0" dirty="0" smtClean="0">
                <a:latin typeface="Calibri" pitchFamily="34" charset="0"/>
              </a:rPr>
              <a:t>The fix and deliver part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12256" y="1433696"/>
            <a:ext cx="1580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smtClean="0">
                <a:latin typeface="Calibri" pitchFamily="34" charset="0"/>
              </a:rPr>
              <a:t>Deliver</a:t>
            </a:r>
            <a:endParaRPr lang="sv-SE" b="1" dirty="0" smtClean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761" y="853656"/>
            <a:ext cx="4853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½ year </a:t>
            </a:r>
            <a:r>
              <a:rPr lang="en-US" dirty="0" smtClean="0">
                <a:latin typeface="Calibri" pitchFamily="34" charset="0"/>
                <a:sym typeface="Wingdings" pitchFamily="2" charset="2"/>
              </a:rPr>
              <a:t></a:t>
            </a:r>
            <a:r>
              <a:rPr lang="en-US" dirty="0" smtClean="0">
                <a:latin typeface="Calibri" pitchFamily="34" charset="0"/>
              </a:rPr>
              <a:t> 26 weeks </a:t>
            </a:r>
            <a:r>
              <a:rPr lang="en-US" dirty="0" smtClean="0">
                <a:latin typeface="Calibri" pitchFamily="34" charset="0"/>
                <a:sym typeface="Wingdings" pitchFamily="2" charset="2"/>
              </a:rPr>
              <a:t></a:t>
            </a:r>
            <a:r>
              <a:rPr lang="en-US" dirty="0" smtClean="0">
                <a:latin typeface="Calibri" pitchFamily="34" charset="0"/>
              </a:rPr>
              <a:t> 130 weekdays </a:t>
            </a:r>
            <a:r>
              <a:rPr lang="en-US" dirty="0" smtClean="0">
                <a:latin typeface="Calibri" pitchFamily="34" charset="0"/>
                <a:sym typeface="Wingdings" pitchFamily="2" charset="2"/>
              </a:rPr>
              <a:t></a:t>
            </a:r>
            <a:r>
              <a:rPr lang="en-US" dirty="0" smtClean="0">
                <a:latin typeface="Calibri" pitchFamily="34" charset="0"/>
              </a:rPr>
              <a:t>  ~100 workdays</a:t>
            </a:r>
            <a:endParaRPr lang="sv-SE" dirty="0"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89791" y="1870422"/>
            <a:ext cx="1473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Estimated avg. 4h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8516" y="3552819"/>
            <a:ext cx="1164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>
                <a:latin typeface="Calibri" pitchFamily="34" charset="0"/>
              </a:rPr>
              <a:t>148 DMSs to fix</a:t>
            </a:r>
            <a:endParaRPr lang="sv-SE" sz="1200" dirty="0">
              <a:latin typeface="Calibri" pitchFamily="34" charset="0"/>
            </a:endParaRPr>
          </a:p>
        </p:txBody>
      </p:sp>
      <p:sp>
        <p:nvSpPr>
          <p:cNvPr id="20" name="Right Arrow 19"/>
          <p:cNvSpPr/>
          <p:nvPr/>
        </p:nvSpPr>
        <p:spPr bwMode="invGray">
          <a:xfrm>
            <a:off x="855256" y="2689904"/>
            <a:ext cx="1146412" cy="467248"/>
          </a:xfrm>
          <a:prstGeom prst="rightArrow">
            <a:avLst/>
          </a:prstGeom>
          <a:ln>
            <a:tailEnd type="non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endParaRPr lang="sv-SE" sz="2400" smtClean="0">
              <a:latin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3964" y="2783979"/>
            <a:ext cx="1085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>
                <a:latin typeface="Calibri" pitchFamily="34" charset="0"/>
              </a:rPr>
              <a:t>79 DMSs to fix</a:t>
            </a:r>
            <a:endParaRPr lang="sv-SE" sz="1200" dirty="0"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invGray">
          <a:xfrm>
            <a:off x="2261067" y="2522281"/>
            <a:ext cx="2817340" cy="783666"/>
          </a:xfrm>
          <a:prstGeom prst="rect">
            <a:avLst/>
          </a:prstGeom>
          <a:ln>
            <a:tailEnd type="non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sv-SE" sz="2400" dirty="0" smtClean="0">
              <a:latin typeface="HelveticaNeueLT Pro 55 Roman" pitchFamily="34" charset="0"/>
            </a:endParaRPr>
          </a:p>
        </p:txBody>
      </p:sp>
      <p:sp>
        <p:nvSpPr>
          <p:cNvPr id="5" name="Rectangle 4"/>
          <p:cNvSpPr/>
          <p:nvPr/>
        </p:nvSpPr>
        <p:spPr bwMode="invGray">
          <a:xfrm rot="10800000">
            <a:off x="2261068" y="3311593"/>
            <a:ext cx="2817340" cy="783666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sv-SE" sz="2400" dirty="0" smtClean="0">
              <a:latin typeface="HelveticaNeueLT Pro 55 Roman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15891" y="1871119"/>
            <a:ext cx="1650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Estimated avg. 2,5 d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22726" y="1432965"/>
            <a:ext cx="1787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smtClean="0">
                <a:latin typeface="Calibri" pitchFamily="34" charset="0"/>
              </a:rPr>
              <a:t>Fix</a:t>
            </a:r>
            <a:endParaRPr lang="sv-SE" sz="2800" b="1" dirty="0">
              <a:latin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22651" y="3509633"/>
            <a:ext cx="1894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370 days were spent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804" y="2177120"/>
            <a:ext cx="1356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alibri" pitchFamily="34" charset="0"/>
              </a:rPr>
              <a:t>Lockscreen</a:t>
            </a:r>
            <a:endParaRPr lang="sv-SE" sz="2000" b="1" dirty="0">
              <a:solidFill>
                <a:schemeClr val="accent5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9252" y="4035520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" pitchFamily="34" charset="0"/>
              </a:rPr>
              <a:t>Home</a:t>
            </a:r>
            <a:endParaRPr lang="sv-SE" sz="20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sp>
        <p:nvSpPr>
          <p:cNvPr id="31" name="Right Arrow 30"/>
          <p:cNvSpPr/>
          <p:nvPr/>
        </p:nvSpPr>
        <p:spPr bwMode="invGray">
          <a:xfrm>
            <a:off x="5268776" y="3460378"/>
            <a:ext cx="821929" cy="467248"/>
          </a:xfrm>
          <a:prstGeom prst="rightArrow">
            <a:avLst/>
          </a:prstGeom>
          <a:ln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r>
              <a:rPr lang="sv-SE" sz="3200" dirty="0" smtClean="0">
                <a:latin typeface="HelveticaNeueLT Pro 55 Roman" pitchFamily="34" charset="0"/>
              </a:rPr>
              <a:t>144 DMS to deliver</a:t>
            </a:r>
            <a:endParaRPr lang="sv-SE" sz="2400" dirty="0" smtClean="0">
              <a:latin typeface="HelveticaNeueLT Pro 55 Roman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22651" y="2756721"/>
            <a:ext cx="1894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200 days were spent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12257" y="2624833"/>
            <a:ext cx="1818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40</a:t>
            </a:r>
            <a:r>
              <a:rPr lang="en-US" dirty="0" smtClean="0">
                <a:latin typeface="Calibri" pitchFamily="34" charset="0"/>
              </a:rPr>
              <a:t> days were spent on delivery tasks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53200" y="3391393"/>
            <a:ext cx="1777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72</a:t>
            </a:r>
            <a:r>
              <a:rPr lang="en-US" dirty="0" smtClean="0">
                <a:latin typeface="Calibri" pitchFamily="34" charset="0"/>
              </a:rPr>
              <a:t> days were spent on delivery tasks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96837" y="4252705"/>
            <a:ext cx="6310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</a:rPr>
              <a:t>~112</a:t>
            </a:r>
            <a:endParaRPr lang="sv-S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Calibri" pitchFamily="34" charset="0"/>
              </a:rPr>
              <a:t>Deliveries and verified issues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50825" y="877890"/>
            <a:ext cx="8642349" cy="3817936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Integration and cherry picks.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About 216 issues, </a:t>
            </a:r>
            <a:r>
              <a:rPr lang="en-US" sz="2800" dirty="0" smtClean="0">
                <a:solidFill>
                  <a:schemeClr val="accent1"/>
                </a:solidFill>
                <a:latin typeface="Calibri" pitchFamily="34" charset="0"/>
              </a:rPr>
              <a:t>24% out of 887 needed fixing and continued follow-up</a:t>
            </a:r>
            <a:r>
              <a:rPr lang="en-US" sz="2800" dirty="0" smtClean="0">
                <a:latin typeface="Calibri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Time cost for Home and Lockscreen was about </a:t>
            </a:r>
            <a:r>
              <a:rPr lang="en-US" sz="2800" dirty="0" smtClean="0">
                <a:solidFill>
                  <a:schemeClr val="accent1"/>
                </a:solidFill>
                <a:latin typeface="Calibri" pitchFamily="34" charset="0"/>
              </a:rPr>
              <a:t>112 - 115 days</a:t>
            </a:r>
            <a:r>
              <a:rPr lang="en-US" sz="2800" dirty="0" smtClean="0">
                <a:latin typeface="Calibri" pitchFamily="34" charset="0"/>
              </a:rPr>
              <a:t>.</a:t>
            </a:r>
          </a:p>
          <a:p>
            <a:r>
              <a:rPr lang="en-US" sz="2800" dirty="0" smtClean="0">
                <a:latin typeface="Calibri" pitchFamily="34" charset="0"/>
              </a:rPr>
              <a:t>A new team to work with CM helping cherry picks developers handle in parallel to their daily work.</a:t>
            </a:r>
          </a:p>
          <a:p>
            <a:r>
              <a:rPr lang="en-US" sz="2800" dirty="0" smtClean="0">
                <a:latin typeface="Calibri" pitchFamily="34" charset="0"/>
              </a:rPr>
              <a:t>Better if automated.</a:t>
            </a:r>
          </a:p>
          <a:p>
            <a:endParaRPr lang="sv-S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For both teams we spent </a:t>
            </a:r>
            <a:r>
              <a:rPr lang="en-US" sz="2400" dirty="0" smtClean="0">
                <a:solidFill>
                  <a:schemeClr val="accent1"/>
                </a:solidFill>
                <a:latin typeface="Calibri" pitchFamily="34" charset="0"/>
              </a:rPr>
              <a:t>~555 days</a:t>
            </a:r>
            <a:r>
              <a:rPr lang="en-US" sz="2400" dirty="0" smtClean="0">
                <a:latin typeface="Calibri" pitchFamily="34" charset="0"/>
              </a:rPr>
              <a:t> on fixing </a:t>
            </a:r>
            <a:r>
              <a:rPr lang="en-US" sz="2400" u="sng" dirty="0" smtClean="0">
                <a:latin typeface="Calibri" pitchFamily="34" charset="0"/>
              </a:rPr>
              <a:t>actual</a:t>
            </a:r>
            <a:r>
              <a:rPr lang="en-US" sz="2400" dirty="0" smtClean="0">
                <a:latin typeface="Calibri" pitchFamily="34" charset="0"/>
              </a:rPr>
              <a:t> issues while we spent: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About 17 days on forwarding issues.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About 15 days on rejecting.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About 115 days on verifying.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Calibri" pitchFamily="34" charset="0"/>
              </a:rPr>
              <a:t>That is about </a:t>
            </a:r>
            <a:r>
              <a:rPr lang="en-US" sz="2400" b="1" dirty="0" smtClean="0">
                <a:solidFill>
                  <a:schemeClr val="accent1"/>
                </a:solidFill>
                <a:latin typeface="Calibri" pitchFamily="34" charset="0"/>
              </a:rPr>
              <a:t>147</a:t>
            </a:r>
            <a:r>
              <a:rPr lang="en-US" sz="240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  <a:latin typeface="Calibri" pitchFamily="34" charset="0"/>
              </a:rPr>
              <a:t>days</a:t>
            </a:r>
            <a:r>
              <a:rPr lang="en-US" sz="240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spent on other activities other than doing important things.</a:t>
            </a:r>
          </a:p>
          <a:p>
            <a:pPr>
              <a:buNone/>
            </a:pPr>
            <a:endParaRPr lang="sv-SE" sz="2300" dirty="0" smtClean="0"/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Tagged issues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50825" y="877890"/>
            <a:ext cx="8642349" cy="381793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</a:rPr>
              <a:t>Inflow:191 and of those 60, ~30% got rejected or duplicated.</a:t>
            </a:r>
          </a:p>
          <a:p>
            <a:r>
              <a:rPr lang="en-US" sz="2400" dirty="0" smtClean="0">
                <a:latin typeface="Calibri" pitchFamily="34" charset="0"/>
              </a:rPr>
              <a:t>Cost of rejected tagged issues is </a:t>
            </a:r>
            <a:r>
              <a:rPr lang="en-US" sz="2400" b="1" dirty="0" smtClean="0">
                <a:solidFill>
                  <a:srgbClr val="0070C0"/>
                </a:solidFill>
                <a:latin typeface="Calibri" pitchFamily="34" charset="0"/>
              </a:rPr>
              <a:t>123 days.</a:t>
            </a:r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Triage team needs to improve its tagging method.</a:t>
            </a:r>
          </a:p>
          <a:p>
            <a:r>
              <a:rPr lang="en-US" sz="2400" dirty="0" smtClean="0">
                <a:latin typeface="Calibri" pitchFamily="34" charset="0"/>
              </a:rPr>
              <a:t>Tech PMs, Team leaders, Scope owner or Architects should be part of the tagging session.</a:t>
            </a:r>
          </a:p>
          <a:p>
            <a:r>
              <a:rPr lang="en-US" sz="2400" dirty="0" smtClean="0">
                <a:latin typeface="Calibri" pitchFamily="34" charset="0"/>
              </a:rPr>
              <a:t>Pre-triage with business </a:t>
            </a:r>
            <a:r>
              <a:rPr lang="en-US" sz="2400" dirty="0" err="1" smtClean="0">
                <a:latin typeface="Calibri" pitchFamily="34" charset="0"/>
              </a:rPr>
              <a:t>prio</a:t>
            </a:r>
            <a:r>
              <a:rPr lang="en-US" sz="2400" dirty="0" smtClean="0">
                <a:latin typeface="Calibri" pitchFamily="34" charset="0"/>
              </a:rPr>
              <a:t>.</a:t>
            </a:r>
          </a:p>
          <a:p>
            <a:pPr>
              <a:buNone/>
            </a:pP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Other DMS time thieves that are tricky to measure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50825" y="877890"/>
            <a:ext cx="8642349" cy="3817936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Calibri" pitchFamily="34" charset="0"/>
              </a:rPr>
              <a:t>Tag requests used as an ’enforcement tool’ to get a DMS fixed.</a:t>
            </a:r>
          </a:p>
          <a:p>
            <a:r>
              <a:rPr lang="en-US" sz="2200" dirty="0" smtClean="0">
                <a:latin typeface="Calibri" pitchFamily="34" charset="0"/>
              </a:rPr>
              <a:t>Feature as an issue / </a:t>
            </a:r>
            <a:r>
              <a:rPr lang="en-US" sz="2200" dirty="0" err="1" smtClean="0">
                <a:latin typeface="Calibri" pitchFamily="34" charset="0"/>
              </a:rPr>
              <a:t>Viv</a:t>
            </a:r>
            <a:r>
              <a:rPr lang="en-US" sz="2200" dirty="0" smtClean="0">
                <a:latin typeface="Calibri" pitchFamily="34" charset="0"/>
              </a:rPr>
              <a:t>.</a:t>
            </a:r>
          </a:p>
          <a:p>
            <a:r>
              <a:rPr lang="en-US" sz="2200" dirty="0" smtClean="0">
                <a:latin typeface="Calibri" pitchFamily="34" charset="0"/>
              </a:rPr>
              <a:t>Difference between KK and LL.</a:t>
            </a:r>
          </a:p>
          <a:p>
            <a:r>
              <a:rPr lang="en-US" sz="2200" dirty="0" smtClean="0">
                <a:latin typeface="Calibri" pitchFamily="34" charset="0"/>
              </a:rPr>
              <a:t>Personal opinion / Might turn valuable.</a:t>
            </a:r>
          </a:p>
          <a:p>
            <a:r>
              <a:rPr lang="en-US" sz="2200" dirty="0" smtClean="0">
                <a:latin typeface="Calibri" pitchFamily="34" charset="0"/>
              </a:rPr>
              <a:t>Failing DRs based on wrong use case / Master Ship / Tag.</a:t>
            </a:r>
          </a:p>
          <a:p>
            <a:r>
              <a:rPr lang="en-US" sz="2200" dirty="0" smtClean="0">
                <a:latin typeface="Calibri" pitchFamily="34" charset="0"/>
              </a:rPr>
              <a:t>Recent calls widget has been phased out </a:t>
            </a:r>
            <a:r>
              <a:rPr lang="en-US" sz="2200" dirty="0" smtClean="0">
                <a:latin typeface="Calibri" pitchFamily="34" charset="0"/>
                <a:sym typeface="Wingdings" pitchFamily="2" charset="2"/>
              </a:rPr>
              <a:t> </a:t>
            </a:r>
            <a:r>
              <a:rPr lang="en-US" sz="2200" dirty="0" smtClean="0">
                <a:latin typeface="Calibri" pitchFamily="34" charset="0"/>
              </a:rPr>
              <a:t>No need for us including localization to maintain this.</a:t>
            </a:r>
          </a:p>
          <a:p>
            <a:endParaRPr lang="en-US" sz="2200" dirty="0" smtClean="0">
              <a:latin typeface="Calibri" pitchFamily="34" charset="0"/>
            </a:endParaRPr>
          </a:p>
          <a:p>
            <a:endParaRPr lang="en-US" sz="22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Way of Work in CGVDSUP (SW4.6)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50825" y="784746"/>
            <a:ext cx="8642349" cy="391107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alibri" pitchFamily="34" charset="0"/>
              </a:rPr>
              <a:t>Reduce inflow of DMS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T-hour findings on separate Bug board, not DMS.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Test ourselves when feature is done.</a:t>
            </a:r>
          </a:p>
          <a:p>
            <a:pPr lvl="2"/>
            <a:r>
              <a:rPr lang="en-US" dirty="0" smtClean="0">
                <a:latin typeface="Calibri" pitchFamily="34" charset="0"/>
              </a:rPr>
              <a:t>Quicker turn around time of found issues.</a:t>
            </a:r>
          </a:p>
          <a:p>
            <a:pPr lvl="2"/>
            <a:r>
              <a:rPr lang="en-US" dirty="0" smtClean="0">
                <a:latin typeface="Calibri" pitchFamily="34" charset="0"/>
              </a:rPr>
              <a:t>Show and tell.</a:t>
            </a:r>
          </a:p>
          <a:p>
            <a:r>
              <a:rPr lang="en-US" dirty="0" smtClean="0">
                <a:latin typeface="Calibri" pitchFamily="34" charset="0"/>
              </a:rPr>
              <a:t>Reduce Tagged issues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Intercept / Monitor tag requests.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Help Triage with information of what’s important.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Request tags on what we think is most important.</a:t>
            </a:r>
          </a:p>
          <a:p>
            <a:r>
              <a:rPr lang="en-US" dirty="0" smtClean="0">
                <a:latin typeface="Calibri" pitchFamily="34" charset="0"/>
              </a:rPr>
              <a:t>Quicker delivery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New branching strategy.</a:t>
            </a:r>
          </a:p>
          <a:p>
            <a:r>
              <a:rPr lang="en-US" dirty="0" smtClean="0">
                <a:latin typeface="Calibri" pitchFamily="34" charset="0"/>
              </a:rPr>
              <a:t>Other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Daily Walkthrough (Forward, reject, duplicate else assign and prioritize).</a:t>
            </a:r>
          </a:p>
          <a:p>
            <a:pPr lvl="1"/>
            <a:r>
              <a:rPr lang="en-US" dirty="0" err="1" smtClean="0">
                <a:latin typeface="Calibri" pitchFamily="34" charset="0"/>
              </a:rPr>
              <a:t>Prio</a:t>
            </a:r>
            <a:r>
              <a:rPr lang="en-US" dirty="0" smtClean="0">
                <a:latin typeface="Calibri" pitchFamily="34" charset="0"/>
              </a:rPr>
              <a:t> ladder and bug board.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Teams are proactive and mitigate risks.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Quality team takes the first hit.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400" y="1057700"/>
            <a:ext cx="7826400" cy="2452299"/>
          </a:xfrm>
        </p:spPr>
        <p:txBody>
          <a:bodyPr anchor="ctr"/>
          <a:lstStyle/>
          <a:p>
            <a:r>
              <a:rPr lang="en-US" sz="8800" dirty="0" smtClean="0">
                <a:latin typeface="Calibri" pitchFamily="34" charset="0"/>
              </a:rPr>
              <a:t>Questions?</a:t>
            </a:r>
            <a:endParaRPr lang="en-US" sz="8800" dirty="0">
              <a:latin typeface="Calibri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v-SE" dirty="0" smtClean="0"/>
              <a:t>Youness Ghanim (</a:t>
            </a:r>
            <a:r>
              <a:rPr lang="sv-SE" dirty="0" err="1" smtClean="0">
                <a:hlinkClick r:id="rId3"/>
              </a:rPr>
              <a:t>youness.ghanim@sonymobile.com</a:t>
            </a:r>
            <a:r>
              <a:rPr lang="sv-SE" dirty="0" smtClean="0"/>
              <a:t>)</a:t>
            </a:r>
          </a:p>
          <a:p>
            <a:r>
              <a:rPr lang="sv-SE" dirty="0" smtClean="0"/>
              <a:t>Pierre </a:t>
            </a:r>
            <a:r>
              <a:rPr lang="sv-SE" dirty="0" err="1" smtClean="0"/>
              <a:t>Stehagne</a:t>
            </a:r>
            <a:r>
              <a:rPr lang="sv-SE" dirty="0" smtClean="0"/>
              <a:t> (</a:t>
            </a:r>
            <a:r>
              <a:rPr lang="sv-SE" dirty="0" err="1" smtClean="0"/>
              <a:t>pierre.stehagen@sonymobile.com</a:t>
            </a:r>
            <a:r>
              <a:rPr lang="sv-SE" dirty="0" smtClean="0"/>
              <a:t>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Snap shot for Home &amp; Widgets</a:t>
            </a:r>
            <a:br>
              <a:rPr lang="en-US" dirty="0" smtClean="0">
                <a:latin typeface="Calibri" pitchFamily="34" charset="0"/>
              </a:rPr>
            </a:b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High level picture for issues and summary</a:t>
            </a:r>
            <a:endParaRPr lang="sv-SE" sz="1800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1" y="1030406"/>
          <a:ext cx="4773986" cy="3252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53986" y="4066353"/>
            <a:ext cx="43536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alibri" pitchFamily="34" charset="0"/>
              </a:rPr>
              <a:t>About 357 days spent on fixing actual issues while</a:t>
            </a:r>
          </a:p>
          <a:p>
            <a:pPr algn="ctr"/>
            <a:r>
              <a:rPr lang="en-US" sz="1400" b="1" dirty="0" smtClean="0">
                <a:latin typeface="Calibri" pitchFamily="34" charset="0"/>
              </a:rPr>
              <a:t>spent </a:t>
            </a:r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</a:rPr>
              <a:t>93 days, 3 months </a:t>
            </a:r>
            <a:r>
              <a:rPr lang="en-US" sz="1400" b="1" dirty="0" smtClean="0">
                <a:latin typeface="Calibri" pitchFamily="34" charset="0"/>
              </a:rPr>
              <a:t>on waste.</a:t>
            </a:r>
            <a:endParaRPr lang="en-US" sz="1400" b="1" i="1" dirty="0" smtClean="0"/>
          </a:p>
          <a:p>
            <a:pPr algn="ctr"/>
            <a:endParaRPr lang="sv-SE" sz="1400" b="1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2053986" y="1587688"/>
          <a:ext cx="4107977" cy="2715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1"/>
          <p:cNvSpPr txBox="1"/>
          <p:nvPr/>
        </p:nvSpPr>
        <p:spPr>
          <a:xfrm>
            <a:off x="3043107" y="1273402"/>
            <a:ext cx="2129735" cy="469714"/>
          </a:xfrm>
          <a:prstGeom prst="rect">
            <a:avLst/>
          </a:prstGeom>
        </p:spPr>
        <p:txBody>
          <a:bodyPr wrap="non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600" b="0" dirty="0" smtClean="0">
                <a:latin typeface="Calibri" pitchFamily="34" charset="0"/>
              </a:rPr>
              <a:t>539 DMS issues / Home &amp; Widgets</a:t>
            </a:r>
            <a:endParaRPr lang="sv-SE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latin typeface="Calibri" pitchFamily="34" charset="0"/>
              </a:rPr>
              <a:t>Agenda</a:t>
            </a:r>
            <a:endParaRPr lang="sv-SE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</a:rPr>
              <a:t>Mission.</a:t>
            </a:r>
          </a:p>
          <a:p>
            <a:r>
              <a:rPr lang="en-US" sz="2800" dirty="0" smtClean="0">
                <a:latin typeface="Calibri" pitchFamily="34" charset="0"/>
              </a:rPr>
              <a:t>Approach.</a:t>
            </a:r>
          </a:p>
          <a:p>
            <a:r>
              <a:rPr lang="en-US" sz="2800" dirty="0" smtClean="0">
                <a:latin typeface="Calibri" pitchFamily="34" charset="0"/>
              </a:rPr>
              <a:t>Assumptions.</a:t>
            </a:r>
          </a:p>
          <a:p>
            <a:r>
              <a:rPr lang="en-US" sz="2800" dirty="0" smtClean="0">
                <a:latin typeface="Calibri" pitchFamily="34" charset="0"/>
              </a:rPr>
              <a:t>Walkthrough of Data.</a:t>
            </a:r>
          </a:p>
          <a:p>
            <a:r>
              <a:rPr lang="en-US" sz="2800" dirty="0" smtClean="0">
                <a:latin typeface="Calibri" pitchFamily="34" charset="0"/>
              </a:rPr>
              <a:t>Other DMS time thieves that are tricky to measure.</a:t>
            </a:r>
          </a:p>
          <a:p>
            <a:r>
              <a:rPr lang="en-US" sz="2800" dirty="0" smtClean="0">
                <a:latin typeface="Calibri" pitchFamily="34" charset="0"/>
              </a:rPr>
              <a:t>Way of Working in CGVDSUP (SW4.6).</a:t>
            </a:r>
          </a:p>
          <a:p>
            <a:pPr>
              <a:buNone/>
            </a:pPr>
            <a:r>
              <a:rPr lang="en-US" sz="2800" dirty="0" smtClean="0">
                <a:latin typeface="Calibri" pitchFamily="34" charset="0"/>
              </a:rPr>
              <a:t>   </a:t>
            </a:r>
          </a:p>
          <a:p>
            <a:pPr>
              <a:buNone/>
            </a:pPr>
            <a:endParaRPr lang="en-US" sz="2800" dirty="0" smtClean="0">
              <a:latin typeface="Calibri" pitchFamily="34" charset="0"/>
            </a:endParaRPr>
          </a:p>
          <a:p>
            <a:pPr>
              <a:buNone/>
            </a:pPr>
            <a:endParaRPr lang="en-US" sz="2800" dirty="0" smtClean="0">
              <a:latin typeface="Calibri" pitchFamily="34" charset="0"/>
            </a:endParaRPr>
          </a:p>
          <a:p>
            <a:pPr>
              <a:buNone/>
            </a:pP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latin typeface="Calibri" pitchFamily="34" charset="0"/>
              </a:rPr>
              <a:t>Mission</a:t>
            </a:r>
            <a:endParaRPr lang="sv-SE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itchFamily="34" charset="0"/>
              </a:rPr>
              <a:t>Identify time thieves / DMS.</a:t>
            </a:r>
          </a:p>
          <a:p>
            <a:r>
              <a:rPr lang="en-US" sz="3000" dirty="0" smtClean="0">
                <a:latin typeface="Calibri" pitchFamily="34" charset="0"/>
              </a:rPr>
              <a:t>Time thieves are hidden costs.</a:t>
            </a:r>
          </a:p>
          <a:p>
            <a:r>
              <a:rPr lang="en-US" sz="3000" dirty="0" smtClean="0">
                <a:latin typeface="Calibri" pitchFamily="34" charset="0"/>
              </a:rPr>
              <a:t>Drain and hamper.</a:t>
            </a:r>
          </a:p>
          <a:p>
            <a:r>
              <a:rPr lang="en-US" sz="3000" dirty="0" smtClean="0">
                <a:latin typeface="Calibri" pitchFamily="34" charset="0"/>
              </a:rPr>
              <a:t>Address some flaws in our business processes.</a:t>
            </a:r>
          </a:p>
          <a:p>
            <a:r>
              <a:rPr lang="en-US" sz="3000" dirty="0" smtClean="0">
                <a:latin typeface="Calibri" pitchFamily="34" charset="0"/>
              </a:rPr>
              <a:t>Provide possible solution.</a:t>
            </a:r>
            <a:endParaRPr lang="sv-SE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Approach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50825" y="791570"/>
            <a:ext cx="8642349" cy="390425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 smtClean="0">
                <a:latin typeface="Calibri" pitchFamily="34" charset="0"/>
              </a:rPr>
              <a:t>Queried DMS database.</a:t>
            </a:r>
          </a:p>
          <a:p>
            <a:pPr>
              <a:defRPr/>
            </a:pPr>
            <a:r>
              <a:rPr lang="en-US" sz="2400" dirty="0" smtClean="0">
                <a:latin typeface="Calibri" pitchFamily="34" charset="0"/>
              </a:rPr>
              <a:t>Ever passed Home, Widget or </a:t>
            </a:r>
            <a:r>
              <a:rPr lang="en-US" sz="2400" dirty="0" err="1" smtClean="0">
                <a:latin typeface="Calibri" pitchFamily="34" charset="0"/>
              </a:rPr>
              <a:t>Lockscreen</a:t>
            </a:r>
            <a:r>
              <a:rPr lang="en-US" sz="2400" dirty="0" smtClean="0">
                <a:latin typeface="Calibri" pitchFamily="34" charset="0"/>
              </a:rPr>
              <a:t> teams.</a:t>
            </a:r>
          </a:p>
          <a:p>
            <a:pPr>
              <a:defRPr/>
            </a:pPr>
            <a:r>
              <a:rPr lang="en-US" sz="2400" dirty="0" smtClean="0">
                <a:latin typeface="Calibri" pitchFamily="34" charset="0"/>
              </a:rPr>
              <a:t>Time frame June 30 – December 31 2014.</a:t>
            </a:r>
          </a:p>
          <a:p>
            <a:pPr>
              <a:defRPr/>
            </a:pPr>
            <a:r>
              <a:rPr lang="en-US" sz="2400" dirty="0" smtClean="0">
                <a:latin typeface="Calibri" pitchFamily="34" charset="0"/>
              </a:rPr>
              <a:t>Data are imported into Excel.</a:t>
            </a:r>
          </a:p>
          <a:p>
            <a:pPr>
              <a:defRPr/>
            </a:pPr>
            <a:r>
              <a:rPr lang="en-US" sz="2400" dirty="0" smtClean="0">
                <a:latin typeface="Calibri" pitchFamily="34" charset="0"/>
              </a:rPr>
              <a:t>Numbers and Data are processed using past work experience to come up with a business case.</a:t>
            </a:r>
          </a:p>
          <a:p>
            <a:pPr>
              <a:defRPr/>
            </a:pPr>
            <a:r>
              <a:rPr lang="en-US" sz="2400" dirty="0" smtClean="0">
                <a:latin typeface="Calibri" pitchFamily="34" charset="0"/>
              </a:rPr>
              <a:t>Asked developers about different activities and how much time they spent on each.</a:t>
            </a:r>
            <a:endParaRPr lang="sv-SE" sz="2400" dirty="0" smtClean="0"/>
          </a:p>
          <a:p>
            <a:pPr marL="643678" lvl="1" indent="-215976">
              <a:spcBef>
                <a:spcPts val="600"/>
              </a:spcBef>
            </a:pPr>
            <a:endParaRPr lang="en-US" sz="2400" b="1" dirty="0" smtClean="0">
              <a:latin typeface="Calibri" pitchFamily="34" charset="0"/>
            </a:endParaRPr>
          </a:p>
          <a:p>
            <a:endParaRPr lang="sv-S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Assumptions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50825" y="686817"/>
            <a:ext cx="8642349" cy="814433"/>
          </a:xfrm>
        </p:spPr>
        <p:txBody>
          <a:bodyPr>
            <a:normAutofit/>
          </a:bodyPr>
          <a:lstStyle/>
          <a:p>
            <a:pPr marL="126924" indent="-342900">
              <a:buAutoNum type="arabicPeriod"/>
            </a:pPr>
            <a:r>
              <a:rPr lang="en-US" sz="1600" dirty="0" smtClean="0">
                <a:latin typeface="Calibri" pitchFamily="34" charset="0"/>
              </a:rPr>
              <a:t>The time frame is 2014/06/30 - 2014/12/31.</a:t>
            </a:r>
          </a:p>
          <a:p>
            <a:pPr marL="126924" indent="-342900">
              <a:buNone/>
            </a:pPr>
            <a:r>
              <a:rPr lang="en-US" sz="1600" dirty="0" smtClean="0">
                <a:latin typeface="Calibri" pitchFamily="34" charset="0"/>
              </a:rPr>
              <a:t>	      ~ ½ year </a:t>
            </a:r>
            <a:r>
              <a:rPr lang="en-US" sz="1600" dirty="0" smtClean="0">
                <a:latin typeface="Calibri" pitchFamily="34" charset="0"/>
                <a:sym typeface="Wingdings" pitchFamily="2" charset="2"/>
              </a:rPr>
              <a:t> </a:t>
            </a:r>
            <a:r>
              <a:rPr lang="en-US" sz="1600" dirty="0" smtClean="0">
                <a:latin typeface="Calibri" pitchFamily="34" charset="0"/>
              </a:rPr>
              <a:t>26 weeks </a:t>
            </a:r>
            <a:r>
              <a:rPr lang="en-US" sz="1600" dirty="0" smtClean="0">
                <a:latin typeface="Calibri" pitchFamily="34" charset="0"/>
                <a:sym typeface="Wingdings" pitchFamily="2" charset="2"/>
              </a:rPr>
              <a:t> </a:t>
            </a:r>
            <a:r>
              <a:rPr lang="en-US" sz="1600" dirty="0" smtClean="0">
                <a:latin typeface="Calibri" pitchFamily="34" charset="0"/>
              </a:rPr>
              <a:t>130 weekdays </a:t>
            </a:r>
            <a:r>
              <a:rPr lang="en-US" sz="1600" dirty="0" smtClean="0">
                <a:latin typeface="Calibri" pitchFamily="34" charset="0"/>
                <a:sym typeface="Wingdings" pitchFamily="2" charset="2"/>
              </a:rPr>
              <a:t> </a:t>
            </a:r>
            <a:r>
              <a:rPr lang="en-US" sz="1600" dirty="0" smtClean="0">
                <a:latin typeface="Calibri" pitchFamily="34" charset="0"/>
              </a:rPr>
              <a:t>~100 workdays</a:t>
            </a:r>
          </a:p>
          <a:p>
            <a:pPr>
              <a:buNone/>
            </a:pPr>
            <a:endParaRPr lang="en-US" sz="1400" dirty="0" smtClean="0">
              <a:latin typeface="Calibri" pitchFamily="34" charset="0"/>
            </a:endParaRPr>
          </a:p>
          <a:p>
            <a:pPr>
              <a:buNone/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668" y="3515219"/>
            <a:ext cx="1702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30 minutes / issue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25612" y="3515219"/>
            <a:ext cx="1451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2,5 days / issue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9268604">
            <a:off x="5118798" y="3332774"/>
            <a:ext cx="1503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4h hours / issue</a:t>
            </a:r>
            <a:endParaRPr lang="en-US" dirty="0">
              <a:latin typeface="Calibri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64282" y="1398991"/>
            <a:ext cx="6493880" cy="2578058"/>
            <a:chOff x="164282" y="1344399"/>
            <a:chExt cx="6493880" cy="2578058"/>
          </a:xfrm>
        </p:grpSpPr>
        <p:sp>
          <p:nvSpPr>
            <p:cNvPr id="4" name="Rectangle 3"/>
            <p:cNvSpPr/>
            <p:nvPr/>
          </p:nvSpPr>
          <p:spPr bwMode="invGray">
            <a:xfrm>
              <a:off x="490568" y="1940746"/>
              <a:ext cx="1705233" cy="15198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1">
                  <a:lumMod val="50000"/>
                </a:schemeClr>
              </a:solidFill>
              <a:tailEnd type="none"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  <a:scene3d>
              <a:camera prst="perspectiveRelaxed" fov="0">
                <a:rot lat="0" lon="0" rev="0"/>
              </a:camera>
              <a:lightRig rig="threePt" dir="t"/>
            </a:scene3d>
            <a:sp3d extrusionH="177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sz="2800" b="1" dirty="0" smtClean="0">
                  <a:latin typeface="Calibri" pitchFamily="34" charset="0"/>
                </a:rPr>
                <a:t>Analyze</a:t>
              </a:r>
              <a:endParaRPr lang="en-US" sz="2400" b="1" dirty="0" smtClean="0">
                <a:latin typeface="Calibri" pitchFamily="34" charset="0"/>
              </a:endParaRPr>
            </a:p>
            <a:p>
              <a:pPr algn="ctr"/>
              <a:r>
                <a:rPr lang="sv-SE" sz="2000" dirty="0" smtClean="0">
                  <a:latin typeface="Calibri" pitchFamily="34" charset="0"/>
                </a:rPr>
                <a:t>(Accept, </a:t>
              </a:r>
              <a:r>
                <a:rPr lang="en-US" sz="2000" dirty="0" smtClean="0">
                  <a:latin typeface="Calibri" pitchFamily="34" charset="0"/>
                </a:rPr>
                <a:t>reject</a:t>
              </a:r>
              <a:r>
                <a:rPr lang="sv-SE" sz="2000" dirty="0" smtClean="0">
                  <a:latin typeface="Calibri" pitchFamily="34" charset="0"/>
                </a:rPr>
                <a:t>, forward)</a:t>
              </a:r>
            </a:p>
          </p:txBody>
        </p:sp>
        <p:sp>
          <p:nvSpPr>
            <p:cNvPr id="5" name="Rectangle 4"/>
            <p:cNvSpPr/>
            <p:nvPr/>
          </p:nvSpPr>
          <p:spPr bwMode="invGray">
            <a:xfrm>
              <a:off x="2195801" y="1940746"/>
              <a:ext cx="2817340" cy="15198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>
                  <a:lumMod val="50000"/>
                </a:schemeClr>
              </a:solidFill>
              <a:tailEnd type="none"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  <a:scene3d>
              <a:camera prst="perspectiveRelaxed" fov="0">
                <a:rot lat="0" lon="0" rev="0"/>
              </a:camera>
              <a:lightRig rig="threePt" dir="t"/>
            </a:scene3d>
            <a:sp3d extrusionH="177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sz="3200" b="1" dirty="0" smtClean="0">
                  <a:latin typeface="Calibri" pitchFamily="34" charset="0"/>
                </a:rPr>
                <a:t>Fix</a:t>
              </a:r>
              <a:endParaRPr lang="en-US" sz="2800" b="1" dirty="0" smtClean="0">
                <a:latin typeface="Calibri" pitchFamily="34" charset="0"/>
              </a:endParaRPr>
            </a:p>
            <a:p>
              <a:pPr algn="ctr"/>
              <a:r>
                <a:rPr lang="en-US" sz="2000" dirty="0" smtClean="0">
                  <a:latin typeface="Calibri" pitchFamily="34" charset="0"/>
                </a:rPr>
                <a:t>(Rewrite the code, test OK, code review)</a:t>
              </a:r>
            </a:p>
          </p:txBody>
        </p:sp>
        <p:sp>
          <p:nvSpPr>
            <p:cNvPr id="6" name="Isosceles Triangle 5"/>
            <p:cNvSpPr/>
            <p:nvPr/>
          </p:nvSpPr>
          <p:spPr bwMode="invGray">
            <a:xfrm rot="5400000">
              <a:off x="4549983" y="1814278"/>
              <a:ext cx="2578058" cy="163830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lumMod val="50000"/>
                </a:schemeClr>
              </a:solidFill>
              <a:tailEnd type="none"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  <a:scene3d>
              <a:camera prst="perspectiveRelaxed" fov="0">
                <a:rot lat="0" lon="0" rev="0"/>
              </a:camera>
              <a:lightRig rig="threePt" dir="t"/>
            </a:scene3d>
            <a:sp3d extrusionH="177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sv-SE" sz="2400" dirty="0" smtClean="0">
                <a:latin typeface="Calibri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4282" y="1602192"/>
              <a:ext cx="45128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2. Progress of a DMS issue, divided into three stages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7430" y="2085522"/>
              <a:ext cx="143982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Calibri" pitchFamily="34" charset="0"/>
                </a:rPr>
                <a:t>Deliver</a:t>
              </a:r>
            </a:p>
            <a:p>
              <a:r>
                <a:rPr lang="en-US" sz="1400" dirty="0" smtClean="0">
                  <a:latin typeface="Calibri" pitchFamily="34" charset="0"/>
                </a:rPr>
                <a:t>(delivery, follow up all branches get fix, cherry</a:t>
              </a:r>
            </a:p>
            <a:p>
              <a:r>
                <a:rPr lang="en-US" sz="1400" dirty="0" smtClean="0">
                  <a:latin typeface="Calibri" pitchFamily="34" charset="0"/>
                </a:rPr>
                <a:t>pick)</a:t>
              </a:r>
            </a:p>
            <a:p>
              <a:endParaRPr lang="en-US" sz="1400" dirty="0">
                <a:latin typeface="Calibri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76664" y="4162562"/>
            <a:ext cx="3820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3. One person costs ~100 000 SEK / month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2014 Q3-Q4 (Lockscreen, Home &amp; Widget)</a:t>
            </a:r>
            <a:br>
              <a:rPr lang="en-US" dirty="0" smtClean="0">
                <a:latin typeface="Calibri" pitchFamily="34" charset="0"/>
              </a:rPr>
            </a:br>
            <a:r>
              <a:rPr lang="en-US" b="0" dirty="0" smtClean="0">
                <a:latin typeface="Calibri" pitchFamily="34" charset="0"/>
              </a:rPr>
              <a:t>The Analyze part</a:t>
            </a:r>
            <a:endParaRPr lang="en-US" b="0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invGray">
          <a:xfrm>
            <a:off x="1426191" y="2063578"/>
            <a:ext cx="2591903" cy="1519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lumMod val="50000"/>
              </a:schemeClr>
            </a:solidFill>
            <a:tailEnd type="none"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000" b="1" dirty="0" smtClean="0">
                <a:latin typeface="Calibri" pitchFamily="34" charset="0"/>
              </a:rPr>
              <a:t>887 Issues were</a:t>
            </a:r>
          </a:p>
          <a:p>
            <a:pPr algn="ctr"/>
            <a:r>
              <a:rPr lang="en-US" sz="2800" b="1" dirty="0" smtClean="0">
                <a:latin typeface="Calibri" pitchFamily="34" charset="0"/>
              </a:rPr>
              <a:t>Analyzed</a:t>
            </a:r>
            <a:endParaRPr lang="en-US" sz="2400" b="1" dirty="0" smtClean="0">
              <a:latin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96727" y="4266334"/>
            <a:ext cx="3436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Rejected &amp; Duplicated – 367 (41%)</a:t>
            </a:r>
          </a:p>
          <a:p>
            <a:r>
              <a:rPr lang="en-US" sz="1800" dirty="0" smtClean="0">
                <a:latin typeface="Calibri" pitchFamily="34" charset="0"/>
              </a:rPr>
              <a:t>18 Days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48961" y="631400"/>
            <a:ext cx="2365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Forwarded – 287 (33%)</a:t>
            </a:r>
          </a:p>
          <a:p>
            <a:r>
              <a:rPr lang="en-US" sz="1800" dirty="0" smtClean="0">
                <a:latin typeface="Calibri" pitchFamily="34" charset="0"/>
              </a:rPr>
              <a:t>17 days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38444" y="2599407"/>
            <a:ext cx="1892185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Fixed – 222 (25%)</a:t>
            </a:r>
          </a:p>
          <a:p>
            <a:r>
              <a:rPr lang="en-US" sz="1800" dirty="0" smtClean="0">
                <a:latin typeface="Calibri" pitchFamily="34" charset="0"/>
              </a:rPr>
              <a:t>555 Days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6967136" y="2874836"/>
            <a:ext cx="337720" cy="918102"/>
          </a:xfrm>
          <a:prstGeom prst="leftBrace">
            <a:avLst>
              <a:gd name="adj1" fmla="val 8333"/>
              <a:gd name="adj2" fmla="val 49257"/>
            </a:avLst>
          </a:prstGeom>
          <a:ln w="254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TextBox 12"/>
          <p:cNvSpPr txBox="1"/>
          <p:nvPr/>
        </p:nvSpPr>
        <p:spPr>
          <a:xfrm>
            <a:off x="6946710" y="3502747"/>
            <a:ext cx="1867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Verified</a:t>
            </a:r>
            <a:r>
              <a:rPr lang="sv-SE" dirty="0" smtClean="0">
                <a:latin typeface="Calibri" pitchFamily="34" charset="0"/>
              </a:rPr>
              <a:t> – 216 (24%)</a:t>
            </a:r>
          </a:p>
          <a:p>
            <a:r>
              <a:rPr lang="sv-SE" dirty="0" smtClean="0">
                <a:latin typeface="Calibri" pitchFamily="34" charset="0"/>
              </a:rPr>
              <a:t>115 Days</a:t>
            </a:r>
            <a:endParaRPr lang="sv-SE" dirty="0">
              <a:latin typeface="Calibri" pitchFamily="34" charset="0"/>
            </a:endParaRPr>
          </a:p>
        </p:txBody>
      </p:sp>
      <p:sp>
        <p:nvSpPr>
          <p:cNvPr id="20" name="Bent Arrow 19"/>
          <p:cNvSpPr/>
          <p:nvPr/>
        </p:nvSpPr>
        <p:spPr bwMode="invGray">
          <a:xfrm rot="5400000">
            <a:off x="4066111" y="3275243"/>
            <a:ext cx="1014665" cy="110117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7029"/>
            </a:avLst>
          </a:prstGeom>
          <a:ln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sz="2400" smtClean="0">
              <a:solidFill>
                <a:schemeClr val="tx1"/>
              </a:solidFill>
              <a:latin typeface="HelveticaNeueLT Pro 55 Roman" pitchFamily="34" charset="0"/>
            </a:endParaRPr>
          </a:p>
        </p:txBody>
      </p:sp>
      <p:sp>
        <p:nvSpPr>
          <p:cNvPr id="21" name="Bent Arrow 20"/>
          <p:cNvSpPr/>
          <p:nvPr/>
        </p:nvSpPr>
        <p:spPr bwMode="invGray">
          <a:xfrm rot="16200000" flipV="1">
            <a:off x="4014372" y="1226789"/>
            <a:ext cx="1123519" cy="110117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7029"/>
            </a:avLst>
          </a:prstGeom>
          <a:ln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en-US" sz="2400" smtClean="0">
              <a:solidFill>
                <a:schemeClr val="tx1"/>
              </a:solidFill>
              <a:latin typeface="HelveticaNeueLT Pro 55 Roman" pitchFamily="34" charset="0"/>
            </a:endParaRPr>
          </a:p>
        </p:txBody>
      </p:sp>
      <p:sp>
        <p:nvSpPr>
          <p:cNvPr id="25" name="Right Arrow 24"/>
          <p:cNvSpPr/>
          <p:nvPr/>
        </p:nvSpPr>
        <p:spPr bwMode="invGray">
          <a:xfrm>
            <a:off x="4024917" y="2551152"/>
            <a:ext cx="2004907" cy="467248"/>
          </a:xfrm>
          <a:prstGeom prst="rightArrow">
            <a:avLst/>
          </a:prstGeom>
          <a:ln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endParaRPr lang="en-US" sz="2400" smtClean="0">
              <a:latin typeface="HelveticaNeueLT Pro 55 Roma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Lockscreen area</a:t>
            </a:r>
            <a:br>
              <a:rPr lang="en-US" dirty="0" smtClean="0">
                <a:latin typeface="Calibri" pitchFamily="34" charset="0"/>
              </a:rPr>
            </a:b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Reasons for rejecting issues 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3323230" y="1071349"/>
          <a:ext cx="5709933" cy="3237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8465" y="1177636"/>
            <a:ext cx="3275897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300" dirty="0" smtClean="0">
                <a:latin typeface="Calibri" pitchFamily="34" charset="0"/>
              </a:rPr>
              <a:t> Works as designed		38,68%</a:t>
            </a:r>
          </a:p>
          <a:p>
            <a:pPr>
              <a:buFont typeface="Arial" pitchFamily="34" charset="0"/>
              <a:buChar char="•"/>
            </a:pPr>
            <a:r>
              <a:rPr lang="en-US" sz="1300" dirty="0" smtClean="0">
                <a:latin typeface="Calibri" pitchFamily="34" charset="0"/>
              </a:rPr>
              <a:t> Effort/Risk larger than benefit	23,58%</a:t>
            </a:r>
          </a:p>
          <a:p>
            <a:pPr>
              <a:buFont typeface="Arial" pitchFamily="34" charset="0"/>
              <a:buChar char="•"/>
            </a:pPr>
            <a:r>
              <a:rPr lang="en-US" sz="1300" dirty="0" smtClean="0">
                <a:latin typeface="Calibri" pitchFamily="34" charset="0"/>
              </a:rPr>
              <a:t> Not reproduced		14,15%</a:t>
            </a:r>
          </a:p>
          <a:p>
            <a:pPr>
              <a:buFont typeface="Arial" pitchFamily="34" charset="0"/>
              <a:buChar char="•"/>
            </a:pPr>
            <a:r>
              <a:rPr lang="en-US" sz="1300" dirty="0" smtClean="0">
                <a:latin typeface="Calibri" pitchFamily="34" charset="0"/>
              </a:rPr>
              <a:t> Not Qualified		10,38%</a:t>
            </a:r>
          </a:p>
          <a:p>
            <a:pPr>
              <a:buFont typeface="Arial" pitchFamily="34" charset="0"/>
              <a:buChar char="•"/>
            </a:pPr>
            <a:r>
              <a:rPr lang="en-US" sz="1300" dirty="0" smtClean="0">
                <a:latin typeface="Calibri" pitchFamily="34" charset="0"/>
              </a:rPr>
              <a:t> Already Fixed		9,43%</a:t>
            </a:r>
          </a:p>
          <a:p>
            <a:pPr>
              <a:buFont typeface="Arial" pitchFamily="34" charset="0"/>
              <a:buChar char="•"/>
            </a:pPr>
            <a:r>
              <a:rPr lang="en-US" sz="1300" dirty="0" smtClean="0">
                <a:latin typeface="Calibri" pitchFamily="34" charset="0"/>
              </a:rPr>
              <a:t> Not implemented yet		3,77%</a:t>
            </a:r>
          </a:p>
          <a:p>
            <a:pPr>
              <a:buFont typeface="Arial" pitchFamily="34" charset="0"/>
              <a:buChar char="•"/>
            </a:pPr>
            <a:endParaRPr lang="en-US" sz="13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13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300" dirty="0" smtClean="0">
                <a:latin typeface="Calibri" pitchFamily="34" charset="0"/>
              </a:rPr>
              <a:t>106 rejected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Home &amp; Widgets area</a:t>
            </a:r>
            <a:br>
              <a:rPr lang="en-US" dirty="0" smtClean="0">
                <a:latin typeface="Calibri" pitchFamily="34" charset="0"/>
              </a:rPr>
            </a:b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Reasons for rejecting issues 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90" y="1177636"/>
            <a:ext cx="35435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Calibri" pitchFamily="34" charset="0"/>
              </a:rPr>
              <a:t> Works as designed		22,88%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Calibri" pitchFamily="34" charset="0"/>
              </a:rPr>
              <a:t> Already Fixed		22,22%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Calibri" pitchFamily="34" charset="0"/>
              </a:rPr>
              <a:t> Effort/Risk larger than benefit	20,26%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Calibri" pitchFamily="34" charset="0"/>
              </a:rPr>
              <a:t> Not reproduced		15,69%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Calibri" pitchFamily="34" charset="0"/>
              </a:rPr>
              <a:t> Not Qualified		9,80%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Calibri" pitchFamily="34" charset="0"/>
              </a:rPr>
              <a:t> Not implemented yet		4,58%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Calibri" pitchFamily="34" charset="0"/>
              </a:rPr>
              <a:t> Unlikely use case		2,61%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Calibri" pitchFamily="34" charset="0"/>
              </a:rPr>
              <a:t> 3rd party supplier		1,31%</a:t>
            </a:r>
          </a:p>
          <a:p>
            <a:pPr>
              <a:buFont typeface="Arial" pitchFamily="34" charset="0"/>
              <a:buChar char="•"/>
            </a:pPr>
            <a:endParaRPr lang="en-US" sz="12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Calibri" pitchFamily="34" charset="0"/>
              </a:rPr>
              <a:t>153 total rejected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3100711" y="1136385"/>
          <a:ext cx="6042456" cy="3689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Sony 2014 blue">
      <a:dk1>
        <a:srgbClr val="000000"/>
      </a:dk1>
      <a:lt1>
        <a:srgbClr val="646464"/>
      </a:lt1>
      <a:dk2>
        <a:srgbClr val="C8C8C8"/>
      </a:dk2>
      <a:lt2>
        <a:srgbClr val="FFFFFF"/>
      </a:lt2>
      <a:accent1>
        <a:srgbClr val="3287BD"/>
      </a:accent1>
      <a:accent2>
        <a:srgbClr val="739E4D"/>
      </a:accent2>
      <a:accent3>
        <a:srgbClr val="D68343"/>
      </a:accent3>
      <a:accent4>
        <a:srgbClr val="C33E37"/>
      </a:accent4>
      <a:accent5>
        <a:srgbClr val="7D63A0"/>
      </a:accent5>
      <a:accent6>
        <a:srgbClr val="878787"/>
      </a:accent6>
      <a:hlink>
        <a:srgbClr val="014B6B"/>
      </a:hlink>
      <a:folHlink>
        <a:srgbClr val="646464"/>
      </a:folHlink>
    </a:clrScheme>
    <a:fontScheme name="Sony Mobile Communications 2014 PowerPoint">
      <a:majorFont>
        <a:latin typeface="ITC Avant Garde Std Bk"/>
        <a:ea typeface="Arial Unicode MS"/>
        <a:cs typeface=""/>
      </a:majorFont>
      <a:minorFont>
        <a:latin typeface="HelveticaNeueLT Pro 45 L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invGray">
        <a:solidFill>
          <a:schemeClr val="accent1"/>
        </a:solidFill>
        <a:ln w="25400">
          <a:solidFill>
            <a:schemeClr val="accent1">
              <a:lumMod val="50000"/>
            </a:schemeClr>
          </a:solidFill>
          <a:tailEnd type="none"/>
        </a:ln>
        <a:effectLst>
          <a:outerShdw blurRad="50800" dist="50800" dir="2700000" algn="tl" rotWithShape="0">
            <a:prstClr val="black">
              <a:alpha val="40000"/>
            </a:prstClr>
          </a:outerShdw>
        </a:effectLst>
        <a:scene3d>
          <a:camera prst="perspectiveRelaxed" fov="0">
            <a:rot lat="0" lon="0" rev="0"/>
          </a:camera>
          <a:lightRig rig="threePt" dir="t"/>
        </a:scene3d>
        <a:sp3d extrusionH="177800"/>
      </a:spPr>
      <a:bodyPr rtlCol="0" anchor="ctr">
        <a:normAutofit/>
      </a:bodyPr>
      <a:lstStyle>
        <a:defPPr algn="ctr">
          <a:defRPr sz="2400" smtClean="0">
            <a:latin typeface="HelveticaNeueLT Pro 55 Roman" pitchFamily="34" charset="0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solidFill>
            <a:schemeClr val="tx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ony 2014 blue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3287BD"/>
        </a:accent1>
        <a:accent2>
          <a:srgbClr val="739E4D"/>
        </a:accent2>
        <a:accent3>
          <a:srgbClr val="D68343"/>
        </a:accent3>
        <a:accent4>
          <a:srgbClr val="C33E37"/>
        </a:accent4>
        <a:accent5>
          <a:srgbClr val="7D63A0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green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739E4D"/>
        </a:accent1>
        <a:accent2>
          <a:srgbClr val="D68343"/>
        </a:accent2>
        <a:accent3>
          <a:srgbClr val="C33E37"/>
        </a:accent3>
        <a:accent4>
          <a:srgbClr val="7D63A0"/>
        </a:accent4>
        <a:accent5>
          <a:srgbClr val="3287BD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orange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D68343"/>
        </a:accent1>
        <a:accent2>
          <a:srgbClr val="C33E37"/>
        </a:accent2>
        <a:accent3>
          <a:srgbClr val="7D63A0"/>
        </a:accent3>
        <a:accent4>
          <a:srgbClr val="3287BD"/>
        </a:accent4>
        <a:accent5>
          <a:srgbClr val="739E4D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red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C33E37"/>
        </a:accent1>
        <a:accent2>
          <a:srgbClr val="7D63A0"/>
        </a:accent2>
        <a:accent3>
          <a:srgbClr val="3287BD"/>
        </a:accent3>
        <a:accent4>
          <a:srgbClr val="739E4D"/>
        </a:accent4>
        <a:accent5>
          <a:srgbClr val="D68343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purple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7D63A0"/>
        </a:accent1>
        <a:accent2>
          <a:srgbClr val="3287BD"/>
        </a:accent2>
        <a:accent3>
          <a:srgbClr val="739E4D"/>
        </a:accent3>
        <a:accent4>
          <a:srgbClr val="D68343"/>
        </a:accent4>
        <a:accent5>
          <a:srgbClr val="C33E37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</a:extraClrSchemeLst>
  <a:extLst>
    <a:ext uri="{05A4C25C-085E-4340-85A3-A5531E510DB2}">
      <thm15:themeFamily xmlns="" xmlns:thm15="http://schemas.microsoft.com/office/thememl/2012/main" name="Sony_2014.3.16-9 - Copy" id="{B676A8F2-F3BF-434D-9A27-5D56A866542E}" vid="{8FB125D9-A16B-4F39-87FC-EE9A98C14C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ny Mobile Communications 2012.1">
      <a:majorFont>
        <a:latin typeface="ITC Avant Garde Std Md"/>
        <a:ea typeface="HGPSoeiKakugothicUB"/>
        <a:cs typeface=""/>
      </a:majorFont>
      <a:minorFont>
        <a:latin typeface="HelveticaNeueLT Pro 45 Lt"/>
        <a:ea typeface="HGPSoeiKakugothic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ny Mobile Communications 2012.1">
      <a:majorFont>
        <a:latin typeface="ITC Avant Garde Std Md"/>
        <a:ea typeface="HGPSoeiKakugothicUB"/>
        <a:cs typeface=""/>
      </a:majorFont>
      <a:minorFont>
        <a:latin typeface="HelveticaNeueLT Pro 45 Lt"/>
        <a:ea typeface="HGPSoeiKakugothic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6820</TotalTime>
  <Words>1228</Words>
  <Application>Microsoft Office PowerPoint</Application>
  <PresentationFormat>On-screen Show (16:9)</PresentationFormat>
  <Paragraphs>205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blank</vt:lpstr>
      <vt:lpstr>DMS and Quality initiative</vt:lpstr>
      <vt:lpstr>Snap shot for Home &amp; Widgets High level picture for issues and summary</vt:lpstr>
      <vt:lpstr>Agenda</vt:lpstr>
      <vt:lpstr>Mission</vt:lpstr>
      <vt:lpstr>Approach</vt:lpstr>
      <vt:lpstr>Assumptions</vt:lpstr>
      <vt:lpstr>2014 Q3-Q4 (Lockscreen, Home &amp; Widget) The Analyze part</vt:lpstr>
      <vt:lpstr>Lockscreen area Reasons for rejecting issues </vt:lpstr>
      <vt:lpstr>Home &amp; Widgets area Reasons for rejecting issues </vt:lpstr>
      <vt:lpstr>Reflections on rejected issues</vt:lpstr>
      <vt:lpstr>Reflections on forwarded issues</vt:lpstr>
      <vt:lpstr>2014 Q3-Q4 (Lockscreen, Home &amp; Widget) The fix and deliver part</vt:lpstr>
      <vt:lpstr>Deliveries and verified issues</vt:lpstr>
      <vt:lpstr>Recap</vt:lpstr>
      <vt:lpstr>Tagged issues</vt:lpstr>
      <vt:lpstr>Other DMS time thieves that are tricky to measure</vt:lpstr>
      <vt:lpstr>Way of Work in CGVDSUP (SW4.6)</vt:lpstr>
      <vt:lpstr>Questions?</vt:lpstr>
    </vt:vector>
  </TitlesOfParts>
  <Company>Sony Ericsson Mobile Communications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DMS and Quality initiative</dc:title>
  <dc:subject>&lt;the title of the document&gt;</dc:subject>
  <dc:creator/>
  <dc:description>_x000d_Rev </dc:description>
  <cp:lastModifiedBy>23056480</cp:lastModifiedBy>
  <cp:revision>1890</cp:revision>
  <dcterms:created xsi:type="dcterms:W3CDTF">2015-03-05T08:13:31Z</dcterms:created>
  <dcterms:modified xsi:type="dcterms:W3CDTF">2015-04-21T13:03:22Z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No">
    <vt:lpwstr/>
  </property>
  <property fmtid="{D5CDD505-2E9C-101B-9397-08002B2CF9AE}" pid="3" name="Revision">
    <vt:lpwstr/>
  </property>
  <property fmtid="{D5CDD505-2E9C-101B-9397-08002B2CF9AE}" pid="4" name="DocName">
    <vt:lpwstr/>
  </property>
  <property fmtid="{D5CDD505-2E9C-101B-9397-08002B2CF9AE}" pid="5" name="SecurityClass">
    <vt:lpwstr>&lt;security class&gt;</vt:lpwstr>
  </property>
  <property fmtid="{D5CDD505-2E9C-101B-9397-08002B2CF9AE}" pid="6" name="Prepared">
    <vt:lpwstr/>
  </property>
  <property fmtid="{D5CDD505-2E9C-101B-9397-08002B2CF9AE}" pid="7" name="ApprovedBy">
    <vt:lpwstr/>
  </property>
  <property fmtid="{D5CDD505-2E9C-101B-9397-08002B2CF9AE}" pid="8" name="Date">
    <vt:lpwstr>yyyy-mm-dd</vt:lpwstr>
  </property>
  <property fmtid="{D5CDD505-2E9C-101B-9397-08002B2CF9AE}" pid="9" name="Title">
    <vt:lpwstr>&lt;the title of the document&gt;</vt:lpwstr>
  </property>
  <property fmtid="{D5CDD505-2E9C-101B-9397-08002B2CF9AE}" pid="10" name="Keyword">
    <vt:lpwstr/>
  </property>
  <property fmtid="{D5CDD505-2E9C-101B-9397-08002B2CF9AE}" pid="11" name="LeftFooterField">
    <vt:lpwstr>DocNo</vt:lpwstr>
  </property>
  <property fmtid="{D5CDD505-2E9C-101B-9397-08002B2CF9AE}" pid="12" name="MiddleFooterField">
    <vt:lpwstr>Date</vt:lpwstr>
  </property>
  <property fmtid="{D5CDD505-2E9C-101B-9397-08002B2CF9AE}" pid="13" name="RightFooterField">
    <vt:lpwstr>Title</vt:lpwstr>
  </property>
  <property fmtid="{D5CDD505-2E9C-101B-9397-08002B2CF9AE}" pid="14" name="SecClassViewType">
    <vt:lpwstr>False</vt:lpwstr>
  </property>
  <property fmtid="{D5CDD505-2E9C-101B-9397-08002B2CF9AE}" pid="15" name="DocumentSource">
    <vt:lpwstr> </vt:lpwstr>
  </property>
  <property fmtid="{D5CDD505-2E9C-101B-9397-08002B2CF9AE}" pid="16" name="Reference">
    <vt:lpwstr/>
  </property>
  <property fmtid="{D5CDD505-2E9C-101B-9397-08002B2CF9AE}" pid="17" name="TemplateName">
    <vt:lpwstr>Sony Mobile Communications</vt:lpwstr>
  </property>
  <property fmtid="{D5CDD505-2E9C-101B-9397-08002B2CF9AE}" pid="18" name="TemplateVariant">
    <vt:lpwstr>16:9</vt:lpwstr>
  </property>
  <property fmtid="{D5CDD505-2E9C-101B-9397-08002B2CF9AE}" pid="19" name="TemplateVersion">
    <vt:lpwstr>2014.3</vt:lpwstr>
  </property>
  <property fmtid="{D5CDD505-2E9C-101B-9397-08002B2CF9AE}" pid="20" name="x">
    <vt:lpwstr>1</vt:lpwstr>
  </property>
  <property fmtid="{D5CDD505-2E9C-101B-9397-08002B2CF9AE}" pid="21" name="FooterType">
    <vt:lpwstr>CVL</vt:lpwstr>
  </property>
  <property fmtid="{D5CDD505-2E9C-101B-9397-08002B2CF9AE}" pid="22" name="DocumentType">
    <vt:lpwstr>EnOHLogoNew2001</vt:lpwstr>
  </property>
  <property fmtid="{D5CDD505-2E9C-101B-9397-08002B2CF9AE}" pid="23" name="TotalNumb">
    <vt:lpwstr>False</vt:lpwstr>
  </property>
  <property fmtid="{D5CDD505-2E9C-101B-9397-08002B2CF9AE}" pid="24" name="Checked">
    <vt:lpwstr/>
  </property>
  <property fmtid="{D5CDD505-2E9C-101B-9397-08002B2CF9AE}" pid="25" name="Hidefooter">
    <vt:bool>false</vt:bool>
  </property>
</Properties>
</file>