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70" r:id="rId11"/>
    <p:sldId id="266" r:id="rId12"/>
    <p:sldId id="268" r:id="rId1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  <a:t>2022/6/26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  <a:t>2022/6/26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  <a:t>2022/6/26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  <a:t>2022/6/26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  <a:t>2022/6/26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  <a:t>2022/6/26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  <a:t>2022/6/26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  <a:t>2022/6/26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  <a:t>2022/6/26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  <a:t>2022/6/26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  <a:t>2022/6/26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  <a:t>2022/6/26</a:t>
            </a:fld>
            <a:endParaRPr 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  <a:t>2022/6/26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  <a:t>2022/6/26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长方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C81B41-6D57-43AB-BFE7-597F79C9F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403" y="1769032"/>
            <a:ext cx="6789064" cy="455037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30" y="202693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北京地铁查询及规划系统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630" y="1765475"/>
            <a:ext cx="4281125" cy="951092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the System oF</a:t>
            </a:r>
          </a:p>
          <a:p>
            <a:r>
              <a:rPr lang="en-US" altLang="zh-CN" dirty="0"/>
              <a:t>Metro Information and Planning</a:t>
            </a:r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长方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D74379-5763-4169-9DF8-D9A55A0EE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08" y="3003279"/>
            <a:ext cx="4228187" cy="317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FF90C-6CA9-4979-9C06-D469EA13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373" y="2834640"/>
            <a:ext cx="11029616" cy="1188720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/>
              <a:t>系统演示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B4B35-F223-477A-8F3A-AFFEC599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2022/6/26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6EB86-4E81-443E-9947-B6FF1A87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13547"/>
            <a:ext cx="11029616" cy="793627"/>
          </a:xfrm>
        </p:spPr>
        <p:txBody>
          <a:bodyPr/>
          <a:lstStyle/>
          <a:p>
            <a:r>
              <a:rPr lang="zh-CN" altLang="en-US" dirty="0"/>
              <a:t>系统的特点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980DE-63BA-4F25-A6D3-7960C21C8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54893"/>
            <a:ext cx="11029615" cy="365125"/>
          </a:xfrm>
        </p:spPr>
        <p:txBody>
          <a:bodyPr/>
          <a:lstStyle/>
          <a:p>
            <a:r>
              <a:rPr lang="zh-CN" altLang="en-US" dirty="0"/>
              <a:t>对路径进行了优化，减少了不必要的换乘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CFA42-CA79-49BE-8515-C17FAB62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2022/6/26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3B7051-500E-430F-9FB6-685A56DCC2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37679"/>
            <a:ext cx="5423208" cy="46665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A833CD-C11D-4B78-8477-71EE5F747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239" y="1964432"/>
            <a:ext cx="5644221" cy="15439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0F1297-2746-4F0A-BA60-8F1900D0956D}"/>
              </a:ext>
            </a:extLst>
          </p:cNvPr>
          <p:cNvSpPr txBox="1"/>
          <p:nvPr/>
        </p:nvSpPr>
        <p:spPr>
          <a:xfrm>
            <a:off x="7099176" y="4265671"/>
            <a:ext cx="5782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最短路径往往会伴随着大量的换乘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实际生活中我们会尽量避免大量的换乘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路径推荐的算法还有改进之处</a:t>
            </a:r>
          </a:p>
        </p:txBody>
      </p:sp>
    </p:spTree>
    <p:extLst>
      <p:ext uri="{BB962C8B-B14F-4D97-AF65-F5344CB8AC3E}">
        <p14:creationId xmlns:p14="http://schemas.microsoft.com/office/powerpoint/2010/main" val="263439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6EB86-4E81-443E-9947-B6FF1A87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13547"/>
            <a:ext cx="11029616" cy="793627"/>
          </a:xfrm>
        </p:spPr>
        <p:txBody>
          <a:bodyPr/>
          <a:lstStyle/>
          <a:p>
            <a:r>
              <a:rPr lang="zh-CN" altLang="en-US" dirty="0"/>
              <a:t>系统的特点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980DE-63BA-4F25-A6D3-7960C21C8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54893"/>
            <a:ext cx="11029615" cy="365125"/>
          </a:xfrm>
        </p:spPr>
        <p:txBody>
          <a:bodyPr/>
          <a:lstStyle/>
          <a:p>
            <a:r>
              <a:rPr lang="zh-CN" altLang="en-US" dirty="0"/>
              <a:t>对路径进行了优化，减少了不必要的换乘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CFA42-CA79-49BE-8515-C17FAB62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2022/6/26</a:t>
            </a:fld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3B7051-500E-430F-9FB6-685A56DCC2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837679"/>
            <a:ext cx="5423208" cy="46665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018F08-0DFE-4368-8401-5B12C6CCDF10}"/>
              </a:ext>
            </a:extLst>
          </p:cNvPr>
          <p:cNvSpPr txBox="1"/>
          <p:nvPr/>
        </p:nvSpPr>
        <p:spPr>
          <a:xfrm>
            <a:off x="6143107" y="1837679"/>
            <a:ext cx="5770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</a:t>
            </a:r>
            <a:r>
              <a:rPr lang="en-US" altLang="zh-CN" dirty="0"/>
              <a:t>1</a:t>
            </a:r>
            <a:r>
              <a:rPr lang="zh-CN" altLang="en-US" dirty="0"/>
              <a:t>：将同一路线上的换乘车站之间的换乘车站去掉，</a:t>
            </a:r>
            <a:endParaRPr lang="en-US" altLang="zh-CN" dirty="0"/>
          </a:p>
          <a:p>
            <a:r>
              <a:rPr lang="zh-CN" altLang="en-US" dirty="0"/>
              <a:t>如图中 国家</a:t>
            </a:r>
            <a:r>
              <a:rPr lang="zh-CN" altLang="en-US" dirty="0">
                <a:solidFill>
                  <a:srgbClr val="FF0000"/>
                </a:solidFill>
              </a:rPr>
              <a:t>图书馆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白石桥南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车公庄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宣武门</a:t>
            </a:r>
            <a:r>
              <a:rPr lang="zh-CN" altLang="en-US" dirty="0"/>
              <a:t>可以优化成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国家图书馆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宣武门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优化</a:t>
            </a:r>
            <a:r>
              <a:rPr lang="en-US" altLang="zh-CN" dirty="0"/>
              <a:t>2</a:t>
            </a:r>
            <a:r>
              <a:rPr lang="zh-CN" altLang="en-US" dirty="0"/>
              <a:t>：在俩换乘站之间找到枢纽换乘站对之间的换乘站进行预替换，如果替换后减少的的时间能弥补路程的增加，则替换之。如图中的 </a:t>
            </a:r>
            <a:r>
              <a:rPr lang="zh-CN" altLang="en-US" dirty="0">
                <a:solidFill>
                  <a:srgbClr val="FF0000"/>
                </a:solidFill>
              </a:rPr>
              <a:t>菜市口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珠市口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永定门外</a:t>
            </a:r>
            <a:r>
              <a:rPr lang="zh-CN" altLang="en-US" dirty="0"/>
              <a:t> 这一段线路，可以变成 </a:t>
            </a:r>
            <a:r>
              <a:rPr lang="zh-CN" altLang="en-US" dirty="0">
                <a:solidFill>
                  <a:srgbClr val="FF0000"/>
                </a:solidFill>
              </a:rPr>
              <a:t>菜市口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北京南站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zh-CN" altLang="en-US" dirty="0">
                <a:solidFill>
                  <a:srgbClr val="FF0000"/>
                </a:solidFill>
              </a:rPr>
              <a:t>永定门外 </a:t>
            </a:r>
            <a:r>
              <a:rPr lang="zh-CN" altLang="en-US" dirty="0"/>
              <a:t>来减少两次换乘。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8DBEEB4-7E73-4616-8D71-27CD544B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097" y="5314220"/>
            <a:ext cx="5715495" cy="11302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ADA101E-EEDC-4C6D-AC8A-07B539081F37}"/>
              </a:ext>
            </a:extLst>
          </p:cNvPr>
          <p:cNvSpPr txBox="1"/>
          <p:nvPr/>
        </p:nvSpPr>
        <p:spPr>
          <a:xfrm>
            <a:off x="6143107" y="4944888"/>
            <a:ext cx="196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优化后结果：</a:t>
            </a:r>
          </a:p>
        </p:txBody>
      </p:sp>
    </p:spTree>
    <p:extLst>
      <p:ext uri="{BB962C8B-B14F-4D97-AF65-F5344CB8AC3E}">
        <p14:creationId xmlns:p14="http://schemas.microsoft.com/office/powerpoint/2010/main" val="370566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5" y="683579"/>
            <a:ext cx="11029616" cy="745657"/>
          </a:xfrm>
        </p:spPr>
        <p:txBody>
          <a:bodyPr rtlCol="0"/>
          <a:lstStyle/>
          <a:p>
            <a:pPr rtl="0"/>
            <a:r>
              <a:rPr lang="zh-CN" altLang="en-US" dirty="0"/>
              <a:t>系统数据描述及存储结构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73824F-9E97-480A-9A37-2F8B08565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073"/>
            <a:ext cx="7914738" cy="4306348"/>
          </a:xfrm>
        </p:spPr>
        <p:txBody>
          <a:bodyPr/>
          <a:lstStyle/>
          <a:p>
            <a:r>
              <a:rPr lang="en-US" altLang="zh-CN" dirty="0"/>
              <a:t>typedef struct {</a:t>
            </a:r>
          </a:p>
          <a:p>
            <a:r>
              <a:rPr lang="en-US" altLang="zh-CN" dirty="0"/>
              <a:t>    int num;</a:t>
            </a:r>
          </a:p>
          <a:p>
            <a:r>
              <a:rPr lang="en-US" altLang="zh-CN" dirty="0"/>
              <a:t>    char name[16];                        //</a:t>
            </a:r>
            <a:r>
              <a:rPr lang="zh-CN" altLang="en-US" dirty="0"/>
              <a:t>车站名称</a:t>
            </a:r>
          </a:p>
          <a:p>
            <a:r>
              <a:rPr lang="en-US" altLang="zh-CN" dirty="0"/>
              <a:t>    int IsTransferStation;              //</a:t>
            </a:r>
            <a:r>
              <a:rPr lang="zh-CN" altLang="en-US" dirty="0"/>
              <a:t>是否是换乘车站</a:t>
            </a:r>
          </a:p>
          <a:p>
            <a:r>
              <a:rPr lang="en-US" altLang="zh-CN" dirty="0"/>
              <a:t>    int SubwayNum[3];               //</a:t>
            </a:r>
            <a:r>
              <a:rPr lang="zh-CN" altLang="en-US" dirty="0"/>
              <a:t>车站所属线路号</a:t>
            </a:r>
          </a:p>
          <a:p>
            <a:r>
              <a:rPr lang="en-US" altLang="zh-CN" dirty="0"/>
              <a:t>}station;</a:t>
            </a:r>
          </a:p>
          <a:p>
            <a:endParaRPr lang="en-US" altLang="zh-CN" dirty="0"/>
          </a:p>
          <a:p>
            <a:r>
              <a:rPr lang="en-US" altLang="zh-CN" dirty="0"/>
              <a:t>station s[MaxNum];                                 //</a:t>
            </a:r>
            <a:r>
              <a:rPr lang="zh-CN" altLang="en-US" dirty="0"/>
              <a:t>用于存储车站信息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5" y="683579"/>
            <a:ext cx="11029616" cy="745657"/>
          </a:xfrm>
        </p:spPr>
        <p:txBody>
          <a:bodyPr rtlCol="0"/>
          <a:lstStyle/>
          <a:p>
            <a:pPr rtl="0"/>
            <a:r>
              <a:rPr lang="zh-CN" altLang="en-US" dirty="0"/>
              <a:t>系统数据描述及存储结构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73824F-9E97-480A-9A37-2F8B08565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073"/>
            <a:ext cx="10649060" cy="4306348"/>
          </a:xfrm>
        </p:spPr>
        <p:txBody>
          <a:bodyPr/>
          <a:lstStyle/>
          <a:p>
            <a:r>
              <a:rPr lang="en-US" altLang="zh-CN" dirty="0"/>
              <a:t>char</a:t>
            </a:r>
            <a:r>
              <a:rPr lang="zh-CN" altLang="en-US" dirty="0"/>
              <a:t> </a:t>
            </a:r>
            <a:r>
              <a:rPr lang="en-US" altLang="zh-CN" dirty="0"/>
              <a:t>subway_name[31][16] = { “</a:t>
            </a:r>
            <a:r>
              <a:rPr lang="zh-CN" altLang="en-US" dirty="0"/>
              <a:t>首都机场线</a:t>
            </a:r>
            <a:r>
              <a:rPr lang="en-US" altLang="zh-CN" dirty="0"/>
              <a:t>”,“1</a:t>
            </a:r>
            <a:r>
              <a:rPr lang="zh-CN" altLang="en-US" dirty="0"/>
              <a:t>号线</a:t>
            </a:r>
            <a:r>
              <a:rPr lang="en-US" altLang="zh-CN" dirty="0"/>
              <a:t>”,“2</a:t>
            </a:r>
            <a:r>
              <a:rPr lang="zh-CN" altLang="en-US" dirty="0"/>
              <a:t>号线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,“3</a:t>
            </a:r>
            <a:r>
              <a:rPr lang="zh-CN" altLang="en-US" dirty="0"/>
              <a:t>号线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,“4 </a:t>
            </a:r>
            <a:r>
              <a:rPr lang="zh-CN" altLang="en-US" dirty="0"/>
              <a:t>号线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,“5</a:t>
            </a:r>
            <a:r>
              <a:rPr lang="zh-CN" altLang="en-US" dirty="0"/>
              <a:t>号线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,“6</a:t>
            </a:r>
            <a:r>
              <a:rPr lang="zh-CN" altLang="en-US" dirty="0"/>
              <a:t>号线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                                      “7</a:t>
            </a:r>
            <a:r>
              <a:rPr lang="zh-CN" altLang="en-US" dirty="0"/>
              <a:t>号线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,"8</a:t>
            </a:r>
            <a:r>
              <a:rPr lang="zh-CN" altLang="en-US" dirty="0"/>
              <a:t>号线北段</a:t>
            </a:r>
            <a:r>
              <a:rPr lang="en-US" altLang="zh-CN" dirty="0"/>
              <a:t>","9</a:t>
            </a:r>
            <a:r>
              <a:rPr lang="zh-CN" altLang="en-US" dirty="0"/>
              <a:t>号线</a:t>
            </a:r>
            <a:r>
              <a:rPr lang="en-US" altLang="zh-CN" dirty="0"/>
              <a:t>","10</a:t>
            </a:r>
            <a:r>
              <a:rPr lang="zh-CN" altLang="en-US" dirty="0"/>
              <a:t>号线</a:t>
            </a:r>
            <a:r>
              <a:rPr lang="en-US" altLang="zh-CN" dirty="0"/>
              <a:t>","11</a:t>
            </a:r>
            <a:r>
              <a:rPr lang="zh-CN" altLang="en-US" dirty="0"/>
              <a:t>号线</a:t>
            </a:r>
            <a:r>
              <a:rPr lang="en-US" altLang="zh-CN" dirty="0"/>
              <a:t>","12</a:t>
            </a:r>
            <a:r>
              <a:rPr lang="zh-CN" altLang="en-US" dirty="0"/>
              <a:t>号线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                                      “13</a:t>
            </a:r>
            <a:r>
              <a:rPr lang="zh-CN" altLang="en-US" dirty="0"/>
              <a:t>号线</a:t>
            </a:r>
            <a:r>
              <a:rPr lang="en-US" altLang="zh-CN" dirty="0"/>
              <a:t>","14</a:t>
            </a:r>
            <a:r>
              <a:rPr lang="zh-CN" altLang="en-US" dirty="0"/>
              <a:t>号线东段</a:t>
            </a:r>
            <a:r>
              <a:rPr lang="en-US" altLang="zh-CN" dirty="0"/>
              <a:t>","15</a:t>
            </a:r>
            <a:r>
              <a:rPr lang="zh-CN" altLang="en-US" dirty="0"/>
              <a:t>号线</a:t>
            </a:r>
            <a:r>
              <a:rPr lang="en-US" altLang="zh-CN" dirty="0"/>
              <a:t>","16</a:t>
            </a:r>
            <a:r>
              <a:rPr lang="zh-CN" altLang="en-US" dirty="0"/>
              <a:t>号线</a:t>
            </a:r>
            <a:r>
              <a:rPr lang="en-US" altLang="zh-CN" dirty="0"/>
              <a:t>","17</a:t>
            </a:r>
            <a:r>
              <a:rPr lang="zh-CN" altLang="en-US" dirty="0"/>
              <a:t>号线</a:t>
            </a:r>
            <a:r>
              <a:rPr lang="en-US" altLang="zh-CN" dirty="0"/>
              <a:t>","18</a:t>
            </a:r>
            <a:r>
              <a:rPr lang="zh-CN" altLang="en-US" dirty="0"/>
              <a:t>号线</a:t>
            </a:r>
            <a:r>
              <a:rPr lang="en-US" altLang="zh-CN" dirty="0"/>
              <a:t>",</a:t>
            </a:r>
          </a:p>
          <a:p>
            <a:r>
              <a:rPr lang="en-US" altLang="zh-CN" dirty="0"/>
              <a:t>                                                  "19</a:t>
            </a:r>
            <a:r>
              <a:rPr lang="zh-CN" altLang="en-US" dirty="0"/>
              <a:t>号线</a:t>
            </a:r>
            <a:r>
              <a:rPr lang="en-US" altLang="zh-CN" dirty="0"/>
              <a:t> “, “</a:t>
            </a:r>
            <a:r>
              <a:rPr lang="zh-CN" altLang="en-US" dirty="0"/>
              <a:t>西郊线</a:t>
            </a:r>
            <a:r>
              <a:rPr lang="en-US" altLang="zh-CN" dirty="0"/>
              <a:t>","</a:t>
            </a:r>
            <a:r>
              <a:rPr lang="zh-CN" altLang="en-US" dirty="0"/>
              <a:t>昌平线</a:t>
            </a:r>
            <a:r>
              <a:rPr lang="en-US" altLang="zh-CN" dirty="0"/>
              <a:t>","</a:t>
            </a:r>
            <a:r>
              <a:rPr lang="zh-CN" altLang="en-US" dirty="0"/>
              <a:t>八通线</a:t>
            </a:r>
            <a:r>
              <a:rPr lang="en-US" altLang="zh-CN" dirty="0"/>
              <a:t>","</a:t>
            </a:r>
            <a:r>
              <a:rPr lang="zh-CN" altLang="en-US" dirty="0"/>
              <a:t>亦庄线</a:t>
            </a:r>
            <a:r>
              <a:rPr lang="en-US" altLang="zh-CN" dirty="0"/>
              <a:t>","</a:t>
            </a:r>
            <a:r>
              <a:rPr lang="zh-CN" altLang="en-US" dirty="0"/>
              <a:t>大兴线</a:t>
            </a:r>
            <a:r>
              <a:rPr lang="en-US" altLang="zh-CN" dirty="0"/>
              <a:t>","</a:t>
            </a:r>
            <a:r>
              <a:rPr lang="zh-CN" altLang="en-US" dirty="0"/>
              <a:t>大兴机场线</a:t>
            </a:r>
            <a:r>
              <a:rPr lang="en-US" altLang="zh-CN" dirty="0"/>
              <a:t>",</a:t>
            </a:r>
          </a:p>
          <a:p>
            <a:r>
              <a:rPr lang="zh-CN" altLang="en-US" dirty="0"/>
              <a:t>                                                  </a:t>
            </a:r>
            <a:r>
              <a:rPr lang="en-US" altLang="zh-CN" dirty="0"/>
              <a:t>"</a:t>
            </a:r>
            <a:r>
              <a:rPr lang="zh-CN" altLang="en-US" dirty="0"/>
              <a:t>燕房线</a:t>
            </a:r>
            <a:r>
              <a:rPr lang="en-US" altLang="zh-CN" dirty="0"/>
              <a:t>","</a:t>
            </a:r>
            <a:r>
              <a:rPr lang="zh-CN" altLang="en-US" dirty="0"/>
              <a:t>房山线</a:t>
            </a:r>
            <a:r>
              <a:rPr lang="en-US" altLang="zh-CN" dirty="0"/>
              <a:t>","S1</a:t>
            </a:r>
            <a:r>
              <a:rPr lang="zh-CN" altLang="en-US" dirty="0"/>
              <a:t>线</a:t>
            </a:r>
            <a:r>
              <a:rPr lang="en-US" altLang="zh-CN" dirty="0"/>
              <a:t>","8</a:t>
            </a:r>
            <a:r>
              <a:rPr lang="zh-CN" altLang="en-US" dirty="0"/>
              <a:t>号线南段</a:t>
            </a:r>
            <a:r>
              <a:rPr lang="en-US" altLang="zh-CN" dirty="0"/>
              <a:t>","14</a:t>
            </a:r>
            <a:r>
              <a:rPr lang="zh-CN" altLang="en-US" dirty="0"/>
              <a:t>号线西段</a:t>
            </a:r>
            <a:r>
              <a:rPr lang="en-US" altLang="zh-CN" dirty="0"/>
              <a:t>"</a:t>
            </a:r>
            <a:r>
              <a:rPr lang="zh-CN" altLang="en-US" dirty="0"/>
              <a:t> </a:t>
            </a:r>
            <a:r>
              <a:rPr lang="en-US" altLang="zh-CN" dirty="0"/>
              <a:t>};</a:t>
            </a:r>
          </a:p>
          <a:p>
            <a:r>
              <a:rPr lang="en-US" altLang="zh-CN" dirty="0"/>
              <a:t>                                                  //</a:t>
            </a:r>
            <a:r>
              <a:rPr lang="zh-CN" altLang="en-US" dirty="0"/>
              <a:t>用于存放每条线路的名称</a:t>
            </a:r>
          </a:p>
        </p:txBody>
      </p:sp>
    </p:spTree>
    <p:extLst>
      <p:ext uri="{BB962C8B-B14F-4D97-AF65-F5344CB8AC3E}">
        <p14:creationId xmlns:p14="http://schemas.microsoft.com/office/powerpoint/2010/main" val="136607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5" y="683579"/>
            <a:ext cx="11029616" cy="745657"/>
          </a:xfrm>
        </p:spPr>
        <p:txBody>
          <a:bodyPr rtlCol="0"/>
          <a:lstStyle/>
          <a:p>
            <a:pPr rtl="0"/>
            <a:r>
              <a:rPr lang="zh-CN" altLang="en-US" dirty="0"/>
              <a:t>系统数据描述及存储结构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73824F-9E97-480A-9A37-2F8B08565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68073"/>
            <a:ext cx="11359275" cy="4306348"/>
          </a:xfrm>
        </p:spPr>
        <p:txBody>
          <a:bodyPr/>
          <a:lstStyle/>
          <a:p>
            <a:r>
              <a:rPr lang="en-US" altLang="zh-CN" dirty="0"/>
              <a:t>int AdjMatrix[MaxNum][MaxNum];           //</a:t>
            </a:r>
            <a:r>
              <a:rPr lang="zh-CN" altLang="en-US" dirty="0"/>
              <a:t>用邻接矩阵存放图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D[MaxNum][MaxNum];                       //</a:t>
            </a:r>
            <a:r>
              <a:rPr lang="zh-CN" altLang="en-US" dirty="0"/>
              <a:t>记录最短路径长度的</a:t>
            </a:r>
            <a:r>
              <a:rPr lang="en-US" altLang="zh-CN" dirty="0"/>
              <a:t>D</a:t>
            </a:r>
            <a:r>
              <a:rPr lang="zh-CN" altLang="en-US" dirty="0"/>
              <a:t>矩阵</a:t>
            </a:r>
            <a:r>
              <a:rPr lang="en-US" altLang="zh-CN" dirty="0"/>
              <a:t>,D[i-1][j-1]</a:t>
            </a:r>
            <a:r>
              <a:rPr lang="zh-CN" altLang="en-US" dirty="0"/>
              <a:t>表示</a:t>
            </a:r>
            <a:r>
              <a:rPr lang="en-US" altLang="zh-CN" dirty="0" err="1"/>
              <a:t>i</a:t>
            </a:r>
            <a:r>
              <a:rPr lang="zh-CN" altLang="en-US" dirty="0"/>
              <a:t>点到</a:t>
            </a:r>
            <a:r>
              <a:rPr lang="en-US" altLang="zh-CN" dirty="0"/>
              <a:t>j</a:t>
            </a:r>
            <a:r>
              <a:rPr lang="zh-CN" altLang="en-US" dirty="0"/>
              <a:t>点的最短路径长度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 pre[MaxNum][MaxNum];                    //</a:t>
            </a:r>
            <a:r>
              <a:rPr lang="zh-CN" altLang="en-US" dirty="0"/>
              <a:t>记录路径的矩阵，</a:t>
            </a:r>
            <a:r>
              <a:rPr lang="en-US" altLang="zh-CN" dirty="0"/>
              <a:t>pre[i-1][j-1]</a:t>
            </a:r>
            <a:r>
              <a:rPr lang="zh-CN" altLang="en-US" dirty="0"/>
              <a:t>表示点</a:t>
            </a:r>
            <a:r>
              <a:rPr lang="en-US" altLang="zh-CN" dirty="0" err="1"/>
              <a:t>i</a:t>
            </a:r>
            <a:r>
              <a:rPr lang="zh-CN" altLang="en-US" dirty="0"/>
              <a:t>到点</a:t>
            </a:r>
            <a:r>
              <a:rPr lang="en-US" altLang="zh-CN" dirty="0"/>
              <a:t>j</a:t>
            </a:r>
            <a:r>
              <a:rPr lang="zh-CN" altLang="en-US" dirty="0"/>
              <a:t>路径中点</a:t>
            </a:r>
            <a:r>
              <a:rPr lang="en-US" altLang="zh-CN" dirty="0" err="1"/>
              <a:t>i</a:t>
            </a:r>
            <a:r>
              <a:rPr lang="zh-CN" altLang="en-US" dirty="0"/>
              <a:t>的下一个点。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43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5" y="683579"/>
            <a:ext cx="11029616" cy="745657"/>
          </a:xfrm>
        </p:spPr>
        <p:txBody>
          <a:bodyPr rtlCol="0"/>
          <a:lstStyle/>
          <a:p>
            <a:pPr rtl="0"/>
            <a:r>
              <a:rPr lang="zh-CN" altLang="en-US" dirty="0"/>
              <a:t>系统数据描述及存储结构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73824F-9E97-480A-9A37-2F8B08565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073"/>
            <a:ext cx="10382730" cy="4306348"/>
          </a:xfrm>
        </p:spPr>
        <p:txBody>
          <a:bodyPr/>
          <a:lstStyle/>
          <a:p>
            <a:r>
              <a:rPr lang="en-US" altLang="zh-CN" dirty="0"/>
              <a:t>typedef struct {</a:t>
            </a:r>
          </a:p>
          <a:p>
            <a:r>
              <a:rPr lang="en-US" altLang="zh-CN" dirty="0"/>
              <a:t>     char name[16];</a:t>
            </a:r>
          </a:p>
          <a:p>
            <a:r>
              <a:rPr lang="en-US" altLang="zh-CN" dirty="0"/>
              <a:t>     int num;</a:t>
            </a:r>
          </a:p>
          <a:p>
            <a:r>
              <a:rPr lang="en-US" altLang="zh-CN" dirty="0"/>
              <a:t>}name_search_stationnum;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name_search_stationnum r[MaxNum];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通过快排序将初始化车站部分信息存放在此结构体中，使用二分查找对车站进行快速查找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445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5" y="683579"/>
            <a:ext cx="11029616" cy="745657"/>
          </a:xfrm>
        </p:spPr>
        <p:txBody>
          <a:bodyPr rtlCol="0"/>
          <a:lstStyle/>
          <a:p>
            <a:pPr rtl="0"/>
            <a:r>
              <a:rPr lang="zh-CN" altLang="en-US" dirty="0"/>
              <a:t>系统主要功能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73824F-9E97-480A-9A37-2F8B08565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68073"/>
            <a:ext cx="10905329" cy="1159212"/>
          </a:xfrm>
        </p:spPr>
        <p:txBody>
          <a:bodyPr/>
          <a:lstStyle/>
          <a:p>
            <a:r>
              <a:rPr lang="en-US" altLang="zh-CN" dirty="0"/>
              <a:t>void InitStation(FILE* p)</a:t>
            </a:r>
            <a:r>
              <a:rPr lang="zh-CN" altLang="en-US" dirty="0"/>
              <a:t>  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对车站结构体变量</a:t>
            </a:r>
            <a:r>
              <a:rPr lang="en-US" altLang="zh-CN" dirty="0"/>
              <a:t>s</a:t>
            </a:r>
            <a:r>
              <a:rPr lang="zh-CN" altLang="en-US" dirty="0"/>
              <a:t>使用采集的数据文件对车站信息进行初始化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00B551-4042-4DB4-9CA5-3591F7D8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3213716"/>
            <a:ext cx="3223539" cy="26900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AB17807-F75C-4F2D-BB77-FA71391C5752}"/>
              </a:ext>
            </a:extLst>
          </p:cNvPr>
          <p:cNvSpPr txBox="1"/>
          <p:nvPr/>
        </p:nvSpPr>
        <p:spPr>
          <a:xfrm>
            <a:off x="3908247" y="3805831"/>
            <a:ext cx="2599086" cy="170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文件中每一行数据包括：</a:t>
            </a:r>
            <a:endParaRPr lang="en-US" altLang="zh-CN" dirty="0">
              <a:solidFill>
                <a:srgbClr val="FF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1.</a:t>
            </a:r>
            <a:r>
              <a:rPr lang="zh-CN" altLang="en-US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站点号数</a:t>
            </a:r>
            <a:endParaRPr lang="en-US" altLang="zh-CN" dirty="0">
              <a:solidFill>
                <a:srgbClr val="FF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2.</a:t>
            </a:r>
            <a:r>
              <a:rPr lang="zh-CN" altLang="en-US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站点名称</a:t>
            </a:r>
            <a:endParaRPr lang="en-US" altLang="zh-CN" dirty="0">
              <a:solidFill>
                <a:srgbClr val="FF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3.</a:t>
            </a:r>
            <a:r>
              <a:rPr lang="zh-CN" altLang="en-US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站点所属路线</a:t>
            </a:r>
          </a:p>
        </p:txBody>
      </p:sp>
      <p:sp>
        <p:nvSpPr>
          <p:cNvPr id="6" name="箭头: 虚尾 5">
            <a:extLst>
              <a:ext uri="{FF2B5EF4-FFF2-40B4-BE49-F238E27FC236}">
                <a16:creationId xmlns:a16="http://schemas.microsoft.com/office/drawing/2014/main" id="{FAA4CBE1-9FF1-4C51-A5A8-E9FEF400E2B7}"/>
              </a:ext>
            </a:extLst>
          </p:cNvPr>
          <p:cNvSpPr/>
          <p:nvPr/>
        </p:nvSpPr>
        <p:spPr>
          <a:xfrm>
            <a:off x="6096000" y="4461029"/>
            <a:ext cx="1846556" cy="541538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F23A9D59-63B0-4E0B-BA82-FC84D3A9FAB4}"/>
              </a:ext>
            </a:extLst>
          </p:cNvPr>
          <p:cNvSpPr txBox="1">
            <a:spLocks/>
          </p:cNvSpPr>
          <p:nvPr/>
        </p:nvSpPr>
        <p:spPr>
          <a:xfrm>
            <a:off x="8100579" y="3095749"/>
            <a:ext cx="4091421" cy="3272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/>
              <a:t>typedef struct {</a:t>
            </a:r>
          </a:p>
          <a:p>
            <a:r>
              <a:rPr lang="en-US" altLang="zh-CN" sz="1200" dirty="0"/>
              <a:t>    int num;</a:t>
            </a:r>
          </a:p>
          <a:p>
            <a:r>
              <a:rPr lang="en-US" altLang="zh-CN" sz="1200" dirty="0"/>
              <a:t>    char name[16];                        //</a:t>
            </a:r>
            <a:r>
              <a:rPr lang="zh-CN" altLang="en-US" sz="1200" dirty="0"/>
              <a:t>车站名称</a:t>
            </a:r>
          </a:p>
          <a:p>
            <a:r>
              <a:rPr lang="en-US" altLang="zh-CN" sz="1200" dirty="0"/>
              <a:t>    int IsTransferStation;              //</a:t>
            </a:r>
            <a:r>
              <a:rPr lang="zh-CN" altLang="en-US" sz="1200" dirty="0"/>
              <a:t>是否是换乘车站</a:t>
            </a:r>
          </a:p>
          <a:p>
            <a:r>
              <a:rPr lang="en-US" altLang="zh-CN" sz="1200" dirty="0"/>
              <a:t>    int SubwayNum[3];               //</a:t>
            </a:r>
            <a:r>
              <a:rPr lang="zh-CN" altLang="en-US" sz="1200" dirty="0"/>
              <a:t>车站所属线路号</a:t>
            </a:r>
          </a:p>
          <a:p>
            <a:r>
              <a:rPr lang="en-US" altLang="zh-CN" sz="1200" dirty="0"/>
              <a:t>}station;</a:t>
            </a:r>
          </a:p>
          <a:p>
            <a:r>
              <a:rPr lang="en-US" altLang="zh-CN" sz="1200" dirty="0"/>
              <a:t>station s[MaxNum];                //</a:t>
            </a:r>
            <a:r>
              <a:rPr lang="zh-CN" altLang="en-US" sz="1200" dirty="0"/>
              <a:t>用于存储车站信息</a:t>
            </a:r>
          </a:p>
        </p:txBody>
      </p:sp>
    </p:spTree>
    <p:extLst>
      <p:ext uri="{BB962C8B-B14F-4D97-AF65-F5344CB8AC3E}">
        <p14:creationId xmlns:p14="http://schemas.microsoft.com/office/powerpoint/2010/main" val="243096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5" y="683579"/>
            <a:ext cx="11029616" cy="745657"/>
          </a:xfrm>
        </p:spPr>
        <p:txBody>
          <a:bodyPr rtlCol="0"/>
          <a:lstStyle/>
          <a:p>
            <a:pPr rtl="0"/>
            <a:r>
              <a:rPr lang="zh-CN" altLang="en-US" dirty="0"/>
              <a:t>系统主要功能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73824F-9E97-480A-9A37-2F8B08565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68073"/>
            <a:ext cx="10905329" cy="1159212"/>
          </a:xfrm>
        </p:spPr>
        <p:txBody>
          <a:bodyPr/>
          <a:lstStyle/>
          <a:p>
            <a:r>
              <a:rPr lang="en-US" altLang="zh-CN" dirty="0"/>
              <a:t>void MakeMatrix(FILE* p)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使用文件对存放图的邻接矩阵进行初始化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12A771F-694C-42A8-BAF7-EA31E59BB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65" y="3273560"/>
            <a:ext cx="3321848" cy="27721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D9341F7-EC2C-460E-9E2A-9517BD932AEA}"/>
              </a:ext>
            </a:extLst>
          </p:cNvPr>
          <p:cNvSpPr txBox="1"/>
          <p:nvPr/>
        </p:nvSpPr>
        <p:spPr>
          <a:xfrm>
            <a:off x="4254476" y="4063283"/>
            <a:ext cx="2599086" cy="170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文件中每一行数据包括：</a:t>
            </a:r>
            <a:endParaRPr lang="en-US" altLang="zh-CN" dirty="0">
              <a:solidFill>
                <a:srgbClr val="FF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1.</a:t>
            </a:r>
            <a:r>
              <a:rPr lang="zh-CN" altLang="en-US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弧头车站号数</a:t>
            </a:r>
            <a:endParaRPr lang="en-US" altLang="zh-CN" dirty="0">
              <a:solidFill>
                <a:srgbClr val="FF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2.</a:t>
            </a:r>
            <a:r>
              <a:rPr lang="zh-CN" altLang="en-US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弧长</a:t>
            </a:r>
            <a:endParaRPr lang="en-US" altLang="zh-CN" dirty="0">
              <a:solidFill>
                <a:srgbClr val="FF0000"/>
              </a:solidFill>
              <a:latin typeface="Adobe 仿宋 Std R" panose="02020400000000000000" pitchFamily="18" charset="-122"/>
              <a:ea typeface="Adobe 仿宋 Std R" panose="02020400000000000000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3.</a:t>
            </a:r>
            <a:r>
              <a:rPr lang="zh-CN" altLang="en-US" dirty="0">
                <a:solidFill>
                  <a:srgbClr val="FF0000"/>
                </a:solidFill>
                <a:latin typeface="Adobe 仿宋 Std R" panose="02020400000000000000" pitchFamily="18" charset="-122"/>
                <a:ea typeface="Adobe 仿宋 Std R" panose="02020400000000000000" pitchFamily="18" charset="-122"/>
              </a:rPr>
              <a:t>弧尾车站号数</a:t>
            </a:r>
          </a:p>
        </p:txBody>
      </p:sp>
      <p:sp>
        <p:nvSpPr>
          <p:cNvPr id="10" name="箭头: 虚尾 9">
            <a:extLst>
              <a:ext uri="{FF2B5EF4-FFF2-40B4-BE49-F238E27FC236}">
                <a16:creationId xmlns:a16="http://schemas.microsoft.com/office/drawing/2014/main" id="{CD1AED4F-ABEA-4603-B790-2AB8A35A9B64}"/>
              </a:ext>
            </a:extLst>
          </p:cNvPr>
          <p:cNvSpPr/>
          <p:nvPr/>
        </p:nvSpPr>
        <p:spPr>
          <a:xfrm>
            <a:off x="6853562" y="4647460"/>
            <a:ext cx="1846556" cy="541538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6F2464-506D-42D6-94D0-98F74FBCAA00}"/>
              </a:ext>
            </a:extLst>
          </p:cNvPr>
          <p:cNvSpPr txBox="1"/>
          <p:nvPr/>
        </p:nvSpPr>
        <p:spPr>
          <a:xfrm>
            <a:off x="8780017" y="4733563"/>
            <a:ext cx="332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AdjMatrix[MaxNum][MaxNum]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066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5" y="683579"/>
            <a:ext cx="11029616" cy="745657"/>
          </a:xfrm>
        </p:spPr>
        <p:txBody>
          <a:bodyPr rtlCol="0"/>
          <a:lstStyle/>
          <a:p>
            <a:pPr rtl="0"/>
            <a:r>
              <a:rPr lang="zh-CN" altLang="en-US" dirty="0"/>
              <a:t>系统主要功能</a:t>
            </a:r>
            <a:endParaRPr 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73824F-9E97-480A-9A37-2F8B08565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3340055"/>
            <a:ext cx="10905329" cy="1159212"/>
          </a:xfrm>
        </p:spPr>
        <p:txBody>
          <a:bodyPr/>
          <a:lstStyle/>
          <a:p>
            <a:r>
              <a:rPr lang="en-US" altLang="zh-CN" dirty="0"/>
              <a:t>void ShortestPath() 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利用佛洛依德算法计算出图中每点之间的最短路径长度，并存放路径中间点到</a:t>
            </a:r>
            <a:r>
              <a:rPr lang="en-US" altLang="zh-CN" dirty="0"/>
              <a:t>pre</a:t>
            </a:r>
            <a:r>
              <a:rPr lang="zh-CN" altLang="en-US" dirty="0"/>
              <a:t>矩阵</a:t>
            </a:r>
            <a:endParaRPr lang="en-US" altLang="zh-CN" dirty="0"/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456880C3-4CF8-44A8-81F5-FD622B611B74}"/>
              </a:ext>
            </a:extLst>
          </p:cNvPr>
          <p:cNvSpPr txBox="1">
            <a:spLocks/>
          </p:cNvSpPr>
          <p:nvPr/>
        </p:nvSpPr>
        <p:spPr>
          <a:xfrm>
            <a:off x="581191" y="1868073"/>
            <a:ext cx="10905329" cy="1159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 int Search(char key[])</a:t>
            </a:r>
          </a:p>
          <a:p>
            <a:r>
              <a:rPr lang="zh-CN" altLang="en-US"/>
              <a:t> </a:t>
            </a:r>
            <a:r>
              <a:rPr lang="en-US" altLang="zh-CN"/>
              <a:t>//</a:t>
            </a:r>
            <a:r>
              <a:rPr lang="zh-CN" altLang="en-US"/>
              <a:t>对输入的中文车站名进行二分查找，返回其车站号数</a:t>
            </a:r>
            <a:endParaRPr lang="en-US" altLang="zh-CN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5C109E63-C5C0-410F-B86F-483C93724ACB}"/>
              </a:ext>
            </a:extLst>
          </p:cNvPr>
          <p:cNvSpPr txBox="1">
            <a:spLocks/>
          </p:cNvSpPr>
          <p:nvPr/>
        </p:nvSpPr>
        <p:spPr>
          <a:xfrm>
            <a:off x="581191" y="4812037"/>
            <a:ext cx="10905329" cy="1159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int StationCounter(int start,int end)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计算车站之间的站数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176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5" y="683579"/>
            <a:ext cx="11029616" cy="745657"/>
          </a:xfrm>
        </p:spPr>
        <p:txBody>
          <a:bodyPr rtlCol="0"/>
          <a:lstStyle/>
          <a:p>
            <a:pPr rtl="0"/>
            <a:r>
              <a:rPr lang="zh-CN" altLang="en-US" dirty="0"/>
              <a:t>系统主要功能</a:t>
            </a:r>
            <a:endParaRPr lang="zh-cn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E830243F-8236-43FD-8585-A50FFBFFDEC0}"/>
              </a:ext>
            </a:extLst>
          </p:cNvPr>
          <p:cNvSpPr txBox="1">
            <a:spLocks/>
          </p:cNvSpPr>
          <p:nvPr/>
        </p:nvSpPr>
        <p:spPr>
          <a:xfrm>
            <a:off x="643335" y="3040866"/>
            <a:ext cx="10905329" cy="1159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void Print(char startname[], char endname[])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输出最短路径（中间车站只输出换乘车站），以及票价信息</a:t>
            </a:r>
            <a:endParaRPr lang="en-US" altLang="zh-CN" dirty="0"/>
          </a:p>
        </p:txBody>
      </p:sp>
      <p:sp>
        <p:nvSpPr>
          <p:cNvPr id="8" name="内容占位符 4">
            <a:extLst>
              <a:ext uri="{FF2B5EF4-FFF2-40B4-BE49-F238E27FC236}">
                <a16:creationId xmlns:a16="http://schemas.microsoft.com/office/drawing/2014/main" id="{4C966BBF-5CAD-452E-B7FB-18287CEE725F}"/>
              </a:ext>
            </a:extLst>
          </p:cNvPr>
          <p:cNvSpPr txBox="1">
            <a:spLocks/>
          </p:cNvSpPr>
          <p:nvPr/>
        </p:nvSpPr>
        <p:spPr>
          <a:xfrm>
            <a:off x="643335" y="4651561"/>
            <a:ext cx="10905329" cy="1159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void PrintLeastTransfer(char startname[], char endname[])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在最短路径的基础上进行优化，考虑换乘时间，输出换乘次数较少的路线信息。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04B528-0AF1-4F95-AC0F-DC144708A5F1}"/>
              </a:ext>
            </a:extLst>
          </p:cNvPr>
          <p:cNvSpPr txBox="1">
            <a:spLocks/>
          </p:cNvSpPr>
          <p:nvPr/>
        </p:nvSpPr>
        <p:spPr>
          <a:xfrm>
            <a:off x="643335" y="1815747"/>
            <a:ext cx="10905329" cy="1159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int price(int start, int end)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//</a:t>
            </a:r>
            <a:r>
              <a:rPr lang="zh-CN" altLang="en-US" dirty="0"/>
              <a:t>根据起点的号数和终点的号数，返回票价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650206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{7007E9EC-7875-49D3-AAE0-E834F37333A5}tf33552983</Template>
  <TotalTime>0</TotalTime>
  <Words>861</Words>
  <Application>Microsoft Office PowerPoint</Application>
  <PresentationFormat>宽屏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Adobe 仿宋 Std R</vt:lpstr>
      <vt:lpstr>Microsoft YaHei UI</vt:lpstr>
      <vt:lpstr>Calibri</vt:lpstr>
      <vt:lpstr>Franklin Gothic Book</vt:lpstr>
      <vt:lpstr>Wingdings 2</vt:lpstr>
      <vt:lpstr>DividendVTI</vt:lpstr>
      <vt:lpstr>北京地铁查询及规划系统</vt:lpstr>
      <vt:lpstr>系统数据描述及存储结构</vt:lpstr>
      <vt:lpstr>系统数据描述及存储结构</vt:lpstr>
      <vt:lpstr>系统数据描述及存储结构</vt:lpstr>
      <vt:lpstr>系统数据描述及存储结构</vt:lpstr>
      <vt:lpstr>系统主要功能</vt:lpstr>
      <vt:lpstr>系统主要功能</vt:lpstr>
      <vt:lpstr>系统主要功能</vt:lpstr>
      <vt:lpstr>系统主要功能</vt:lpstr>
      <vt:lpstr>系统演示</vt:lpstr>
      <vt:lpstr>系统的特点</vt:lpstr>
      <vt:lpstr>系统的特点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2020-06-25T08:10:06Z</dcterms:created>
  <dcterms:modified xsi:type="dcterms:W3CDTF">2022-06-26T08:47:07Z</dcterms:modified>
</cp:coreProperties>
</file>