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8"/>
  </p:normalViewPr>
  <p:slideViewPr>
    <p:cSldViewPr snapToGrid="0">
      <p:cViewPr varScale="1">
        <p:scale>
          <a:sx n="120" d="100"/>
          <a:sy n="120" d="100"/>
        </p:scale>
        <p:origin x="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24C6-9E39-0050-C692-D1478FD0DE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FAFE22-4929-878E-59BA-16E8687F8D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1DC7ED-ECCB-7ACB-61E4-B0DA28C6B025}"/>
              </a:ext>
            </a:extLst>
          </p:cNvPr>
          <p:cNvSpPr>
            <a:spLocks noGrp="1"/>
          </p:cNvSpPr>
          <p:nvPr>
            <p:ph type="dt" sz="half" idx="10"/>
          </p:nvPr>
        </p:nvSpPr>
        <p:spPr/>
        <p:txBody>
          <a:bodyPr/>
          <a:lstStyle/>
          <a:p>
            <a:fld id="{15A742DA-29EE-8243-BB7F-BB94979AFA0E}" type="datetimeFigureOut">
              <a:rPr lang="en-US" smtClean="0"/>
              <a:t>8/11/25</a:t>
            </a:fld>
            <a:endParaRPr lang="en-US"/>
          </a:p>
        </p:txBody>
      </p:sp>
      <p:sp>
        <p:nvSpPr>
          <p:cNvPr id="5" name="Footer Placeholder 4">
            <a:extLst>
              <a:ext uri="{FF2B5EF4-FFF2-40B4-BE49-F238E27FC236}">
                <a16:creationId xmlns:a16="http://schemas.microsoft.com/office/drawing/2014/main" id="{D3C34C37-8EBA-51E8-1665-14507E178A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BB564-D13B-EF96-2689-AC6AF24DC7A5}"/>
              </a:ext>
            </a:extLst>
          </p:cNvPr>
          <p:cNvSpPr>
            <a:spLocks noGrp="1"/>
          </p:cNvSpPr>
          <p:nvPr>
            <p:ph type="sldNum" sz="quarter" idx="12"/>
          </p:nvPr>
        </p:nvSpPr>
        <p:spPr/>
        <p:txBody>
          <a:bodyPr/>
          <a:lstStyle/>
          <a:p>
            <a:fld id="{3A898834-3953-6D4B-9509-6B86C709FBB7}" type="slidenum">
              <a:rPr lang="en-US" smtClean="0"/>
              <a:t>‹#›</a:t>
            </a:fld>
            <a:endParaRPr lang="en-US"/>
          </a:p>
        </p:txBody>
      </p:sp>
    </p:spTree>
    <p:extLst>
      <p:ext uri="{BB962C8B-B14F-4D97-AF65-F5344CB8AC3E}">
        <p14:creationId xmlns:p14="http://schemas.microsoft.com/office/powerpoint/2010/main" val="603245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598EA-CA6E-C551-F756-1F258612C6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AB6022-0BC0-53AC-36D9-225BEC8D96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B92631-0874-3A3A-B7EF-4DA73D3A7374}"/>
              </a:ext>
            </a:extLst>
          </p:cNvPr>
          <p:cNvSpPr>
            <a:spLocks noGrp="1"/>
          </p:cNvSpPr>
          <p:nvPr>
            <p:ph type="dt" sz="half" idx="10"/>
          </p:nvPr>
        </p:nvSpPr>
        <p:spPr/>
        <p:txBody>
          <a:bodyPr/>
          <a:lstStyle/>
          <a:p>
            <a:fld id="{15A742DA-29EE-8243-BB7F-BB94979AFA0E}" type="datetimeFigureOut">
              <a:rPr lang="en-US" smtClean="0"/>
              <a:t>8/11/25</a:t>
            </a:fld>
            <a:endParaRPr lang="en-US"/>
          </a:p>
        </p:txBody>
      </p:sp>
      <p:sp>
        <p:nvSpPr>
          <p:cNvPr id="5" name="Footer Placeholder 4">
            <a:extLst>
              <a:ext uri="{FF2B5EF4-FFF2-40B4-BE49-F238E27FC236}">
                <a16:creationId xmlns:a16="http://schemas.microsoft.com/office/drawing/2014/main" id="{587AFA9F-9F3C-536F-8CBF-2BD0C8E371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D6D939-4FF0-BB65-D4B3-C95E666C6CE5}"/>
              </a:ext>
            </a:extLst>
          </p:cNvPr>
          <p:cNvSpPr>
            <a:spLocks noGrp="1"/>
          </p:cNvSpPr>
          <p:nvPr>
            <p:ph type="sldNum" sz="quarter" idx="12"/>
          </p:nvPr>
        </p:nvSpPr>
        <p:spPr/>
        <p:txBody>
          <a:bodyPr/>
          <a:lstStyle/>
          <a:p>
            <a:fld id="{3A898834-3953-6D4B-9509-6B86C709FBB7}" type="slidenum">
              <a:rPr lang="en-US" smtClean="0"/>
              <a:t>‹#›</a:t>
            </a:fld>
            <a:endParaRPr lang="en-US"/>
          </a:p>
        </p:txBody>
      </p:sp>
    </p:spTree>
    <p:extLst>
      <p:ext uri="{BB962C8B-B14F-4D97-AF65-F5344CB8AC3E}">
        <p14:creationId xmlns:p14="http://schemas.microsoft.com/office/powerpoint/2010/main" val="2044444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FF6920-8C77-3BF2-5E39-71352188AD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61353C-9837-1C70-0598-2EE71FA881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E698D6-7DE4-DFE6-AB51-7F00A0BD245E}"/>
              </a:ext>
            </a:extLst>
          </p:cNvPr>
          <p:cNvSpPr>
            <a:spLocks noGrp="1"/>
          </p:cNvSpPr>
          <p:nvPr>
            <p:ph type="dt" sz="half" idx="10"/>
          </p:nvPr>
        </p:nvSpPr>
        <p:spPr/>
        <p:txBody>
          <a:bodyPr/>
          <a:lstStyle/>
          <a:p>
            <a:fld id="{15A742DA-29EE-8243-BB7F-BB94979AFA0E}" type="datetimeFigureOut">
              <a:rPr lang="en-US" smtClean="0"/>
              <a:t>8/11/25</a:t>
            </a:fld>
            <a:endParaRPr lang="en-US"/>
          </a:p>
        </p:txBody>
      </p:sp>
      <p:sp>
        <p:nvSpPr>
          <p:cNvPr id="5" name="Footer Placeholder 4">
            <a:extLst>
              <a:ext uri="{FF2B5EF4-FFF2-40B4-BE49-F238E27FC236}">
                <a16:creationId xmlns:a16="http://schemas.microsoft.com/office/drawing/2014/main" id="{C49D0E39-AAE3-6880-113E-6942001E2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20E4A7-FB74-715E-05A7-64C2DE4EF9BD}"/>
              </a:ext>
            </a:extLst>
          </p:cNvPr>
          <p:cNvSpPr>
            <a:spLocks noGrp="1"/>
          </p:cNvSpPr>
          <p:nvPr>
            <p:ph type="sldNum" sz="quarter" idx="12"/>
          </p:nvPr>
        </p:nvSpPr>
        <p:spPr/>
        <p:txBody>
          <a:bodyPr/>
          <a:lstStyle/>
          <a:p>
            <a:fld id="{3A898834-3953-6D4B-9509-6B86C709FBB7}" type="slidenum">
              <a:rPr lang="en-US" smtClean="0"/>
              <a:t>‹#›</a:t>
            </a:fld>
            <a:endParaRPr lang="en-US"/>
          </a:p>
        </p:txBody>
      </p:sp>
    </p:spTree>
    <p:extLst>
      <p:ext uri="{BB962C8B-B14F-4D97-AF65-F5344CB8AC3E}">
        <p14:creationId xmlns:p14="http://schemas.microsoft.com/office/powerpoint/2010/main" val="3997162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FD3BC-8202-FE51-E42F-EA13872351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653445-9F7C-220A-B4A5-FA3697BFD2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088778-E2CC-3607-FDFD-9274E9536303}"/>
              </a:ext>
            </a:extLst>
          </p:cNvPr>
          <p:cNvSpPr>
            <a:spLocks noGrp="1"/>
          </p:cNvSpPr>
          <p:nvPr>
            <p:ph type="dt" sz="half" idx="10"/>
          </p:nvPr>
        </p:nvSpPr>
        <p:spPr/>
        <p:txBody>
          <a:bodyPr/>
          <a:lstStyle/>
          <a:p>
            <a:fld id="{15A742DA-29EE-8243-BB7F-BB94979AFA0E}" type="datetimeFigureOut">
              <a:rPr lang="en-US" smtClean="0"/>
              <a:t>8/11/25</a:t>
            </a:fld>
            <a:endParaRPr lang="en-US"/>
          </a:p>
        </p:txBody>
      </p:sp>
      <p:sp>
        <p:nvSpPr>
          <p:cNvPr id="5" name="Footer Placeholder 4">
            <a:extLst>
              <a:ext uri="{FF2B5EF4-FFF2-40B4-BE49-F238E27FC236}">
                <a16:creationId xmlns:a16="http://schemas.microsoft.com/office/drawing/2014/main" id="{B6B94025-DA4A-4E76-1FED-F54C19831F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F5826-749B-0697-857B-E4C30E3D95BC}"/>
              </a:ext>
            </a:extLst>
          </p:cNvPr>
          <p:cNvSpPr>
            <a:spLocks noGrp="1"/>
          </p:cNvSpPr>
          <p:nvPr>
            <p:ph type="sldNum" sz="quarter" idx="12"/>
          </p:nvPr>
        </p:nvSpPr>
        <p:spPr/>
        <p:txBody>
          <a:bodyPr/>
          <a:lstStyle/>
          <a:p>
            <a:fld id="{3A898834-3953-6D4B-9509-6B86C709FBB7}" type="slidenum">
              <a:rPr lang="en-US" smtClean="0"/>
              <a:t>‹#›</a:t>
            </a:fld>
            <a:endParaRPr lang="en-US"/>
          </a:p>
        </p:txBody>
      </p:sp>
    </p:spTree>
    <p:extLst>
      <p:ext uri="{BB962C8B-B14F-4D97-AF65-F5344CB8AC3E}">
        <p14:creationId xmlns:p14="http://schemas.microsoft.com/office/powerpoint/2010/main" val="1065365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8B78-E778-9228-7606-CC1011DF35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7E6F2E-8D84-0B52-E372-454AFFD861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F060FD-AB3B-270A-232E-76C58E28F6D4}"/>
              </a:ext>
            </a:extLst>
          </p:cNvPr>
          <p:cNvSpPr>
            <a:spLocks noGrp="1"/>
          </p:cNvSpPr>
          <p:nvPr>
            <p:ph type="dt" sz="half" idx="10"/>
          </p:nvPr>
        </p:nvSpPr>
        <p:spPr/>
        <p:txBody>
          <a:bodyPr/>
          <a:lstStyle/>
          <a:p>
            <a:fld id="{15A742DA-29EE-8243-BB7F-BB94979AFA0E}" type="datetimeFigureOut">
              <a:rPr lang="en-US" smtClean="0"/>
              <a:t>8/11/25</a:t>
            </a:fld>
            <a:endParaRPr lang="en-US"/>
          </a:p>
        </p:txBody>
      </p:sp>
      <p:sp>
        <p:nvSpPr>
          <p:cNvPr id="5" name="Footer Placeholder 4">
            <a:extLst>
              <a:ext uri="{FF2B5EF4-FFF2-40B4-BE49-F238E27FC236}">
                <a16:creationId xmlns:a16="http://schemas.microsoft.com/office/drawing/2014/main" id="{72CB0D62-0B01-55D5-B8B3-13A72CF8BB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197FA-A8CB-F549-FBEB-855AE69788E8}"/>
              </a:ext>
            </a:extLst>
          </p:cNvPr>
          <p:cNvSpPr>
            <a:spLocks noGrp="1"/>
          </p:cNvSpPr>
          <p:nvPr>
            <p:ph type="sldNum" sz="quarter" idx="12"/>
          </p:nvPr>
        </p:nvSpPr>
        <p:spPr/>
        <p:txBody>
          <a:bodyPr/>
          <a:lstStyle/>
          <a:p>
            <a:fld id="{3A898834-3953-6D4B-9509-6B86C709FBB7}" type="slidenum">
              <a:rPr lang="en-US" smtClean="0"/>
              <a:t>‹#›</a:t>
            </a:fld>
            <a:endParaRPr lang="en-US"/>
          </a:p>
        </p:txBody>
      </p:sp>
    </p:spTree>
    <p:extLst>
      <p:ext uri="{BB962C8B-B14F-4D97-AF65-F5344CB8AC3E}">
        <p14:creationId xmlns:p14="http://schemas.microsoft.com/office/powerpoint/2010/main" val="189496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6E8D4-5B23-49FA-2FB6-559AA8DA54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E755BA-6F6A-38B7-B46C-D9EA0099A3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123211-03DE-70BD-2089-CA94229F28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3727E5-241F-89AE-A243-0863E572077D}"/>
              </a:ext>
            </a:extLst>
          </p:cNvPr>
          <p:cNvSpPr>
            <a:spLocks noGrp="1"/>
          </p:cNvSpPr>
          <p:nvPr>
            <p:ph type="dt" sz="half" idx="10"/>
          </p:nvPr>
        </p:nvSpPr>
        <p:spPr/>
        <p:txBody>
          <a:bodyPr/>
          <a:lstStyle/>
          <a:p>
            <a:fld id="{15A742DA-29EE-8243-BB7F-BB94979AFA0E}" type="datetimeFigureOut">
              <a:rPr lang="en-US" smtClean="0"/>
              <a:t>8/11/25</a:t>
            </a:fld>
            <a:endParaRPr lang="en-US"/>
          </a:p>
        </p:txBody>
      </p:sp>
      <p:sp>
        <p:nvSpPr>
          <p:cNvPr id="6" name="Footer Placeholder 5">
            <a:extLst>
              <a:ext uri="{FF2B5EF4-FFF2-40B4-BE49-F238E27FC236}">
                <a16:creationId xmlns:a16="http://schemas.microsoft.com/office/drawing/2014/main" id="{74D0F671-1857-458F-5DD8-A87910BB9F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6665EB-72E5-E2D5-E1D7-3EE6D175FA41}"/>
              </a:ext>
            </a:extLst>
          </p:cNvPr>
          <p:cNvSpPr>
            <a:spLocks noGrp="1"/>
          </p:cNvSpPr>
          <p:nvPr>
            <p:ph type="sldNum" sz="quarter" idx="12"/>
          </p:nvPr>
        </p:nvSpPr>
        <p:spPr/>
        <p:txBody>
          <a:bodyPr/>
          <a:lstStyle/>
          <a:p>
            <a:fld id="{3A898834-3953-6D4B-9509-6B86C709FBB7}" type="slidenum">
              <a:rPr lang="en-US" smtClean="0"/>
              <a:t>‹#›</a:t>
            </a:fld>
            <a:endParaRPr lang="en-US"/>
          </a:p>
        </p:txBody>
      </p:sp>
    </p:spTree>
    <p:extLst>
      <p:ext uri="{BB962C8B-B14F-4D97-AF65-F5344CB8AC3E}">
        <p14:creationId xmlns:p14="http://schemas.microsoft.com/office/powerpoint/2010/main" val="2430476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65A53-04FD-B38A-6D53-0434709545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72FDB4-4D4F-5E7F-6630-08CFC27879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081046-4138-D82F-9FED-0A61E1CD43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457D66-2A21-6B15-F40D-2D4A7CD257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D10B45-B818-E2B1-1D92-65FC4434F1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CBA47C-D6BC-CC99-E2E2-5A458E546663}"/>
              </a:ext>
            </a:extLst>
          </p:cNvPr>
          <p:cNvSpPr>
            <a:spLocks noGrp="1"/>
          </p:cNvSpPr>
          <p:nvPr>
            <p:ph type="dt" sz="half" idx="10"/>
          </p:nvPr>
        </p:nvSpPr>
        <p:spPr/>
        <p:txBody>
          <a:bodyPr/>
          <a:lstStyle/>
          <a:p>
            <a:fld id="{15A742DA-29EE-8243-BB7F-BB94979AFA0E}" type="datetimeFigureOut">
              <a:rPr lang="en-US" smtClean="0"/>
              <a:t>8/11/25</a:t>
            </a:fld>
            <a:endParaRPr lang="en-US"/>
          </a:p>
        </p:txBody>
      </p:sp>
      <p:sp>
        <p:nvSpPr>
          <p:cNvPr id="8" name="Footer Placeholder 7">
            <a:extLst>
              <a:ext uri="{FF2B5EF4-FFF2-40B4-BE49-F238E27FC236}">
                <a16:creationId xmlns:a16="http://schemas.microsoft.com/office/drawing/2014/main" id="{0F4E7054-44AB-FA70-E526-9170AA78DC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BFB655A-F1E6-3C37-31FF-3D4170AC34B2}"/>
              </a:ext>
            </a:extLst>
          </p:cNvPr>
          <p:cNvSpPr>
            <a:spLocks noGrp="1"/>
          </p:cNvSpPr>
          <p:nvPr>
            <p:ph type="sldNum" sz="quarter" idx="12"/>
          </p:nvPr>
        </p:nvSpPr>
        <p:spPr/>
        <p:txBody>
          <a:bodyPr/>
          <a:lstStyle/>
          <a:p>
            <a:fld id="{3A898834-3953-6D4B-9509-6B86C709FBB7}" type="slidenum">
              <a:rPr lang="en-US" smtClean="0"/>
              <a:t>‹#›</a:t>
            </a:fld>
            <a:endParaRPr lang="en-US"/>
          </a:p>
        </p:txBody>
      </p:sp>
    </p:spTree>
    <p:extLst>
      <p:ext uri="{BB962C8B-B14F-4D97-AF65-F5344CB8AC3E}">
        <p14:creationId xmlns:p14="http://schemas.microsoft.com/office/powerpoint/2010/main" val="98941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47572-750A-9C7D-A16A-9A8AC35056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BB9C54-6B2F-2BE5-B60E-EB7E942114A5}"/>
              </a:ext>
            </a:extLst>
          </p:cNvPr>
          <p:cNvSpPr>
            <a:spLocks noGrp="1"/>
          </p:cNvSpPr>
          <p:nvPr>
            <p:ph type="dt" sz="half" idx="10"/>
          </p:nvPr>
        </p:nvSpPr>
        <p:spPr/>
        <p:txBody>
          <a:bodyPr/>
          <a:lstStyle/>
          <a:p>
            <a:fld id="{15A742DA-29EE-8243-BB7F-BB94979AFA0E}" type="datetimeFigureOut">
              <a:rPr lang="en-US" smtClean="0"/>
              <a:t>8/11/25</a:t>
            </a:fld>
            <a:endParaRPr lang="en-US"/>
          </a:p>
        </p:txBody>
      </p:sp>
      <p:sp>
        <p:nvSpPr>
          <p:cNvPr id="4" name="Footer Placeholder 3">
            <a:extLst>
              <a:ext uri="{FF2B5EF4-FFF2-40B4-BE49-F238E27FC236}">
                <a16:creationId xmlns:a16="http://schemas.microsoft.com/office/drawing/2014/main" id="{24CD85F4-E471-3999-8674-6AAFC58BB8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F08E80-FD98-7BEC-949B-18D1D336E86A}"/>
              </a:ext>
            </a:extLst>
          </p:cNvPr>
          <p:cNvSpPr>
            <a:spLocks noGrp="1"/>
          </p:cNvSpPr>
          <p:nvPr>
            <p:ph type="sldNum" sz="quarter" idx="12"/>
          </p:nvPr>
        </p:nvSpPr>
        <p:spPr/>
        <p:txBody>
          <a:bodyPr/>
          <a:lstStyle/>
          <a:p>
            <a:fld id="{3A898834-3953-6D4B-9509-6B86C709FBB7}" type="slidenum">
              <a:rPr lang="en-US" smtClean="0"/>
              <a:t>‹#›</a:t>
            </a:fld>
            <a:endParaRPr lang="en-US"/>
          </a:p>
        </p:txBody>
      </p:sp>
    </p:spTree>
    <p:extLst>
      <p:ext uri="{BB962C8B-B14F-4D97-AF65-F5344CB8AC3E}">
        <p14:creationId xmlns:p14="http://schemas.microsoft.com/office/powerpoint/2010/main" val="2765227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FD0005-5DA7-51FB-C8B0-811CACD6C4A5}"/>
              </a:ext>
            </a:extLst>
          </p:cNvPr>
          <p:cNvSpPr>
            <a:spLocks noGrp="1"/>
          </p:cNvSpPr>
          <p:nvPr>
            <p:ph type="dt" sz="half" idx="10"/>
          </p:nvPr>
        </p:nvSpPr>
        <p:spPr/>
        <p:txBody>
          <a:bodyPr/>
          <a:lstStyle/>
          <a:p>
            <a:fld id="{15A742DA-29EE-8243-BB7F-BB94979AFA0E}" type="datetimeFigureOut">
              <a:rPr lang="en-US" smtClean="0"/>
              <a:t>8/11/25</a:t>
            </a:fld>
            <a:endParaRPr lang="en-US"/>
          </a:p>
        </p:txBody>
      </p:sp>
      <p:sp>
        <p:nvSpPr>
          <p:cNvPr id="3" name="Footer Placeholder 2">
            <a:extLst>
              <a:ext uri="{FF2B5EF4-FFF2-40B4-BE49-F238E27FC236}">
                <a16:creationId xmlns:a16="http://schemas.microsoft.com/office/drawing/2014/main" id="{A4B250BE-3765-7A10-6F50-0CA23D5A76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8F535A-3FC5-6B8A-C92F-336CD4ACFF27}"/>
              </a:ext>
            </a:extLst>
          </p:cNvPr>
          <p:cNvSpPr>
            <a:spLocks noGrp="1"/>
          </p:cNvSpPr>
          <p:nvPr>
            <p:ph type="sldNum" sz="quarter" idx="12"/>
          </p:nvPr>
        </p:nvSpPr>
        <p:spPr/>
        <p:txBody>
          <a:bodyPr/>
          <a:lstStyle/>
          <a:p>
            <a:fld id="{3A898834-3953-6D4B-9509-6B86C709FBB7}" type="slidenum">
              <a:rPr lang="en-US" smtClean="0"/>
              <a:t>‹#›</a:t>
            </a:fld>
            <a:endParaRPr lang="en-US"/>
          </a:p>
        </p:txBody>
      </p:sp>
    </p:spTree>
    <p:extLst>
      <p:ext uri="{BB962C8B-B14F-4D97-AF65-F5344CB8AC3E}">
        <p14:creationId xmlns:p14="http://schemas.microsoft.com/office/powerpoint/2010/main" val="2014129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BBE26-77BB-41A5-CE9E-CFA5697A8D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7C2F1E-A5A8-D926-4103-390B067900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064609-C693-6A35-AFB5-09943B492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12970D-837F-1D4A-6B21-F34993302A2E}"/>
              </a:ext>
            </a:extLst>
          </p:cNvPr>
          <p:cNvSpPr>
            <a:spLocks noGrp="1"/>
          </p:cNvSpPr>
          <p:nvPr>
            <p:ph type="dt" sz="half" idx="10"/>
          </p:nvPr>
        </p:nvSpPr>
        <p:spPr/>
        <p:txBody>
          <a:bodyPr/>
          <a:lstStyle/>
          <a:p>
            <a:fld id="{15A742DA-29EE-8243-BB7F-BB94979AFA0E}" type="datetimeFigureOut">
              <a:rPr lang="en-US" smtClean="0"/>
              <a:t>8/11/25</a:t>
            </a:fld>
            <a:endParaRPr lang="en-US"/>
          </a:p>
        </p:txBody>
      </p:sp>
      <p:sp>
        <p:nvSpPr>
          <p:cNvPr id="6" name="Footer Placeholder 5">
            <a:extLst>
              <a:ext uri="{FF2B5EF4-FFF2-40B4-BE49-F238E27FC236}">
                <a16:creationId xmlns:a16="http://schemas.microsoft.com/office/drawing/2014/main" id="{F005BD95-30EF-3A90-E520-49006C6FC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8E750A-54CE-D1F9-3824-A432071D0F75}"/>
              </a:ext>
            </a:extLst>
          </p:cNvPr>
          <p:cNvSpPr>
            <a:spLocks noGrp="1"/>
          </p:cNvSpPr>
          <p:nvPr>
            <p:ph type="sldNum" sz="quarter" idx="12"/>
          </p:nvPr>
        </p:nvSpPr>
        <p:spPr/>
        <p:txBody>
          <a:bodyPr/>
          <a:lstStyle/>
          <a:p>
            <a:fld id="{3A898834-3953-6D4B-9509-6B86C709FBB7}" type="slidenum">
              <a:rPr lang="en-US" smtClean="0"/>
              <a:t>‹#›</a:t>
            </a:fld>
            <a:endParaRPr lang="en-US"/>
          </a:p>
        </p:txBody>
      </p:sp>
    </p:spTree>
    <p:extLst>
      <p:ext uri="{BB962C8B-B14F-4D97-AF65-F5344CB8AC3E}">
        <p14:creationId xmlns:p14="http://schemas.microsoft.com/office/powerpoint/2010/main" val="370881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F21E4-5FA3-F6AC-F8AC-198AA452F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9013E5-3B56-D26A-14A5-19CA4EEDFB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933CB40-8658-3809-E434-6EAB4D3DCE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5588DD-EFE8-AB45-3B37-7353D1795FD3}"/>
              </a:ext>
            </a:extLst>
          </p:cNvPr>
          <p:cNvSpPr>
            <a:spLocks noGrp="1"/>
          </p:cNvSpPr>
          <p:nvPr>
            <p:ph type="dt" sz="half" idx="10"/>
          </p:nvPr>
        </p:nvSpPr>
        <p:spPr/>
        <p:txBody>
          <a:bodyPr/>
          <a:lstStyle/>
          <a:p>
            <a:fld id="{15A742DA-29EE-8243-BB7F-BB94979AFA0E}" type="datetimeFigureOut">
              <a:rPr lang="en-US" smtClean="0"/>
              <a:t>8/11/25</a:t>
            </a:fld>
            <a:endParaRPr lang="en-US"/>
          </a:p>
        </p:txBody>
      </p:sp>
      <p:sp>
        <p:nvSpPr>
          <p:cNvPr id="6" name="Footer Placeholder 5">
            <a:extLst>
              <a:ext uri="{FF2B5EF4-FFF2-40B4-BE49-F238E27FC236}">
                <a16:creationId xmlns:a16="http://schemas.microsoft.com/office/drawing/2014/main" id="{175DEE53-BE6F-3ABB-6704-767A9C4F5A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2E8FBB-0306-5E7F-E20B-D69D9375AC61}"/>
              </a:ext>
            </a:extLst>
          </p:cNvPr>
          <p:cNvSpPr>
            <a:spLocks noGrp="1"/>
          </p:cNvSpPr>
          <p:nvPr>
            <p:ph type="sldNum" sz="quarter" idx="12"/>
          </p:nvPr>
        </p:nvSpPr>
        <p:spPr/>
        <p:txBody>
          <a:bodyPr/>
          <a:lstStyle/>
          <a:p>
            <a:fld id="{3A898834-3953-6D4B-9509-6B86C709FBB7}" type="slidenum">
              <a:rPr lang="en-US" smtClean="0"/>
              <a:t>‹#›</a:t>
            </a:fld>
            <a:endParaRPr lang="en-US"/>
          </a:p>
        </p:txBody>
      </p:sp>
    </p:spTree>
    <p:extLst>
      <p:ext uri="{BB962C8B-B14F-4D97-AF65-F5344CB8AC3E}">
        <p14:creationId xmlns:p14="http://schemas.microsoft.com/office/powerpoint/2010/main" val="2814966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4AEA21-2E9E-37FB-3970-8D6FA6CBD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44049E-E677-2538-F8D1-40F759409B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E00837-B854-E487-55B2-3F29147C80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5A742DA-29EE-8243-BB7F-BB94979AFA0E}" type="datetimeFigureOut">
              <a:rPr lang="en-US" smtClean="0"/>
              <a:t>8/11/25</a:t>
            </a:fld>
            <a:endParaRPr lang="en-US"/>
          </a:p>
        </p:txBody>
      </p:sp>
      <p:sp>
        <p:nvSpPr>
          <p:cNvPr id="5" name="Footer Placeholder 4">
            <a:extLst>
              <a:ext uri="{FF2B5EF4-FFF2-40B4-BE49-F238E27FC236}">
                <a16:creationId xmlns:a16="http://schemas.microsoft.com/office/drawing/2014/main" id="{2C7F7AA3-BF90-F052-EA7F-CBA68DDF85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B5052D1-C910-FDAF-AB71-656FA8537C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898834-3953-6D4B-9509-6B86C709FBB7}" type="slidenum">
              <a:rPr lang="en-US" smtClean="0"/>
              <a:t>‹#›</a:t>
            </a:fld>
            <a:endParaRPr lang="en-US"/>
          </a:p>
        </p:txBody>
      </p:sp>
    </p:spTree>
    <p:extLst>
      <p:ext uri="{BB962C8B-B14F-4D97-AF65-F5344CB8AC3E}">
        <p14:creationId xmlns:p14="http://schemas.microsoft.com/office/powerpoint/2010/main" val="68306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FE3D-07E2-C56E-CF4D-787B596E4166}"/>
              </a:ext>
            </a:extLst>
          </p:cNvPr>
          <p:cNvSpPr>
            <a:spLocks noGrp="1"/>
          </p:cNvSpPr>
          <p:nvPr>
            <p:ph type="ctrTitle"/>
          </p:nvPr>
        </p:nvSpPr>
        <p:spPr/>
        <p:txBody>
          <a:bodyPr>
            <a:normAutofit/>
          </a:bodyPr>
          <a:lstStyle/>
          <a:p>
            <a:r>
              <a:rPr lang="en-US" sz="2800" dirty="0"/>
              <a:t>LLM Project: Detecting Clickbait Tendencies in News Outlets Using Headlines and Linguistic Features</a:t>
            </a:r>
          </a:p>
        </p:txBody>
      </p:sp>
      <p:sp>
        <p:nvSpPr>
          <p:cNvPr id="3" name="Subtitle 2">
            <a:extLst>
              <a:ext uri="{FF2B5EF4-FFF2-40B4-BE49-F238E27FC236}">
                <a16:creationId xmlns:a16="http://schemas.microsoft.com/office/drawing/2014/main" id="{E8D73C84-D8BB-2EDA-712C-0B9B4FE7E4FC}"/>
              </a:ext>
            </a:extLst>
          </p:cNvPr>
          <p:cNvSpPr>
            <a:spLocks noGrp="1"/>
          </p:cNvSpPr>
          <p:nvPr>
            <p:ph type="subTitle" idx="1"/>
          </p:nvPr>
        </p:nvSpPr>
        <p:spPr/>
        <p:txBody>
          <a:bodyPr/>
          <a:lstStyle/>
          <a:p>
            <a:r>
              <a:rPr lang="en-US" dirty="0"/>
              <a:t>By: Saige Young</a:t>
            </a:r>
          </a:p>
        </p:txBody>
      </p:sp>
    </p:spTree>
    <p:extLst>
      <p:ext uri="{BB962C8B-B14F-4D97-AF65-F5344CB8AC3E}">
        <p14:creationId xmlns:p14="http://schemas.microsoft.com/office/powerpoint/2010/main" val="2127175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79837-7F89-555D-0F25-2FA27F10A56F}"/>
              </a:ext>
            </a:extLst>
          </p:cNvPr>
          <p:cNvSpPr>
            <a:spLocks noGrp="1"/>
          </p:cNvSpPr>
          <p:nvPr>
            <p:ph idx="1"/>
          </p:nvPr>
        </p:nvSpPr>
        <p:spPr>
          <a:xfrm>
            <a:off x="748709" y="558486"/>
            <a:ext cx="10694581" cy="5741028"/>
          </a:xfrm>
        </p:spPr>
        <p:txBody>
          <a:bodyPr>
            <a:normAutofit/>
          </a:bodyPr>
          <a:lstStyle/>
          <a:p>
            <a:r>
              <a:rPr lang="en-US" sz="1800" b="1" dirty="0"/>
              <a:t>Abstract: </a:t>
            </a:r>
            <a:r>
              <a:rPr lang="en-US" sz="1800" dirty="0"/>
              <a:t>Proposed is a machine learning project to determine whether a news headline is clickbait based on its textual content and associated metadata such as source, sentiment, tone, topic, and emotional framing. Using a labeled dataset of 100 headlines from various outlets, we aim to analyze the linguistic and editorial factors contributing to clickbait tendencies and evaluate whether certain outlets are more prone to publishing clickbait. The project will involve baseline LLM evaluation, feature analysis, supervised classification, and statistical outlet bias analysis.</a:t>
            </a:r>
          </a:p>
          <a:p>
            <a:endParaRPr lang="en-US" sz="1800" dirty="0"/>
          </a:p>
          <a:p>
            <a:r>
              <a:rPr lang="en-US" sz="1800" b="1" dirty="0"/>
              <a:t>Introduction: </a:t>
            </a:r>
            <a:r>
              <a:rPr lang="en-US" sz="1800" dirty="0"/>
              <a:t>Clickbait headlines are crafted to maximize user engagement, often using curiosity, sensationalism, or ambiguity. While this style is well-studied on social media, its prevalence in professional news outlets remains underexplored. This project investigates the relationship between outlet identity and clickbait usage, while also evaluating the effectiveness of large language models (LLMs) in detecting clickbait. The dataset contains both the headline text and rich metadata (sentiment, tone, topic, etc.), making it suitable for a combination of natural language processing and tabular analysis.</a:t>
            </a:r>
          </a:p>
          <a:p>
            <a:endParaRPr lang="en-US" sz="1800" dirty="0"/>
          </a:p>
          <a:p>
            <a:r>
              <a:rPr lang="en-US" sz="1800" b="1" dirty="0"/>
              <a:t>Motivation: </a:t>
            </a:r>
            <a:r>
              <a:rPr lang="en-US" sz="1800" dirty="0"/>
              <a:t>Clickbait influences how information is perceived and trusted, impacting media credibility. By building a predictive model for clickbait detection and analyzing patterns across outlets, this project aims to enhance understanding of editorial bias and the stylistic signals that drive engagement. We will also explore the adaptability of LLMs when fine-tuned on this specific task, comparing them against traditional machine learning models.</a:t>
            </a:r>
          </a:p>
          <a:p>
            <a:endParaRPr lang="en-US" sz="1800" dirty="0"/>
          </a:p>
        </p:txBody>
      </p:sp>
    </p:spTree>
    <p:extLst>
      <p:ext uri="{BB962C8B-B14F-4D97-AF65-F5344CB8AC3E}">
        <p14:creationId xmlns:p14="http://schemas.microsoft.com/office/powerpoint/2010/main" val="2352346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9717-E65A-505A-5A5A-4B7B7FF1A6CE}"/>
              </a:ext>
            </a:extLst>
          </p:cNvPr>
          <p:cNvSpPr>
            <a:spLocks noGrp="1"/>
          </p:cNvSpPr>
          <p:nvPr>
            <p:ph type="title"/>
          </p:nvPr>
        </p:nvSpPr>
        <p:spPr>
          <a:xfrm>
            <a:off x="838200" y="365126"/>
            <a:ext cx="10515600" cy="836354"/>
          </a:xfrm>
        </p:spPr>
        <p:txBody>
          <a:bodyPr/>
          <a:lstStyle/>
          <a:p>
            <a:r>
              <a:rPr lang="en-US" b="1" dirty="0"/>
              <a:t>Problem Formulation</a:t>
            </a:r>
            <a:endParaRPr lang="en-US" dirty="0"/>
          </a:p>
        </p:txBody>
      </p:sp>
      <p:sp>
        <p:nvSpPr>
          <p:cNvPr id="3" name="Content Placeholder 2">
            <a:extLst>
              <a:ext uri="{FF2B5EF4-FFF2-40B4-BE49-F238E27FC236}">
                <a16:creationId xmlns:a16="http://schemas.microsoft.com/office/drawing/2014/main" id="{C614A33A-1DE8-03F4-10DE-31DF8B3A7F0A}"/>
              </a:ext>
            </a:extLst>
          </p:cNvPr>
          <p:cNvSpPr>
            <a:spLocks noGrp="1"/>
          </p:cNvSpPr>
          <p:nvPr>
            <p:ph idx="1"/>
          </p:nvPr>
        </p:nvSpPr>
        <p:spPr>
          <a:xfrm>
            <a:off x="838200" y="1374776"/>
            <a:ext cx="5257800" cy="4802187"/>
          </a:xfrm>
        </p:spPr>
        <p:txBody>
          <a:bodyPr>
            <a:normAutofit fontScale="40000" lnSpcReduction="20000"/>
          </a:bodyPr>
          <a:lstStyle/>
          <a:p>
            <a:r>
              <a:rPr lang="en-US" b="1" dirty="0"/>
              <a:t>Dataset:</a:t>
            </a:r>
            <a:endParaRPr lang="en-US" dirty="0"/>
          </a:p>
          <a:p>
            <a:pPr lvl="1"/>
            <a:r>
              <a:rPr lang="en-US" b="1" dirty="0"/>
              <a:t>Size:</a:t>
            </a:r>
            <a:r>
              <a:rPr lang="en-US" dirty="0"/>
              <a:t> 100 rows × 11 columns (headline, source, sentiment, topic, entities, tone, region, intent, time, emotions, clickbait)</a:t>
            </a:r>
          </a:p>
          <a:p>
            <a:pPr lvl="1"/>
            <a:r>
              <a:rPr lang="en-US" b="1" dirty="0"/>
              <a:t>Type:</a:t>
            </a:r>
            <a:r>
              <a:rPr lang="en-US" dirty="0"/>
              <a:t> Mixed categorical + text</a:t>
            </a:r>
          </a:p>
          <a:p>
            <a:pPr lvl="1"/>
            <a:r>
              <a:rPr lang="en-US" b="1" dirty="0"/>
              <a:t>Target Variable:</a:t>
            </a:r>
            <a:r>
              <a:rPr lang="en-US" dirty="0"/>
              <a:t> clickbait (Yes/No)</a:t>
            </a:r>
          </a:p>
          <a:p>
            <a:r>
              <a:rPr lang="en-US" b="1" dirty="0"/>
              <a:t>Data Processing:</a:t>
            </a:r>
            <a:endParaRPr lang="en-US" dirty="0"/>
          </a:p>
          <a:p>
            <a:pPr lvl="1"/>
            <a:r>
              <a:rPr lang="en-US" dirty="0"/>
              <a:t>Text cleaning for headline (lowercasing, punctuation handling, </a:t>
            </a:r>
            <a:r>
              <a:rPr lang="en-US" dirty="0" err="1"/>
              <a:t>stopword</a:t>
            </a:r>
            <a:r>
              <a:rPr lang="en-US" dirty="0"/>
              <a:t> removal for TF-IDF).</a:t>
            </a:r>
          </a:p>
          <a:p>
            <a:pPr lvl="1"/>
            <a:r>
              <a:rPr lang="en-US" dirty="0"/>
              <a:t>Encoding categorical features (e.g., sentiment, tone, topic).</a:t>
            </a:r>
          </a:p>
          <a:p>
            <a:pPr lvl="1"/>
            <a:r>
              <a:rPr lang="en-US" dirty="0"/>
              <a:t>Embedding generation (e.g., SBERT or OpenAI embeddings) for text-based features.</a:t>
            </a:r>
          </a:p>
          <a:p>
            <a:r>
              <a:rPr lang="en-US" b="1" dirty="0"/>
              <a:t>Goal / Task:</a:t>
            </a:r>
            <a:endParaRPr lang="en-US" dirty="0"/>
          </a:p>
          <a:p>
            <a:pPr lvl="1"/>
            <a:r>
              <a:rPr lang="en-US" dirty="0"/>
              <a:t>Binary classification – predict whether a headline is clickbait.</a:t>
            </a:r>
          </a:p>
          <a:p>
            <a:pPr lvl="1"/>
            <a:r>
              <a:rPr lang="en-US" dirty="0"/>
              <a:t>Secondary analysis – identify whether outlet (source) is a significant predictor after controlling for other features.</a:t>
            </a:r>
          </a:p>
          <a:p>
            <a:r>
              <a:rPr lang="en-US" b="1" dirty="0"/>
              <a:t>ML Algorithms:</a:t>
            </a:r>
            <a:endParaRPr lang="en-US" dirty="0"/>
          </a:p>
          <a:p>
            <a:pPr lvl="1"/>
            <a:r>
              <a:rPr lang="en-US" b="1" dirty="0"/>
              <a:t>Baseline:</a:t>
            </a:r>
            <a:r>
              <a:rPr lang="en-US" dirty="0"/>
              <a:t> Logistic Regression, Decision Tree</a:t>
            </a:r>
          </a:p>
          <a:p>
            <a:pPr lvl="1"/>
            <a:r>
              <a:rPr lang="en-US" b="1" dirty="0"/>
              <a:t>Extended:</a:t>
            </a:r>
            <a:r>
              <a:rPr lang="en-US" dirty="0"/>
              <a:t> Random Forest, </a:t>
            </a:r>
            <a:r>
              <a:rPr lang="en-US" dirty="0" err="1"/>
              <a:t>XGBoost</a:t>
            </a:r>
            <a:endParaRPr lang="en-US" dirty="0"/>
          </a:p>
          <a:p>
            <a:pPr lvl="1"/>
            <a:r>
              <a:rPr lang="en-US" b="1" dirty="0"/>
              <a:t>Transformer Models:</a:t>
            </a:r>
            <a:r>
              <a:rPr lang="en-US" dirty="0"/>
              <a:t> </a:t>
            </a:r>
            <a:r>
              <a:rPr lang="en-US" dirty="0" err="1"/>
              <a:t>DistilBERT</a:t>
            </a:r>
            <a:r>
              <a:rPr lang="en-US" dirty="0"/>
              <a:t> / </a:t>
            </a:r>
            <a:r>
              <a:rPr lang="en-US" dirty="0" err="1"/>
              <a:t>RoBERTa</a:t>
            </a:r>
            <a:r>
              <a:rPr lang="en-US" dirty="0"/>
              <a:t>-base fine-tuned on clickbait labels</a:t>
            </a:r>
          </a:p>
          <a:p>
            <a:pPr lvl="1"/>
            <a:r>
              <a:rPr lang="en-US" b="1" dirty="0"/>
              <a:t>LLM Evaluation:</a:t>
            </a:r>
            <a:r>
              <a:rPr lang="en-US" dirty="0"/>
              <a:t> Zero-shot GPT-4o classification for baseline comparison</a:t>
            </a:r>
          </a:p>
          <a:p>
            <a:r>
              <a:rPr lang="en-US" b="1" dirty="0"/>
              <a:t>Libraries / Tools:</a:t>
            </a:r>
            <a:endParaRPr lang="en-US" dirty="0"/>
          </a:p>
          <a:p>
            <a:pPr lvl="1"/>
            <a:r>
              <a:rPr lang="en-US" dirty="0"/>
              <a:t>Python (Pandas, NumPy, Scikit-learn, Matplotlib/Seaborn)</a:t>
            </a:r>
          </a:p>
          <a:p>
            <a:pPr lvl="1"/>
            <a:r>
              <a:rPr lang="en-US" dirty="0"/>
              <a:t>Hugging Face Transformers (for </a:t>
            </a:r>
            <a:r>
              <a:rPr lang="en-US" dirty="0" err="1"/>
              <a:t>DistilBERT</a:t>
            </a:r>
            <a:r>
              <a:rPr lang="en-US" dirty="0"/>
              <a:t>/</a:t>
            </a:r>
            <a:r>
              <a:rPr lang="en-US" dirty="0" err="1"/>
              <a:t>RoBERTa</a:t>
            </a:r>
            <a:r>
              <a:rPr lang="en-US" dirty="0"/>
              <a:t> fine-tuning)</a:t>
            </a:r>
          </a:p>
          <a:p>
            <a:pPr lvl="1"/>
            <a:r>
              <a:rPr lang="en-US" dirty="0"/>
              <a:t>SHAP for feature importance analysis</a:t>
            </a:r>
          </a:p>
          <a:p>
            <a:endParaRPr lang="en-US" dirty="0"/>
          </a:p>
        </p:txBody>
      </p:sp>
      <p:sp>
        <p:nvSpPr>
          <p:cNvPr id="5" name="Content Placeholder 2">
            <a:extLst>
              <a:ext uri="{FF2B5EF4-FFF2-40B4-BE49-F238E27FC236}">
                <a16:creationId xmlns:a16="http://schemas.microsoft.com/office/drawing/2014/main" id="{3F2F5530-D2AB-B507-9291-E248E4F122F3}"/>
              </a:ext>
            </a:extLst>
          </p:cNvPr>
          <p:cNvSpPr txBox="1">
            <a:spLocks/>
          </p:cNvSpPr>
          <p:nvPr/>
        </p:nvSpPr>
        <p:spPr>
          <a:xfrm>
            <a:off x="6432698" y="1374776"/>
            <a:ext cx="5507665" cy="45900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b="1" dirty="0"/>
              <a:t>Performance Metrics:</a:t>
            </a:r>
            <a:endParaRPr lang="en-US" sz="900" dirty="0"/>
          </a:p>
          <a:p>
            <a:pPr lvl="1"/>
            <a:r>
              <a:rPr lang="en-US" sz="900" dirty="0"/>
              <a:t>Accuracy</a:t>
            </a:r>
          </a:p>
          <a:p>
            <a:pPr lvl="1"/>
            <a:r>
              <a:rPr lang="en-US" sz="900" dirty="0"/>
              <a:t>Precision, Recall, F1-score</a:t>
            </a:r>
          </a:p>
          <a:p>
            <a:pPr lvl="1"/>
            <a:r>
              <a:rPr lang="en-US" sz="900" dirty="0"/>
              <a:t>ROC-AUC</a:t>
            </a:r>
          </a:p>
          <a:p>
            <a:pPr lvl="1"/>
            <a:r>
              <a:rPr lang="en-US" sz="900" dirty="0"/>
              <a:t>Per-outlet clickbait rate &amp; logistic regression odds ratios</a:t>
            </a:r>
          </a:p>
          <a:p>
            <a:r>
              <a:rPr lang="en-US" sz="900" b="1" dirty="0"/>
              <a:t>Expected Performance:</a:t>
            </a:r>
            <a:endParaRPr lang="en-US" sz="900" dirty="0"/>
          </a:p>
          <a:p>
            <a:pPr lvl="1"/>
            <a:r>
              <a:rPr lang="en-US" sz="900" dirty="0"/>
              <a:t>Baseline traditional models: ~75–80% accuracy</a:t>
            </a:r>
          </a:p>
          <a:p>
            <a:pPr lvl="1"/>
            <a:r>
              <a:rPr lang="en-US" sz="900" dirty="0"/>
              <a:t>Fine-tuned transformer models: 85%+ accuracy with improved recall</a:t>
            </a:r>
          </a:p>
          <a:p>
            <a:r>
              <a:rPr lang="en-US" sz="900" b="1" dirty="0"/>
              <a:t>Training &amp; Validation:</a:t>
            </a:r>
            <a:endParaRPr lang="en-US" sz="900" dirty="0"/>
          </a:p>
          <a:p>
            <a:pPr lvl="1"/>
            <a:r>
              <a:rPr lang="en-US" sz="900" dirty="0"/>
              <a:t>Train/validation/test split (e.g., 70/15/15)</a:t>
            </a:r>
          </a:p>
          <a:p>
            <a:pPr lvl="1"/>
            <a:r>
              <a:rPr lang="en-US" sz="900" dirty="0"/>
              <a:t>Possible cross-validation for robustness</a:t>
            </a:r>
          </a:p>
          <a:p>
            <a:r>
              <a:rPr lang="en-US" sz="900" b="1" dirty="0"/>
              <a:t>Goal of the Package:</a:t>
            </a:r>
            <a:endParaRPr lang="en-US" sz="900" dirty="0"/>
          </a:p>
          <a:p>
            <a:pPr lvl="1"/>
            <a:r>
              <a:rPr lang="en-US" sz="900" dirty="0"/>
              <a:t>A notebook or lightweight application that:</a:t>
            </a:r>
          </a:p>
          <a:p>
            <a:pPr lvl="1"/>
            <a:r>
              <a:rPr lang="en-US" sz="900" dirty="0"/>
              <a:t>Predicts clickbait status for a given headline.</a:t>
            </a:r>
          </a:p>
          <a:p>
            <a:pPr lvl="1"/>
            <a:r>
              <a:rPr lang="en-US" sz="900" dirty="0"/>
              <a:t>Displays per-outlet clickbait likelihoods.</a:t>
            </a:r>
          </a:p>
          <a:p>
            <a:pPr lvl="1"/>
            <a:r>
              <a:rPr lang="en-US" sz="900" dirty="0"/>
              <a:t>Highlights most predictive linguistic and editorial features.</a:t>
            </a:r>
          </a:p>
          <a:p>
            <a:pPr lvl="1"/>
            <a:endParaRPr lang="en-US" sz="900" dirty="0"/>
          </a:p>
          <a:p>
            <a:r>
              <a:rPr lang="en-US" sz="900" b="1" dirty="0"/>
              <a:t>Workplan:</a:t>
            </a:r>
          </a:p>
          <a:p>
            <a:pPr lvl="1"/>
            <a:r>
              <a:rPr lang="en-US" sz="900" b="1" dirty="0"/>
              <a:t>Data Cleaning &amp; EDA</a:t>
            </a:r>
            <a:r>
              <a:rPr lang="en-US" sz="900" dirty="0"/>
              <a:t> – Review dataset, visualize feature distributions, and check clickbait rates by outlet.</a:t>
            </a:r>
          </a:p>
          <a:p>
            <a:pPr lvl="1"/>
            <a:r>
              <a:rPr lang="en-US" sz="900" b="1" dirty="0"/>
              <a:t>Baseline Models</a:t>
            </a:r>
            <a:r>
              <a:rPr lang="en-US" sz="900" dirty="0"/>
              <a:t> – Implement TF-IDF + Logistic Regression, Decision Tree, and </a:t>
            </a:r>
            <a:r>
              <a:rPr lang="en-US" sz="900" dirty="0" err="1"/>
              <a:t>XGBoost</a:t>
            </a:r>
            <a:r>
              <a:rPr lang="en-US" sz="900" dirty="0"/>
              <a:t>.</a:t>
            </a:r>
          </a:p>
          <a:p>
            <a:pPr lvl="1"/>
            <a:r>
              <a:rPr lang="en-US" sz="900" b="1" dirty="0"/>
              <a:t>LLM Evaluation</a:t>
            </a:r>
            <a:r>
              <a:rPr lang="en-US" sz="900" dirty="0"/>
              <a:t> – Zero-shot GPT-4o classification for benchmark performance.</a:t>
            </a:r>
          </a:p>
          <a:p>
            <a:pPr lvl="1"/>
            <a:r>
              <a:rPr lang="en-US" sz="900" b="1" dirty="0"/>
              <a:t>Feature Engineering</a:t>
            </a:r>
            <a:r>
              <a:rPr lang="en-US" sz="900" dirty="0"/>
              <a:t> – Extract additional cues (e.g., curiosity-gap phrases, superlatives).</a:t>
            </a:r>
          </a:p>
          <a:p>
            <a:pPr lvl="1"/>
            <a:r>
              <a:rPr lang="en-US" sz="900" b="1" dirty="0"/>
              <a:t>Fine-Tuned Models</a:t>
            </a:r>
            <a:r>
              <a:rPr lang="en-US" sz="900" dirty="0"/>
              <a:t> – Train </a:t>
            </a:r>
            <a:r>
              <a:rPr lang="en-US" sz="900" dirty="0" err="1"/>
              <a:t>DistilBERT</a:t>
            </a:r>
            <a:r>
              <a:rPr lang="en-US" sz="900" dirty="0"/>
              <a:t> / </a:t>
            </a:r>
            <a:r>
              <a:rPr lang="en-US" sz="900" dirty="0" err="1"/>
              <a:t>RoBERTa</a:t>
            </a:r>
            <a:r>
              <a:rPr lang="en-US" sz="900" dirty="0"/>
              <a:t> on headline text.</a:t>
            </a:r>
          </a:p>
          <a:p>
            <a:pPr lvl="1"/>
            <a:r>
              <a:rPr lang="en-US" sz="900" b="1" dirty="0"/>
              <a:t>Outlet Bias Analysis</a:t>
            </a:r>
            <a:r>
              <a:rPr lang="en-US" sz="900" dirty="0"/>
              <a:t> – Logistic regression with outlet as a predictor, controlling for tone, sentiment, and topic.</a:t>
            </a:r>
          </a:p>
          <a:p>
            <a:pPr lvl="1"/>
            <a:r>
              <a:rPr lang="en-US" sz="900" b="1" dirty="0"/>
              <a:t>Final Report &amp; Visualization</a:t>
            </a:r>
            <a:r>
              <a:rPr lang="en-US" sz="900" dirty="0"/>
              <a:t> – Include per-outlet clickbait heatmaps and SHAP explanations.</a:t>
            </a:r>
          </a:p>
          <a:p>
            <a:pPr lvl="1"/>
            <a:endParaRPr lang="en-US" sz="900" dirty="0"/>
          </a:p>
          <a:p>
            <a:endParaRPr lang="en-US" sz="900" dirty="0"/>
          </a:p>
        </p:txBody>
      </p:sp>
    </p:spTree>
    <p:extLst>
      <p:ext uri="{BB962C8B-B14F-4D97-AF65-F5344CB8AC3E}">
        <p14:creationId xmlns:p14="http://schemas.microsoft.com/office/powerpoint/2010/main" val="3551704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TotalTime>
  <Words>676</Words>
  <Application>Microsoft Macintosh PowerPoint</Application>
  <PresentationFormat>Widescreen</PresentationFormat>
  <Paragraphs>53</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LLM Project: Detecting Clickbait Tendencies in News Outlets Using Headlines and Linguistic Features</vt:lpstr>
      <vt:lpstr>PowerPoint Presentation</vt:lpstr>
      <vt:lpstr>Problem Formulation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Young, Saige</dc:creator>
  <cp:lastModifiedBy>Young, Saige</cp:lastModifiedBy>
  <cp:revision>1</cp:revision>
  <dcterms:created xsi:type="dcterms:W3CDTF">2025-08-11T07:03:17Z</dcterms:created>
  <dcterms:modified xsi:type="dcterms:W3CDTF">2025-08-11T07:21:13Z</dcterms:modified>
</cp:coreProperties>
</file>