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Playfair Display"/>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layfairDisplay-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layfairDisplay-italic.fntdata"/><Relationship Id="rId14" Type="http://schemas.openxmlformats.org/officeDocument/2006/relationships/slide" Target="slides/slide9.xml"/><Relationship Id="rId36" Type="http://schemas.openxmlformats.org/officeDocument/2006/relationships/font" Target="fonts/PlayfairDisplay-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PlayfairDisplay-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e450c128a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e450c128a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e450c128aa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e450c128a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Problem with NK cells merging in with T-cells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e450c128a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e450c128a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e450c128aa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e450c128aa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e450c128aa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e450c128aa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Basic linear dimension reduction before fancy non-linear ones. No combination of 2 PCs gave clean cell type clusters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e450c128aa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e450c128aa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e450c128aa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e450c128aa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e34d261b1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e34d261b1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e450c128a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e450c128a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e34d261b1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e34d261b1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e34d261b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e34d261b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l"/>
              <a:t>Tumor cellular diversity poses both challenges and opportunities for cancer therapy. This is exemplified by the varied clinical efficacy achieved in malignant melanoma with targeted therapies and immunotherapies. Immune checkpoint inhibitors can produce clinical responses in many patients with metastatic melanomas (3–7); however, the genomic and molecular determinants of response to these agents remain incompletely understood.</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e450c128a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e450c128a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e34d261b1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e34d261b1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e450c128a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e450c128a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e450c128a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e450c128a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Limitations</a:t>
            </a:r>
            <a:endParaRPr/>
          </a:p>
          <a:p>
            <a:pPr indent="0" lvl="0" marL="0" rtl="0" algn="l">
              <a:spcBef>
                <a:spcPts val="0"/>
              </a:spcBef>
              <a:spcAft>
                <a:spcPts val="0"/>
              </a:spcAft>
              <a:buClr>
                <a:schemeClr val="dk1"/>
              </a:buClr>
              <a:buSzPts val="1100"/>
              <a:buFont typeface="Arial"/>
              <a:buNone/>
            </a:pPr>
            <a:r>
              <a:rPr lang="pl"/>
              <a:t>Heterogeneity was identified, but analysis and visualization was limited to the context of MITF and AXL programs - easier to analyze, but doesn’t provide a complete picture of the sample</a:t>
            </a:r>
            <a:endParaRPr/>
          </a:p>
          <a:p>
            <a:pPr indent="0" lvl="0" marL="0" rtl="0" algn="l">
              <a:spcBef>
                <a:spcPts val="0"/>
              </a:spcBef>
              <a:spcAft>
                <a:spcPts val="0"/>
              </a:spcAft>
              <a:buNone/>
            </a:pPr>
            <a:r>
              <a:rPr lang="pl"/>
              <a:t>Methods were primarily based on PC analysis, clustering and correlation analysis with known marker genes (TCGA data as reference) - can I do it “better” with trajectory analysis? Can trajectory analysis give a clearer visualization?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e450c128a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e450c128a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l"/>
              <a:t>Reconstruction of intracellular heterogeneity using AXL and MITF based feature selection and scatterplotting (like in the study) </a:t>
            </a:r>
            <a:endParaRPr/>
          </a:p>
          <a:p>
            <a:pPr indent="0" lvl="0" marL="0" rtl="0" algn="l">
              <a:spcBef>
                <a:spcPts val="0"/>
              </a:spcBef>
              <a:spcAft>
                <a:spcPts val="0"/>
              </a:spcAft>
              <a:buNone/>
            </a:pPr>
            <a:r>
              <a:rPr lang="pl"/>
              <a:t>like in the original study - (it has the most cells)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e450c128a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e450c128a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e450c128aa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e450c128aa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e450c128a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e450c128a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e450c128aa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e450c128a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e450c128a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e450c128a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e34d261b1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e34d261b1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l"/>
              <a:t>We measured single-cell RNA-seq profiles from 4645 malignant, immune, and stromal cells isolated from 19 freshly procured human melanoma</a:t>
            </a:r>
            <a:endParaRPr/>
          </a:p>
          <a:p>
            <a:pPr indent="0" lvl="0" marL="0" rtl="0" algn="l">
              <a:spcBef>
                <a:spcPts val="0"/>
              </a:spcBef>
              <a:spcAft>
                <a:spcPts val="0"/>
              </a:spcAft>
              <a:buNone/>
            </a:pPr>
            <a:r>
              <a:rPr lang="pl"/>
              <a:t>tumors that span a range of clinical and therapeutic backgrounds (short description of the table)</a:t>
            </a:r>
            <a:endParaRPr/>
          </a:p>
          <a:p>
            <a:pPr indent="0" lvl="0" marL="0" rtl="0" algn="l">
              <a:spcBef>
                <a:spcPts val="0"/>
              </a:spcBef>
              <a:spcAft>
                <a:spcPts val="0"/>
              </a:spcAft>
              <a:buNone/>
            </a:pPr>
            <a:r>
              <a:t/>
            </a:r>
            <a:endParaRPr/>
          </a:p>
          <a:p>
            <a:pPr indent="0" lvl="0" marL="0" rtl="0" algn="l">
              <a:spcBef>
                <a:spcPts val="0"/>
              </a:spcBef>
              <a:spcAft>
                <a:spcPts val="0"/>
              </a:spcAft>
              <a:buNone/>
            </a:pPr>
            <a:r>
              <a:rPr lang="pl"/>
              <a:t>Acral - concerning hands or feet (“</a:t>
            </a:r>
            <a:r>
              <a:rPr lang="pl"/>
              <a:t>extremities</a:t>
            </a:r>
            <a:r>
              <a:rPr lang="pl"/>
              <a:t>”)</a:t>
            </a:r>
            <a:endParaRPr/>
          </a:p>
          <a:p>
            <a:pPr indent="0" lvl="0" marL="0" rtl="0" algn="l">
              <a:spcBef>
                <a:spcPts val="0"/>
              </a:spcBef>
              <a:spcAft>
                <a:spcPts val="0"/>
              </a:spcAft>
              <a:buNone/>
            </a:pPr>
            <a:r>
              <a:t/>
            </a:r>
            <a:endParaRPr/>
          </a:p>
          <a:p>
            <a:pPr indent="0" lvl="0" marL="0" rtl="0" algn="l">
              <a:spcBef>
                <a:spcPts val="0"/>
              </a:spcBef>
              <a:spcAft>
                <a:spcPts val="0"/>
              </a:spcAft>
              <a:buNone/>
            </a:pPr>
            <a:r>
              <a:rPr lang="pl"/>
              <a:t>Genotypic information was available for 17 of the 19 tumors, of which 4 had activating mutations in BRAF and 5 in NRAS oncogenes; eight patients had BRAF/NRAS wild-type melanomas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e450c128a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e450c128a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Though it was interesting to show, a bit different than methods like droplets or wells</a:t>
            </a:r>
            <a:endParaRPr/>
          </a:p>
          <a:p>
            <a:pPr indent="0" lvl="0" marL="0" rtl="0" algn="l">
              <a:spcBef>
                <a:spcPts val="0"/>
              </a:spcBef>
              <a:spcAft>
                <a:spcPts val="0"/>
              </a:spcAft>
              <a:buClr>
                <a:schemeClr val="dk1"/>
              </a:buClr>
              <a:buSzPts val="1100"/>
              <a:buFont typeface="Arial"/>
              <a:buNone/>
            </a:pPr>
            <a:r>
              <a:rPr lang="pl"/>
              <a:t>Cells are labeled with fluorescent markers that bind to specific proteins or nucleic acids. The cell suspension is funneled into a flow cytometer, where cells pass through a laser beam one at a time.The fluorescence emitted by each cell is detected, and cells are sorted based on their fluorescence intensity. Sorted cells are directed into different collection tubes.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e450c128a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e450c128a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e34d261b1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e34d261b1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e450c128aa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e450c128aa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Distribution of n_features, n_counts and percent.mt (since the method used was different than the one used during classes, I wasn’t sure if I used a proper way to count mitochondrial genes, but it also was the only method I could find)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e450c128a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e450c128a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e34d261b1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e34d261b1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In this way, we identified T cell, B-cell, macrophage, endothelial, CAF (cancer-associated fibroblast) and NK cell clusters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Font typeface="Playfair Display"/>
              <a:buNone/>
              <a:defRPr sz="5200">
                <a:latin typeface="Playfair Display"/>
                <a:ea typeface="Playfair Display"/>
                <a:cs typeface="Playfair Display"/>
                <a:sym typeface="Playfair Display"/>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Font typeface="Playfair Display"/>
              <a:buNone/>
              <a:defRPr sz="2800">
                <a:latin typeface="Playfair Display"/>
                <a:ea typeface="Playfair Display"/>
                <a:cs typeface="Playfair Display"/>
                <a:sym typeface="Playfair Display"/>
              </a:defRPr>
            </a:lvl1pPr>
            <a:lvl2pPr lvl="1" algn="ctr">
              <a:lnSpc>
                <a:spcPct val="100000"/>
              </a:lnSpc>
              <a:spcBef>
                <a:spcPts val="0"/>
              </a:spcBef>
              <a:spcAft>
                <a:spcPts val="0"/>
              </a:spcAft>
              <a:buSzPts val="2800"/>
              <a:buFont typeface="Playfair Display"/>
              <a:buNone/>
              <a:defRPr sz="2800">
                <a:latin typeface="Playfair Display"/>
                <a:ea typeface="Playfair Display"/>
                <a:cs typeface="Playfair Display"/>
                <a:sym typeface="Playfair Display"/>
              </a:defRPr>
            </a:lvl2pPr>
            <a:lvl3pPr lvl="2" algn="ctr">
              <a:lnSpc>
                <a:spcPct val="100000"/>
              </a:lnSpc>
              <a:spcBef>
                <a:spcPts val="0"/>
              </a:spcBef>
              <a:spcAft>
                <a:spcPts val="0"/>
              </a:spcAft>
              <a:buSzPts val="2800"/>
              <a:buFont typeface="Playfair Display"/>
              <a:buNone/>
              <a:defRPr sz="2800">
                <a:latin typeface="Playfair Display"/>
                <a:ea typeface="Playfair Display"/>
                <a:cs typeface="Playfair Display"/>
                <a:sym typeface="Playfair Display"/>
              </a:defRPr>
            </a:lvl3pPr>
            <a:lvl4pPr lvl="3" algn="ctr">
              <a:lnSpc>
                <a:spcPct val="100000"/>
              </a:lnSpc>
              <a:spcBef>
                <a:spcPts val="0"/>
              </a:spcBef>
              <a:spcAft>
                <a:spcPts val="0"/>
              </a:spcAft>
              <a:buSzPts val="2800"/>
              <a:buFont typeface="Playfair Display"/>
              <a:buNone/>
              <a:defRPr sz="2800">
                <a:latin typeface="Playfair Display"/>
                <a:ea typeface="Playfair Display"/>
                <a:cs typeface="Playfair Display"/>
                <a:sym typeface="Playfair Display"/>
              </a:defRPr>
            </a:lvl4pPr>
            <a:lvl5pPr lvl="4" algn="ctr">
              <a:lnSpc>
                <a:spcPct val="100000"/>
              </a:lnSpc>
              <a:spcBef>
                <a:spcPts val="0"/>
              </a:spcBef>
              <a:spcAft>
                <a:spcPts val="0"/>
              </a:spcAft>
              <a:buSzPts val="2800"/>
              <a:buFont typeface="Playfair Display"/>
              <a:buNone/>
              <a:defRPr sz="2800">
                <a:latin typeface="Playfair Display"/>
                <a:ea typeface="Playfair Display"/>
                <a:cs typeface="Playfair Display"/>
                <a:sym typeface="Playfair Display"/>
              </a:defRPr>
            </a:lvl5pPr>
            <a:lvl6pPr lvl="5" algn="ctr">
              <a:lnSpc>
                <a:spcPct val="100000"/>
              </a:lnSpc>
              <a:spcBef>
                <a:spcPts val="0"/>
              </a:spcBef>
              <a:spcAft>
                <a:spcPts val="0"/>
              </a:spcAft>
              <a:buSzPts val="2800"/>
              <a:buFont typeface="Playfair Display"/>
              <a:buNone/>
              <a:defRPr sz="2800">
                <a:latin typeface="Playfair Display"/>
                <a:ea typeface="Playfair Display"/>
                <a:cs typeface="Playfair Display"/>
                <a:sym typeface="Playfair Display"/>
              </a:defRPr>
            </a:lvl6pPr>
            <a:lvl7pPr lvl="6" algn="ctr">
              <a:lnSpc>
                <a:spcPct val="100000"/>
              </a:lnSpc>
              <a:spcBef>
                <a:spcPts val="0"/>
              </a:spcBef>
              <a:spcAft>
                <a:spcPts val="0"/>
              </a:spcAft>
              <a:buSzPts val="2800"/>
              <a:buFont typeface="Playfair Display"/>
              <a:buNone/>
              <a:defRPr sz="2800">
                <a:latin typeface="Playfair Display"/>
                <a:ea typeface="Playfair Display"/>
                <a:cs typeface="Playfair Display"/>
                <a:sym typeface="Playfair Display"/>
              </a:defRPr>
            </a:lvl7pPr>
            <a:lvl8pPr lvl="7" algn="ctr">
              <a:lnSpc>
                <a:spcPct val="100000"/>
              </a:lnSpc>
              <a:spcBef>
                <a:spcPts val="0"/>
              </a:spcBef>
              <a:spcAft>
                <a:spcPts val="0"/>
              </a:spcAft>
              <a:buSzPts val="2800"/>
              <a:buFont typeface="Playfair Display"/>
              <a:buNone/>
              <a:defRPr sz="2800">
                <a:latin typeface="Playfair Display"/>
                <a:ea typeface="Playfair Display"/>
                <a:cs typeface="Playfair Display"/>
                <a:sym typeface="Playfair Display"/>
              </a:defRPr>
            </a:lvl8pPr>
            <a:lvl9pPr lvl="8" algn="ctr">
              <a:lnSpc>
                <a:spcPct val="100000"/>
              </a:lnSpc>
              <a:spcBef>
                <a:spcPts val="0"/>
              </a:spcBef>
              <a:spcAft>
                <a:spcPts val="0"/>
              </a:spcAft>
              <a:buSzPts val="2800"/>
              <a:buFont typeface="Playfair Display"/>
              <a:buNone/>
              <a:defRPr sz="2800">
                <a:latin typeface="Playfair Display"/>
                <a:ea typeface="Playfair Display"/>
                <a:cs typeface="Playfair Display"/>
                <a:sym typeface="Playfair Display"/>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Font typeface="Playfair Display"/>
              <a:buNone/>
              <a:defRPr>
                <a:latin typeface="Playfair Display"/>
                <a:ea typeface="Playfair Display"/>
                <a:cs typeface="Playfair Display"/>
                <a:sym typeface="Playfair Display"/>
              </a:defRPr>
            </a:lvl1pPr>
            <a:lvl2pPr lvl="1">
              <a:spcBef>
                <a:spcPts val="0"/>
              </a:spcBef>
              <a:spcAft>
                <a:spcPts val="0"/>
              </a:spcAft>
              <a:buSzPts val="2800"/>
              <a:buFont typeface="Playfair Display"/>
              <a:buNone/>
              <a:defRPr>
                <a:latin typeface="Playfair Display"/>
                <a:ea typeface="Playfair Display"/>
                <a:cs typeface="Playfair Display"/>
                <a:sym typeface="Playfair Display"/>
              </a:defRPr>
            </a:lvl2pPr>
            <a:lvl3pPr lvl="2">
              <a:spcBef>
                <a:spcPts val="0"/>
              </a:spcBef>
              <a:spcAft>
                <a:spcPts val="0"/>
              </a:spcAft>
              <a:buSzPts val="2800"/>
              <a:buFont typeface="Playfair Display"/>
              <a:buNone/>
              <a:defRPr>
                <a:latin typeface="Playfair Display"/>
                <a:ea typeface="Playfair Display"/>
                <a:cs typeface="Playfair Display"/>
                <a:sym typeface="Playfair Display"/>
              </a:defRPr>
            </a:lvl3pPr>
            <a:lvl4pPr lvl="3">
              <a:spcBef>
                <a:spcPts val="0"/>
              </a:spcBef>
              <a:spcAft>
                <a:spcPts val="0"/>
              </a:spcAft>
              <a:buSzPts val="2800"/>
              <a:buFont typeface="Playfair Display"/>
              <a:buNone/>
              <a:defRPr>
                <a:latin typeface="Playfair Display"/>
                <a:ea typeface="Playfair Display"/>
                <a:cs typeface="Playfair Display"/>
                <a:sym typeface="Playfair Display"/>
              </a:defRPr>
            </a:lvl4pPr>
            <a:lvl5pPr lvl="4">
              <a:spcBef>
                <a:spcPts val="0"/>
              </a:spcBef>
              <a:spcAft>
                <a:spcPts val="0"/>
              </a:spcAft>
              <a:buSzPts val="2800"/>
              <a:buFont typeface="Playfair Display"/>
              <a:buNone/>
              <a:defRPr>
                <a:latin typeface="Playfair Display"/>
                <a:ea typeface="Playfair Display"/>
                <a:cs typeface="Playfair Display"/>
                <a:sym typeface="Playfair Display"/>
              </a:defRPr>
            </a:lvl5pPr>
            <a:lvl6pPr lvl="5">
              <a:spcBef>
                <a:spcPts val="0"/>
              </a:spcBef>
              <a:spcAft>
                <a:spcPts val="0"/>
              </a:spcAft>
              <a:buSzPts val="2800"/>
              <a:buFont typeface="Playfair Display"/>
              <a:buNone/>
              <a:defRPr>
                <a:latin typeface="Playfair Display"/>
                <a:ea typeface="Playfair Display"/>
                <a:cs typeface="Playfair Display"/>
                <a:sym typeface="Playfair Display"/>
              </a:defRPr>
            </a:lvl6pPr>
            <a:lvl7pPr lvl="6">
              <a:spcBef>
                <a:spcPts val="0"/>
              </a:spcBef>
              <a:spcAft>
                <a:spcPts val="0"/>
              </a:spcAft>
              <a:buSzPts val="2800"/>
              <a:buFont typeface="Playfair Display"/>
              <a:buNone/>
              <a:defRPr>
                <a:latin typeface="Playfair Display"/>
                <a:ea typeface="Playfair Display"/>
                <a:cs typeface="Playfair Display"/>
                <a:sym typeface="Playfair Display"/>
              </a:defRPr>
            </a:lvl7pPr>
            <a:lvl8pPr lvl="7">
              <a:spcBef>
                <a:spcPts val="0"/>
              </a:spcBef>
              <a:spcAft>
                <a:spcPts val="0"/>
              </a:spcAft>
              <a:buSzPts val="2800"/>
              <a:buFont typeface="Playfair Display"/>
              <a:buNone/>
              <a:defRPr>
                <a:latin typeface="Playfair Display"/>
                <a:ea typeface="Playfair Display"/>
                <a:cs typeface="Playfair Display"/>
                <a:sym typeface="Playfair Display"/>
              </a:defRPr>
            </a:lvl8pPr>
            <a:lvl9pPr lvl="8">
              <a:spcBef>
                <a:spcPts val="0"/>
              </a:spcBef>
              <a:spcAft>
                <a:spcPts val="0"/>
              </a:spcAft>
              <a:buSzPts val="2800"/>
              <a:buFont typeface="Playfair Display"/>
              <a:buNone/>
              <a:defRPr>
                <a:latin typeface="Playfair Display"/>
                <a:ea typeface="Playfair Display"/>
                <a:cs typeface="Playfair Display"/>
                <a:sym typeface="Playfair Display"/>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Font typeface="Playfair Display"/>
              <a:buChar char="●"/>
              <a:defRPr>
                <a:latin typeface="Playfair Display"/>
                <a:ea typeface="Playfair Display"/>
                <a:cs typeface="Playfair Display"/>
                <a:sym typeface="Playfair Display"/>
              </a:defRPr>
            </a:lvl1pPr>
            <a:lvl2pPr indent="-317500" lvl="1" marL="914400">
              <a:spcBef>
                <a:spcPts val="0"/>
              </a:spcBef>
              <a:spcAft>
                <a:spcPts val="0"/>
              </a:spcAft>
              <a:buSzPts val="1400"/>
              <a:buFont typeface="Playfair Display"/>
              <a:buChar char="○"/>
              <a:defRPr>
                <a:latin typeface="Playfair Display"/>
                <a:ea typeface="Playfair Display"/>
                <a:cs typeface="Playfair Display"/>
                <a:sym typeface="Playfair Display"/>
              </a:defRPr>
            </a:lvl2pPr>
            <a:lvl3pPr indent="-317500" lvl="2" marL="1371600">
              <a:spcBef>
                <a:spcPts val="0"/>
              </a:spcBef>
              <a:spcAft>
                <a:spcPts val="0"/>
              </a:spcAft>
              <a:buSzPts val="1400"/>
              <a:buFont typeface="Playfair Display"/>
              <a:buChar char="■"/>
              <a:defRPr>
                <a:latin typeface="Playfair Display"/>
                <a:ea typeface="Playfair Display"/>
                <a:cs typeface="Playfair Display"/>
                <a:sym typeface="Playfair Display"/>
              </a:defRPr>
            </a:lvl3pPr>
            <a:lvl4pPr indent="-317500" lvl="3" marL="1828800">
              <a:spcBef>
                <a:spcPts val="0"/>
              </a:spcBef>
              <a:spcAft>
                <a:spcPts val="0"/>
              </a:spcAft>
              <a:buSzPts val="1400"/>
              <a:buFont typeface="Playfair Display"/>
              <a:buChar char="●"/>
              <a:defRPr>
                <a:latin typeface="Playfair Display"/>
                <a:ea typeface="Playfair Display"/>
                <a:cs typeface="Playfair Display"/>
                <a:sym typeface="Playfair Display"/>
              </a:defRPr>
            </a:lvl4pPr>
            <a:lvl5pPr indent="-317500" lvl="4" marL="2286000">
              <a:spcBef>
                <a:spcPts val="0"/>
              </a:spcBef>
              <a:spcAft>
                <a:spcPts val="0"/>
              </a:spcAft>
              <a:buSzPts val="1400"/>
              <a:buFont typeface="Playfair Display"/>
              <a:buChar char="○"/>
              <a:defRPr>
                <a:latin typeface="Playfair Display"/>
                <a:ea typeface="Playfair Display"/>
                <a:cs typeface="Playfair Display"/>
                <a:sym typeface="Playfair Display"/>
              </a:defRPr>
            </a:lvl5pPr>
            <a:lvl6pPr indent="-317500" lvl="5" marL="2743200">
              <a:spcBef>
                <a:spcPts val="0"/>
              </a:spcBef>
              <a:spcAft>
                <a:spcPts val="0"/>
              </a:spcAft>
              <a:buSzPts val="1400"/>
              <a:buFont typeface="Playfair Display"/>
              <a:buChar char="■"/>
              <a:defRPr>
                <a:latin typeface="Playfair Display"/>
                <a:ea typeface="Playfair Display"/>
                <a:cs typeface="Playfair Display"/>
                <a:sym typeface="Playfair Display"/>
              </a:defRPr>
            </a:lvl6pPr>
            <a:lvl7pPr indent="-317500" lvl="6" marL="3200400">
              <a:spcBef>
                <a:spcPts val="0"/>
              </a:spcBef>
              <a:spcAft>
                <a:spcPts val="0"/>
              </a:spcAft>
              <a:buSzPts val="1400"/>
              <a:buFont typeface="Playfair Display"/>
              <a:buChar char="●"/>
              <a:defRPr>
                <a:latin typeface="Playfair Display"/>
                <a:ea typeface="Playfair Display"/>
                <a:cs typeface="Playfair Display"/>
                <a:sym typeface="Playfair Display"/>
              </a:defRPr>
            </a:lvl7pPr>
            <a:lvl8pPr indent="-317500" lvl="7" marL="3657600">
              <a:spcBef>
                <a:spcPts val="0"/>
              </a:spcBef>
              <a:spcAft>
                <a:spcPts val="0"/>
              </a:spcAft>
              <a:buSzPts val="1400"/>
              <a:buFont typeface="Playfair Display"/>
              <a:buChar char="○"/>
              <a:defRPr>
                <a:latin typeface="Playfair Display"/>
                <a:ea typeface="Playfair Display"/>
                <a:cs typeface="Playfair Display"/>
                <a:sym typeface="Playfair Display"/>
              </a:defRPr>
            </a:lvl8pPr>
            <a:lvl9pPr indent="-317500" lvl="8" marL="4114800">
              <a:spcBef>
                <a:spcPts val="0"/>
              </a:spcBef>
              <a:spcAft>
                <a:spcPts val="0"/>
              </a:spcAft>
              <a:buSzPts val="1400"/>
              <a:buFont typeface="Playfair Display"/>
              <a:buChar char="■"/>
              <a:defRPr>
                <a:latin typeface="Playfair Display"/>
                <a:ea typeface="Playfair Display"/>
                <a:cs typeface="Playfair Display"/>
                <a:sym typeface="Playfair Display"/>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3.png"/><Relationship Id="rId5"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3.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3.png"/><Relationship Id="rId5"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8.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6.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3255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l" sz="3100"/>
              <a:t>Evaluation and re-analysis of scRNA study on </a:t>
            </a:r>
            <a:r>
              <a:rPr lang="pl" sz="3100"/>
              <a:t>cellular subpopulations from melanoma</a:t>
            </a:r>
            <a:endParaRPr sz="3100"/>
          </a:p>
        </p:txBody>
      </p:sp>
      <p:sp>
        <p:nvSpPr>
          <p:cNvPr id="55" name="Google Shape;55;p13"/>
          <p:cNvSpPr txBox="1"/>
          <p:nvPr>
            <p:ph idx="1" type="subTitle"/>
          </p:nvPr>
        </p:nvSpPr>
        <p:spPr>
          <a:xfrm>
            <a:off x="311700" y="34911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pl" sz="2600"/>
              <a:t>Younginn Park</a:t>
            </a:r>
            <a:endParaRPr sz="2600"/>
          </a:p>
        </p:txBody>
      </p:sp>
      <p:pic>
        <p:nvPicPr>
          <p:cNvPr id="56" name="Google Shape;56;p13"/>
          <p:cNvPicPr preferRelativeResize="0"/>
          <p:nvPr/>
        </p:nvPicPr>
        <p:blipFill>
          <a:blip r:embed="rId3">
            <a:alphaModFix/>
          </a:blip>
          <a:stretch>
            <a:fillRect/>
          </a:stretch>
        </p:blipFill>
        <p:spPr>
          <a:xfrm>
            <a:off x="3917850" y="982425"/>
            <a:ext cx="1308300" cy="1308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Results</a:t>
            </a:r>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2" name="Google Shape;122;p22"/>
          <p:cNvPicPr preferRelativeResize="0"/>
          <p:nvPr/>
        </p:nvPicPr>
        <p:blipFill>
          <a:blip r:embed="rId3">
            <a:alphaModFix/>
          </a:blip>
          <a:stretch>
            <a:fillRect/>
          </a:stretch>
        </p:blipFill>
        <p:spPr>
          <a:xfrm>
            <a:off x="2025366" y="222512"/>
            <a:ext cx="6608558" cy="46984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Reconstruction - non-malignant cells</a:t>
            </a:r>
            <a:endParaRPr/>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9" name="Google Shape;129;p23"/>
          <p:cNvPicPr preferRelativeResize="0"/>
          <p:nvPr/>
        </p:nvPicPr>
        <p:blipFill>
          <a:blip r:embed="rId3">
            <a:alphaModFix/>
          </a:blip>
          <a:stretch>
            <a:fillRect/>
          </a:stretch>
        </p:blipFill>
        <p:spPr>
          <a:xfrm>
            <a:off x="4399675" y="1389462"/>
            <a:ext cx="4612825" cy="2829074"/>
          </a:xfrm>
          <a:prstGeom prst="rect">
            <a:avLst/>
          </a:prstGeom>
          <a:noFill/>
          <a:ln>
            <a:noFill/>
          </a:ln>
        </p:spPr>
      </p:pic>
      <p:pic>
        <p:nvPicPr>
          <p:cNvPr id="130" name="Google Shape;130;p23"/>
          <p:cNvPicPr preferRelativeResize="0"/>
          <p:nvPr/>
        </p:nvPicPr>
        <p:blipFill>
          <a:blip r:embed="rId4">
            <a:alphaModFix/>
          </a:blip>
          <a:stretch>
            <a:fillRect/>
          </a:stretch>
        </p:blipFill>
        <p:spPr>
          <a:xfrm>
            <a:off x="311705" y="4116294"/>
            <a:ext cx="4255246" cy="452575"/>
          </a:xfrm>
          <a:prstGeom prst="rect">
            <a:avLst/>
          </a:prstGeom>
          <a:noFill/>
          <a:ln>
            <a:noFill/>
          </a:ln>
        </p:spPr>
      </p:pic>
      <p:pic>
        <p:nvPicPr>
          <p:cNvPr id="131" name="Google Shape;131;p23"/>
          <p:cNvPicPr preferRelativeResize="0"/>
          <p:nvPr/>
        </p:nvPicPr>
        <p:blipFill>
          <a:blip r:embed="rId5">
            <a:alphaModFix/>
          </a:blip>
          <a:stretch>
            <a:fillRect/>
          </a:stretch>
        </p:blipFill>
        <p:spPr>
          <a:xfrm>
            <a:off x="425050" y="1294169"/>
            <a:ext cx="3138974" cy="2746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Reconstruction - malignant cells</a:t>
            </a:r>
            <a:endParaRPr/>
          </a:p>
        </p:txBody>
      </p:sp>
      <p:sp>
        <p:nvSpPr>
          <p:cNvPr id="137" name="Google Shape;13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8" name="Google Shape;138;p24"/>
          <p:cNvPicPr preferRelativeResize="0"/>
          <p:nvPr/>
        </p:nvPicPr>
        <p:blipFill>
          <a:blip r:embed="rId3">
            <a:alphaModFix/>
          </a:blip>
          <a:stretch>
            <a:fillRect/>
          </a:stretch>
        </p:blipFill>
        <p:spPr>
          <a:xfrm>
            <a:off x="4429075" y="1390739"/>
            <a:ext cx="4403225" cy="2702160"/>
          </a:xfrm>
          <a:prstGeom prst="rect">
            <a:avLst/>
          </a:prstGeom>
          <a:noFill/>
          <a:ln>
            <a:noFill/>
          </a:ln>
        </p:spPr>
      </p:pic>
      <p:pic>
        <p:nvPicPr>
          <p:cNvPr id="139" name="Google Shape;139;p24"/>
          <p:cNvPicPr preferRelativeResize="0"/>
          <p:nvPr/>
        </p:nvPicPr>
        <p:blipFill>
          <a:blip r:embed="rId4">
            <a:alphaModFix/>
          </a:blip>
          <a:stretch>
            <a:fillRect/>
          </a:stretch>
        </p:blipFill>
        <p:spPr>
          <a:xfrm>
            <a:off x="207825" y="4294923"/>
            <a:ext cx="4048125" cy="430546"/>
          </a:xfrm>
          <a:prstGeom prst="rect">
            <a:avLst/>
          </a:prstGeom>
          <a:noFill/>
          <a:ln>
            <a:noFill/>
          </a:ln>
        </p:spPr>
      </p:pic>
      <p:pic>
        <p:nvPicPr>
          <p:cNvPr id="140" name="Google Shape;140;p24"/>
          <p:cNvPicPr preferRelativeResize="0"/>
          <p:nvPr/>
        </p:nvPicPr>
        <p:blipFill>
          <a:blip r:embed="rId5">
            <a:alphaModFix/>
          </a:blip>
          <a:stretch>
            <a:fillRect/>
          </a:stretch>
        </p:blipFill>
        <p:spPr>
          <a:xfrm>
            <a:off x="821800" y="1271903"/>
            <a:ext cx="2388621" cy="29398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Improvement - basic feature selection</a:t>
            </a:r>
            <a:endParaRPr/>
          </a:p>
        </p:txBody>
      </p:sp>
      <p:sp>
        <p:nvSpPr>
          <p:cNvPr id="146" name="Google Shape;14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l"/>
              <a:t>Most variable 1,000 features (vst method) analysis in Seurat</a:t>
            </a:r>
            <a:endParaRPr/>
          </a:p>
        </p:txBody>
      </p:sp>
      <p:pic>
        <p:nvPicPr>
          <p:cNvPr id="147" name="Google Shape;147;p25"/>
          <p:cNvPicPr preferRelativeResize="0"/>
          <p:nvPr/>
        </p:nvPicPr>
        <p:blipFill>
          <a:blip r:embed="rId3">
            <a:alphaModFix/>
          </a:blip>
          <a:stretch>
            <a:fillRect/>
          </a:stretch>
        </p:blipFill>
        <p:spPr>
          <a:xfrm>
            <a:off x="415625" y="1750646"/>
            <a:ext cx="3563450" cy="3144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PCA after VariableFeatures</a:t>
            </a:r>
            <a:endParaRPr/>
          </a:p>
        </p:txBody>
      </p:sp>
      <p:sp>
        <p:nvSpPr>
          <p:cNvPr id="153" name="Google Shape;15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26"/>
          <p:cNvPicPr preferRelativeResize="0"/>
          <p:nvPr/>
        </p:nvPicPr>
        <p:blipFill>
          <a:blip r:embed="rId3">
            <a:alphaModFix/>
          </a:blip>
          <a:stretch>
            <a:fillRect/>
          </a:stretch>
        </p:blipFill>
        <p:spPr>
          <a:xfrm>
            <a:off x="755349" y="1081625"/>
            <a:ext cx="6595076" cy="3929775"/>
          </a:xfrm>
          <a:prstGeom prst="rect">
            <a:avLst/>
          </a:prstGeom>
          <a:noFill/>
          <a:ln>
            <a:noFill/>
          </a:ln>
        </p:spPr>
      </p:pic>
      <p:pic>
        <p:nvPicPr>
          <p:cNvPr id="155" name="Google Shape;155;p26"/>
          <p:cNvPicPr preferRelativeResize="0"/>
          <p:nvPr/>
        </p:nvPicPr>
        <p:blipFill>
          <a:blip r:embed="rId4">
            <a:alphaModFix/>
          </a:blip>
          <a:stretch>
            <a:fillRect/>
          </a:stretch>
        </p:blipFill>
        <p:spPr>
          <a:xfrm>
            <a:off x="7350413" y="2099250"/>
            <a:ext cx="1038225" cy="1381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t-SNE after VariableFeatures</a:t>
            </a:r>
            <a:endParaRPr/>
          </a:p>
        </p:txBody>
      </p:sp>
      <p:sp>
        <p:nvSpPr>
          <p:cNvPr id="161" name="Google Shape;16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2" name="Google Shape;162;p27"/>
          <p:cNvPicPr preferRelativeResize="0"/>
          <p:nvPr/>
        </p:nvPicPr>
        <p:blipFill>
          <a:blip r:embed="rId3">
            <a:alphaModFix/>
          </a:blip>
          <a:stretch>
            <a:fillRect/>
          </a:stretch>
        </p:blipFill>
        <p:spPr>
          <a:xfrm>
            <a:off x="3768697" y="1583250"/>
            <a:ext cx="5128151" cy="3138275"/>
          </a:xfrm>
          <a:prstGeom prst="rect">
            <a:avLst/>
          </a:prstGeom>
          <a:noFill/>
          <a:ln>
            <a:noFill/>
          </a:ln>
        </p:spPr>
      </p:pic>
      <p:pic>
        <p:nvPicPr>
          <p:cNvPr id="163" name="Google Shape;163;p27"/>
          <p:cNvPicPr preferRelativeResize="0"/>
          <p:nvPr/>
        </p:nvPicPr>
        <p:blipFill>
          <a:blip r:embed="rId4">
            <a:alphaModFix/>
          </a:blip>
          <a:stretch>
            <a:fillRect/>
          </a:stretch>
        </p:blipFill>
        <p:spPr>
          <a:xfrm>
            <a:off x="311700" y="4285684"/>
            <a:ext cx="3457001" cy="354015"/>
          </a:xfrm>
          <a:prstGeom prst="rect">
            <a:avLst/>
          </a:prstGeom>
          <a:noFill/>
          <a:ln>
            <a:noFill/>
          </a:ln>
        </p:spPr>
      </p:pic>
      <p:pic>
        <p:nvPicPr>
          <p:cNvPr id="164" name="Google Shape;164;p27"/>
          <p:cNvPicPr preferRelativeResize="0"/>
          <p:nvPr/>
        </p:nvPicPr>
        <p:blipFill>
          <a:blip r:embed="rId5">
            <a:alphaModFix/>
          </a:blip>
          <a:stretch>
            <a:fillRect/>
          </a:stretch>
        </p:blipFill>
        <p:spPr>
          <a:xfrm>
            <a:off x="403783" y="2078149"/>
            <a:ext cx="2550131" cy="214847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UMAP after VariableFeatures</a:t>
            </a:r>
            <a:endParaRPr/>
          </a:p>
        </p:txBody>
      </p:sp>
      <p:sp>
        <p:nvSpPr>
          <p:cNvPr id="170" name="Google Shape;17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l"/>
              <a:t>Different n_neighbors were tested (=10 gave visually the best results)</a:t>
            </a:r>
            <a:endParaRPr/>
          </a:p>
        </p:txBody>
      </p:sp>
      <p:pic>
        <p:nvPicPr>
          <p:cNvPr id="171" name="Google Shape;171;p28"/>
          <p:cNvPicPr preferRelativeResize="0"/>
          <p:nvPr/>
        </p:nvPicPr>
        <p:blipFill>
          <a:blip r:embed="rId3">
            <a:alphaModFix/>
          </a:blip>
          <a:stretch>
            <a:fillRect/>
          </a:stretch>
        </p:blipFill>
        <p:spPr>
          <a:xfrm>
            <a:off x="3929649" y="1781613"/>
            <a:ext cx="4992274" cy="3040650"/>
          </a:xfrm>
          <a:prstGeom prst="rect">
            <a:avLst/>
          </a:prstGeom>
          <a:noFill/>
          <a:ln>
            <a:noFill/>
          </a:ln>
        </p:spPr>
      </p:pic>
      <p:pic>
        <p:nvPicPr>
          <p:cNvPr id="172" name="Google Shape;172;p28"/>
          <p:cNvPicPr preferRelativeResize="0"/>
          <p:nvPr/>
        </p:nvPicPr>
        <p:blipFill>
          <a:blip r:embed="rId4">
            <a:alphaModFix/>
          </a:blip>
          <a:stretch>
            <a:fillRect/>
          </a:stretch>
        </p:blipFill>
        <p:spPr>
          <a:xfrm>
            <a:off x="311700" y="4435234"/>
            <a:ext cx="3457001" cy="354015"/>
          </a:xfrm>
          <a:prstGeom prst="rect">
            <a:avLst/>
          </a:prstGeom>
          <a:noFill/>
          <a:ln>
            <a:noFill/>
          </a:ln>
        </p:spPr>
      </p:pic>
      <p:pic>
        <p:nvPicPr>
          <p:cNvPr id="173" name="Google Shape;173;p28"/>
          <p:cNvPicPr preferRelativeResize="0"/>
          <p:nvPr/>
        </p:nvPicPr>
        <p:blipFill>
          <a:blip r:embed="rId5">
            <a:alphaModFix/>
          </a:blip>
          <a:stretch>
            <a:fillRect/>
          </a:stretch>
        </p:blipFill>
        <p:spPr>
          <a:xfrm>
            <a:off x="403783" y="2227699"/>
            <a:ext cx="2550131" cy="214847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Discussion - cluster analysis</a:t>
            </a:r>
            <a:endParaRPr/>
          </a:p>
        </p:txBody>
      </p:sp>
      <p:sp>
        <p:nvSpPr>
          <p:cNvPr id="179" name="Google Shape;17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Improvement from the original study - all tumor sample data was preserved, complete view of inter-tumor differences</a:t>
            </a:r>
            <a:endParaRPr/>
          </a:p>
          <a:p>
            <a:pPr indent="0" lvl="0" marL="0" rtl="0" algn="l">
              <a:spcBef>
                <a:spcPts val="1200"/>
              </a:spcBef>
              <a:spcAft>
                <a:spcPts val="1200"/>
              </a:spcAft>
              <a:buNone/>
            </a:pPr>
            <a:r>
              <a:rPr lang="pl"/>
              <a:t>Jackstraw feature selection might be worth considering for better feature selection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Trajectory analysis</a:t>
            </a:r>
            <a:endParaRPr/>
          </a:p>
        </p:txBody>
      </p:sp>
      <p:sp>
        <p:nvSpPr>
          <p:cNvPr id="185" name="Google Shape;185;p30"/>
          <p:cNvSpPr txBox="1"/>
          <p:nvPr>
            <p:ph idx="1" type="body"/>
          </p:nvPr>
        </p:nvSpPr>
        <p:spPr>
          <a:xfrm>
            <a:off x="311700" y="1152475"/>
            <a:ext cx="4680600" cy="392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Cells in a sample can display differing states even if they come from the same population undergoing the same process.</a:t>
            </a:r>
            <a:endParaRPr/>
          </a:p>
          <a:p>
            <a:pPr indent="0" lvl="0" marL="0" rtl="0" algn="l">
              <a:spcBef>
                <a:spcPts val="1200"/>
              </a:spcBef>
              <a:spcAft>
                <a:spcPts val="0"/>
              </a:spcAft>
              <a:buNone/>
            </a:pPr>
            <a:r>
              <a:rPr lang="pl"/>
              <a:t>Time-related (temporal) processes have inherently described cell “trajectories” in them</a:t>
            </a:r>
            <a:endParaRPr/>
          </a:p>
          <a:p>
            <a:pPr indent="0" lvl="0" marL="0" rtl="0" algn="l">
              <a:spcBef>
                <a:spcPts val="1200"/>
              </a:spcBef>
              <a:spcAft>
                <a:spcPts val="1200"/>
              </a:spcAft>
              <a:buNone/>
            </a:pPr>
            <a:r>
              <a:rPr lang="pl"/>
              <a:t>Problem definition: order the cells in a sample in pseudo-time (units of stages in a process) using clustering and graph methods</a:t>
            </a:r>
            <a:endParaRPr/>
          </a:p>
        </p:txBody>
      </p:sp>
      <p:pic>
        <p:nvPicPr>
          <p:cNvPr id="186" name="Google Shape;186;p30"/>
          <p:cNvPicPr preferRelativeResize="0"/>
          <p:nvPr/>
        </p:nvPicPr>
        <p:blipFill>
          <a:blip r:embed="rId3">
            <a:alphaModFix/>
          </a:blip>
          <a:stretch>
            <a:fillRect/>
          </a:stretch>
        </p:blipFill>
        <p:spPr>
          <a:xfrm>
            <a:off x="5362370" y="1313026"/>
            <a:ext cx="3174060" cy="2850325"/>
          </a:xfrm>
          <a:prstGeom prst="rect">
            <a:avLst/>
          </a:prstGeom>
          <a:noFill/>
          <a:ln>
            <a:noFill/>
          </a:ln>
        </p:spPr>
      </p:pic>
      <p:sp>
        <p:nvSpPr>
          <p:cNvPr id="187" name="Google Shape;187;p30"/>
          <p:cNvSpPr txBox="1"/>
          <p:nvPr/>
        </p:nvSpPr>
        <p:spPr>
          <a:xfrm>
            <a:off x="4992300" y="4260300"/>
            <a:ext cx="3924900" cy="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1100">
                <a:solidFill>
                  <a:schemeClr val="dk2"/>
                </a:solidFill>
                <a:latin typeface="Playfair Display"/>
                <a:ea typeface="Playfair Display"/>
                <a:cs typeface="Playfair Display"/>
                <a:sym typeface="Playfair Display"/>
              </a:rPr>
              <a:t>Trajectory of olfactory neuron development in mice,</a:t>
            </a:r>
            <a:endParaRPr sz="1100">
              <a:solidFill>
                <a:schemeClr val="dk2"/>
              </a:solidFill>
              <a:latin typeface="Playfair Display"/>
              <a:ea typeface="Playfair Display"/>
              <a:cs typeface="Playfair Display"/>
              <a:sym typeface="Playfair Display"/>
            </a:endParaRPr>
          </a:p>
          <a:p>
            <a:pPr indent="0" lvl="0" marL="0" rtl="0" algn="l">
              <a:spcBef>
                <a:spcPts val="0"/>
              </a:spcBef>
              <a:spcAft>
                <a:spcPts val="0"/>
              </a:spcAft>
              <a:buNone/>
            </a:pPr>
            <a:r>
              <a:rPr lang="pl" sz="1100">
                <a:solidFill>
                  <a:schemeClr val="dk2"/>
                </a:solidFill>
                <a:latin typeface="Playfair Display"/>
                <a:ea typeface="Playfair Display"/>
                <a:cs typeface="Playfair Display"/>
                <a:sym typeface="Playfair Display"/>
              </a:rPr>
              <a:t>https://cole-trapnell-lab.github.io/projects/sc-trajectories/</a:t>
            </a:r>
            <a:endParaRPr sz="1100">
              <a:solidFill>
                <a:schemeClr val="dk2"/>
              </a:solidFill>
              <a:latin typeface="Playfair Display"/>
              <a:ea typeface="Playfair Display"/>
              <a:cs typeface="Playfair Display"/>
              <a:sym typeface="Playfair Displ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Original study</a:t>
            </a:r>
            <a:endParaRPr/>
          </a:p>
        </p:txBody>
      </p:sp>
      <p:sp>
        <p:nvSpPr>
          <p:cNvPr id="193" name="Google Shape;193;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l"/>
              <a:t>“[...] all tumors harbored malignant cells from </a:t>
            </a:r>
            <a:r>
              <a:rPr b="1" lang="pl"/>
              <a:t>two distinct transcriptional cell states</a:t>
            </a:r>
            <a:r>
              <a:rPr lang="pl"/>
              <a:t>, such that tumors characterized by high levels of the </a:t>
            </a:r>
            <a:r>
              <a:rPr b="1" lang="pl"/>
              <a:t>MITF transcription factor</a:t>
            </a:r>
            <a:r>
              <a:rPr lang="pl"/>
              <a:t> also contained cells with low MITF and elevated levels of the </a:t>
            </a:r>
            <a:r>
              <a:rPr b="1" lang="pl"/>
              <a:t>AXL kinase</a:t>
            </a:r>
            <a:r>
              <a:rPr lang="pl"/>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Original study</a:t>
            </a:r>
            <a:endParaRPr/>
          </a:p>
        </p:txBody>
      </p:sp>
      <p:sp>
        <p:nvSpPr>
          <p:cNvPr id="62" name="Google Shape;62;p14"/>
          <p:cNvSpPr txBox="1"/>
          <p:nvPr>
            <p:ph idx="1" type="body"/>
          </p:nvPr>
        </p:nvSpPr>
        <p:spPr>
          <a:xfrm>
            <a:off x="311700" y="1152475"/>
            <a:ext cx="8369700" cy="3006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i="1" lang="pl"/>
              <a:t>Dissecting the multicellular ecosystem of metastatic melanoma by single-cell RNA-seq</a:t>
            </a:r>
            <a:r>
              <a:rPr lang="pl"/>
              <a:t>, Tirosh et al 2016</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pl"/>
              <a:t>Exploration of distinct genotypic and phenotypic states of melanoma</a:t>
            </a:r>
            <a:endParaRPr/>
          </a:p>
          <a:p>
            <a:pPr indent="0" lvl="0" marL="0" rtl="0" algn="l">
              <a:spcBef>
                <a:spcPts val="1200"/>
              </a:spcBef>
              <a:spcAft>
                <a:spcPts val="0"/>
              </a:spcAft>
              <a:buNone/>
            </a:pPr>
            <a:r>
              <a:rPr lang="pl"/>
              <a:t>P</a:t>
            </a:r>
            <a:r>
              <a:rPr lang="pl"/>
              <a:t>rofiling malignant, immune, stromal, and endothelial cells</a:t>
            </a:r>
            <a:endParaRPr/>
          </a:p>
          <a:p>
            <a:pPr indent="0" lvl="0" marL="0" rtl="0" algn="l">
              <a:spcBef>
                <a:spcPts val="1200"/>
              </a:spcBef>
              <a:spcAft>
                <a:spcPts val="0"/>
              </a:spcAft>
              <a:buNone/>
            </a:pPr>
            <a:r>
              <a:rPr lang="pl"/>
              <a:t>Melanoma - skin cancer that starts in melanocytes</a:t>
            </a:r>
            <a:endParaRPr/>
          </a:p>
          <a:p>
            <a:pPr indent="0" lvl="0" marL="0" rtl="0" algn="l">
              <a:spcBef>
                <a:spcPts val="1200"/>
              </a:spcBef>
              <a:spcAft>
                <a:spcPts val="1200"/>
              </a:spcAft>
              <a:buNone/>
            </a:pPr>
            <a:r>
              <a:t/>
            </a:r>
            <a:endParaRPr/>
          </a:p>
        </p:txBody>
      </p:sp>
      <p:pic>
        <p:nvPicPr>
          <p:cNvPr id="63" name="Google Shape;63;p14"/>
          <p:cNvPicPr preferRelativeResize="0"/>
          <p:nvPr/>
        </p:nvPicPr>
        <p:blipFill>
          <a:blip r:embed="rId3">
            <a:alphaModFix/>
          </a:blip>
          <a:stretch>
            <a:fillRect/>
          </a:stretch>
        </p:blipFill>
        <p:spPr>
          <a:xfrm>
            <a:off x="3294496" y="3750754"/>
            <a:ext cx="5537809" cy="1216225"/>
          </a:xfrm>
          <a:prstGeom prst="rect">
            <a:avLst/>
          </a:prstGeom>
          <a:noFill/>
          <a:ln>
            <a:noFill/>
          </a:ln>
        </p:spPr>
      </p:pic>
      <p:pic>
        <p:nvPicPr>
          <p:cNvPr id="64" name="Google Shape;64;p14"/>
          <p:cNvPicPr preferRelativeResize="0"/>
          <p:nvPr/>
        </p:nvPicPr>
        <p:blipFill>
          <a:blip r:embed="rId4">
            <a:alphaModFix/>
          </a:blip>
          <a:stretch>
            <a:fillRect/>
          </a:stretch>
        </p:blipFill>
        <p:spPr>
          <a:xfrm>
            <a:off x="391837" y="3797276"/>
            <a:ext cx="1511588" cy="850274"/>
          </a:xfrm>
          <a:prstGeom prst="rect">
            <a:avLst/>
          </a:prstGeom>
          <a:noFill/>
          <a:ln>
            <a:noFill/>
          </a:ln>
        </p:spPr>
      </p:pic>
      <p:pic>
        <p:nvPicPr>
          <p:cNvPr id="65" name="Google Shape;65;p14"/>
          <p:cNvPicPr preferRelativeResize="0"/>
          <p:nvPr/>
        </p:nvPicPr>
        <p:blipFill>
          <a:blip r:embed="rId5">
            <a:alphaModFix/>
          </a:blip>
          <a:stretch>
            <a:fillRect/>
          </a:stretch>
        </p:blipFill>
        <p:spPr>
          <a:xfrm>
            <a:off x="1903425" y="4231925"/>
            <a:ext cx="1323099" cy="7350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Immunohistochemistry analysis</a:t>
            </a:r>
            <a:endParaRPr/>
          </a:p>
        </p:txBody>
      </p:sp>
      <p:sp>
        <p:nvSpPr>
          <p:cNvPr id="199" name="Google Shape;199;p32"/>
          <p:cNvSpPr txBox="1"/>
          <p:nvPr>
            <p:ph idx="1" type="body"/>
          </p:nvPr>
        </p:nvSpPr>
        <p:spPr>
          <a:xfrm>
            <a:off x="311700" y="1152475"/>
            <a:ext cx="3957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0" name="Google Shape;200;p32"/>
          <p:cNvPicPr preferRelativeResize="0"/>
          <p:nvPr/>
        </p:nvPicPr>
        <p:blipFill>
          <a:blip r:embed="rId3">
            <a:alphaModFix/>
          </a:blip>
          <a:stretch>
            <a:fillRect/>
          </a:stretch>
        </p:blipFill>
        <p:spPr>
          <a:xfrm>
            <a:off x="2357681" y="946875"/>
            <a:ext cx="4428621" cy="4125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Biological context - melanoma profiles</a:t>
            </a:r>
            <a:endParaRPr/>
          </a:p>
        </p:txBody>
      </p:sp>
      <p:sp>
        <p:nvSpPr>
          <p:cNvPr id="206" name="Google Shape;206;p33"/>
          <p:cNvSpPr txBox="1"/>
          <p:nvPr>
            <p:ph idx="1" type="body"/>
          </p:nvPr>
        </p:nvSpPr>
        <p:spPr>
          <a:xfrm>
            <a:off x="311700" y="1152475"/>
            <a:ext cx="8520600" cy="381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Two transcription profiles that were being focused on for malignant cells - </a:t>
            </a:r>
            <a:r>
              <a:rPr b="1" lang="pl"/>
              <a:t>MITF </a:t>
            </a:r>
            <a:r>
              <a:rPr lang="pl"/>
              <a:t>and </a:t>
            </a:r>
            <a:r>
              <a:rPr b="1" lang="pl"/>
              <a:t>AXL</a:t>
            </a:r>
            <a:r>
              <a:rPr lang="pl"/>
              <a:t> - both have great influence on prognosis, treatment response; both oncogenes</a:t>
            </a:r>
            <a:endParaRPr/>
          </a:p>
          <a:p>
            <a:pPr indent="0" lvl="0" marL="0" rtl="0" algn="l">
              <a:spcBef>
                <a:spcPts val="1200"/>
              </a:spcBef>
              <a:spcAft>
                <a:spcPts val="0"/>
              </a:spcAft>
              <a:buClr>
                <a:schemeClr val="dk1"/>
              </a:buClr>
              <a:buSzPts val="1100"/>
              <a:buFont typeface="Arial"/>
              <a:buNone/>
            </a:pPr>
            <a:r>
              <a:rPr b="1" lang="pl"/>
              <a:t>MITF</a:t>
            </a:r>
            <a:r>
              <a:rPr lang="pl"/>
              <a:t> - regulator in melanoma, crucial for the development, differentiation, and survival of melanocytes</a:t>
            </a:r>
            <a:endParaRPr/>
          </a:p>
          <a:p>
            <a:pPr indent="0" lvl="0" marL="0" rtl="0" algn="l">
              <a:spcBef>
                <a:spcPts val="1200"/>
              </a:spcBef>
              <a:spcAft>
                <a:spcPts val="0"/>
              </a:spcAft>
              <a:buNone/>
            </a:pPr>
            <a:r>
              <a:rPr b="1" lang="pl"/>
              <a:t>AXL</a:t>
            </a:r>
            <a:r>
              <a:rPr lang="pl"/>
              <a:t> - invasive and metastatic behavior of melanoma, attractive target for cancer therapies</a:t>
            </a:r>
            <a:endParaRPr/>
          </a:p>
          <a:p>
            <a:pPr indent="0" lvl="0" marL="0" rtl="0" algn="l">
              <a:spcBef>
                <a:spcPts val="1200"/>
              </a:spcBef>
              <a:spcAft>
                <a:spcPts val="1200"/>
              </a:spcAft>
              <a:buNone/>
            </a:pPr>
            <a:r>
              <a:rPr b="1" lang="pl"/>
              <a:t>Inverse correlation</a:t>
            </a:r>
            <a:r>
              <a:rPr lang="pl"/>
              <a:t> - High MITF levels are typically associated with low AXL expression (high proliferation, low metastasis cancer phenotype) and vice versa</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PCA and correlation study</a:t>
            </a:r>
            <a:endParaRPr/>
          </a:p>
        </p:txBody>
      </p:sp>
      <p:sp>
        <p:nvSpPr>
          <p:cNvPr id="212" name="Google Shape;212;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pl"/>
              <a:t>“PC2-6, which were associated with the cell cycle (PC2 and 6), regional heterogeneity (PC3) and MITF expression program (PC4 and 5).”</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pl"/>
              <a:t>“</a:t>
            </a:r>
            <a:r>
              <a:rPr lang="pl"/>
              <a:t>The </a:t>
            </a:r>
            <a:r>
              <a:rPr b="1" lang="pl"/>
              <a:t>top 100 MITF-correlated genes</a:t>
            </a:r>
            <a:r>
              <a:rPr lang="pl"/>
              <a:t> across the entire set of malignant cells were defined as the </a:t>
            </a:r>
            <a:r>
              <a:rPr b="1" lang="pl"/>
              <a:t>MITF program</a:t>
            </a:r>
            <a:r>
              <a:rPr lang="pl"/>
              <a:t>, and their average relative expression as the </a:t>
            </a:r>
            <a:r>
              <a:rPr b="1" lang="pl"/>
              <a:t>MITF-program cell score</a:t>
            </a:r>
            <a:r>
              <a:rPr lang="pl"/>
              <a:t>. The average expression of the </a:t>
            </a:r>
            <a:r>
              <a:rPr b="1" lang="pl"/>
              <a:t>top 100 genes that negatively correlate with the MITF program scores</a:t>
            </a:r>
            <a:r>
              <a:rPr lang="pl"/>
              <a:t> were defined as the </a:t>
            </a:r>
            <a:r>
              <a:rPr b="1" lang="pl"/>
              <a:t>AXL program</a:t>
            </a:r>
            <a:r>
              <a:rPr lang="pl"/>
              <a:t> and used to define AXL program cell score.”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Inter- and </a:t>
            </a:r>
            <a:r>
              <a:rPr lang="pl"/>
              <a:t>intra-tumor</a:t>
            </a:r>
            <a:r>
              <a:rPr lang="pl"/>
              <a:t> heterogeneity</a:t>
            </a:r>
            <a:endParaRPr/>
          </a:p>
        </p:txBody>
      </p:sp>
      <p:sp>
        <p:nvSpPr>
          <p:cNvPr id="218" name="Google Shape;218;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9" name="Google Shape;219;p35"/>
          <p:cNvPicPr preferRelativeResize="0"/>
          <p:nvPr/>
        </p:nvPicPr>
        <p:blipFill>
          <a:blip r:embed="rId3">
            <a:alphaModFix/>
          </a:blip>
          <a:stretch>
            <a:fillRect/>
          </a:stretch>
        </p:blipFill>
        <p:spPr>
          <a:xfrm>
            <a:off x="4251583" y="1629375"/>
            <a:ext cx="4684329" cy="2524175"/>
          </a:xfrm>
          <a:prstGeom prst="rect">
            <a:avLst/>
          </a:prstGeom>
          <a:noFill/>
          <a:ln>
            <a:noFill/>
          </a:ln>
        </p:spPr>
      </p:pic>
      <p:pic>
        <p:nvPicPr>
          <p:cNvPr id="220" name="Google Shape;220;p35"/>
          <p:cNvPicPr preferRelativeResize="0"/>
          <p:nvPr/>
        </p:nvPicPr>
        <p:blipFill>
          <a:blip r:embed="rId4">
            <a:alphaModFix/>
          </a:blip>
          <a:stretch>
            <a:fillRect/>
          </a:stretch>
        </p:blipFill>
        <p:spPr>
          <a:xfrm>
            <a:off x="208075" y="1567805"/>
            <a:ext cx="4108375" cy="225984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Analysis on Mel79</a:t>
            </a:r>
            <a:endParaRPr/>
          </a:p>
        </p:txBody>
      </p:sp>
      <p:sp>
        <p:nvSpPr>
          <p:cNvPr id="226" name="Google Shape;226;p36"/>
          <p:cNvSpPr txBox="1"/>
          <p:nvPr>
            <p:ph idx="1" type="body"/>
          </p:nvPr>
        </p:nvSpPr>
        <p:spPr>
          <a:xfrm>
            <a:off x="311700" y="1152475"/>
            <a:ext cx="2711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UMAP in Monocle3</a:t>
            </a:r>
            <a:endParaRPr/>
          </a:p>
          <a:p>
            <a:pPr indent="0" lvl="0" marL="0" rtl="0" algn="l">
              <a:spcBef>
                <a:spcPts val="1200"/>
              </a:spcBef>
              <a:spcAft>
                <a:spcPts val="1200"/>
              </a:spcAft>
              <a:buNone/>
            </a:pPr>
            <a:r>
              <a:rPr lang="pl"/>
              <a:t>First challenge - no clear intra-cellular clusters/heterogeneity</a:t>
            </a:r>
            <a:endParaRPr/>
          </a:p>
        </p:txBody>
      </p:sp>
      <p:pic>
        <p:nvPicPr>
          <p:cNvPr id="227" name="Google Shape;227;p36"/>
          <p:cNvPicPr preferRelativeResize="0"/>
          <p:nvPr/>
        </p:nvPicPr>
        <p:blipFill>
          <a:blip r:embed="rId3">
            <a:alphaModFix/>
          </a:blip>
          <a:stretch>
            <a:fillRect/>
          </a:stretch>
        </p:blipFill>
        <p:spPr>
          <a:xfrm>
            <a:off x="4156375" y="1127125"/>
            <a:ext cx="4675926" cy="2889250"/>
          </a:xfrm>
          <a:prstGeom prst="rect">
            <a:avLst/>
          </a:prstGeom>
          <a:noFill/>
          <a:ln>
            <a:noFill/>
          </a:ln>
        </p:spPr>
      </p:pic>
      <p:pic>
        <p:nvPicPr>
          <p:cNvPr id="228" name="Google Shape;228;p36"/>
          <p:cNvPicPr preferRelativeResize="0"/>
          <p:nvPr/>
        </p:nvPicPr>
        <p:blipFill>
          <a:blip r:embed="rId4">
            <a:alphaModFix/>
          </a:blip>
          <a:stretch>
            <a:fillRect/>
          </a:stretch>
        </p:blipFill>
        <p:spPr>
          <a:xfrm>
            <a:off x="311700" y="2766458"/>
            <a:ext cx="3517475" cy="216799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Learning the graph</a:t>
            </a:r>
            <a:endParaRPr/>
          </a:p>
        </p:txBody>
      </p:sp>
      <p:sp>
        <p:nvSpPr>
          <p:cNvPr id="234" name="Google Shape;234;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5" name="Google Shape;235;p37"/>
          <p:cNvPicPr preferRelativeResize="0"/>
          <p:nvPr/>
        </p:nvPicPr>
        <p:blipFill>
          <a:blip r:embed="rId3">
            <a:alphaModFix/>
          </a:blip>
          <a:stretch>
            <a:fillRect/>
          </a:stretch>
        </p:blipFill>
        <p:spPr>
          <a:xfrm>
            <a:off x="1785791" y="1152475"/>
            <a:ext cx="5572422" cy="3416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Learning the trajectory</a:t>
            </a:r>
            <a:endParaRPr/>
          </a:p>
        </p:txBody>
      </p:sp>
      <p:sp>
        <p:nvSpPr>
          <p:cNvPr id="241" name="Google Shape;241;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2" name="Google Shape;242;p38"/>
          <p:cNvPicPr preferRelativeResize="0"/>
          <p:nvPr/>
        </p:nvPicPr>
        <p:blipFill>
          <a:blip r:embed="rId3">
            <a:alphaModFix/>
          </a:blip>
          <a:stretch>
            <a:fillRect/>
          </a:stretch>
        </p:blipFill>
        <p:spPr>
          <a:xfrm>
            <a:off x="1599012" y="1152475"/>
            <a:ext cx="5945975" cy="3660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Discussion - trajectory analysis</a:t>
            </a:r>
            <a:endParaRPr/>
          </a:p>
        </p:txBody>
      </p:sp>
      <p:sp>
        <p:nvSpPr>
          <p:cNvPr id="248" name="Google Shape;248;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The user has to input the beginning node in the learned path manually - for now I was mostly going in to this analysis blindly</a:t>
            </a:r>
            <a:endParaRPr/>
          </a:p>
          <a:p>
            <a:pPr indent="0" lvl="0" marL="0" rtl="0" algn="l">
              <a:spcBef>
                <a:spcPts val="1200"/>
              </a:spcBef>
              <a:spcAft>
                <a:spcPts val="0"/>
              </a:spcAft>
              <a:buNone/>
            </a:pPr>
            <a:r>
              <a:rPr lang="pl"/>
              <a:t>Might be worth considering different dimension reduction methods</a:t>
            </a:r>
            <a:endParaRPr/>
          </a:p>
          <a:p>
            <a:pPr indent="0" lvl="0" marL="0" rtl="0" algn="l">
              <a:spcBef>
                <a:spcPts val="1200"/>
              </a:spcBef>
              <a:spcAft>
                <a:spcPts val="1200"/>
              </a:spcAft>
              <a:buNone/>
            </a:pPr>
            <a:r>
              <a:rPr lang="pl"/>
              <a:t>Consider feature selection - like the one used in the previous section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Possible further enhancement</a:t>
            </a:r>
            <a:endParaRPr/>
          </a:p>
        </p:txBody>
      </p:sp>
      <p:sp>
        <p:nvSpPr>
          <p:cNvPr id="254" name="Google Shape;254;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The data/cell count wasn’t too great for a single tumor sample (Mel79 - 468 malignant cells, </a:t>
            </a:r>
            <a:r>
              <a:rPr lang="pl"/>
              <a:t>which is roughly a third of all malignant cells in the dataset</a:t>
            </a:r>
            <a:r>
              <a:rPr lang="pl"/>
              <a: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pl"/>
              <a:t>The original study also analyzed cytotoxic and exhaustion programs in </a:t>
            </a:r>
            <a:r>
              <a:rPr lang="pl"/>
              <a:t>T-cells </a:t>
            </a:r>
            <a:r>
              <a:rPr lang="pl"/>
              <a:t> (Mel75) - can also be treated as a trajectory problem in an analogous way, although the are more cell-to-cell interaction aspect that have to be taken into consideration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References</a:t>
            </a:r>
            <a:endParaRPr/>
          </a:p>
        </p:txBody>
      </p:sp>
      <p:sp>
        <p:nvSpPr>
          <p:cNvPr id="260" name="Google Shape;260;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l" sz="1200"/>
              <a:t>Tirosh I, Izar B, Prakadan SM, Wadsworth MH 2nd, Treacy D, Trombetta JJ, Rotem A, Rodman C, Lian C, Murphy G, Fallahi-Sichani M, Dutton-Regester K, Lin JR, Cohen O, Shah P, Lu D, Genshaft AS, Hughes TK, Ziegler CG, Kazer SW, Gaillard A, Kolb KE, Villani AC, Johannessen CM, Andreev AY, Van Allen EM, Bertagnolli M, Sorger PK, Sullivan RJ, Flaherty KT, Frederick DT, Jané-Valbuena J, Yoon CH, Rozenblatt-Rosen O, Shalek AK, Regev A, Garraway LA. Dissecting the multicellular ecosystem of metastatic melanoma by single-cell RNA-seq. Science. 2016 Apr 8;352(6282):189-96. doi: 10.1126/science.aad0501. PMID: 27124452; PMCID: PMC4944528.</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Original study design</a:t>
            </a:r>
            <a:endParaRPr/>
          </a:p>
        </p:txBody>
      </p:sp>
      <p:sp>
        <p:nvSpPr>
          <p:cNvPr id="71" name="Google Shape;71;p15"/>
          <p:cNvSpPr txBox="1"/>
          <p:nvPr>
            <p:ph idx="1" type="body"/>
          </p:nvPr>
        </p:nvSpPr>
        <p:spPr>
          <a:xfrm>
            <a:off x="311700" y="1152475"/>
            <a:ext cx="3618000" cy="381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pl"/>
              <a:t> In total 4645 malignant, immune, and  stromal cells isolated from 19 freshly procured human melanoma tumors </a:t>
            </a:r>
            <a:endParaRPr/>
          </a:p>
          <a:p>
            <a:pPr indent="0" lvl="0" marL="0" rtl="0" algn="l">
              <a:spcBef>
                <a:spcPts val="1200"/>
              </a:spcBef>
              <a:spcAft>
                <a:spcPts val="1200"/>
              </a:spcAft>
              <a:buNone/>
            </a:pPr>
            <a:r>
              <a:rPr lang="pl"/>
              <a:t>10 metastases to lymphoid tissues, 8 to distant sites (e.g. intramuscular tissue and gastrointestinal tract), and one primary acral melanoma. </a:t>
            </a:r>
            <a:endParaRPr/>
          </a:p>
        </p:txBody>
      </p:sp>
      <p:pic>
        <p:nvPicPr>
          <p:cNvPr id="72" name="Google Shape;72;p15"/>
          <p:cNvPicPr preferRelativeResize="0"/>
          <p:nvPr/>
        </p:nvPicPr>
        <p:blipFill>
          <a:blip r:embed="rId3">
            <a:alphaModFix/>
          </a:blip>
          <a:stretch>
            <a:fillRect/>
          </a:stretch>
        </p:blipFill>
        <p:spPr>
          <a:xfrm>
            <a:off x="4113950" y="1327200"/>
            <a:ext cx="4817550" cy="3816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Single cell isolation method</a:t>
            </a:r>
            <a:endParaRPr/>
          </a:p>
        </p:txBody>
      </p:sp>
      <p:sp>
        <p:nvSpPr>
          <p:cNvPr id="78" name="Google Shape;78;p16"/>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Individual cells were isolated using FACS (</a:t>
            </a:r>
            <a:r>
              <a:rPr lang="pl"/>
              <a:t>Fluorescence-activated Cell Sorting, type of flow cytometry), this process included manual removal of doublets</a:t>
            </a:r>
            <a:endParaRPr/>
          </a:p>
          <a:p>
            <a:pPr indent="0" lvl="0" marL="0" rtl="0" algn="l">
              <a:spcBef>
                <a:spcPts val="1200"/>
              </a:spcBef>
              <a:spcAft>
                <a:spcPts val="0"/>
              </a:spcAft>
              <a:buNone/>
            </a:pPr>
            <a:r>
              <a:rPr lang="pl"/>
              <a:t>SMART-Seq2 was used for amplification and Illumina NextSeq 500 for sequencing</a:t>
            </a:r>
            <a:endParaRPr/>
          </a:p>
          <a:p>
            <a:pPr indent="0" lvl="0" marL="0" rtl="0" algn="l">
              <a:spcBef>
                <a:spcPts val="1200"/>
              </a:spcBef>
              <a:spcAft>
                <a:spcPts val="1200"/>
              </a:spcAft>
              <a:buNone/>
            </a:pPr>
            <a:r>
              <a:t/>
            </a:r>
            <a:endParaRPr/>
          </a:p>
        </p:txBody>
      </p:sp>
      <p:pic>
        <p:nvPicPr>
          <p:cNvPr id="79" name="Google Shape;79;p16"/>
          <p:cNvPicPr preferRelativeResize="0"/>
          <p:nvPr/>
        </p:nvPicPr>
        <p:blipFill>
          <a:blip r:embed="rId3">
            <a:alphaModFix/>
          </a:blip>
          <a:stretch>
            <a:fillRect/>
          </a:stretch>
        </p:blipFill>
        <p:spPr>
          <a:xfrm>
            <a:off x="4981475" y="445025"/>
            <a:ext cx="3935849" cy="3929650"/>
          </a:xfrm>
          <a:prstGeom prst="rect">
            <a:avLst/>
          </a:prstGeom>
          <a:noFill/>
          <a:ln>
            <a:noFill/>
          </a:ln>
        </p:spPr>
      </p:pic>
      <p:sp>
        <p:nvSpPr>
          <p:cNvPr id="80" name="Google Shape;80;p16"/>
          <p:cNvSpPr txBox="1"/>
          <p:nvPr/>
        </p:nvSpPr>
        <p:spPr>
          <a:xfrm>
            <a:off x="4819250" y="4458675"/>
            <a:ext cx="4260300" cy="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1100">
                <a:solidFill>
                  <a:schemeClr val="dk2"/>
                </a:solidFill>
                <a:latin typeface="Playfair Display"/>
                <a:ea typeface="Playfair Display"/>
                <a:cs typeface="Playfair Display"/>
                <a:sym typeface="Playfair Display"/>
              </a:rPr>
              <a:t>https://www.sinobiological.com/category/fcm-facs-facs</a:t>
            </a:r>
            <a:endParaRPr sz="1100">
              <a:solidFill>
                <a:schemeClr val="dk2"/>
              </a:solidFill>
              <a:latin typeface="Playfair Display"/>
              <a:ea typeface="Playfair Display"/>
              <a:cs typeface="Playfair Display"/>
              <a:sym typeface="Playfair Dis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7" name="Google Shape;87;p17"/>
          <p:cNvPicPr preferRelativeResize="0"/>
          <p:nvPr/>
        </p:nvPicPr>
        <p:blipFill>
          <a:blip r:embed="rId3">
            <a:alphaModFix/>
          </a:blip>
          <a:stretch>
            <a:fillRect/>
          </a:stretch>
        </p:blipFill>
        <p:spPr>
          <a:xfrm>
            <a:off x="3505491" y="0"/>
            <a:ext cx="2133019" cy="5143500"/>
          </a:xfrm>
          <a:prstGeom prst="rect">
            <a:avLst/>
          </a:prstGeom>
          <a:noFill/>
          <a:ln>
            <a:noFill/>
          </a:ln>
        </p:spPr>
      </p:pic>
      <p:sp>
        <p:nvSpPr>
          <p:cNvPr id="88" name="Google Shape;88;p17"/>
          <p:cNvSpPr txBox="1"/>
          <p:nvPr/>
        </p:nvSpPr>
        <p:spPr>
          <a:xfrm>
            <a:off x="5638500" y="4568875"/>
            <a:ext cx="2298600" cy="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1100">
                <a:solidFill>
                  <a:schemeClr val="dk2"/>
                </a:solidFill>
                <a:latin typeface="Playfair Display"/>
                <a:ea typeface="Playfair Display"/>
                <a:cs typeface="Playfair Display"/>
                <a:sym typeface="Playfair Display"/>
              </a:rPr>
              <a:t>Diagram of the basic workflow</a:t>
            </a:r>
            <a:endParaRPr sz="1100">
              <a:solidFill>
                <a:schemeClr val="dk2"/>
              </a:solidFill>
              <a:latin typeface="Playfair Display"/>
              <a:ea typeface="Playfair Display"/>
              <a:cs typeface="Playfair Display"/>
              <a:sym typeface="Playfair Dis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scRNA-seq data</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The scRNA-seq data provided by the authors (GSE72056) was already processed in many ways - basic normalization (TPM), cells were filtered by the number of detected genes (min. 1,700)</a:t>
            </a:r>
            <a:endParaRPr/>
          </a:p>
          <a:p>
            <a:pPr indent="0" lvl="0" marL="0" rtl="0" algn="l">
              <a:spcBef>
                <a:spcPts val="1200"/>
              </a:spcBef>
              <a:spcAft>
                <a:spcPts val="0"/>
              </a:spcAft>
              <a:buNone/>
            </a:pPr>
            <a:r>
              <a:rPr lang="pl"/>
              <a:t>Expression matrix = 4,645 cells x 23,686 features</a:t>
            </a:r>
            <a:endParaRPr/>
          </a:p>
          <a:p>
            <a:pPr indent="0" lvl="0" marL="0" rtl="0" algn="l">
              <a:spcBef>
                <a:spcPts val="1200"/>
              </a:spcBef>
              <a:spcAft>
                <a:spcPts val="0"/>
              </a:spcAft>
              <a:buNone/>
            </a:pPr>
            <a:r>
              <a:rPr lang="pl"/>
              <a:t>3,256 non-malignant cells, 1,257 malignant cells</a:t>
            </a:r>
            <a:endParaRPr/>
          </a:p>
          <a:p>
            <a:pPr indent="0" lvl="0" marL="0" rtl="0" algn="l">
              <a:spcBef>
                <a:spcPts val="1200"/>
              </a:spcBef>
              <a:spcAft>
                <a:spcPts val="0"/>
              </a:spcAft>
              <a:buNone/>
            </a:pPr>
            <a:r>
              <a:rPr lang="pl"/>
              <a:t>No information about technical variables</a:t>
            </a:r>
            <a:endParaRPr/>
          </a:p>
          <a:p>
            <a:pPr indent="0" lvl="0" marL="0" rtl="0" algn="l">
              <a:spcBef>
                <a:spcPts val="1200"/>
              </a:spcBef>
              <a:spcAft>
                <a:spcPts val="1200"/>
              </a:spcAft>
              <a:buNone/>
            </a:pPr>
            <a:r>
              <a:rPr lang="pl"/>
              <a:t>Metadata - tumor ID, if malignant, type of immune cell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19"/>
          <p:cNvPicPr preferRelativeResize="0"/>
          <p:nvPr/>
        </p:nvPicPr>
        <p:blipFill>
          <a:blip r:embed="rId3">
            <a:alphaModFix/>
          </a:blip>
          <a:stretch>
            <a:fillRect/>
          </a:stretch>
        </p:blipFill>
        <p:spPr>
          <a:xfrm>
            <a:off x="1323115" y="702150"/>
            <a:ext cx="6497771" cy="3994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Methods - cluster analysis</a:t>
            </a:r>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t-SNE (dim=15, Matlab implementation), marker identification and visualization, clustering using DBscan</a:t>
            </a:r>
            <a:endParaRPr/>
          </a:p>
          <a:p>
            <a:pPr indent="0" lvl="0" marL="0" rtl="0" algn="l">
              <a:spcBef>
                <a:spcPts val="1200"/>
              </a:spcBef>
              <a:spcAft>
                <a:spcPts val="1200"/>
              </a:spcAft>
              <a:buNone/>
            </a:pPr>
            <a:r>
              <a:rPr lang="pl"/>
              <a:t>“</a:t>
            </a:r>
            <a:r>
              <a:rPr lang="pl"/>
              <a:t>Since the complexity of tSNE visualization increases with the number of tumors we </a:t>
            </a:r>
            <a:r>
              <a:rPr b="1" lang="pl"/>
              <a:t>restricted the analysis to the 13 tumors with at least 100 cells</a:t>
            </a:r>
            <a:r>
              <a:rPr lang="pl"/>
              <a:t>, and for the malignant cell analysis we further </a:t>
            </a:r>
            <a:r>
              <a:rPr b="1" lang="pl"/>
              <a:t>restricted the analysis to 6 tumors with &gt;50 malignant cells</a:t>
            </a:r>
            <a:r>
              <a:rPr lang="pl"/>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Results - cluster analysis</a:t>
            </a:r>
            <a:endParaRPr/>
          </a:p>
        </p:txBody>
      </p:sp>
      <p:sp>
        <p:nvSpPr>
          <p:cNvPr id="113" name="Google Shape;113;p21"/>
          <p:cNvSpPr txBox="1"/>
          <p:nvPr>
            <p:ph idx="1" type="body"/>
          </p:nvPr>
        </p:nvSpPr>
        <p:spPr>
          <a:xfrm>
            <a:off x="311700" y="1152475"/>
            <a:ext cx="3377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l"/>
              <a:t>“</a:t>
            </a:r>
            <a:r>
              <a:rPr lang="pl"/>
              <a:t>To define cell types from the non-malignant tSNE analysis we used a </a:t>
            </a:r>
            <a:r>
              <a:rPr b="1" lang="pl"/>
              <a:t>density clustering method, DBscan</a:t>
            </a:r>
            <a:r>
              <a:rPr lang="pl"/>
              <a:t>. This process revealed </a:t>
            </a:r>
            <a:r>
              <a:rPr b="1" lang="pl"/>
              <a:t>six clusters</a:t>
            </a:r>
            <a:r>
              <a:rPr lang="pl"/>
              <a:t> for which the top preferentially expressed genes included multiple known markers of particular cell types.”</a:t>
            </a:r>
            <a:endParaRPr/>
          </a:p>
        </p:txBody>
      </p:sp>
      <p:pic>
        <p:nvPicPr>
          <p:cNvPr id="114" name="Google Shape;114;p21"/>
          <p:cNvPicPr preferRelativeResize="0"/>
          <p:nvPr/>
        </p:nvPicPr>
        <p:blipFill>
          <a:blip r:embed="rId3">
            <a:alphaModFix/>
          </a:blip>
          <a:stretch>
            <a:fillRect/>
          </a:stretch>
        </p:blipFill>
        <p:spPr>
          <a:xfrm>
            <a:off x="3786650" y="1152475"/>
            <a:ext cx="4987150" cy="3174325"/>
          </a:xfrm>
          <a:prstGeom prst="rect">
            <a:avLst/>
          </a:prstGeom>
          <a:noFill/>
          <a:ln>
            <a:noFill/>
          </a:ln>
        </p:spPr>
      </p:pic>
      <p:sp>
        <p:nvSpPr>
          <p:cNvPr id="115" name="Google Shape;115;p21"/>
          <p:cNvSpPr txBox="1"/>
          <p:nvPr/>
        </p:nvSpPr>
        <p:spPr>
          <a:xfrm>
            <a:off x="4864825" y="4461550"/>
            <a:ext cx="3315600" cy="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1100">
                <a:solidFill>
                  <a:schemeClr val="dk2"/>
                </a:solidFill>
                <a:latin typeface="Playfair Display"/>
                <a:ea typeface="Playfair Display"/>
                <a:cs typeface="Playfair Display"/>
                <a:sym typeface="Playfair Display"/>
              </a:rPr>
              <a:t>Results of t-SNE run on malignant cells (left) and non-malignant cells (right</a:t>
            </a:r>
            <a:endParaRPr sz="1100">
              <a:solidFill>
                <a:schemeClr val="dk2"/>
              </a:solidFill>
              <a:latin typeface="Playfair Display"/>
              <a:ea typeface="Playfair Display"/>
              <a:cs typeface="Playfair Display"/>
              <a:sym typeface="Playfair Display"/>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