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5" r:id="rId3"/>
    <p:sldId id="257" r:id="rId4"/>
    <p:sldId id="268" r:id="rId5"/>
    <p:sldId id="267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82" r:id="rId15"/>
    <p:sldId id="275" r:id="rId16"/>
    <p:sldId id="260" r:id="rId17"/>
    <p:sldId id="276" r:id="rId18"/>
    <p:sldId id="277" r:id="rId19"/>
    <p:sldId id="284" r:id="rId20"/>
    <p:sldId id="285" r:id="rId21"/>
    <p:sldId id="286" r:id="rId22"/>
    <p:sldId id="261" r:id="rId23"/>
    <p:sldId id="278" r:id="rId24"/>
    <p:sldId id="262" r:id="rId25"/>
    <p:sldId id="279" r:id="rId26"/>
    <p:sldId id="280" r:id="rId27"/>
    <p:sldId id="281" r:id="rId28"/>
    <p:sldId id="263" r:id="rId29"/>
    <p:sldId id="264" r:id="rId30"/>
    <p:sldId id="28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1E2"/>
    <a:srgbClr val="3838D0"/>
    <a:srgbClr val="080C5C"/>
    <a:srgbClr val="0A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6000" autoAdjust="0"/>
  </p:normalViewPr>
  <p:slideViewPr>
    <p:cSldViewPr snapToGrid="0">
      <p:cViewPr>
        <p:scale>
          <a:sx n="66" d="100"/>
          <a:sy n="66" d="100"/>
        </p:scale>
        <p:origin x="19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872CA-3719-4C3F-94A0-1BC083C81CB6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48EA3-4B5B-49ED-82B8-33446220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5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프로그램의 적용 전에는 무거운 책들을 정리하려면 나눠서 여러 번 왔다 갔다 해야 했지만</a:t>
            </a:r>
            <a:endParaRPr lang="en-US" altLang="ko-KR" dirty="0" smtClean="0"/>
          </a:p>
          <a:p>
            <a:r>
              <a:rPr lang="en-US" altLang="ko-KR" dirty="0" err="1" smtClean="0"/>
              <a:t>SmartCAR</a:t>
            </a:r>
            <a:r>
              <a:rPr lang="ko-KR" altLang="en-US" dirty="0" smtClean="0"/>
              <a:t>를 적용함으로써 한번에 모든 책을 정리할 수 있어 일을 더 효율적으로 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8EA3-4B5B-49ED-82B8-334462207C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세계 최대의 인터넷 서점이자 종합 쇼핑몰인 아마존에서 이용하는 로봇으로 실제로 물류 센터에 약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로봇을 배치하여 적극적으로 이용하고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언뜻 보면 로봇청소기의 모습을 한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키바의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 업무는 물품 창고 안에서 무선으로 전송된 명령을 인식하여 명령에 맞는 적절한 물품들을 실어물품 분류하는 직원들에게 물품을 전달해주는 역할을 합니다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쉽게 예를 들어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물품 분류 직원이 책과 같이 창고에서 원하는 물품이 있을 경우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에게 무선으로 명령을 내립니다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키바는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창고바닥에 있는 스티커의 바코드를 스캔 하여 이동하고 그 책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물품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담긴 선반을 직접 싣고 직원들에게 전달해줍니다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이로 인해 물건을 찾는 시간이 줄어들게 되며 무거운 물건 또한 로봇이 대신 싣기 때문에 체력적인 소모를 방지할 수 있게 됩니다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무려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340kg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정도까지물건을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 수 있는 이 로봇은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직원들의 업무보조역할로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4~5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 몫을 충분히 할 수 있다고 전해지며 앞으로 최대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9,900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억원대에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달하는 아마존의 인건비를 절감할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전망이라고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8EA3-4B5B-49ED-82B8-334462207C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3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페치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로보틱스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(Fetch Robotics)</a:t>
            </a:r>
            <a:r>
              <a:rPr lang="ko-KR" altLang="en-US" dirty="0" smtClean="0">
                <a:effectLst/>
              </a:rPr>
              <a:t>가 선보인 </a:t>
            </a:r>
            <a:r>
              <a:rPr lang="ko-KR" altLang="en-US" b="1" dirty="0" err="1" smtClean="0">
                <a:effectLst/>
              </a:rPr>
              <a:t>페치</a:t>
            </a:r>
            <a:r>
              <a:rPr lang="ko-KR" altLang="en-US" b="1" dirty="0" smtClean="0">
                <a:effectLst/>
              </a:rPr>
              <a:t> 앤 </a:t>
            </a:r>
            <a:r>
              <a:rPr lang="ko-KR" altLang="en-US" b="1" dirty="0" err="1" smtClean="0">
                <a:effectLst/>
              </a:rPr>
              <a:t>프레이트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(Fetch &amp; Freight)</a:t>
            </a:r>
            <a:r>
              <a:rPr lang="ko-KR" altLang="en-US" dirty="0" smtClean="0">
                <a:effectLst/>
              </a:rPr>
              <a:t>도 포장된 상품을 </a:t>
            </a:r>
            <a:r>
              <a:rPr lang="ko-KR" altLang="en-US" dirty="0" err="1" smtClean="0">
                <a:effectLst/>
              </a:rPr>
              <a:t>운박하는데</a:t>
            </a:r>
            <a:r>
              <a:rPr lang="ko-KR" altLang="en-US" dirty="0" smtClean="0">
                <a:effectLst/>
              </a:rPr>
              <a:t> 최적화된 형태를 가진 로봇인데요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한 개의 긴 팔을 이용해 물건을 집고 옮기는 </a:t>
            </a:r>
            <a:r>
              <a:rPr lang="ko-KR" altLang="en-US" dirty="0" err="1" smtClean="0">
                <a:effectLst/>
              </a:rPr>
              <a:t>페치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(Fetch)</a:t>
            </a:r>
            <a:r>
              <a:rPr lang="ko-KR" altLang="en-US" dirty="0" smtClean="0">
                <a:effectLst/>
              </a:rPr>
              <a:t>와 머리 위에 바구니를 이고 다니며 </a:t>
            </a:r>
            <a:r>
              <a:rPr lang="ko-KR" altLang="en-US" dirty="0" err="1" smtClean="0">
                <a:effectLst/>
              </a:rPr>
              <a:t>페치가</a:t>
            </a:r>
            <a:r>
              <a:rPr lang="ko-KR" altLang="en-US" dirty="0" smtClean="0">
                <a:effectLst/>
              </a:rPr>
              <a:t> 담아주는 물건을 잘 받아 옮겨주는 </a:t>
            </a:r>
            <a:r>
              <a:rPr lang="ko-KR" altLang="en-US" dirty="0" err="1" smtClean="0">
                <a:effectLst/>
              </a:rPr>
              <a:t>프레이트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(Freight)</a:t>
            </a:r>
            <a:r>
              <a:rPr lang="ko-KR" altLang="en-US" dirty="0" smtClean="0">
                <a:effectLst/>
              </a:rPr>
              <a:t>가 한 조가 되어 움직이는 식인데요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 주어진 업무를 스스로 수행하고 충전까지 스스로 움직이고 팔로 </a:t>
            </a:r>
            <a:r>
              <a:rPr lang="en-US" altLang="ko-KR" dirty="0" smtClean="0">
                <a:effectLst/>
              </a:rPr>
              <a:t>6kg</a:t>
            </a:r>
            <a:r>
              <a:rPr lang="ko-KR" altLang="en-US" dirty="0" smtClean="0">
                <a:effectLst/>
              </a:rPr>
              <a:t>의 짐을 들어 싣고 원하는 곳으로 옮길 수 있다니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여러모로 유용할 것 같은데요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8EA3-4B5B-49ED-82B8-334462207C7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인프라레드</a:t>
            </a:r>
            <a:r>
              <a:rPr lang="ko-KR" altLang="en-US" dirty="0" smtClean="0"/>
              <a:t> 센서가 필요하고 </a:t>
            </a:r>
            <a:r>
              <a:rPr lang="ko-KR" altLang="en-US" dirty="0" err="1" smtClean="0"/>
              <a:t>폰에서</a:t>
            </a:r>
            <a:r>
              <a:rPr lang="ko-KR" altLang="en-US" dirty="0" smtClean="0"/>
              <a:t> 명령을 주면 </a:t>
            </a:r>
            <a:r>
              <a:rPr lang="ko-KR" altLang="en-US" dirty="0" err="1" smtClean="0"/>
              <a:t>거리값을</a:t>
            </a:r>
            <a:r>
              <a:rPr lang="ko-KR" altLang="en-US" dirty="0" smtClean="0"/>
              <a:t> 계산해서 더 가까운 방향을 찾아 받은 위치로 이동한다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8EA3-4B5B-49ED-82B8-334462207C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1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 없는 지점 </a:t>
            </a:r>
            <a:r>
              <a:rPr lang="en-US" altLang="ko-KR" dirty="0" smtClean="0"/>
              <a:t>spot</a:t>
            </a:r>
            <a:r>
              <a:rPr lang="ko-KR" altLang="en-US" dirty="0" smtClean="0"/>
              <a:t>으로 인식하는 거 말하기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8EA3-4B5B-49ED-82B8-334462207C7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1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8EA3-4B5B-49ED-82B8-334462207C7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6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8EA3-4B5B-49ED-82B8-334462207C7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5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9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0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8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3C49-4C2E-4C31-BADD-9F1A9FD787EB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8301-32B4-47DF-8724-EC2F79A24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7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ib2.ewha.ac.kr/web_bro/ko/ebook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hys.org/news/2015-04-warehouse-robots-freight-aim-ease.html" TargetMode="External"/><Relationship Id="rId5" Type="http://schemas.openxmlformats.org/officeDocument/2006/relationships/hyperlink" Target="http://www.neoearly.net/2467800" TargetMode="External"/><Relationship Id="rId4" Type="http://schemas.openxmlformats.org/officeDocument/2006/relationships/hyperlink" Target="http://blog.skbroadband.com/1553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81964" y="1705403"/>
            <a:ext cx="8611564" cy="1200329"/>
            <a:chOff x="532435" y="1323439"/>
            <a:chExt cx="8611564" cy="120032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1427200"/>
              <a:ext cx="1180617" cy="99280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835878" y="1323439"/>
              <a:ext cx="73081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sz="7200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4389" y="5027825"/>
            <a:ext cx="2182905" cy="1107996"/>
            <a:chOff x="5841975" y="4819481"/>
            <a:chExt cx="2182905" cy="1107996"/>
          </a:xfrm>
        </p:grpSpPr>
        <p:sp>
          <p:nvSpPr>
            <p:cNvPr id="7" name="TextBox 6"/>
            <p:cNvSpPr txBox="1"/>
            <p:nvPr/>
          </p:nvSpPr>
          <p:spPr>
            <a:xfrm>
              <a:off x="5841975" y="4819481"/>
              <a:ext cx="2182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</a:rPr>
                <a:t>DdokDdokHaZo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4345" y="5281146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1115125 </a:t>
              </a:r>
              <a:r>
                <a:rPr lang="ko-KR" altLang="en-US" dirty="0">
                  <a:solidFill>
                    <a:schemeClr val="bg1"/>
                  </a:solidFill>
                </a:rPr>
                <a:t>차지은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1215141 </a:t>
              </a:r>
              <a:r>
                <a:rPr lang="ko-KR" altLang="en-US" dirty="0">
                  <a:solidFill>
                    <a:schemeClr val="bg1"/>
                  </a:solidFill>
                </a:rPr>
                <a:t>김자영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9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20" y="1855113"/>
            <a:ext cx="42837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9) If you click the ‘Start’ </a:t>
            </a:r>
            <a:r>
              <a:rPr lang="en-US" altLang="ko-KR" dirty="0" smtClean="0"/>
              <a:t>button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10) the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moves to the start point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(in the direction which has less sections)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0" y="724654"/>
            <a:ext cx="3167026" cy="54421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1" y="1229360"/>
            <a:ext cx="2515553" cy="445544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27620" y="4137482"/>
            <a:ext cx="419100" cy="365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20" y="1855113"/>
            <a:ext cx="4341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en-US" altLang="ko-KR" dirty="0" smtClean="0"/>
              <a:t>) </a:t>
            </a:r>
            <a:r>
              <a:rPr lang="en-US" altLang="ko-KR" dirty="0" smtClean="0"/>
              <a:t>If you click the ‘END’ </a:t>
            </a:r>
            <a:r>
              <a:rPr lang="en-US" altLang="ko-KR" dirty="0" smtClean="0"/>
              <a:t>button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12) </a:t>
            </a:r>
            <a:r>
              <a:rPr lang="en-US" altLang="ko-KR" dirty="0" smtClean="0"/>
              <a:t>the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moves to the start point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(in the direction which has less sections),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Disconnect the Bluetooth connection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and then, program is </a:t>
            </a:r>
            <a:r>
              <a:rPr lang="en-US" altLang="ko-KR" dirty="0" smtClean="0"/>
              <a:t>terminated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0" y="724654"/>
            <a:ext cx="3167026" cy="54421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1" y="1229360"/>
            <a:ext cx="2515553" cy="445544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15300" y="5289948"/>
            <a:ext cx="387614" cy="365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9494"/>
            <a:ext cx="5715000" cy="65264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72000" y="0"/>
            <a:ext cx="4193106" cy="6713316"/>
          </a:xfrm>
          <a:prstGeom prst="rect">
            <a:avLst/>
          </a:prstGeom>
          <a:gradFill>
            <a:gsLst>
              <a:gs pos="0">
                <a:schemeClr val="bg1"/>
              </a:gs>
              <a:gs pos="32000">
                <a:schemeClr val="bg1">
                  <a:alpha val="77000"/>
                </a:schemeClr>
              </a:gs>
              <a:gs pos="67000">
                <a:schemeClr val="bg1">
                  <a:alpha val="32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6510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Main contribution</a:t>
            </a:r>
            <a:endParaRPr lang="en-US" altLang="ko-KR" sz="6000" b="1" dirty="0" smtClean="0">
              <a:ln w="0"/>
              <a:effectLst/>
              <a:latin typeface="AR DESTIN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646" y="2207847"/>
            <a:ext cx="294625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Makes librarian happy!!</a:t>
            </a:r>
          </a:p>
          <a:p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Lighten librarian’s toil</a:t>
            </a:r>
          </a:p>
          <a:p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Improve efficiency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780" y="57321"/>
            <a:ext cx="5223753" cy="66091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23610" y="99814"/>
            <a:ext cx="4276379" cy="7226961"/>
          </a:xfrm>
          <a:prstGeom prst="rect">
            <a:avLst/>
          </a:prstGeom>
          <a:gradFill>
            <a:gsLst>
              <a:gs pos="0">
                <a:schemeClr val="bg1"/>
              </a:gs>
              <a:gs pos="32000">
                <a:schemeClr val="bg1">
                  <a:alpha val="77000"/>
                </a:schemeClr>
              </a:gs>
              <a:gs pos="67000">
                <a:schemeClr val="bg1">
                  <a:alpha val="32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수동 연산 11"/>
          <p:cNvSpPr/>
          <p:nvPr/>
        </p:nvSpPr>
        <p:spPr>
          <a:xfrm>
            <a:off x="1016000" y="0"/>
            <a:ext cx="26009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6590" y="99814"/>
            <a:ext cx="15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Previous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3845" y="651972"/>
            <a:ext cx="5835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Previous works</a:t>
            </a:r>
            <a:endParaRPr lang="en-US" altLang="ko-KR" sz="6000" b="1" dirty="0" smtClean="0">
              <a:ln w="0"/>
              <a:effectLst/>
              <a:latin typeface="AR DESTINE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675" y="1940414"/>
            <a:ext cx="99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Kiva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6759" y="2783538"/>
            <a:ext cx="3664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Use at </a:t>
            </a:r>
            <a:r>
              <a:rPr lang="en-US" altLang="ko-KR" b="1" dirty="0" smtClean="0"/>
              <a:t>Amazon</a:t>
            </a:r>
            <a:r>
              <a:rPr lang="en-US" altLang="ko-KR" dirty="0" smtClean="0"/>
              <a:t>’s logistics center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Kiva recognizes commands </a:t>
            </a:r>
            <a:br>
              <a:rPr lang="en-US" altLang="ko-KR" dirty="0" smtClean="0"/>
            </a:br>
            <a:r>
              <a:rPr lang="en-US" altLang="ko-KR" dirty="0" smtClean="0"/>
              <a:t>transmitted wirelessly and</a:t>
            </a:r>
            <a:br>
              <a:rPr lang="en-US" altLang="ko-KR" dirty="0" smtClean="0"/>
            </a:br>
            <a:r>
              <a:rPr lang="en-US" altLang="ko-KR" dirty="0" smtClean="0"/>
              <a:t>delivers goods to employee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Kiva recognizes goods by barcode</a:t>
            </a:r>
          </a:p>
        </p:txBody>
      </p:sp>
    </p:spTree>
    <p:extLst>
      <p:ext uri="{BB962C8B-B14F-4D97-AF65-F5344CB8AC3E}">
        <p14:creationId xmlns:p14="http://schemas.microsoft.com/office/powerpoint/2010/main" val="11942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75" y="95888"/>
            <a:ext cx="7970418" cy="64431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81519" y="55880"/>
            <a:ext cx="2864082" cy="7226961"/>
          </a:xfrm>
          <a:prstGeom prst="rect">
            <a:avLst/>
          </a:prstGeom>
          <a:gradFill>
            <a:gsLst>
              <a:gs pos="0">
                <a:schemeClr val="bg1"/>
              </a:gs>
              <a:gs pos="32000">
                <a:schemeClr val="bg1">
                  <a:alpha val="77000"/>
                </a:schemeClr>
              </a:gs>
              <a:gs pos="67000">
                <a:schemeClr val="bg1">
                  <a:alpha val="32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수동 연산 11"/>
          <p:cNvSpPr/>
          <p:nvPr/>
        </p:nvSpPr>
        <p:spPr>
          <a:xfrm>
            <a:off x="1016000" y="0"/>
            <a:ext cx="26009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6590" y="99814"/>
            <a:ext cx="15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Previous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3845" y="651972"/>
            <a:ext cx="5835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Previous works</a:t>
            </a:r>
            <a:endParaRPr lang="en-US" altLang="ko-KR" sz="6000" b="1" dirty="0" smtClean="0">
              <a:ln w="0"/>
              <a:effectLst/>
              <a:latin typeface="AR DESTINE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675" y="1940414"/>
            <a:ext cx="3089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Fetch &amp; Freight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6759" y="2783538"/>
            <a:ext cx="34083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Made by ‘</a:t>
            </a:r>
            <a:r>
              <a:rPr lang="en-US" altLang="ko-KR" b="1" dirty="0" smtClean="0"/>
              <a:t>Fetch Robotics</a:t>
            </a:r>
            <a:r>
              <a:rPr lang="en-US" altLang="ko-KR" dirty="0" smtClean="0"/>
              <a:t>’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‘Fetch’ picks things up and puts</a:t>
            </a:r>
            <a:br>
              <a:rPr lang="en-US" altLang="ko-KR" dirty="0" smtClean="0"/>
            </a:br>
            <a:r>
              <a:rPr lang="en-US" altLang="ko-KR" dirty="0" smtClean="0"/>
              <a:t>it on the ‘Freight’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‘Freight’ carries things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92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수동 연산 11"/>
          <p:cNvSpPr/>
          <p:nvPr/>
        </p:nvSpPr>
        <p:spPr>
          <a:xfrm>
            <a:off x="1016000" y="0"/>
            <a:ext cx="26009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6590" y="99814"/>
            <a:ext cx="15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Previous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3349" y="871891"/>
            <a:ext cx="8637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Similarity &amp; Difference</a:t>
            </a:r>
            <a:endParaRPr lang="en-US" altLang="ko-KR" sz="6000" b="1" dirty="0" smtClean="0">
              <a:ln w="0"/>
              <a:effectLst/>
              <a:latin typeface="AR DESTINE" panose="02000000000000000000" pitchFamily="2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92078"/>
              </p:ext>
            </p:extLst>
          </p:nvPr>
        </p:nvGraphicFramePr>
        <p:xfrm>
          <a:off x="628649" y="2134390"/>
          <a:ext cx="7886700" cy="414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50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Librarian Helper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Fetch </a:t>
                      </a:r>
                      <a:r>
                        <a:rPr lang="en-US" sz="1800" kern="0" dirty="0" smtClean="0">
                          <a:effectLst/>
                        </a:rPr>
                        <a:t>&amp; </a:t>
                      </a:r>
                      <a:r>
                        <a:rPr lang="en-US" sz="1800" kern="0" dirty="0">
                          <a:effectLst/>
                        </a:rPr>
                        <a:t>Freight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Kiva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ctr"/>
                </a:tc>
              </a:tr>
              <a:tr h="7067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Similarity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ctr"/>
                </a:tc>
                <a:tc gridSpan="3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They help people to carry </a:t>
                      </a:r>
                      <a:r>
                        <a:rPr lang="en-US" sz="1400" kern="0" dirty="0" smtClean="0">
                          <a:effectLst/>
                        </a:rPr>
                        <a:t>things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They move with </a:t>
                      </a:r>
                      <a:r>
                        <a:rPr lang="en-US" sz="1400" kern="0" dirty="0" smtClean="0">
                          <a:effectLst/>
                        </a:rPr>
                        <a:t>wheels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They have start </a:t>
                      </a:r>
                      <a:r>
                        <a:rPr lang="en-US" sz="1400" kern="0" dirty="0" smtClean="0">
                          <a:effectLst/>
                        </a:rPr>
                        <a:t>point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4975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1800" kern="0" dirty="0">
                          <a:effectLst/>
                        </a:rPr>
                        <a:t>Difference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ctr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Command with mobile </a:t>
                      </a:r>
                      <a:r>
                        <a:rPr lang="en-US" sz="1400" kern="0" dirty="0" smtClean="0">
                          <a:effectLst/>
                        </a:rPr>
                        <a:t/>
                      </a:r>
                      <a:br>
                        <a:rPr lang="en-US" sz="1400" kern="0" dirty="0" smtClean="0">
                          <a:effectLst/>
                        </a:rPr>
                      </a:br>
                      <a:r>
                        <a:rPr lang="en-US" sz="1400" kern="0" dirty="0" smtClean="0">
                          <a:effectLst/>
                        </a:rPr>
                        <a:t>  device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Follow the line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One </a:t>
                      </a:r>
                      <a:r>
                        <a:rPr lang="en-US" sz="1400" kern="0" dirty="0" smtClean="0">
                          <a:effectLst/>
                        </a:rPr>
                        <a:t>librarian</a:t>
                      </a:r>
                      <a:r>
                        <a:rPr lang="en-US" sz="1400" kern="0" baseline="0" dirty="0" smtClean="0">
                          <a:effectLst/>
                        </a:rPr>
                        <a:t> </a:t>
                      </a:r>
                      <a:br>
                        <a:rPr lang="en-US" sz="1400" kern="0" baseline="0" dirty="0" smtClean="0">
                          <a:effectLst/>
                        </a:rPr>
                      </a:br>
                      <a:r>
                        <a:rPr lang="en-US" sz="1400" kern="0" baseline="0" dirty="0" smtClean="0">
                          <a:effectLst/>
                        </a:rPr>
                        <a:t>  </a:t>
                      </a:r>
                      <a:r>
                        <a:rPr lang="en-US" sz="1400" kern="0" dirty="0" smtClean="0">
                          <a:effectLst/>
                        </a:rPr>
                        <a:t>commands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One robot </a:t>
                      </a:r>
                      <a:r>
                        <a:rPr lang="en-US" sz="1400" kern="0" dirty="0" smtClean="0">
                          <a:effectLst/>
                        </a:rPr>
                        <a:t>car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Customer gives an </a:t>
                      </a:r>
                      <a:r>
                        <a:rPr lang="en-US" sz="1400" kern="0" dirty="0" smtClean="0">
                          <a:effectLst/>
                        </a:rPr>
                        <a:t/>
                      </a:r>
                      <a:br>
                        <a:rPr lang="en-US" sz="1400" kern="0" dirty="0" smtClean="0">
                          <a:effectLst/>
                        </a:rPr>
                      </a:br>
                      <a:r>
                        <a:rPr lang="en-US" sz="1400" kern="0" dirty="0" smtClean="0">
                          <a:effectLst/>
                        </a:rPr>
                        <a:t>  order </a:t>
                      </a:r>
                      <a:r>
                        <a:rPr lang="en-US" sz="1400" kern="0" dirty="0">
                          <a:effectLst/>
                        </a:rPr>
                        <a:t>then they </a:t>
                      </a:r>
                      <a:r>
                        <a:rPr lang="en-US" sz="1400" kern="0" dirty="0" smtClean="0">
                          <a:effectLst/>
                        </a:rPr>
                        <a:t>work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Figure out land feature by using 2D laser scanner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152400" indent="-1524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Customer orders </a:t>
                      </a:r>
                      <a:r>
                        <a:rPr lang="en-US" sz="1400" kern="0" dirty="0" smtClean="0">
                          <a:effectLst/>
                        </a:rPr>
                        <a:t>goods</a:t>
                      </a:r>
                      <a:r>
                        <a:rPr lang="en-US" sz="1400" kern="0" baseline="0" dirty="0" smtClean="0">
                          <a:effectLst/>
                        </a:rPr>
                        <a:t> </a:t>
                      </a:r>
                      <a:r>
                        <a:rPr lang="en-US" sz="1400" kern="0" dirty="0" smtClean="0">
                          <a:effectLst/>
                        </a:rPr>
                        <a:t>then </a:t>
                      </a:r>
                      <a:r>
                        <a:rPr lang="en-US" sz="1400" kern="0" dirty="0">
                          <a:effectLst/>
                        </a:rPr>
                        <a:t>Fetch and Freight bring </a:t>
                      </a:r>
                      <a:r>
                        <a:rPr lang="en-US" sz="1400" kern="0" dirty="0" smtClean="0">
                          <a:effectLst/>
                        </a:rPr>
                        <a:t>goods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76200" indent="-762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Two robots work </a:t>
                      </a:r>
                      <a:r>
                        <a:rPr lang="en-US" sz="1400" kern="0" dirty="0" smtClean="0">
                          <a:effectLst/>
                        </a:rPr>
                        <a:t>together </a:t>
                      </a:r>
                      <a:r>
                        <a:rPr lang="en-US" sz="1400" kern="0" dirty="0">
                          <a:effectLst/>
                        </a:rPr>
                        <a:t>(Fetch grabs and puts things on Freight's basket)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/>
                </a:tc>
                <a:tc>
                  <a:txBody>
                    <a:bodyPr/>
                    <a:lstStyle/>
                    <a:p>
                      <a:pPr indent="762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Command with mobile </a:t>
                      </a:r>
                      <a:r>
                        <a:rPr lang="en-US" sz="1400" kern="0" dirty="0" smtClean="0">
                          <a:effectLst/>
                        </a:rPr>
                        <a:t/>
                      </a:r>
                      <a:br>
                        <a:rPr lang="en-US" sz="1400" kern="0" dirty="0" smtClean="0">
                          <a:effectLst/>
                        </a:rPr>
                      </a:br>
                      <a:r>
                        <a:rPr lang="en-US" sz="1400" kern="0" dirty="0" smtClean="0">
                          <a:effectLst/>
                        </a:rPr>
                        <a:t>    device</a:t>
                      </a:r>
                      <a:endParaRPr lang="ko-KR" sz="1050" kern="100" dirty="0">
                        <a:effectLst/>
                      </a:endParaRPr>
                    </a:p>
                    <a:p>
                      <a:pPr indent="762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Scan sticker barcode</a:t>
                      </a:r>
                      <a:endParaRPr lang="ko-KR" sz="1050" kern="100" dirty="0">
                        <a:effectLst/>
                      </a:endParaRPr>
                    </a:p>
                    <a:p>
                      <a:pPr indent="762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One </a:t>
                      </a:r>
                      <a:r>
                        <a:rPr lang="en-US" sz="1400" kern="0" dirty="0" smtClean="0">
                          <a:effectLst/>
                        </a:rPr>
                        <a:t>employee</a:t>
                      </a:r>
                      <a:r>
                        <a:rPr lang="en-US" sz="1400" kern="0" baseline="0" dirty="0" smtClean="0">
                          <a:effectLst/>
                        </a:rPr>
                        <a:t> </a:t>
                      </a:r>
                      <a:br>
                        <a:rPr lang="en-US" sz="1400" kern="0" baseline="0" dirty="0" smtClean="0">
                          <a:effectLst/>
                        </a:rPr>
                      </a:br>
                      <a:r>
                        <a:rPr lang="en-US" sz="1400" kern="0" baseline="0" dirty="0" smtClean="0">
                          <a:effectLst/>
                        </a:rPr>
                        <a:t>    </a:t>
                      </a:r>
                      <a:r>
                        <a:rPr lang="en-US" sz="1400" kern="0" dirty="0" smtClean="0">
                          <a:effectLst/>
                        </a:rPr>
                        <a:t>commands </a:t>
                      </a:r>
                      <a:r>
                        <a:rPr lang="en-US" sz="1400" kern="0" dirty="0">
                          <a:effectLst/>
                        </a:rPr>
                        <a:t>one Kiva</a:t>
                      </a:r>
                      <a:endParaRPr lang="ko-KR" sz="1050" kern="100" dirty="0">
                        <a:effectLst/>
                      </a:endParaRPr>
                    </a:p>
                    <a:p>
                      <a:pPr indent="762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- One robot car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Can recognize </a:t>
                      </a:r>
                      <a:r>
                        <a:rPr lang="en-US" sz="1400" kern="0" dirty="0" smtClean="0">
                          <a:effectLst/>
                        </a:rPr>
                        <a:t>objects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3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175761" y="3571307"/>
            <a:ext cx="5968239" cy="3252639"/>
            <a:chOff x="303678" y="2051412"/>
            <a:chExt cx="8819568" cy="480658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678" y="2051412"/>
              <a:ext cx="4444678" cy="4806588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767681" y="2132925"/>
              <a:ext cx="2355565" cy="4182587"/>
              <a:chOff x="6871451" y="1777719"/>
              <a:chExt cx="1482092" cy="2546812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451" y="1777719"/>
                <a:ext cx="1482092" cy="2546812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9794" y="2019941"/>
                <a:ext cx="1177218" cy="2085042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4748356" y="4070683"/>
              <a:ext cx="2069885" cy="735314"/>
              <a:chOff x="3102506" y="4236720"/>
              <a:chExt cx="2521364" cy="895699"/>
            </a:xfrm>
          </p:grpSpPr>
          <p:sp>
            <p:nvSpPr>
              <p:cNvPr id="22" name="왼쪽/오른쪽 화살표 21"/>
              <p:cNvSpPr/>
              <p:nvPr/>
            </p:nvSpPr>
            <p:spPr>
              <a:xfrm>
                <a:off x="3102506" y="4236720"/>
                <a:ext cx="2521364" cy="895699"/>
              </a:xfrm>
              <a:prstGeom prst="left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1508" y="4490113"/>
                <a:ext cx="1483360" cy="38891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92" y="3396621"/>
              <a:ext cx="1251189" cy="165519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수동 연산 12"/>
          <p:cNvSpPr/>
          <p:nvPr/>
        </p:nvSpPr>
        <p:spPr>
          <a:xfrm>
            <a:off x="1442720" y="0"/>
            <a:ext cx="47345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7448" y="91440"/>
            <a:ext cx="31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System overview &amp;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6285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System 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297" y="1940714"/>
            <a:ext cx="7678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User gives commands to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by android device using Bluetooth.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SmartCAR</a:t>
            </a:r>
            <a:r>
              <a:rPr lang="en-US" altLang="ko-KR" dirty="0" smtClean="0"/>
              <a:t> calculates distance and moves in closer direction.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SmartCAR</a:t>
            </a:r>
            <a:r>
              <a:rPr lang="en-US" altLang="ko-KR" dirty="0" smtClean="0"/>
              <a:t> moves by sensing the lines on library’s floor using infrared sensor.</a:t>
            </a:r>
          </a:p>
        </p:txBody>
      </p:sp>
    </p:spTree>
    <p:extLst>
      <p:ext uri="{BB962C8B-B14F-4D97-AF65-F5344CB8AC3E}">
        <p14:creationId xmlns:p14="http://schemas.microsoft.com/office/powerpoint/2010/main" val="2404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수동 연산 12"/>
          <p:cNvSpPr/>
          <p:nvPr/>
        </p:nvSpPr>
        <p:spPr>
          <a:xfrm>
            <a:off x="1442720" y="0"/>
            <a:ext cx="47345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7448" y="91440"/>
            <a:ext cx="31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System overview &amp;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5230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Block diagram</a:t>
            </a:r>
          </a:p>
        </p:txBody>
      </p:sp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92" y="2075618"/>
            <a:ext cx="7137686" cy="39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2" y="2365072"/>
            <a:ext cx="7057016" cy="44146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수동 연산 12"/>
          <p:cNvSpPr/>
          <p:nvPr/>
        </p:nvSpPr>
        <p:spPr>
          <a:xfrm>
            <a:off x="1442720" y="0"/>
            <a:ext cx="47345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7448" y="91440"/>
            <a:ext cx="31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System overview &amp;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6612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Core functionality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923" y="1808590"/>
            <a:ext cx="323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Get data from android device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3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수동 연산 12"/>
          <p:cNvSpPr/>
          <p:nvPr/>
        </p:nvSpPr>
        <p:spPr>
          <a:xfrm>
            <a:off x="1442720" y="0"/>
            <a:ext cx="47345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7448" y="91440"/>
            <a:ext cx="31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System overview &amp;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6612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Core functionality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923" y="1808590"/>
            <a:ext cx="619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Calculating the distance and direction and Moving to the spot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78" y="2243742"/>
            <a:ext cx="7451143" cy="41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4831" y="837677"/>
            <a:ext cx="4382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n w="0"/>
                <a:gradFill>
                  <a:gsLst>
                    <a:gs pos="0">
                      <a:srgbClr val="080C5C"/>
                    </a:gs>
                    <a:gs pos="50000">
                      <a:srgbClr val="3838D0"/>
                    </a:gs>
                    <a:gs pos="100000">
                      <a:srgbClr val="8AA1E2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 DESTINE" panose="02000000000000000000" pitchFamily="2" charset="0"/>
              </a:rPr>
              <a:t>Contents</a:t>
            </a:r>
            <a:endParaRPr lang="ko-KR" altLang="en-US" sz="8000" b="1" dirty="0">
              <a:ln w="0"/>
              <a:gradFill>
                <a:gsLst>
                  <a:gs pos="0">
                    <a:srgbClr val="080C5C"/>
                  </a:gs>
                  <a:gs pos="50000">
                    <a:srgbClr val="3838D0"/>
                  </a:gs>
                  <a:gs pos="100000">
                    <a:srgbClr val="8AA1E2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 DESTIN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2875" y="2741817"/>
            <a:ext cx="5156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Previous works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System overview &amp; architecture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Implementation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Conclusion &amp; Future work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References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92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수동 연산 12"/>
          <p:cNvSpPr/>
          <p:nvPr/>
        </p:nvSpPr>
        <p:spPr>
          <a:xfrm>
            <a:off x="1442720" y="0"/>
            <a:ext cx="47345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7448" y="91440"/>
            <a:ext cx="31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System overview &amp;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6612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Core functionality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923" y="1808590"/>
            <a:ext cx="619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Calculating the distance and direction</a:t>
            </a:r>
            <a:r>
              <a:rPr lang="en-US" altLang="ko-KR" dirty="0"/>
              <a:t> and Moving to the </a:t>
            </a:r>
            <a:r>
              <a:rPr lang="en-US" altLang="ko-KR" dirty="0" smtClean="0"/>
              <a:t>spot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6" y="2318877"/>
            <a:ext cx="6955059" cy="3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수동 연산 12"/>
          <p:cNvSpPr/>
          <p:nvPr/>
        </p:nvSpPr>
        <p:spPr>
          <a:xfrm>
            <a:off x="1442720" y="0"/>
            <a:ext cx="473456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7448" y="91440"/>
            <a:ext cx="31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System overview &amp;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6612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Core functionality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923" y="1808590"/>
            <a:ext cx="619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Calculating the distance and direction</a:t>
            </a:r>
            <a:r>
              <a:rPr lang="en-US" altLang="ko-KR" dirty="0"/>
              <a:t> and Moving to the </a:t>
            </a:r>
            <a:r>
              <a:rPr lang="en-US" altLang="ko-KR" dirty="0" smtClean="0"/>
              <a:t>spot</a:t>
            </a:r>
          </a:p>
          <a:p>
            <a:r>
              <a:rPr lang="en-US" altLang="ko-KR" dirty="0" smtClean="0"/>
              <a:t>    (During line tracing)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410" y="4157059"/>
            <a:ext cx="7341417" cy="2133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2" y="2500875"/>
            <a:ext cx="7810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수동 연산 13"/>
          <p:cNvSpPr/>
          <p:nvPr/>
        </p:nvSpPr>
        <p:spPr>
          <a:xfrm>
            <a:off x="4013200" y="0"/>
            <a:ext cx="258064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57294" y="79494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Implementation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8448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n w="0"/>
                <a:effectLst/>
                <a:latin typeface="AR DESTINE" panose="02000000000000000000" pitchFamily="2" charset="0"/>
              </a:rPr>
              <a:t>Development environment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2977" y="2115514"/>
            <a:ext cx="432054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Hardware</a:t>
            </a:r>
            <a:br>
              <a:rPr lang="en-US" altLang="ko-KR" sz="2400" dirty="0" smtClean="0"/>
            </a:br>
            <a:r>
              <a:rPr lang="en-US" altLang="ko-KR" sz="10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PC (Windows7)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한백전자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Android device (Samsung Galaxy note3)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Software</a:t>
            </a:r>
            <a:br>
              <a:rPr lang="en-US" altLang="ko-KR" sz="2400" dirty="0" smtClean="0"/>
            </a:br>
            <a:r>
              <a:rPr lang="en-US" altLang="ko-KR" sz="10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AndroX</a:t>
            </a:r>
            <a:r>
              <a:rPr lang="en-US" altLang="ko-KR" dirty="0" smtClean="0"/>
              <a:t> Studio</a:t>
            </a:r>
            <a:br>
              <a:rPr lang="en-US" altLang="ko-KR" dirty="0" smtClean="0"/>
            </a:br>
            <a:r>
              <a:rPr lang="en-US" altLang="ko-KR" dirty="0" smtClean="0"/>
              <a:t>- MIT App Inventor 2 Beta</a:t>
            </a:r>
          </a:p>
        </p:txBody>
      </p:sp>
    </p:spTree>
    <p:extLst>
      <p:ext uri="{BB962C8B-B14F-4D97-AF65-F5344CB8AC3E}">
        <p14:creationId xmlns:p14="http://schemas.microsoft.com/office/powerpoint/2010/main" val="40301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수동 연산 13"/>
          <p:cNvSpPr/>
          <p:nvPr/>
        </p:nvSpPr>
        <p:spPr>
          <a:xfrm>
            <a:off x="4013200" y="0"/>
            <a:ext cx="258064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57294" y="79494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Implementation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6563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n w="0"/>
                <a:effectLst/>
                <a:latin typeface="AR DESTINE" panose="02000000000000000000" pitchFamily="2" charset="0"/>
              </a:rPr>
              <a:t>Evaluation scenario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34587"/>
              </p:ext>
            </p:extLst>
          </p:nvPr>
        </p:nvGraphicFramePr>
        <p:xfrm>
          <a:off x="606384" y="1770927"/>
          <a:ext cx="7950986" cy="4551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788"/>
                <a:gridCol w="2084198"/>
              </a:tblGrid>
              <a:tr h="60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Scenario</a:t>
                      </a:r>
                      <a:endParaRPr lang="ko-KR" altLang="en-US" sz="2300" dirty="0"/>
                    </a:p>
                  </a:txBody>
                  <a:tcPr marL="119265" marR="119265" marT="59632" marB="596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Verification</a:t>
                      </a:r>
                      <a:endParaRPr lang="ko-KR" altLang="en-US" sz="2300" dirty="0"/>
                    </a:p>
                  </a:txBody>
                  <a:tcPr marL="119265" marR="119265" marT="59632" marB="59632" anchor="ctr"/>
                </a:tc>
              </a:tr>
              <a:tr h="489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When user click a</a:t>
                      </a:r>
                      <a:r>
                        <a:rPr lang="en-US" altLang="ko-KR" sz="2000" baseline="0" dirty="0" smtClean="0"/>
                        <a:t> button, </a:t>
                      </a:r>
                      <a:r>
                        <a:rPr lang="en-US" altLang="ko-KR" sz="2000" baseline="0" dirty="0" err="1" smtClean="0"/>
                        <a:t>SmartCAR</a:t>
                      </a:r>
                      <a:r>
                        <a:rPr lang="en-US" altLang="ko-KR" sz="2000" baseline="0" dirty="0" smtClean="0"/>
                        <a:t> moves to the point</a:t>
                      </a:r>
                      <a:endParaRPr lang="ko-KR" altLang="en-US" sz="2000" dirty="0"/>
                    </a:p>
                  </a:txBody>
                  <a:tcPr marL="119265" marR="119265" marT="59632" marB="596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 smtClean="0"/>
                    </a:p>
                  </a:txBody>
                  <a:tcPr marL="119265" marR="119265" marT="59632" marB="59632" anchor="ctr"/>
                </a:tc>
              </a:tr>
              <a:tr h="489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Moving</a:t>
                      </a:r>
                      <a:r>
                        <a:rPr lang="en-US" altLang="ko-KR" sz="2000" baseline="0" dirty="0" smtClean="0"/>
                        <a:t> in closer direction by calculating distance</a:t>
                      </a:r>
                      <a:br>
                        <a:rPr lang="en-US" altLang="ko-KR" sz="2000" baseline="0" dirty="0" smtClean="0"/>
                      </a:br>
                      <a:r>
                        <a:rPr lang="en-US" altLang="ko-KR" sz="2000" baseline="0" dirty="0" smtClean="0"/>
                        <a:t>(click the button ‘890’ in start position)</a:t>
                      </a:r>
                      <a:endParaRPr lang="ko-KR" altLang="en-US" sz="2000" dirty="0"/>
                    </a:p>
                  </a:txBody>
                  <a:tcPr marL="119265" marR="119265" marT="59632" marB="59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marL="119265" marR="119265" marT="59632" marB="59632" anchor="ctr"/>
                </a:tc>
              </a:tr>
              <a:tr h="489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When user want prior</a:t>
                      </a:r>
                      <a:r>
                        <a:rPr lang="en-US" altLang="ko-KR" sz="2000" baseline="0" dirty="0" smtClean="0"/>
                        <a:t> position, </a:t>
                      </a:r>
                      <a:r>
                        <a:rPr lang="en-US" altLang="ko-KR" sz="2000" baseline="0" dirty="0" err="1" smtClean="0"/>
                        <a:t>SmartCAR</a:t>
                      </a:r>
                      <a:r>
                        <a:rPr lang="en-US" altLang="ko-KR" sz="2000" baseline="0" dirty="0" smtClean="0"/>
                        <a:t> turns and go to the position</a:t>
                      </a:r>
                      <a:endParaRPr lang="ko-KR" altLang="en-US" sz="2000" dirty="0"/>
                    </a:p>
                  </a:txBody>
                  <a:tcPr marL="119265" marR="119265" marT="59632" marB="596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 smtClean="0"/>
                    </a:p>
                  </a:txBody>
                  <a:tcPr marL="119265" marR="119265" marT="59632" marB="59632" anchor="ctr"/>
                </a:tc>
              </a:tr>
              <a:tr h="489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When user click</a:t>
                      </a:r>
                      <a:r>
                        <a:rPr lang="en-US" altLang="ko-KR" sz="2000" baseline="0" dirty="0" smtClean="0"/>
                        <a:t> the start button, </a:t>
                      </a:r>
                      <a:r>
                        <a:rPr lang="en-US" altLang="ko-KR" sz="2000" baseline="0" dirty="0" err="1" smtClean="0"/>
                        <a:t>SmartCAR</a:t>
                      </a:r>
                      <a:r>
                        <a:rPr lang="en-US" altLang="ko-KR" sz="2000" baseline="0" dirty="0" smtClean="0"/>
                        <a:t> moves to the start position</a:t>
                      </a:r>
                      <a:endParaRPr lang="ko-KR" altLang="en-US" sz="2000" dirty="0"/>
                    </a:p>
                  </a:txBody>
                  <a:tcPr marL="119265" marR="119265" marT="59632" marB="59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marL="119265" marR="119265" marT="59632" marB="59632" anchor="ctr"/>
                </a:tc>
              </a:tr>
              <a:tr h="489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When user click the start button,</a:t>
                      </a:r>
                      <a:r>
                        <a:rPr lang="en-US" altLang="ko-KR" sz="2000" baseline="0" dirty="0" smtClean="0"/>
                        <a:t> the android application is terminated and the </a:t>
                      </a:r>
                      <a:r>
                        <a:rPr lang="en-US" altLang="ko-KR" sz="2000" baseline="0" dirty="0" err="1" smtClean="0"/>
                        <a:t>SmartCAR</a:t>
                      </a:r>
                      <a:r>
                        <a:rPr lang="en-US" altLang="ko-KR" sz="2000" baseline="0" dirty="0" smtClean="0"/>
                        <a:t> moves to the start position</a:t>
                      </a:r>
                      <a:endParaRPr lang="ko-KR" altLang="en-US" sz="2000" dirty="0"/>
                    </a:p>
                  </a:txBody>
                  <a:tcPr marL="119265" marR="119265" marT="59632" marB="59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/>
                    </a:p>
                  </a:txBody>
                  <a:tcPr marL="119265" marR="119265" marT="59632" marB="5963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동 연산 14"/>
          <p:cNvSpPr/>
          <p:nvPr/>
        </p:nvSpPr>
        <p:spPr>
          <a:xfrm>
            <a:off x="4998720" y="0"/>
            <a:ext cx="359664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89791" y="64497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Conclusion &amp; Future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014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74" y="67948"/>
            <a:ext cx="9148245" cy="64990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41449" y="-399964"/>
            <a:ext cx="4276379" cy="7226961"/>
          </a:xfrm>
          <a:prstGeom prst="rect">
            <a:avLst/>
          </a:prstGeom>
          <a:gradFill>
            <a:gsLst>
              <a:gs pos="0">
                <a:schemeClr val="bg1"/>
              </a:gs>
              <a:gs pos="32000">
                <a:schemeClr val="bg1">
                  <a:alpha val="77000"/>
                </a:schemeClr>
              </a:gs>
              <a:gs pos="67000">
                <a:schemeClr val="bg1">
                  <a:alpha val="32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동 연산 14"/>
          <p:cNvSpPr/>
          <p:nvPr/>
        </p:nvSpPr>
        <p:spPr>
          <a:xfrm>
            <a:off x="4998720" y="0"/>
            <a:ext cx="359664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89791" y="64497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Conclusion &amp; Future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3821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Implication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497" y="2207847"/>
            <a:ext cx="2821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Library guidance services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</a:t>
            </a:r>
            <a:r>
              <a:rPr lang="en-US" altLang="ko-KR" dirty="0" smtClean="0"/>
              <a:t>n-flight service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0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동 연산 14"/>
          <p:cNvSpPr/>
          <p:nvPr/>
        </p:nvSpPr>
        <p:spPr>
          <a:xfrm>
            <a:off x="4998720" y="0"/>
            <a:ext cx="359664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89791" y="64497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Conclusion &amp; Future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Limitation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497" y="2207847"/>
            <a:ext cx="4915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Only the place covered with lines can be visited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Can’t avoid obstacles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Fixed start position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Can’t use stairs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7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동 연산 14"/>
          <p:cNvSpPr/>
          <p:nvPr/>
        </p:nvSpPr>
        <p:spPr>
          <a:xfrm>
            <a:off x="4998720" y="0"/>
            <a:ext cx="359664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89791" y="64497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Conclusion &amp; Future 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4681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Future 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497" y="2207847"/>
            <a:ext cx="381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Put the function avoiding obstacles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Extend the map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9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수동 연산 15"/>
          <p:cNvSpPr/>
          <p:nvPr/>
        </p:nvSpPr>
        <p:spPr>
          <a:xfrm>
            <a:off x="7335520" y="0"/>
            <a:ext cx="1910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284" y="79494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References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845" y="651972"/>
            <a:ext cx="4286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References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817" y="2207847"/>
            <a:ext cx="7358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이화여자대학교 도서관 웹 </a:t>
            </a:r>
            <a:r>
              <a:rPr lang="ko-KR" altLang="en-US" dirty="0" err="1" smtClean="0"/>
              <a:t>브로셔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lib2.ewha.ac.kr/web_bro/ko/ebook.htm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Kiva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blog.skbroadband.com/1553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Fetch </a:t>
            </a:r>
            <a:r>
              <a:rPr lang="en-US" altLang="ko-KR" dirty="0"/>
              <a:t>&amp; Freight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www.neoearly.net/2467800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phys.org/news/2015-04-warehouse-robots-freight-aim-ease.html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6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240" y="1706880"/>
            <a:ext cx="77035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Corbel" panose="020B0503020204020204" pitchFamily="34" charset="0"/>
              </a:rPr>
              <a:t>Thank You</a:t>
            </a:r>
            <a:endParaRPr lang="ko-KR" altLang="en-US" sz="13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04649" y="5258931"/>
            <a:ext cx="3519110" cy="523220"/>
            <a:chOff x="6767681" y="6474935"/>
            <a:chExt cx="2557094" cy="38018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97633" y="6474935"/>
              <a:ext cx="2127142" cy="38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sz="2800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118625"/>
            <a:ext cx="4714240" cy="6363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956995"/>
            <a:ext cx="3874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385" y="2411608"/>
            <a:ext cx="39278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When our team visited the library </a:t>
            </a:r>
          </a:p>
          <a:p>
            <a:r>
              <a:rPr lang="en-US" altLang="ko-KR" dirty="0" smtClean="0"/>
              <a:t>to get  some books for our project,</a:t>
            </a:r>
          </a:p>
          <a:p>
            <a:r>
              <a:rPr lang="en-US" altLang="ko-KR" dirty="0"/>
              <a:t>w</a:t>
            </a:r>
            <a:r>
              <a:rPr lang="en-US" altLang="ko-KR" dirty="0" smtClean="0"/>
              <a:t>e saw an librarian who was troubled</a:t>
            </a:r>
          </a:p>
          <a:p>
            <a:r>
              <a:rPr lang="en-US" altLang="ko-KR" dirty="0" smtClean="0"/>
              <a:t>by arranging books.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Just at that moment, </a:t>
            </a:r>
          </a:p>
          <a:p>
            <a:r>
              <a:rPr lang="en-US" altLang="ko-KR" dirty="0" smtClean="0"/>
              <a:t>we made a resolve to help the librarian!</a:t>
            </a:r>
          </a:p>
        </p:txBody>
      </p:sp>
    </p:spTree>
    <p:extLst>
      <p:ext uri="{BB962C8B-B14F-4D97-AF65-F5344CB8AC3E}">
        <p14:creationId xmlns:p14="http://schemas.microsoft.com/office/powerpoint/2010/main" val="42414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1479" y="1625857"/>
            <a:ext cx="398698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Corbel" panose="020B0503020204020204" pitchFamily="34" charset="0"/>
              </a:rPr>
              <a:t>Q&amp;A</a:t>
            </a: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Plz</a:t>
            </a:r>
            <a:r>
              <a:rPr lang="en-US" altLang="ko-KR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Korean</a:t>
            </a:r>
            <a:r>
              <a:rPr lang="en-US" altLang="ko-KR" sz="2000" dirty="0" smtClean="0">
                <a:solidFill>
                  <a:schemeClr val="bg1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</a:t>
            </a:r>
            <a:r>
              <a:rPr lang="en-US" altLang="ko-KR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04649" y="5258931"/>
            <a:ext cx="3519110" cy="523220"/>
            <a:chOff x="6767681" y="6474935"/>
            <a:chExt cx="2557094" cy="38018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97633" y="6474935"/>
              <a:ext cx="2127142" cy="38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sz="2800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3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956995"/>
            <a:ext cx="4424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Introduction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93" y="1903952"/>
            <a:ext cx="3915127" cy="42339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255" y="2217728"/>
            <a:ext cx="35718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is the program helping librarian</a:t>
            </a:r>
          </a:p>
          <a:p>
            <a:r>
              <a:rPr lang="en-US" altLang="ko-KR" dirty="0"/>
              <a:t>o</a:t>
            </a:r>
            <a:r>
              <a:rPr lang="en-US" altLang="ko-KR" dirty="0" smtClean="0"/>
              <a:t>rganize the books.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Using this program,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will </a:t>
            </a:r>
          </a:p>
          <a:p>
            <a:r>
              <a:rPr lang="en-US" altLang="ko-KR" dirty="0" smtClean="0"/>
              <a:t>carry books to where librarian want </a:t>
            </a:r>
          </a:p>
          <a:p>
            <a:r>
              <a:rPr lang="en-US" altLang="ko-KR" dirty="0" smtClean="0"/>
              <a:t>they to be.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6904" y="2708703"/>
            <a:ext cx="347672" cy="4599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2311" y="2587925"/>
            <a:ext cx="347672" cy="4599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5979" y="3790943"/>
            <a:ext cx="347672" cy="4599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47" y="4486562"/>
            <a:ext cx="365512" cy="45993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7071">
            <a:off x="5867864" y="4074014"/>
            <a:ext cx="365512" cy="4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20" y="1855113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You have to start at start </a:t>
            </a:r>
            <a:r>
              <a:rPr lang="en-US" altLang="ko-KR" dirty="0" smtClean="0"/>
              <a:t>position</a:t>
            </a:r>
            <a:endParaRPr lang="en-US" altLang="ko-KR" dirty="0" smtClean="0"/>
          </a:p>
          <a:p>
            <a:r>
              <a:rPr lang="en-US" altLang="ko-KR" dirty="0" smtClean="0"/>
              <a:t>    (Put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at the start point)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92" y="1313488"/>
            <a:ext cx="3915127" cy="42339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2567" y="5554269"/>
            <a:ext cx="166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&lt;library map&gt;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2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Preview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8" y="3105870"/>
            <a:ext cx="2409025" cy="318689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102506" y="4919059"/>
            <a:ext cx="2521364" cy="895699"/>
            <a:chOff x="3102506" y="4236720"/>
            <a:chExt cx="2521364" cy="895699"/>
          </a:xfrm>
        </p:grpSpPr>
        <p:sp>
          <p:nvSpPr>
            <p:cNvPr id="9" name="왼쪽/오른쪽 화살표 8"/>
            <p:cNvSpPr/>
            <p:nvPr/>
          </p:nvSpPr>
          <p:spPr>
            <a:xfrm>
              <a:off x="3102506" y="4236720"/>
              <a:ext cx="2521364" cy="895699"/>
            </a:xfrm>
            <a:prstGeom prst="left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508" y="4490113"/>
              <a:ext cx="1483360" cy="38891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94420" y="1855113"/>
            <a:ext cx="409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Connect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and android device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by using Bluetooth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623870" y="724654"/>
            <a:ext cx="3167026" cy="5442186"/>
            <a:chOff x="5623870" y="724654"/>
            <a:chExt cx="3167026" cy="544218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870" y="724654"/>
              <a:ext cx="3167026" cy="544218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4400" y="1229177"/>
              <a:ext cx="2509521" cy="4460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20" y="1855113"/>
            <a:ext cx="4141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Put your order by click the </a:t>
            </a:r>
            <a:r>
              <a:rPr lang="en-US" altLang="ko-KR" dirty="0" smtClean="0"/>
              <a:t>button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(The position that you want to go)</a:t>
            </a:r>
          </a:p>
          <a:p>
            <a:endParaRPr lang="en-US" altLang="ko-KR" dirty="0"/>
          </a:p>
          <a:p>
            <a:r>
              <a:rPr lang="en-US" altLang="ko-KR" dirty="0" smtClean="0"/>
              <a:t>4) Then, the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moves to the point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(in the direction which has less sections)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623870" y="724654"/>
            <a:ext cx="3167026" cy="5442186"/>
            <a:chOff x="5623870" y="724654"/>
            <a:chExt cx="3167026" cy="54421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870" y="724654"/>
              <a:ext cx="3167026" cy="54421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241" y="1219200"/>
              <a:ext cx="2527299" cy="4460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9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20" y="1855113"/>
            <a:ext cx="4141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Put other </a:t>
            </a:r>
            <a:r>
              <a:rPr lang="en-US" altLang="ko-KR" dirty="0" smtClean="0"/>
              <a:t>order</a:t>
            </a:r>
            <a:endParaRPr lang="en-US" altLang="ko-KR" dirty="0" smtClean="0"/>
          </a:p>
          <a:p>
            <a:r>
              <a:rPr lang="en-US" altLang="ko-KR" dirty="0" smtClean="0"/>
              <a:t>    (The position that you want to go)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6) Then, the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moves to the point</a:t>
            </a:r>
          </a:p>
          <a:p>
            <a:r>
              <a:rPr lang="en-US" altLang="ko-KR" dirty="0" smtClean="0"/>
              <a:t>    (in the direction which has less sections)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0" y="724654"/>
            <a:ext cx="3167026" cy="54421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1" y="1229360"/>
            <a:ext cx="2515553" cy="44554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55080" y="3063062"/>
            <a:ext cx="335280" cy="38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81" y="6492204"/>
            <a:ext cx="429952" cy="33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33" y="64749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Librarian Helper</a:t>
            </a:r>
            <a:endParaRPr lang="ko-KR" alt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1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연산 7"/>
          <p:cNvSpPr/>
          <p:nvPr/>
        </p:nvSpPr>
        <p:spPr>
          <a:xfrm>
            <a:off x="-132080" y="0"/>
            <a:ext cx="2164080" cy="416560"/>
          </a:xfrm>
          <a:prstGeom prst="flowChartManualOpe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845" y="7949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74934"/>
            <a:ext cx="9144000" cy="3830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67681" y="6481800"/>
            <a:ext cx="2376319" cy="369332"/>
            <a:chOff x="6767681" y="6474935"/>
            <a:chExt cx="2376319" cy="3693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681" y="6492204"/>
              <a:ext cx="429952" cy="3347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97633" y="6474935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R DESTINE" panose="02000000000000000000" pitchFamily="2" charset="0"/>
                </a:rPr>
                <a:t>Librarian Helper</a:t>
              </a:r>
              <a:endParaRPr lang="ko-KR" altLang="en-US" dirty="0">
                <a:solidFill>
                  <a:schemeClr val="bg1"/>
                </a:solidFill>
                <a:latin typeface="AR DESTINE" panose="02000000000000000000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3845" y="651972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0"/>
                <a:effectLst/>
                <a:latin typeface="AR DESTINE" panose="02000000000000000000" pitchFamily="2" charset="0"/>
              </a:rPr>
              <a:t>Preview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20" y="1855113"/>
            <a:ext cx="45099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) If you put an order with back position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en-US" altLang="ko-KR" dirty="0" smtClean="0"/>
              <a:t>) the </a:t>
            </a:r>
            <a:r>
              <a:rPr lang="en-US" altLang="ko-KR" dirty="0" err="1" smtClean="0"/>
              <a:t>SmartCAR</a:t>
            </a:r>
            <a:r>
              <a:rPr lang="en-US" altLang="ko-KR" dirty="0" smtClean="0"/>
              <a:t> turns and moves to the point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(in the direction which has less sections)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0" y="724654"/>
            <a:ext cx="3167026" cy="54421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1" y="1229360"/>
            <a:ext cx="2515553" cy="445544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355080" y="1942922"/>
            <a:ext cx="335280" cy="38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930</Words>
  <Application>Microsoft Office PowerPoint</Application>
  <PresentationFormat>화면 슬라이드 쇼(4:3)</PresentationFormat>
  <Paragraphs>251</Paragraphs>
  <Slides>30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맑은 고딕</vt:lpstr>
      <vt:lpstr>AR DESTINE</vt:lpstr>
      <vt:lpstr>Arial</vt:lpstr>
      <vt:lpstr>Calibri</vt:lpstr>
      <vt:lpstr>Calibri Light</vt:lpstr>
      <vt:lpstr>Corbel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Jieun Cha</dc:creator>
  <cp:lastModifiedBy>Jieun Cha</cp:lastModifiedBy>
  <cp:revision>67</cp:revision>
  <dcterms:created xsi:type="dcterms:W3CDTF">2015-06-06T08:34:59Z</dcterms:created>
  <dcterms:modified xsi:type="dcterms:W3CDTF">2015-06-07T09:48:33Z</dcterms:modified>
</cp:coreProperties>
</file>