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347" r:id="rId3"/>
    <p:sldId id="349" r:id="rId4"/>
    <p:sldId id="335" r:id="rId5"/>
    <p:sldId id="350" r:id="rId6"/>
    <p:sldId id="353" r:id="rId7"/>
    <p:sldId id="354" r:id="rId8"/>
    <p:sldId id="348" r:id="rId9"/>
    <p:sldId id="352" r:id="rId10"/>
    <p:sldId id="351" r:id="rId11"/>
    <p:sldId id="35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56" autoAdjust="0"/>
    <p:restoredTop sz="79175" autoAdjust="0"/>
  </p:normalViewPr>
  <p:slideViewPr>
    <p:cSldViewPr snapToGrid="0">
      <p:cViewPr varScale="1">
        <p:scale>
          <a:sx n="141" d="100"/>
          <a:sy n="141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30CB-0999-4862-B7CE-069ECC12684E}" type="datetimeFigureOut">
              <a:rPr lang="ko-KR" altLang="en-US" smtClean="0"/>
              <a:t>2024. 4. 2.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5958-5A35-40CA-A311-BD99FB67F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4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5958-5A35-40CA-A311-BD99FB67F8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3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시작 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스택에 저장됩니다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함수 내에서 해당 레지스터들의 값을 변경해도 이후에 원래 값으로 복원할 수 있게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이하인지 확인합니다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 피보나치 수열의 해당하는 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레이블로 분기합니다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재귀적으로 호출합니다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재귀 호출의 결과는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임시로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다시 감소시켜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계산한 다음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재귀 호출의 결과를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받고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호출 결과가 저장된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더하여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최종 결과를 저장합니다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LDMFD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명령어로 스택에서 레지스터 값을 복원하고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 PC, LR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함수를 반환합니다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5958-5A35-40CA-A311-BD99FB67F8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4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5958-5A35-40CA-A311-BD99FB67F8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9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2D6FCAD0-BC9C-43FB-B093-29575DE0AB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77"/>
          <a:stretch>
            <a:fillRect/>
          </a:stretch>
        </p:blipFill>
        <p:spPr bwMode="auto">
          <a:xfrm>
            <a:off x="0" y="-22225"/>
            <a:ext cx="8737600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49" y="80906"/>
            <a:ext cx="8229600" cy="3434656"/>
          </a:xfrm>
        </p:spPr>
        <p:txBody>
          <a:bodyPr/>
          <a:lstStyle>
            <a:lvl1pPr algn="ctr">
              <a:lnSpc>
                <a:spcPct val="80000"/>
              </a:lnSpc>
              <a:defRPr sz="6000" b="1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8800" y="3657600"/>
            <a:ext cx="2517651" cy="2514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DC81-0D6D-4EC8-89B1-21C71F221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ADA7-9F42-463B-8385-EC7AD3AA5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74BC7-A575-4D21-B7D9-971CFD3ABFE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3276BCE-450E-4A3A-9B4C-53BB6A39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48B49E-1E91-4259-A850-0B0274D44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6E6A30-3D88-4513-A385-DE4841A32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7683C-4E8F-4169-8AF5-C7FB94C4FFF7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93D6B0D-8968-45DD-AD98-C986E1693FF2}"/>
              </a:ext>
            </a:extLst>
          </p:cNvPr>
          <p:cNvSpPr/>
          <p:nvPr/>
        </p:nvSpPr>
        <p:spPr>
          <a:xfrm>
            <a:off x="-6351" y="2058988"/>
            <a:ext cx="12196235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3984401"/>
            <a:ext cx="10515600" cy="117463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ECD1-C33D-4995-8A42-3D6A938F5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F106-7F66-4DE3-8DFD-51183EA81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D2DD2F-09C0-4B0F-9145-53A1EBBC4076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6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2011680"/>
            <a:ext cx="48768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395D-384D-4FD2-9A10-4C3E00D50E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71F1-8E8D-4E2B-B809-CF0E9F1F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885C-BB89-4884-8B30-812BAE026380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656566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571" y="1913470"/>
            <a:ext cx="48768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571" y="2656564"/>
            <a:ext cx="48768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5E0164D-D713-4541-B79A-26DEF9D77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C77EDEF-12DD-4EEB-8524-F633070B57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517F-6192-4E59-A756-6511F1B008B0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EAD4AE3-60E5-4046-8ADC-E239E58A8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5A25A8-1B7A-4E6D-937D-9D66790A4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07B6-A0A0-420A-B580-81DCDED053E2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336D1-1C08-45A3-8E73-96607E05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051" y="6423026"/>
            <a:ext cx="34607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BF0D8-9FD3-4F3E-90C7-EFB8A6CA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D287-9E70-4BCC-AAC0-C1C0CE2C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8923C-C6A5-4664-8E46-941110173FE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5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8840"/>
            <a:ext cx="6096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6757" y="2147488"/>
            <a:ext cx="341376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DA107-BBD4-472C-8235-A78A1F97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051" y="6423026"/>
            <a:ext cx="34607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48AC-FE6E-43BB-A148-C00EA383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B6F1-B281-426A-942D-B1C1FED5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AD9AF-378A-4CC3-A2FA-2769818D5D31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1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11494"/>
            <a:ext cx="633984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7135" y="2150621"/>
            <a:ext cx="341376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906C-A347-4F09-8C8D-2267099F4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4E02-91FD-4FC7-A9EC-6E86F036A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10CC-2C32-44E5-B928-3A91812544AD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C8CB4A-2D9E-4055-8373-A09F4A56336B}"/>
              </a:ext>
            </a:extLst>
          </p:cNvPr>
          <p:cNvSpPr/>
          <p:nvPr/>
        </p:nvSpPr>
        <p:spPr>
          <a:xfrm>
            <a:off x="2117" y="0"/>
            <a:ext cx="12189883" cy="16462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70992-5476-4FA7-8A6F-1390249A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4164"/>
            <a:ext cx="10363200" cy="1011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3DF42A0-8D81-4B0B-B996-981FB374A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11364"/>
            <a:ext cx="10363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 다섯째 수준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2F20-5B21-48A7-ACE1-DF8D9E83B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88001" y="6423026"/>
            <a:ext cx="54144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2700" algn="r" eaLnBrk="1" fontAlgn="auto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Handong</a:t>
            </a:r>
            <a:r>
              <a:rPr lang="en-US" spc="-45"/>
              <a:t> </a:t>
            </a:r>
            <a:r>
              <a:rPr lang="en-US"/>
              <a:t>Global</a:t>
            </a:r>
            <a:r>
              <a:rPr lang="en-US" spc="-35"/>
              <a:t> </a:t>
            </a:r>
            <a:r>
              <a:rPr lang="en-US" spc="-10"/>
              <a:t>University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D07C-5D91-481D-ACE4-98C7C0BBC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367" y="6423026"/>
            <a:ext cx="946151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471B5F3-91B4-457C-B90B-C46302184CCA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latinLnBrk="1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 latinLnBrk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457200" indent="-457200" algn="l" rtl="0" eaLnBrk="0" fontAlgn="base" latinLnBrk="1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1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8683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63" indent="-182563" algn="l" rtl="0" eaLnBrk="0" fontAlgn="base" latinLnBrk="1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93BAA0-D81F-4F27-8B99-C5641F2B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051" y="591952"/>
            <a:ext cx="6172200" cy="3435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ARM ASSEMBLY programming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Practice (2)</a:t>
            </a:r>
            <a:endParaRPr lang="ko-KR" altLang="en-US" dirty="0">
              <a:latin typeface="+mj-ea"/>
            </a:endParaRPr>
          </a:p>
        </p:txBody>
      </p:sp>
      <p:sp>
        <p:nvSpPr>
          <p:cNvPr id="7171" name="부제목 4">
            <a:extLst>
              <a:ext uri="{FF2B5EF4-FFF2-40B4-BE49-F238E27FC236}">
                <a16:creationId xmlns:a16="http://schemas.microsoft.com/office/drawing/2014/main" id="{A5529655-04BB-4D13-83E6-CA89CA7971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10600" y="3657600"/>
            <a:ext cx="1887538" cy="2514600"/>
          </a:xfrm>
        </p:spPr>
        <p:txBody>
          <a:bodyPr/>
          <a:lstStyle/>
          <a:p>
            <a:pPr eaLnBrk="1" hangingPunct="1"/>
            <a:r>
              <a:rPr lang="ko-KR" altLang="en-US" dirty="0"/>
              <a:t>한동대학교</a:t>
            </a:r>
            <a:r>
              <a:rPr lang="en-US" altLang="ko-KR" dirty="0"/>
              <a:t>-</a:t>
            </a:r>
          </a:p>
          <a:p>
            <a:pPr eaLnBrk="1" hangingPunct="1"/>
            <a:r>
              <a:rPr lang="ko-KR" altLang="en-US" dirty="0"/>
              <a:t>마이크로프로세서응용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864FC4-C0F0-4323-BAB5-B39D2C94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1364"/>
            <a:ext cx="10363200" cy="1521545"/>
          </a:xfrm>
        </p:spPr>
        <p:txBody>
          <a:bodyPr/>
          <a:lstStyle/>
          <a:p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subroutine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computes</a:t>
            </a:r>
            <a:r>
              <a:rPr lang="ko-KR" altLang="en-US" dirty="0"/>
              <a:t> </a:t>
            </a:r>
            <a:r>
              <a:rPr lang="en-US" altLang="ko-KR" dirty="0"/>
              <a:t>N factorial in a recursive manner. Assume the number N is passed as argument in R0 register and the computed factorial value should returned in R1 register. Your program put R0 a sample constant e.g. 5 and call the factorial subroutine.</a:t>
            </a:r>
            <a:r>
              <a:rPr lang="ko-KR" altLang="en-US" dirty="0"/>
              <a:t> </a:t>
            </a:r>
            <a:r>
              <a:rPr lang="en-US" altLang="ko-KR" dirty="0"/>
              <a:t>If the overflow occurs R2 should set 0, otherwise R2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R1.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C44674-C2FD-4AAC-8972-49D2F5F4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Exercise-3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C47F7-2D5E-4058-859E-3C2C97C99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C5C91-CC16-449D-8F30-16C3DF6200E2}"/>
              </a:ext>
            </a:extLst>
          </p:cNvPr>
          <p:cNvSpPr txBox="1"/>
          <p:nvPr/>
        </p:nvSpPr>
        <p:spPr>
          <a:xfrm>
            <a:off x="1466475" y="3655912"/>
            <a:ext cx="195438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</a:p>
          <a:p>
            <a:r>
              <a:rPr lang="en-US" altLang="ko-KR" dirty="0"/>
              <a:t>     MOV R0,#5</a:t>
            </a:r>
          </a:p>
          <a:p>
            <a:r>
              <a:rPr lang="en-US" altLang="ko-KR" dirty="0"/>
              <a:t>     BL factorial</a:t>
            </a:r>
          </a:p>
          <a:p>
            <a:r>
              <a:rPr lang="en-US" altLang="ko-KR" dirty="0"/>
              <a:t>     MOVVS R2, #0</a:t>
            </a:r>
          </a:p>
          <a:p>
            <a:r>
              <a:rPr lang="en-US" altLang="ko-KR" dirty="0"/>
              <a:t>     MOVVC R2,R1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2BD8-8580-9E64-C349-093DC2F415A3}"/>
              </a:ext>
            </a:extLst>
          </p:cNvPr>
          <p:cNvSpPr txBox="1"/>
          <p:nvPr/>
        </p:nvSpPr>
        <p:spPr>
          <a:xfrm>
            <a:off x="5833641" y="3248721"/>
            <a:ext cx="35418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factorial     </a:t>
            </a:r>
          </a:p>
          <a:p>
            <a:r>
              <a:rPr lang="en-US" sz="1400" dirty="0"/>
              <a:t>              STMFD   SP!, {R0, LR}</a:t>
            </a:r>
          </a:p>
          <a:p>
            <a:r>
              <a:rPr lang="en-US" sz="1400" dirty="0"/>
              <a:t>              CMP     R0, #1</a:t>
            </a:r>
          </a:p>
          <a:p>
            <a:r>
              <a:rPr lang="en-US" sz="1400" dirty="0"/>
              <a:t>              BLE     </a:t>
            </a:r>
            <a:r>
              <a:rPr lang="en-US" sz="1400" dirty="0" err="1"/>
              <a:t>less_than_two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     SUB     R0, R0, #1</a:t>
            </a:r>
          </a:p>
          <a:p>
            <a:r>
              <a:rPr lang="en-US" sz="1400" dirty="0"/>
              <a:t>              BL      factorial</a:t>
            </a:r>
          </a:p>
          <a:p>
            <a:endParaRPr lang="en-US" sz="1400" dirty="0"/>
          </a:p>
          <a:p>
            <a:r>
              <a:rPr lang="en-US" sz="1400" dirty="0"/>
              <a:t>              B       done</a:t>
            </a:r>
          </a:p>
          <a:p>
            <a:endParaRPr lang="en-US" sz="1400" dirty="0"/>
          </a:p>
          <a:p>
            <a:r>
              <a:rPr lang="en-US" sz="1400" dirty="0" err="1"/>
              <a:t>less_than_two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      MOV     R1, #1</a:t>
            </a:r>
          </a:p>
          <a:p>
            <a:r>
              <a:rPr lang="en-US" sz="1400" dirty="0"/>
              <a:t>done          </a:t>
            </a:r>
          </a:p>
          <a:p>
            <a:r>
              <a:rPr lang="en-US" sz="1400" dirty="0"/>
              <a:t>              LDMFD   SP!, {R0, LR}</a:t>
            </a:r>
          </a:p>
          <a:p>
            <a:r>
              <a:rPr lang="en-US" sz="1400" dirty="0"/>
              <a:t>              MULS    R1, R1, R0</a:t>
            </a:r>
          </a:p>
          <a:p>
            <a:r>
              <a:rPr lang="en-US" sz="1400" dirty="0"/>
              <a:t>              MOV     PC, LR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36856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219E2-90C4-43FA-9FA2-BEAEABB7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30" y="1802669"/>
            <a:ext cx="7903675" cy="2056544"/>
          </a:xfrm>
        </p:spPr>
        <p:txBody>
          <a:bodyPr/>
          <a:lstStyle/>
          <a:p>
            <a:r>
              <a:rPr lang="en-US" altLang="ko-KR" dirty="0"/>
              <a:t>Change the </a:t>
            </a:r>
            <a:r>
              <a:rPr lang="en-US" altLang="ko-KR" dirty="0" err="1"/>
              <a:t>fibo</a:t>
            </a:r>
            <a:r>
              <a:rPr lang="en-US" altLang="ko-KR" dirty="0"/>
              <a:t> function code of “Branch Instruction (4)” to reduce the number of function calls.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Memoization</a:t>
            </a:r>
            <a:r>
              <a:rPr lang="en-US" altLang="ko-KR" dirty="0"/>
              <a:t>: By saving the return values for each function such as </a:t>
            </a:r>
            <a:r>
              <a:rPr lang="en-US" altLang="ko-KR" dirty="0" err="1"/>
              <a:t>fibo</a:t>
            </a:r>
            <a:r>
              <a:rPr lang="en-US" altLang="ko-KR" dirty="0"/>
              <a:t>(3), </a:t>
            </a:r>
            <a:r>
              <a:rPr lang="en-US" altLang="ko-KR" dirty="0" err="1"/>
              <a:t>fibo</a:t>
            </a:r>
            <a:r>
              <a:rPr lang="en-US" altLang="ko-KR" dirty="0"/>
              <a:t>(2), and </a:t>
            </a:r>
            <a:r>
              <a:rPr lang="en-US" altLang="ko-KR" dirty="0" err="1"/>
              <a:t>fibo</a:t>
            </a:r>
            <a:r>
              <a:rPr lang="en-US" altLang="ko-KR" dirty="0"/>
              <a:t>(1) in the global memory (or main function local memory) you may reuse the pre-computed function value instead of recomputing the same function values.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464FE4-26A5-4B42-AA06-0B1554BB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Exercise-4 (BONUS)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BC657-0500-49FE-909E-712380E56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88446-A8DF-4B1D-8108-30AA7B76DEF4}"/>
              </a:ext>
            </a:extLst>
          </p:cNvPr>
          <p:cNvSpPr txBox="1"/>
          <p:nvPr/>
        </p:nvSpPr>
        <p:spPr>
          <a:xfrm>
            <a:off x="547789" y="4507523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Hint: declare and preserve the space for </a:t>
            </a:r>
            <a:r>
              <a:rPr lang="en-US" altLang="ko-KR" dirty="0" err="1"/>
              <a:t>fibo</a:t>
            </a:r>
            <a:r>
              <a:rPr lang="en-US" altLang="ko-KR" dirty="0"/>
              <a:t> function results</a:t>
            </a:r>
          </a:p>
          <a:p>
            <a:endParaRPr lang="en-US" altLang="ko-KR" dirty="0"/>
          </a:p>
          <a:p>
            <a:r>
              <a:rPr lang="en-US" altLang="ko-KR" dirty="0" err="1"/>
              <a:t>fibo_cache</a:t>
            </a:r>
            <a:r>
              <a:rPr lang="en-US" altLang="ko-KR" dirty="0"/>
              <a:t>  DCD -1,-1,-1,-1</a:t>
            </a:r>
          </a:p>
          <a:p>
            <a:r>
              <a:rPr lang="en-US" altLang="ko-KR" dirty="0"/>
              <a:t>                  DCD -1,-1,-1,-1</a:t>
            </a:r>
          </a:p>
        </p:txBody>
      </p:sp>
    </p:spTree>
    <p:extLst>
      <p:ext uri="{BB962C8B-B14F-4D97-AF65-F5344CB8AC3E}">
        <p14:creationId xmlns:p14="http://schemas.microsoft.com/office/powerpoint/2010/main" val="108086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B42E72-365B-4584-A4F6-9D1AA369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Instruction(1)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E732E-ED30-4F35-A006-F30DAC8E2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B67C2E87-AB88-4B80-AEFB-0DE26439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72" y="1652276"/>
            <a:ext cx="10363200" cy="1504991"/>
          </a:xfrm>
        </p:spPr>
        <p:txBody>
          <a:bodyPr/>
          <a:lstStyle/>
          <a:p>
            <a:r>
              <a:rPr lang="en-US" altLang="ko-KR" dirty="0"/>
              <a:t>Jump (Branch)</a:t>
            </a:r>
          </a:p>
          <a:p>
            <a:pPr lvl="1"/>
            <a:r>
              <a:rPr lang="en-US" altLang="ko-KR" dirty="0"/>
              <a:t>Unconditional: B Label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C15C9F-EC65-430D-AF28-A6E2D190EF83}"/>
              </a:ext>
            </a:extLst>
          </p:cNvPr>
          <p:cNvSpPr/>
          <p:nvPr/>
        </p:nvSpPr>
        <p:spPr>
          <a:xfrm>
            <a:off x="914400" y="3004938"/>
            <a:ext cx="4419599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1" dirty="0"/>
              <a:t>main </a:t>
            </a:r>
          </a:p>
          <a:p>
            <a:r>
              <a:rPr lang="pt-BR" altLang="ko-KR" b="1" dirty="0"/>
              <a:t>  mov r0, (   1 ) ; limit</a:t>
            </a:r>
          </a:p>
          <a:p>
            <a:r>
              <a:rPr lang="pt-BR" altLang="ko-KR" b="1" dirty="0"/>
              <a:t>  mov r1, #1 ; index</a:t>
            </a:r>
          </a:p>
          <a:p>
            <a:r>
              <a:rPr lang="pt-BR" altLang="ko-KR" b="1" dirty="0"/>
              <a:t>   mov r2, #0 ; sum</a:t>
            </a:r>
          </a:p>
          <a:p>
            <a:r>
              <a:rPr lang="pt-BR" altLang="ko-KR" b="1" dirty="0"/>
              <a:t>loop </a:t>
            </a:r>
          </a:p>
          <a:p>
            <a:r>
              <a:rPr lang="pt-BR" altLang="ko-KR" b="1" dirty="0"/>
              <a:t>  cmp r0, r1 ; limit - index</a:t>
            </a:r>
          </a:p>
          <a:p>
            <a:r>
              <a:rPr lang="pt-BR" altLang="ko-KR" b="1" dirty="0"/>
              <a:t>  addGE r2, r2, r1 ; sum = sum + index</a:t>
            </a:r>
          </a:p>
          <a:p>
            <a:r>
              <a:rPr lang="pt-BR" altLang="ko-KR" b="1" dirty="0"/>
              <a:t>  addGE r1, r1, #1 ; index ++</a:t>
            </a:r>
          </a:p>
          <a:p>
            <a:r>
              <a:rPr lang="pt-BR" altLang="ko-KR" b="1" dirty="0"/>
              <a:t>  B loop</a:t>
            </a:r>
          </a:p>
          <a:p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58814A-9457-4688-90BA-53CBD022A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98563"/>
              </p:ext>
            </p:extLst>
          </p:nvPr>
        </p:nvGraphicFramePr>
        <p:xfrm>
          <a:off x="6313055" y="3015313"/>
          <a:ext cx="441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22046294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2122159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01721861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48895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final 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final 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1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4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9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8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0xD2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792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7A199F-6376-4FBA-8BEB-1593A60CC38E}"/>
              </a:ext>
            </a:extLst>
          </p:cNvPr>
          <p:cNvSpPr txBox="1"/>
          <p:nvPr/>
        </p:nvSpPr>
        <p:spPr>
          <a:xfrm>
            <a:off x="6313055" y="5205724"/>
            <a:ext cx="45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  <a:r>
              <a:rPr lang="ko-KR" altLang="en-US" dirty="0"/>
              <a:t>의 의미는 더 이상 </a:t>
            </a:r>
            <a:r>
              <a:rPr lang="en-US" altLang="ko-KR" dirty="0"/>
              <a:t>r2</a:t>
            </a:r>
            <a:r>
              <a:rPr lang="ko-KR" altLang="en-US" dirty="0"/>
              <a:t>가 증가하지 않는 </a:t>
            </a:r>
            <a:endParaRPr lang="en-US" altLang="ko-KR" dirty="0"/>
          </a:p>
          <a:p>
            <a:r>
              <a:rPr lang="ko-KR" altLang="en-US" dirty="0"/>
              <a:t>반복 횟수에 도달한 때</a:t>
            </a:r>
          </a:p>
        </p:txBody>
      </p:sp>
    </p:spTree>
    <p:extLst>
      <p:ext uri="{BB962C8B-B14F-4D97-AF65-F5344CB8AC3E}">
        <p14:creationId xmlns:p14="http://schemas.microsoft.com/office/powerpoint/2010/main" val="372988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B42E72-365B-4584-A4F6-9D1AA369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Instruction(2)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E732E-ED30-4F35-A006-F30DAC8E2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B67C2E87-AB88-4B80-AEFB-0DE26439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72" y="1652276"/>
            <a:ext cx="10363200" cy="1504991"/>
          </a:xfrm>
        </p:spPr>
        <p:txBody>
          <a:bodyPr/>
          <a:lstStyle/>
          <a:p>
            <a:r>
              <a:rPr lang="en-US" altLang="ko-KR" dirty="0"/>
              <a:t>Jump (Branch)</a:t>
            </a:r>
          </a:p>
          <a:p>
            <a:pPr lvl="1"/>
            <a:r>
              <a:rPr lang="en-US" altLang="ko-KR" dirty="0"/>
              <a:t>Conditional: B&lt;</a:t>
            </a:r>
            <a:r>
              <a:rPr lang="en-US" altLang="ko-KR" dirty="0" err="1"/>
              <a:t>cond</a:t>
            </a:r>
            <a:r>
              <a:rPr lang="en-US" altLang="ko-KR" dirty="0"/>
              <a:t>&gt; Label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CFAFE-6E4B-4B5D-8CEC-795E30937CE3}"/>
              </a:ext>
            </a:extLst>
          </p:cNvPr>
          <p:cNvSpPr/>
          <p:nvPr/>
        </p:nvSpPr>
        <p:spPr>
          <a:xfrm>
            <a:off x="914400" y="2542937"/>
            <a:ext cx="5107515" cy="40626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1" dirty="0"/>
              <a:t>; compare R0 and R1, </a:t>
            </a:r>
          </a:p>
          <a:p>
            <a:r>
              <a:rPr lang="pt-BR" altLang="ko-KR" b="1" dirty="0"/>
              <a:t>; and store R0 larger value, R1 smaller value</a:t>
            </a:r>
          </a:p>
          <a:p>
            <a:r>
              <a:rPr lang="pt-BR" altLang="ko-KR" b="1" dirty="0"/>
              <a:t>main </a:t>
            </a:r>
          </a:p>
          <a:p>
            <a:r>
              <a:rPr lang="pt-BR" altLang="ko-KR" b="1" dirty="0"/>
              <a:t>  mov r0, (  1  ) ; </a:t>
            </a:r>
          </a:p>
          <a:p>
            <a:r>
              <a:rPr lang="pt-BR" altLang="ko-KR" b="1" dirty="0"/>
              <a:t>  mov r1, (   2  ) ; </a:t>
            </a:r>
          </a:p>
          <a:p>
            <a:r>
              <a:rPr lang="pt-BR" altLang="ko-KR" b="1" dirty="0"/>
              <a:t>  cmp r0, r1 ; </a:t>
            </a:r>
          </a:p>
          <a:p>
            <a:r>
              <a:rPr lang="pt-BR" altLang="ko-KR" b="1" dirty="0"/>
              <a:t>  movge r2, r0</a:t>
            </a:r>
          </a:p>
          <a:p>
            <a:r>
              <a:rPr lang="pt-BR" altLang="ko-KR" b="1" dirty="0"/>
              <a:t>  movge r3, r1</a:t>
            </a:r>
          </a:p>
          <a:p>
            <a:r>
              <a:rPr lang="pt-BR" altLang="ko-KR" b="1" dirty="0"/>
              <a:t>  </a:t>
            </a:r>
            <a:r>
              <a:rPr lang="pt-BR" altLang="ko-KR" b="1" dirty="0" err="1"/>
              <a:t>Bge</a:t>
            </a:r>
            <a:r>
              <a:rPr lang="pt-BR" altLang="ko-KR" b="1" dirty="0"/>
              <a:t> exit</a:t>
            </a:r>
          </a:p>
          <a:p>
            <a:r>
              <a:rPr lang="pt-BR" altLang="ko-KR" b="1" dirty="0"/>
              <a:t>  mov r2, r1</a:t>
            </a:r>
          </a:p>
          <a:p>
            <a:r>
              <a:rPr lang="pt-BR" altLang="ko-KR" b="1" dirty="0"/>
              <a:t>  mov r3, r0</a:t>
            </a:r>
          </a:p>
          <a:p>
            <a:r>
              <a:rPr lang="en-US" altLang="ko-KR" sz="2000" dirty="0"/>
              <a:t>exit</a:t>
            </a:r>
          </a:p>
          <a:p>
            <a:r>
              <a:rPr lang="en-US" altLang="ko-KR" sz="2000" dirty="0"/>
              <a:t>  mov r0, r2</a:t>
            </a:r>
          </a:p>
          <a:p>
            <a:r>
              <a:rPr lang="en-US" altLang="ko-KR" sz="2000" dirty="0"/>
              <a:t>  mov r1, r3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3A3851-1574-4D97-AF14-B2264D9E3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47138"/>
              </p:ext>
            </p:extLst>
          </p:nvPr>
        </p:nvGraphicFramePr>
        <p:xfrm>
          <a:off x="6732351" y="2626138"/>
          <a:ext cx="4406704" cy="354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59">
                  <a:extLst>
                    <a:ext uri="{9D8B030D-6E8A-4147-A177-3AD203B41FA5}">
                      <a16:colId xmlns:a16="http://schemas.microsoft.com/office/drawing/2014/main" val="1787332727"/>
                    </a:ext>
                  </a:extLst>
                </a:gridCol>
                <a:gridCol w="816619">
                  <a:extLst>
                    <a:ext uri="{9D8B030D-6E8A-4147-A177-3AD203B41FA5}">
                      <a16:colId xmlns:a16="http://schemas.microsoft.com/office/drawing/2014/main" val="1579481507"/>
                    </a:ext>
                  </a:extLst>
                </a:gridCol>
                <a:gridCol w="646735">
                  <a:extLst>
                    <a:ext uri="{9D8B030D-6E8A-4147-A177-3AD203B41FA5}">
                      <a16:colId xmlns:a16="http://schemas.microsoft.com/office/drawing/2014/main" val="1143219755"/>
                    </a:ext>
                  </a:extLst>
                </a:gridCol>
                <a:gridCol w="934290">
                  <a:extLst>
                    <a:ext uri="{9D8B030D-6E8A-4147-A177-3AD203B41FA5}">
                      <a16:colId xmlns:a16="http://schemas.microsoft.com/office/drawing/2014/main" val="1427653895"/>
                    </a:ext>
                  </a:extLst>
                </a:gridCol>
                <a:gridCol w="1324001">
                  <a:extLst>
                    <a:ext uri="{9D8B030D-6E8A-4147-A177-3AD203B41FA5}">
                      <a16:colId xmlns:a16="http://schemas.microsoft.com/office/drawing/2014/main" val="2925031827"/>
                    </a:ext>
                  </a:extLst>
                </a:gridCol>
              </a:tblGrid>
              <a:tr h="323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r2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r3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3041"/>
                  </a:ext>
                </a:extLst>
              </a:tr>
              <a:tr h="614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8761"/>
                  </a:ext>
                </a:extLst>
              </a:tr>
              <a:tr h="576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15851"/>
                  </a:ext>
                </a:extLst>
              </a:tr>
              <a:tr h="1026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0xFFFFFFFF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93091"/>
                  </a:ext>
                </a:extLst>
              </a:tr>
              <a:tr h="966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0xFFFFFFFF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0xFFFFFFFE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8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7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DAF4EB-BA66-4248-8902-D2D4645F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837647"/>
            <a:ext cx="5061363" cy="4562472"/>
          </a:xfrm>
        </p:spPr>
        <p:txBody>
          <a:bodyPr/>
          <a:lstStyle/>
          <a:p>
            <a:r>
              <a:rPr lang="en-US" altLang="ko-KR" dirty="0"/>
              <a:t>Subroutine Call &amp; Return</a:t>
            </a:r>
          </a:p>
          <a:p>
            <a:pPr lvl="1"/>
            <a:r>
              <a:rPr lang="en-US" altLang="ko-KR" dirty="0"/>
              <a:t>BL label</a:t>
            </a:r>
          </a:p>
          <a:p>
            <a:pPr lvl="1"/>
            <a:r>
              <a:rPr lang="en-US" altLang="ko-KR" dirty="0"/>
              <a:t>BL &lt;</a:t>
            </a:r>
            <a:r>
              <a:rPr lang="en-US" altLang="ko-KR" dirty="0" err="1"/>
              <a:t>cond</a:t>
            </a:r>
            <a:r>
              <a:rPr lang="en-US" altLang="ko-KR" dirty="0"/>
              <a:t>&gt; label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2100E0-42BD-4BC8-A971-9720DAA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Instruction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C5F17-18F3-42B9-82DF-9A4BECFF0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E462E6-D5CF-4A0A-AA81-5A558821355A}"/>
              </a:ext>
            </a:extLst>
          </p:cNvPr>
          <p:cNvSpPr/>
          <p:nvPr/>
        </p:nvSpPr>
        <p:spPr>
          <a:xfrm>
            <a:off x="914400" y="3004938"/>
            <a:ext cx="3325091" cy="34470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1" dirty="0"/>
              <a:t>main </a:t>
            </a:r>
          </a:p>
          <a:p>
            <a:r>
              <a:rPr lang="pt-BR" altLang="ko-KR" b="1" dirty="0"/>
              <a:t>    MOV R1, #0x03</a:t>
            </a:r>
          </a:p>
          <a:p>
            <a:r>
              <a:rPr lang="pt-BR" altLang="ko-KR" b="1" dirty="0"/>
              <a:t>   MOV R2, R1, LSL #2</a:t>
            </a:r>
          </a:p>
          <a:p>
            <a:r>
              <a:rPr lang="pt-BR" altLang="ko-KR" b="1" dirty="0"/>
              <a:t>   BL func  ; call</a:t>
            </a:r>
          </a:p>
          <a:p>
            <a:r>
              <a:rPr lang="pt-BR" altLang="ko-KR" b="1" dirty="0"/>
              <a:t>   B end</a:t>
            </a:r>
            <a:br>
              <a:rPr lang="pt-BR" altLang="ko-KR" b="1" dirty="0"/>
            </a:br>
            <a:r>
              <a:rPr lang="pt-BR" altLang="ko-KR" b="1" dirty="0"/>
              <a:t>func </a:t>
            </a:r>
          </a:p>
          <a:p>
            <a:r>
              <a:rPr lang="pt-BR" altLang="ko-KR" b="1" dirty="0"/>
              <a:t>   SUB R0, R1, R2</a:t>
            </a:r>
          </a:p>
          <a:p>
            <a:r>
              <a:rPr lang="pt-BR" altLang="ko-KR" b="1" dirty="0"/>
              <a:t>   MOV PC,LR   ; return</a:t>
            </a:r>
          </a:p>
          <a:p>
            <a:endParaRPr lang="pt-BR" altLang="ko-KR" b="1" dirty="0"/>
          </a:p>
          <a:p>
            <a:r>
              <a:rPr lang="pt-BR" altLang="ko-KR" b="1" dirty="0"/>
              <a:t>end</a:t>
            </a:r>
          </a:p>
          <a:p>
            <a:r>
              <a:rPr lang="pt-BR" altLang="ko-KR" b="1" dirty="0"/>
              <a:t> ADD R0, R0, R1, LSL #3</a:t>
            </a:r>
          </a:p>
          <a:p>
            <a:endParaRPr lang="ko-KR" altLang="en-US" sz="2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DB643D2-47A8-4304-8DC5-427F1871E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28551"/>
              </p:ext>
            </p:extLst>
          </p:nvPr>
        </p:nvGraphicFramePr>
        <p:xfrm>
          <a:off x="4600119" y="3545993"/>
          <a:ext cx="66774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21">
                  <a:extLst>
                    <a:ext uri="{9D8B030D-6E8A-4147-A177-3AD203B41FA5}">
                      <a16:colId xmlns:a16="http://schemas.microsoft.com/office/drawing/2014/main" val="1915902129"/>
                    </a:ext>
                  </a:extLst>
                </a:gridCol>
                <a:gridCol w="1335987">
                  <a:extLst>
                    <a:ext uri="{9D8B030D-6E8A-4147-A177-3AD203B41FA5}">
                      <a16:colId xmlns:a16="http://schemas.microsoft.com/office/drawing/2014/main" val="1586717020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612187273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3118441861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165885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r14 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r14 (after)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r15 (before)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r15 (after)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2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 </a:t>
                      </a:r>
                      <a:r>
                        <a:rPr lang="en-US" altLang="ko-KR" dirty="0" err="1"/>
                        <a:t>func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 R0,R1,R2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 PC,LR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0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0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861BD2-C870-414A-9B25-FB0C652D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80" y="1769632"/>
            <a:ext cx="11739037" cy="779606"/>
          </a:xfrm>
        </p:spPr>
        <p:txBody>
          <a:bodyPr/>
          <a:lstStyle/>
          <a:p>
            <a:r>
              <a:rPr lang="en-US" altLang="ko-KR" dirty="0"/>
              <a:t>Recursive Subroutine Call for Fibonacci number computing (Note </a:t>
            </a:r>
            <a:r>
              <a:rPr lang="en-US" altLang="ko-KR" dirty="0" err="1"/>
              <a:t>Fibo</a:t>
            </a:r>
            <a:r>
              <a:rPr lang="en-US" altLang="ko-KR" dirty="0"/>
              <a:t>(1)=1, </a:t>
            </a:r>
            <a:r>
              <a:rPr lang="en-US" altLang="ko-KR" dirty="0" err="1"/>
              <a:t>Fibo</a:t>
            </a:r>
            <a:r>
              <a:rPr lang="en-US" altLang="ko-KR" dirty="0"/>
              <a:t>(0)=0)</a:t>
            </a:r>
          </a:p>
          <a:p>
            <a:pPr lvl="1"/>
            <a:r>
              <a:rPr lang="en-US" altLang="ko-KR" dirty="0"/>
              <a:t>register value reservation and restoration by PUSH(STMFD)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POP(LDMFD)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40D2D2-F6EB-4EB4-878B-8C189D2F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Instruction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8B7E4-A613-4564-A6DA-7FE9BEE0F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44C8-14D1-4BE9-82BF-A21B7BEBCD5C}"/>
              </a:ext>
            </a:extLst>
          </p:cNvPr>
          <p:cNvSpPr txBox="1"/>
          <p:nvPr/>
        </p:nvSpPr>
        <p:spPr>
          <a:xfrm>
            <a:off x="226481" y="2666486"/>
            <a:ext cx="551862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start </a:t>
            </a:r>
          </a:p>
          <a:p>
            <a:r>
              <a:rPr lang="en-US" altLang="ko-KR" b="1" dirty="0"/>
              <a:t>   MOV R0, #5 ; find 50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Fibonacci number</a:t>
            </a:r>
            <a:endParaRPr lang="ko-KR" altLang="en-US" b="1" dirty="0"/>
          </a:p>
          <a:p>
            <a:r>
              <a:rPr lang="en-US" altLang="ko-KR" b="1" dirty="0"/>
              <a:t>   BL </a:t>
            </a:r>
            <a:r>
              <a:rPr lang="en-US" altLang="ko-KR" b="1" dirty="0" err="1"/>
              <a:t>fibo</a:t>
            </a:r>
            <a:r>
              <a:rPr lang="en-US" altLang="ko-KR" b="1" dirty="0"/>
              <a:t> ;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 </a:t>
            </a:r>
            <a:r>
              <a:rPr lang="ko-KR" altLang="en-US" b="1" dirty="0"/>
              <a:t>함수 호출</a:t>
            </a:r>
          </a:p>
          <a:p>
            <a:r>
              <a:rPr lang="en-US" altLang="ko-KR" b="1" dirty="0"/>
              <a:t>   B </a:t>
            </a:r>
            <a:r>
              <a:rPr lang="en-US" altLang="ko-KR" b="1" dirty="0" err="1"/>
              <a:t>end_pgm</a:t>
            </a:r>
            <a:r>
              <a:rPr lang="en-US" altLang="ko-KR" b="1" dirty="0"/>
              <a:t> ; </a:t>
            </a:r>
            <a:r>
              <a:rPr lang="en-US" altLang="ko-KR" b="1" dirty="0" err="1"/>
              <a:t>progem</a:t>
            </a:r>
            <a:r>
              <a:rPr lang="ko-KR" altLang="en-US" b="1" dirty="0"/>
              <a:t> </a:t>
            </a:r>
            <a:r>
              <a:rPr lang="en-US" altLang="ko-KR" b="1" dirty="0"/>
              <a:t>stop</a:t>
            </a:r>
            <a:endParaRPr lang="ko-KR" altLang="en-US" b="1" dirty="0"/>
          </a:p>
          <a:p>
            <a:br>
              <a:rPr lang="ko-KR" altLang="en-US" b="1" dirty="0"/>
            </a:br>
            <a:r>
              <a:rPr lang="en-US" altLang="ko-KR" b="1" dirty="0" err="1"/>
              <a:t>fibo</a:t>
            </a:r>
            <a:r>
              <a:rPr lang="en-US" altLang="ko-KR" b="1" dirty="0"/>
              <a:t>  ; begin subroutine</a:t>
            </a:r>
          </a:p>
          <a:p>
            <a:r>
              <a:rPr lang="en-US" altLang="ko-KR" b="1" dirty="0"/>
              <a:t>   STMFD SP!, {R0-R2, LR} ;push {R0, R2, R2, LR}</a:t>
            </a:r>
          </a:p>
          <a:p>
            <a:r>
              <a:rPr lang="en-US" altLang="ko-KR" b="1" dirty="0"/>
              <a:t>   CMP R0, #1 ; n</a:t>
            </a:r>
            <a:r>
              <a:rPr lang="ko-KR" altLang="en-US" b="1" dirty="0"/>
              <a:t>이 </a:t>
            </a:r>
            <a:r>
              <a:rPr lang="en-US" altLang="ko-KR" b="1" dirty="0"/>
              <a:t>1</a:t>
            </a:r>
            <a:r>
              <a:rPr lang="ko-KR" altLang="en-US" b="1" dirty="0"/>
              <a:t>보다 작거나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비교</a:t>
            </a:r>
          </a:p>
          <a:p>
            <a:r>
              <a:rPr lang="en-US" altLang="ko-KR" b="1" dirty="0"/>
              <a:t>   MOVEQ R3, #1 ; if n == 1, R3 = 1</a:t>
            </a:r>
          </a:p>
          <a:p>
            <a:r>
              <a:rPr lang="en-US" altLang="ko-KR" b="1" dirty="0"/>
              <a:t>   MOVLT R3, #0  ; if n == 0, R3 = 0</a:t>
            </a:r>
          </a:p>
          <a:p>
            <a:r>
              <a:rPr lang="en-US" altLang="ko-KR" b="1" dirty="0"/>
              <a:t>   BLE done ; if n &lt;= 0, branch done</a:t>
            </a:r>
            <a:br>
              <a:rPr lang="en-US" altLang="ko-KR" b="1" dirty="0"/>
            </a:br>
            <a:r>
              <a:rPr lang="en-US" altLang="ko-KR" b="1" dirty="0"/>
              <a:t>   SUB R0, R0, #1 ; R0</a:t>
            </a:r>
            <a:r>
              <a:rPr lang="ko-KR" altLang="en-US" b="1" dirty="0"/>
              <a:t>에 </a:t>
            </a:r>
            <a:r>
              <a:rPr lang="en-US" altLang="ko-KR" b="1" dirty="0"/>
              <a:t>1</a:t>
            </a:r>
            <a:r>
              <a:rPr lang="ko-KR" altLang="en-US" b="1" dirty="0"/>
              <a:t>을 빼서  </a:t>
            </a:r>
            <a:r>
              <a:rPr lang="en-US" altLang="ko-KR" b="1" dirty="0"/>
              <a:t>(n-1)</a:t>
            </a:r>
          </a:p>
          <a:p>
            <a:r>
              <a:rPr lang="en-US" altLang="ko-KR" b="1" dirty="0"/>
              <a:t>   BL </a:t>
            </a:r>
            <a:r>
              <a:rPr lang="en-US" altLang="ko-KR" b="1" dirty="0" err="1"/>
              <a:t>fibo</a:t>
            </a:r>
            <a:r>
              <a:rPr lang="en-US" altLang="ko-KR" b="1" dirty="0"/>
              <a:t> ;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(n-1) call</a:t>
            </a:r>
            <a:endParaRPr lang="ko-KR" altLang="en-US" b="1" dirty="0"/>
          </a:p>
          <a:p>
            <a:r>
              <a:rPr lang="en-US" altLang="ko-KR" b="1" dirty="0"/>
              <a:t>   MOV R2, R3 ; </a:t>
            </a:r>
            <a:r>
              <a:rPr lang="ko-KR" altLang="en-US" b="1" dirty="0"/>
              <a:t>결과</a:t>
            </a:r>
            <a:r>
              <a:rPr lang="en-US" altLang="ko-KR" b="1" dirty="0"/>
              <a:t>(R2)</a:t>
            </a:r>
            <a:r>
              <a:rPr lang="ko-KR" altLang="en-US" b="1" dirty="0"/>
              <a:t>를 </a:t>
            </a:r>
            <a:r>
              <a:rPr lang="en-US" altLang="ko-KR" b="1" dirty="0"/>
              <a:t>R3</a:t>
            </a:r>
            <a:r>
              <a:rPr lang="ko-KR" altLang="en-US" b="1" dirty="0"/>
              <a:t>에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A7F27-0901-4112-B59E-79F9CFDD9389}"/>
              </a:ext>
            </a:extLst>
          </p:cNvPr>
          <p:cNvSpPr txBox="1"/>
          <p:nvPr/>
        </p:nvSpPr>
        <p:spPr>
          <a:xfrm>
            <a:off x="6399376" y="2666486"/>
            <a:ext cx="56589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   SUB R0, R0, #1 ; R0</a:t>
            </a:r>
            <a:r>
              <a:rPr lang="ko-KR" altLang="en-US" b="1" dirty="0"/>
              <a:t>에 </a:t>
            </a:r>
            <a:r>
              <a:rPr lang="en-US" altLang="ko-KR" b="1" dirty="0"/>
              <a:t>1</a:t>
            </a:r>
            <a:r>
              <a:rPr lang="ko-KR" altLang="en-US" b="1" dirty="0"/>
              <a:t>을 더 빼서  </a:t>
            </a:r>
            <a:r>
              <a:rPr lang="en-US" altLang="ko-KR" b="1" dirty="0"/>
              <a:t>(n-2)</a:t>
            </a:r>
          </a:p>
          <a:p>
            <a:r>
              <a:rPr lang="en-US" altLang="ko-KR" b="1" dirty="0"/>
              <a:t>   BL </a:t>
            </a:r>
            <a:r>
              <a:rPr lang="en-US" altLang="ko-KR" b="1" dirty="0" err="1"/>
              <a:t>fibo</a:t>
            </a:r>
            <a:r>
              <a:rPr lang="en-US" altLang="ko-KR" b="1" dirty="0"/>
              <a:t>;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(n-2) call</a:t>
            </a:r>
            <a:endParaRPr lang="ko-KR" altLang="en-US" b="1" dirty="0"/>
          </a:p>
          <a:p>
            <a:r>
              <a:rPr lang="en-US" altLang="ko-KR" b="1" dirty="0"/>
              <a:t>   ADD R3, R2, R3 ;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(n-1) +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(n-2)</a:t>
            </a:r>
          </a:p>
          <a:p>
            <a:r>
              <a:rPr lang="en-US" altLang="ko-KR" b="1" dirty="0"/>
              <a:t>done </a:t>
            </a:r>
          </a:p>
          <a:p>
            <a:r>
              <a:rPr lang="en-US" altLang="ko-KR" b="1" dirty="0"/>
              <a:t>   LDMFD SP!, {R0-R2, LR} ;POP {R0, R1, R2, LR} </a:t>
            </a:r>
            <a:endParaRPr lang="ko-KR" altLang="en-US" b="1" dirty="0"/>
          </a:p>
          <a:p>
            <a:r>
              <a:rPr lang="en-US" altLang="ko-KR" b="1" dirty="0"/>
              <a:t>   MOV PC, LR ; return</a:t>
            </a:r>
            <a:r>
              <a:rPr lang="ko-KR" altLang="en-US" b="1" dirty="0"/>
              <a:t> </a:t>
            </a:r>
            <a:r>
              <a:rPr lang="en-US" altLang="ko-KR" b="1" dirty="0"/>
              <a:t>subroutine </a:t>
            </a:r>
            <a:r>
              <a:rPr lang="en-US" altLang="ko-KR" b="1" dirty="0" err="1"/>
              <a:t>fibo</a:t>
            </a:r>
            <a:endParaRPr lang="ko-KR" altLang="en-US" b="1" dirty="0"/>
          </a:p>
          <a:p>
            <a:br>
              <a:rPr lang="ko-KR" altLang="en-US" b="1" dirty="0"/>
            </a:br>
            <a:r>
              <a:rPr lang="en-US" altLang="ko-KR" b="1" dirty="0" err="1"/>
              <a:t>end_pgm</a:t>
            </a:r>
            <a:r>
              <a:rPr lang="en-US" altLang="ko-KR" b="1" dirty="0"/>
              <a:t>  ; </a:t>
            </a:r>
            <a:r>
              <a:rPr lang="ko-KR" altLang="en-US" b="1" dirty="0"/>
              <a:t>프로그램이 끝나는 지점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67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15E599-3914-49A3-863B-AA2B0A67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1" y="1755777"/>
            <a:ext cx="11258937" cy="50819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Complete the function call graph. For each call, show the return value (R3)</a:t>
            </a:r>
          </a:p>
          <a:p>
            <a:pPr marL="2286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99E45E-469D-4D2F-818A-24CB4138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Instruction (4-1)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B768B-9F0C-4D6C-99A5-1976FAA9B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D2C46148-DFD7-4446-84C4-55C65C03283D}"/>
              </a:ext>
            </a:extLst>
          </p:cNvPr>
          <p:cNvSpPr txBox="1">
            <a:spLocks/>
          </p:cNvSpPr>
          <p:nvPr/>
        </p:nvSpPr>
        <p:spPr bwMode="auto">
          <a:xfrm>
            <a:off x="8132618" y="1680585"/>
            <a:ext cx="3726873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163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9763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363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6963" indent="-182563" algn="l" rtl="0" eaLnBrk="0" fontAlgn="base" latinLnBrk="1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8557-F298-4384-9BD4-A44D888C60CA}"/>
              </a:ext>
            </a:extLst>
          </p:cNvPr>
          <p:cNvSpPr txBox="1"/>
          <p:nvPr/>
        </p:nvSpPr>
        <p:spPr>
          <a:xfrm>
            <a:off x="4243327" y="265393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(5) = 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ADB52-F9E9-4162-8F8F-9DA2C571DBCD}"/>
              </a:ext>
            </a:extLst>
          </p:cNvPr>
          <p:cNvSpPr txBox="1"/>
          <p:nvPr/>
        </p:nvSpPr>
        <p:spPr>
          <a:xfrm>
            <a:off x="1976691" y="339533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(4) = 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160F2-F511-4807-BA91-F1CA537E280A}"/>
              </a:ext>
            </a:extLst>
          </p:cNvPr>
          <p:cNvSpPr txBox="1"/>
          <p:nvPr/>
        </p:nvSpPr>
        <p:spPr>
          <a:xfrm>
            <a:off x="6158843" y="334211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(3) =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D92D1-40D2-4873-9875-A8E4E8DE0FB9}"/>
              </a:ext>
            </a:extLst>
          </p:cNvPr>
          <p:cNvSpPr txBox="1"/>
          <p:nvPr/>
        </p:nvSpPr>
        <p:spPr>
          <a:xfrm>
            <a:off x="5626702" y="433332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(2) =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8C2F-1516-4360-9E54-D163E31EAFE6}"/>
              </a:ext>
            </a:extLst>
          </p:cNvPr>
          <p:cNvSpPr txBox="1"/>
          <p:nvPr/>
        </p:nvSpPr>
        <p:spPr>
          <a:xfrm>
            <a:off x="7924070" y="429676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(1) = 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B2BB1E-80C3-406B-BC9C-270F8B23CB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606832" y="3023270"/>
            <a:ext cx="2266636" cy="37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541651B-7A9E-43E6-8545-B805AB65B18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873468" y="3023270"/>
            <a:ext cx="1915516" cy="318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BDB3BD-4900-4637-B093-4EA6B816003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323026" y="3711450"/>
            <a:ext cx="465958" cy="62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FCE9BB-094D-48ED-B305-75066E3F75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788984" y="3711450"/>
            <a:ext cx="1765227" cy="58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5A6A1B-E2A7-4A16-B9A4-A7A497EE06E6}"/>
              </a:ext>
            </a:extLst>
          </p:cNvPr>
          <p:cNvSpPr txBox="1"/>
          <p:nvPr/>
        </p:nvSpPr>
        <p:spPr>
          <a:xfrm>
            <a:off x="4698828" y="3353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DC71-4EF8-4F20-BA95-1D441B2483A7}"/>
              </a:ext>
            </a:extLst>
          </p:cNvPr>
          <p:cNvSpPr txBox="1"/>
          <p:nvPr/>
        </p:nvSpPr>
        <p:spPr>
          <a:xfrm>
            <a:off x="7272986" y="4333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705D0-23E1-4A3A-BDBE-129931A888E5}"/>
              </a:ext>
            </a:extLst>
          </p:cNvPr>
          <p:cNvSpPr txBox="1"/>
          <p:nvPr/>
        </p:nvSpPr>
        <p:spPr>
          <a:xfrm>
            <a:off x="473475" y="439761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(3) =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9F8F7-DABB-463F-BF92-1C2F02477F77}"/>
              </a:ext>
            </a:extLst>
          </p:cNvPr>
          <p:cNvSpPr txBox="1"/>
          <p:nvPr/>
        </p:nvSpPr>
        <p:spPr>
          <a:xfrm>
            <a:off x="2664390" y="439023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(2) = 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65057-1345-44A9-9AF6-0288F1E137EC}"/>
              </a:ext>
            </a:extLst>
          </p:cNvPr>
          <p:cNvSpPr txBox="1"/>
          <p:nvPr/>
        </p:nvSpPr>
        <p:spPr>
          <a:xfrm>
            <a:off x="2019627" y="44205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99B9FF8-C9EA-44EF-8E31-ED37630319A3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flipH="1">
            <a:off x="1103616" y="3764663"/>
            <a:ext cx="1503216" cy="63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029CAE1-372D-4817-B06D-A93817C84F0D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2606832" y="3764663"/>
            <a:ext cx="687699" cy="62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BF425A-A716-49C1-83FA-CC430139A8C6}"/>
              </a:ext>
            </a:extLst>
          </p:cNvPr>
          <p:cNvSpPr txBox="1"/>
          <p:nvPr/>
        </p:nvSpPr>
        <p:spPr>
          <a:xfrm>
            <a:off x="26569" y="537343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(2) = 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269B3E-556F-4B97-B862-8D113F0E59FA}"/>
              </a:ext>
            </a:extLst>
          </p:cNvPr>
          <p:cNvSpPr txBox="1"/>
          <p:nvPr/>
        </p:nvSpPr>
        <p:spPr>
          <a:xfrm>
            <a:off x="1976691" y="536618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(1) = 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0846D6-0EBE-43B9-89B2-A4E1C769D007}"/>
              </a:ext>
            </a:extLst>
          </p:cNvPr>
          <p:cNvSpPr txBox="1"/>
          <p:nvPr/>
        </p:nvSpPr>
        <p:spPr>
          <a:xfrm>
            <a:off x="1361750" y="5356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151AF99-C2A3-44CF-B9CB-F171E4D2237A}"/>
              </a:ext>
            </a:extLst>
          </p:cNvPr>
          <p:cNvCxnSpPr>
            <a:stCxn id="25" idx="2"/>
            <a:endCxn id="35" idx="0"/>
          </p:cNvCxnSpPr>
          <p:nvPr/>
        </p:nvCxnSpPr>
        <p:spPr>
          <a:xfrm flipH="1">
            <a:off x="656710" y="4766947"/>
            <a:ext cx="446906" cy="60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E072779-7ABF-424B-9EF5-CE0FE0571272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>
            <a:off x="1103616" y="4766947"/>
            <a:ext cx="1503216" cy="59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82F64AD-26FF-44B4-BA90-9FB73F179813}"/>
              </a:ext>
            </a:extLst>
          </p:cNvPr>
          <p:cNvSpPr txBox="1"/>
          <p:nvPr/>
        </p:nvSpPr>
        <p:spPr>
          <a:xfrm>
            <a:off x="4894657" y="532452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(1) = 1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88A180E-4A24-49FD-9E07-9668F714B7E6}"/>
              </a:ext>
            </a:extLst>
          </p:cNvPr>
          <p:cNvCxnSpPr>
            <a:cxnSpLocks/>
            <a:stCxn id="9" idx="2"/>
            <a:endCxn id="56" idx="0"/>
          </p:cNvCxnSpPr>
          <p:nvPr/>
        </p:nvCxnSpPr>
        <p:spPr>
          <a:xfrm flipH="1">
            <a:off x="5524798" y="4702654"/>
            <a:ext cx="732045" cy="62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F588A22-F748-4BD0-9BFC-078BD0DE6735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>
            <a:off x="6256843" y="4702654"/>
            <a:ext cx="1414754" cy="54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450A655-4F3C-408C-B3B5-25A1B564D465}"/>
              </a:ext>
            </a:extLst>
          </p:cNvPr>
          <p:cNvSpPr txBox="1"/>
          <p:nvPr/>
        </p:nvSpPr>
        <p:spPr>
          <a:xfrm>
            <a:off x="7041456" y="52514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fibo</a:t>
            </a:r>
            <a:r>
              <a:rPr lang="en-US" altLang="ko-KR" dirty="0"/>
              <a:t>(0) = 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3331E0-4E33-4B7A-8FBA-6F6DC7EF0095}"/>
              </a:ext>
            </a:extLst>
          </p:cNvPr>
          <p:cNvSpPr txBox="1"/>
          <p:nvPr/>
        </p:nvSpPr>
        <p:spPr>
          <a:xfrm>
            <a:off x="6426515" y="53191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8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15B8850-2F01-48D9-995B-597FC57C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01" y="1648900"/>
            <a:ext cx="11388436" cy="3651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2. Find register values for each call by tracing , change First Line of code as MOV R0, #3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CC318D-EC79-4FC6-8A1F-FE3EAED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Instruction (4-2)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98614D-CC36-412B-B51F-8FA849591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877C1F-D174-42D8-A6CE-0A9B7343A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15794"/>
              </p:ext>
            </p:extLst>
          </p:nvPr>
        </p:nvGraphicFramePr>
        <p:xfrm>
          <a:off x="342100" y="2014025"/>
          <a:ext cx="11388437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443">
                  <a:extLst>
                    <a:ext uri="{9D8B030D-6E8A-4147-A177-3AD203B41FA5}">
                      <a16:colId xmlns:a16="http://schemas.microsoft.com/office/drawing/2014/main" val="1184071645"/>
                    </a:ext>
                  </a:extLst>
                </a:gridCol>
                <a:gridCol w="1094501">
                  <a:extLst>
                    <a:ext uri="{9D8B030D-6E8A-4147-A177-3AD203B41FA5}">
                      <a16:colId xmlns:a16="http://schemas.microsoft.com/office/drawing/2014/main" val="1433284136"/>
                    </a:ext>
                  </a:extLst>
                </a:gridCol>
                <a:gridCol w="1237263">
                  <a:extLst>
                    <a:ext uri="{9D8B030D-6E8A-4147-A177-3AD203B41FA5}">
                      <a16:colId xmlns:a16="http://schemas.microsoft.com/office/drawing/2014/main" val="3095874699"/>
                    </a:ext>
                  </a:extLst>
                </a:gridCol>
                <a:gridCol w="1456811">
                  <a:extLst>
                    <a:ext uri="{9D8B030D-6E8A-4147-A177-3AD203B41FA5}">
                      <a16:colId xmlns:a16="http://schemas.microsoft.com/office/drawing/2014/main" val="210312671"/>
                    </a:ext>
                  </a:extLst>
                </a:gridCol>
                <a:gridCol w="1040425">
                  <a:extLst>
                    <a:ext uri="{9D8B030D-6E8A-4147-A177-3AD203B41FA5}">
                      <a16:colId xmlns:a16="http://schemas.microsoft.com/office/drawing/2014/main" val="3389099050"/>
                    </a:ext>
                  </a:extLst>
                </a:gridCol>
                <a:gridCol w="1054485">
                  <a:extLst>
                    <a:ext uri="{9D8B030D-6E8A-4147-A177-3AD203B41FA5}">
                      <a16:colId xmlns:a16="http://schemas.microsoft.com/office/drawing/2014/main" val="2569749683"/>
                    </a:ext>
                  </a:extLst>
                </a:gridCol>
                <a:gridCol w="1096665">
                  <a:extLst>
                    <a:ext uri="{9D8B030D-6E8A-4147-A177-3AD203B41FA5}">
                      <a16:colId xmlns:a16="http://schemas.microsoft.com/office/drawing/2014/main" val="504450128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1597503493"/>
                    </a:ext>
                  </a:extLst>
                </a:gridCol>
              </a:tblGrid>
              <a:tr h="20163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r13(</a:t>
                      </a:r>
                      <a:r>
                        <a:rPr lang="en-US" altLang="ko-KR" sz="1200" dirty="0" err="1"/>
                        <a:t>sp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r14 (</a:t>
                      </a:r>
                      <a:r>
                        <a:rPr lang="en-US" altLang="ko-KR" sz="1200" dirty="0" err="1"/>
                        <a:t>lr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r15(pc)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617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(3) call </a:t>
                      </a:r>
                      <a:r>
                        <a:rPr lang="ko-KR" altLang="en-US" sz="1200" dirty="0"/>
                        <a:t>직전 </a:t>
                      </a:r>
                      <a:r>
                        <a:rPr lang="en-US" altLang="ko-KR" sz="1200" dirty="0"/>
                        <a:t>(main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0xFF000000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97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(2) call </a:t>
                      </a:r>
                      <a:r>
                        <a:rPr lang="ko-KR" altLang="en-US" sz="1200" dirty="0"/>
                        <a:t>직전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 (3)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0xFEFFFFF0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2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(2)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call </a:t>
                      </a:r>
                      <a:r>
                        <a:rPr lang="ko-KR" altLang="en-US" sz="1200" dirty="0"/>
                        <a:t>직후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(2)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0xFEFFFFF0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5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call </a:t>
                      </a:r>
                      <a:r>
                        <a:rPr lang="ko-KR" altLang="en-US" sz="1200" dirty="0"/>
                        <a:t>직전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(2)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0xFEFFFFE0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7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 return </a:t>
                      </a:r>
                      <a:r>
                        <a:rPr lang="ko-KR" altLang="en-US" sz="1200" dirty="0"/>
                        <a:t>직전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0xFEFFFFE0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7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 return </a:t>
                      </a:r>
                      <a:r>
                        <a:rPr lang="ko-KR" altLang="en-US" sz="1200" dirty="0"/>
                        <a:t>직후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(2)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0xFEFFFFF0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1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(0) call </a:t>
                      </a:r>
                      <a:r>
                        <a:rPr lang="ko-KR" altLang="en-US" sz="1200" dirty="0"/>
                        <a:t>직전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(2)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0xFEFFFFE0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99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 (0) call </a:t>
                      </a:r>
                      <a:r>
                        <a:rPr lang="ko-KR" altLang="en-US" sz="1200" dirty="0"/>
                        <a:t>직후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(0)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0xFEFFFFE0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2032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fibi</a:t>
                      </a:r>
                      <a:r>
                        <a:rPr lang="en-US" altLang="ko-KR" sz="1200" dirty="0"/>
                        <a:t> (0) return </a:t>
                      </a:r>
                      <a:r>
                        <a:rPr lang="ko-KR" altLang="en-US" sz="1200" dirty="0"/>
                        <a:t>직후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(2)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0xFEFFFFE0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17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nd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 call </a:t>
                      </a:r>
                      <a:r>
                        <a:rPr lang="ko-KR" altLang="en-US" sz="1200" dirty="0"/>
                        <a:t>직전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(3)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0xFEFFFFF0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6555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nd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 (1) call </a:t>
                      </a:r>
                      <a:r>
                        <a:rPr lang="ko-KR" altLang="en-US" sz="1200" dirty="0"/>
                        <a:t>직후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0xFEFFFFF0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607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nd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 return </a:t>
                      </a:r>
                      <a:r>
                        <a:rPr lang="ko-KR" altLang="en-US" sz="1200" dirty="0"/>
                        <a:t>직전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(1)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0xFEFFFFF0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2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(3) return</a:t>
                      </a:r>
                      <a:r>
                        <a:rPr lang="ko-KR" altLang="en-US" sz="1200" dirty="0"/>
                        <a:t> 직전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fibo</a:t>
                      </a:r>
                      <a:r>
                        <a:rPr lang="en-US" altLang="ko-KR" sz="1200" dirty="0"/>
                        <a:t>(3) </a:t>
                      </a:r>
                      <a:r>
                        <a:rPr lang="ko-KR" altLang="en-US" sz="1200" dirty="0"/>
                        <a:t>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0xFF000000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0x2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5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0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459AEB-0DF0-48EA-97F6-2C9022D6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1364"/>
            <a:ext cx="10363200" cy="91194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양의 정수가 </a:t>
            </a:r>
            <a:r>
              <a:rPr lang="en-US" altLang="ko-KR" dirty="0"/>
              <a:t>R0,</a:t>
            </a:r>
            <a:r>
              <a:rPr lang="ko-KR" altLang="en-US" dirty="0"/>
              <a:t> </a:t>
            </a:r>
            <a:r>
              <a:rPr lang="en-US" altLang="ko-KR" dirty="0"/>
              <a:t>R1, R2</a:t>
            </a:r>
            <a:r>
              <a:rPr lang="ko-KR" altLang="en-US" dirty="0"/>
              <a:t>에 저장되어 있다</a:t>
            </a:r>
            <a:r>
              <a:rPr lang="en-US" altLang="ko-KR" dirty="0"/>
              <a:t>. </a:t>
            </a:r>
            <a:r>
              <a:rPr lang="ko-KR" altLang="en-US" dirty="0"/>
              <a:t>세개의 수들 중 짝수의 개수를 구해서 </a:t>
            </a:r>
            <a:r>
              <a:rPr lang="en-US" altLang="ko-KR" dirty="0"/>
              <a:t>R3</a:t>
            </a:r>
            <a:r>
              <a:rPr lang="ko-KR" altLang="en-US" dirty="0"/>
              <a:t>에 저장하는 </a:t>
            </a:r>
            <a:r>
              <a:rPr lang="en-US" altLang="ko-KR" dirty="0"/>
              <a:t>subroutine </a:t>
            </a:r>
            <a:r>
              <a:rPr lang="en-US" altLang="ko-KR" dirty="0" err="1"/>
              <a:t>Count_even</a:t>
            </a:r>
            <a:r>
              <a:rPr lang="ko-KR" altLang="en-US" dirty="0"/>
              <a:t> 을 </a:t>
            </a:r>
            <a:r>
              <a:rPr lang="en-US" altLang="ko-KR" dirty="0"/>
              <a:t>ARM assembly code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E6E035-0F0F-4288-B4E2-55FFC811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6FDB4-6A68-47B6-9592-C0BD082D8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B5C95-BE6C-4984-9E64-43CCD518BA7B}"/>
              </a:ext>
            </a:extLst>
          </p:cNvPr>
          <p:cNvSpPr txBox="1"/>
          <p:nvPr/>
        </p:nvSpPr>
        <p:spPr>
          <a:xfrm>
            <a:off x="1427019" y="3429000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Hint: </a:t>
            </a:r>
            <a:r>
              <a:rPr lang="ko-KR" altLang="en-US" dirty="0"/>
              <a:t>양의 정수는 </a:t>
            </a:r>
            <a:r>
              <a:rPr lang="en-US" altLang="ko-KR" dirty="0" err="1"/>
              <a:t>LSb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짝수로 판별된다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BCF89-2D0D-41B8-8EBB-9F68D7017956}"/>
              </a:ext>
            </a:extLst>
          </p:cNvPr>
          <p:cNvSpPr txBox="1"/>
          <p:nvPr/>
        </p:nvSpPr>
        <p:spPr>
          <a:xfrm>
            <a:off x="1688148" y="4265512"/>
            <a:ext cx="23102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</a:p>
          <a:p>
            <a:r>
              <a:rPr lang="en-US" altLang="ko-KR" dirty="0"/>
              <a:t>     MOV R0,#0x1234</a:t>
            </a:r>
          </a:p>
          <a:p>
            <a:r>
              <a:rPr lang="en-US" altLang="ko-KR" dirty="0"/>
              <a:t>     MOV R1,#0x2345</a:t>
            </a:r>
          </a:p>
          <a:p>
            <a:r>
              <a:rPr lang="en-US" altLang="ko-KR" dirty="0"/>
              <a:t>     MOV R2, #0x7330</a:t>
            </a:r>
          </a:p>
          <a:p>
            <a:r>
              <a:rPr lang="en-US" altLang="ko-KR" dirty="0"/>
              <a:t>     BL COUNT_EVEN</a:t>
            </a:r>
          </a:p>
          <a:p>
            <a:r>
              <a:rPr lang="en-US" altLang="ko-KR" dirty="0"/>
              <a:t>     ADD R0, R0, R3</a:t>
            </a:r>
          </a:p>
          <a:p>
            <a:r>
              <a:rPr lang="en-US" altLang="ko-KR" dirty="0"/>
              <a:t>     ADD R1, R1, R3</a:t>
            </a:r>
          </a:p>
          <a:p>
            <a:r>
              <a:rPr lang="en-US" altLang="ko-KR" dirty="0"/>
              <a:t>     ADD R2, R2, R3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881D6-EBCA-4B70-9C61-05927ACFB993}"/>
              </a:ext>
            </a:extLst>
          </p:cNvPr>
          <p:cNvSpPr txBox="1"/>
          <p:nvPr/>
        </p:nvSpPr>
        <p:spPr>
          <a:xfrm>
            <a:off x="6689040" y="2878078"/>
            <a:ext cx="458856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COUNT_EVEN </a:t>
            </a:r>
          </a:p>
          <a:p>
            <a:r>
              <a:rPr lang="en-US" altLang="ko-KR" sz="1400" dirty="0"/>
              <a:t>           BIC     R4, R4, #0xFFFFFFFF</a:t>
            </a:r>
          </a:p>
          <a:p>
            <a:r>
              <a:rPr lang="en-US" altLang="ko-KR" sz="1400" dirty="0"/>
              <a:t>           AND     R4, R0, #0x1</a:t>
            </a:r>
          </a:p>
          <a:p>
            <a:r>
              <a:rPr lang="en-US" altLang="ko-KR" sz="1400" dirty="0"/>
              <a:t>           CMP     R4, #0x0</a:t>
            </a:r>
          </a:p>
          <a:p>
            <a:r>
              <a:rPr lang="en-US" altLang="ko-KR" sz="1400" dirty="0"/>
              <a:t>           ADDEQ   R3, R3, #1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BIC     R4, R4, #0xFFFFFFFF</a:t>
            </a:r>
          </a:p>
          <a:p>
            <a:r>
              <a:rPr lang="en-US" altLang="ko-KR" sz="1400" dirty="0"/>
              <a:t>           AND     R4, R1, #0x1</a:t>
            </a:r>
          </a:p>
          <a:p>
            <a:r>
              <a:rPr lang="en-US" altLang="ko-KR" sz="1400" dirty="0"/>
              <a:t>           CMP     R4, #0x0</a:t>
            </a:r>
          </a:p>
          <a:p>
            <a:r>
              <a:rPr lang="en-US" altLang="ko-KR" sz="1400" dirty="0"/>
              <a:t>           ADDEQ   R3, R3, #1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BIC     R4, R4, #0xFFFFFFFF</a:t>
            </a:r>
          </a:p>
          <a:p>
            <a:r>
              <a:rPr lang="en-US" altLang="ko-KR" sz="1400" dirty="0"/>
              <a:t>           AND     R4, R2, #0x1</a:t>
            </a:r>
          </a:p>
          <a:p>
            <a:r>
              <a:rPr lang="en-US" altLang="ko-KR" sz="1400" dirty="0"/>
              <a:t>           CMP     R4, #0x0</a:t>
            </a:r>
          </a:p>
          <a:p>
            <a:r>
              <a:rPr lang="en-US" altLang="ko-KR" sz="1400" dirty="0"/>
              <a:t>           ADDEQ   R3, R3, #1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MOV     PC, LR</a:t>
            </a:r>
          </a:p>
        </p:txBody>
      </p:sp>
    </p:spTree>
    <p:extLst>
      <p:ext uri="{BB962C8B-B14F-4D97-AF65-F5344CB8AC3E}">
        <p14:creationId xmlns:p14="http://schemas.microsoft.com/office/powerpoint/2010/main" val="364692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AFCA74-EC06-4390-A4F3-0E588E7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2011364"/>
            <a:ext cx="5749637" cy="2020309"/>
          </a:xfrm>
        </p:spPr>
        <p:txBody>
          <a:bodyPr/>
          <a:lstStyle/>
          <a:p>
            <a:r>
              <a:rPr lang="en-US" altLang="ko-KR" dirty="0"/>
              <a:t>The right side ARM code is generated by Chat-GPT. It was intended to find n-</a:t>
            </a:r>
            <a:r>
              <a:rPr lang="en-US" altLang="ko-KR" dirty="0" err="1"/>
              <a:t>th</a:t>
            </a:r>
            <a:r>
              <a:rPr lang="en-US" altLang="ko-KR" dirty="0"/>
              <a:t> Fibonacci number (in this code  n=5). </a:t>
            </a:r>
          </a:p>
          <a:p>
            <a:r>
              <a:rPr lang="en-US" altLang="ko-KR" dirty="0"/>
              <a:t>Is this code logic correct or incorrect? If incorrect, what problem(s) did you find?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F67655-2BF3-47EA-AD04-C5F1F20F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Exercise-2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AB4AC4-116C-4BE0-8937-B25442537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97683C-4E8F-4169-8AF5-C7FB94C4FFF7}" type="slidenum">
              <a:rPr lang="en-US" altLang="ko-KR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2BCCF7-993D-4AC7-B9F6-D46AAC2D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27" y="127722"/>
            <a:ext cx="5594673" cy="6701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D4E0B-A87F-00D9-4F77-C5603D329817}"/>
              </a:ext>
            </a:extLst>
          </p:cNvPr>
          <p:cNvSpPr txBox="1"/>
          <p:nvPr/>
        </p:nvSpPr>
        <p:spPr>
          <a:xfrm>
            <a:off x="787078" y="4031673"/>
            <a:ext cx="522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결과값이 </a:t>
            </a:r>
            <a:r>
              <a:rPr lang="en-US" altLang="ko-KR" dirty="0"/>
              <a:t>R0</a:t>
            </a:r>
            <a:r>
              <a:rPr lang="ko-KR" altLang="en-US" dirty="0"/>
              <a:t>에 저장되어 저장된 값이 제대로 전달되지 않는다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저장 및 연산을 </a:t>
            </a:r>
            <a:r>
              <a:rPr lang="en-US" altLang="ko-KR" dirty="0"/>
              <a:t>R0</a:t>
            </a:r>
            <a:r>
              <a:rPr lang="ko-KR" altLang="en-US" dirty="0"/>
              <a:t>가 아닌 </a:t>
            </a:r>
            <a:r>
              <a:rPr lang="en-US" altLang="ko-KR" dirty="0"/>
              <a:t>R3</a:t>
            </a:r>
            <a:r>
              <a:rPr lang="ko-KR" altLang="en-US" dirty="0"/>
              <a:t>같이 다른 레지스터에 할 경우 논리적으로 맞게 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269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광택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14649</TotalTime>
  <Words>1722</Words>
  <Application>Microsoft Macintosh PowerPoint</Application>
  <PresentationFormat>Widescreen</PresentationFormat>
  <Paragraphs>353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Trebuchet MS</vt:lpstr>
      <vt:lpstr>Wingdings</vt:lpstr>
      <vt:lpstr>줄무늬</vt:lpstr>
      <vt:lpstr> ARM ASSEMBLY programming Practice (2)</vt:lpstr>
      <vt:lpstr>Branch Instruction(1)</vt:lpstr>
      <vt:lpstr>Branch Instruction(2)</vt:lpstr>
      <vt:lpstr>Branch Instruction (3)</vt:lpstr>
      <vt:lpstr>Branch Instruction (4)</vt:lpstr>
      <vt:lpstr>Branch Instruction (4-1)</vt:lpstr>
      <vt:lpstr>Branch Instruction (4-2)</vt:lpstr>
      <vt:lpstr>Exercise-1</vt:lpstr>
      <vt:lpstr>Exercise-2</vt:lpstr>
      <vt:lpstr>Exercise-3</vt:lpstr>
      <vt:lpstr>Exercise-4 (BONUS)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 WRITING AND OPTIMIZING ARM ASSEMBLY CODE</dc:title>
  <dc:creator>이강/10078</dc:creator>
  <cp:lastModifiedBy>김성빈/22100113</cp:lastModifiedBy>
  <cp:revision>78</cp:revision>
  <dcterms:created xsi:type="dcterms:W3CDTF">2024-02-22T15:48:07Z</dcterms:created>
  <dcterms:modified xsi:type="dcterms:W3CDTF">2024-04-02T13:35:14Z</dcterms:modified>
</cp:coreProperties>
</file>