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349" r:id="rId3"/>
    <p:sldId id="342" r:id="rId4"/>
    <p:sldId id="351" r:id="rId5"/>
    <p:sldId id="343" r:id="rId6"/>
    <p:sldId id="344" r:id="rId7"/>
    <p:sldId id="345" r:id="rId8"/>
    <p:sldId id="350" r:id="rId9"/>
    <p:sldId id="332" r:id="rId10"/>
    <p:sldId id="322" r:id="rId11"/>
    <p:sldId id="312" r:id="rId12"/>
    <p:sldId id="319" r:id="rId13"/>
    <p:sldId id="313" r:id="rId14"/>
    <p:sldId id="320" r:id="rId15"/>
    <p:sldId id="326" r:id="rId16"/>
    <p:sldId id="314" r:id="rId17"/>
    <p:sldId id="321" r:id="rId18"/>
    <p:sldId id="328" r:id="rId19"/>
    <p:sldId id="329" r:id="rId20"/>
    <p:sldId id="330" r:id="rId21"/>
    <p:sldId id="331" r:id="rId22"/>
    <p:sldId id="316" r:id="rId23"/>
    <p:sldId id="317" r:id="rId24"/>
    <p:sldId id="346" r:id="rId25"/>
    <p:sldId id="335" r:id="rId26"/>
    <p:sldId id="347" r:id="rId27"/>
    <p:sldId id="348" r:id="rId28"/>
    <p:sldId id="337" r:id="rId29"/>
    <p:sldId id="336"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158" d="100"/>
          <a:sy n="158" d="100"/>
        </p:scale>
        <p:origin x="208" y="9288"/>
      </p:cViewPr>
      <p:guideLst/>
    </p:cSldViewPr>
  </p:slideViewPr>
  <p:notesTextViewPr>
    <p:cViewPr>
      <p:scale>
        <a:sx n="1" d="1"/>
        <a:sy n="1" d="1"/>
      </p:scale>
      <p:origin x="0" y="0"/>
    </p:cViewPr>
  </p:notesTextViewPr>
  <p:gridSpacing cx="396001" cy="396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4" name="그림 7">
            <a:extLst>
              <a:ext uri="{FF2B5EF4-FFF2-40B4-BE49-F238E27FC236}">
                <a16:creationId xmlns:a16="http://schemas.microsoft.com/office/drawing/2014/main" id="{2D6FCAD0-BC9C-43FB-B093-29575DE0AB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21777"/>
          <a:stretch>
            <a:fillRect/>
          </a:stretch>
        </p:blipFill>
        <p:spPr bwMode="auto">
          <a:xfrm>
            <a:off x="0" y="-22225"/>
            <a:ext cx="8737600"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5549" y="80906"/>
            <a:ext cx="8229600" cy="3434656"/>
          </a:xfrm>
        </p:spPr>
        <p:txBody>
          <a:bodyPr/>
          <a:lstStyle>
            <a:lvl1pPr algn="ctr">
              <a:lnSpc>
                <a:spcPct val="80000"/>
              </a:lnSpc>
              <a:defRPr sz="6000" b="1" spc="0" baseline="0">
                <a:solidFill>
                  <a:schemeClr val="bg1"/>
                </a:solidFill>
                <a:effectLst>
                  <a:outerShdw blurRad="38100" dist="38100" dir="2700000" algn="tl">
                    <a:srgbClr val="000000">
                      <a:alpha val="43137"/>
                    </a:srgbClr>
                  </a:outerShdw>
                </a:effectLst>
              </a:defRPr>
            </a:lvl1pPr>
          </a:lstStyle>
          <a:p>
            <a:r>
              <a:rPr lang="ko-KR" altLang="en-US" dirty="0"/>
              <a:t>마스터 제목 스타일 편집</a:t>
            </a:r>
            <a:endParaRPr lang="en-US" dirty="0"/>
          </a:p>
        </p:txBody>
      </p:sp>
      <p:sp>
        <p:nvSpPr>
          <p:cNvPr id="3" name="Subtitle 2"/>
          <p:cNvSpPr>
            <a:spLocks noGrp="1"/>
          </p:cNvSpPr>
          <p:nvPr>
            <p:ph type="subTitle" idx="1"/>
          </p:nvPr>
        </p:nvSpPr>
        <p:spPr>
          <a:xfrm>
            <a:off x="9448800" y="3657600"/>
            <a:ext cx="2517651" cy="2514600"/>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dirty="0"/>
              <a:t>클릭하여 마스터 부제목 스타일 편집</a:t>
            </a:r>
            <a:endParaRPr lang="en-US" dirty="0"/>
          </a:p>
        </p:txBody>
      </p:sp>
      <p:sp>
        <p:nvSpPr>
          <p:cNvPr id="5" name="Footer Placeholder 4">
            <a:extLst>
              <a:ext uri="{FF2B5EF4-FFF2-40B4-BE49-F238E27FC236}">
                <a16:creationId xmlns:a16="http://schemas.microsoft.com/office/drawing/2014/main" id="{C33EDC81-0D6D-4EC8-89B1-21C71F22164D}"/>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6" name="Slide Number Placeholder 5">
            <a:extLst>
              <a:ext uri="{FF2B5EF4-FFF2-40B4-BE49-F238E27FC236}">
                <a16:creationId xmlns:a16="http://schemas.microsoft.com/office/drawing/2014/main" id="{FDE5ADA7-9F42-463B-8385-EC7AD3AA5998}"/>
              </a:ext>
            </a:extLst>
          </p:cNvPr>
          <p:cNvSpPr>
            <a:spLocks noGrp="1"/>
          </p:cNvSpPr>
          <p:nvPr>
            <p:ph type="sldNum" sz="quarter" idx="11"/>
          </p:nvPr>
        </p:nvSpPr>
        <p:spPr/>
        <p:txBody>
          <a:bodyPr/>
          <a:lstStyle>
            <a:lvl1pPr>
              <a:defRPr/>
            </a:lvl1pPr>
          </a:lstStyle>
          <a:p>
            <a:pPr>
              <a:defRPr/>
            </a:pPr>
            <a:fld id="{2F774BC7-A575-4D21-B7D9-971CFD3ABFE3}" type="slidenum">
              <a:rPr lang="en-US" altLang="ko-KR"/>
              <a:pPr>
                <a:defRPr/>
              </a:pPr>
              <a:t>‹#›</a:t>
            </a:fld>
            <a:endParaRPr lang="ko-KR" altLang="en-US"/>
          </a:p>
        </p:txBody>
      </p:sp>
    </p:spTree>
    <p:extLst>
      <p:ext uri="{BB962C8B-B14F-4D97-AF65-F5344CB8AC3E}">
        <p14:creationId xmlns:p14="http://schemas.microsoft.com/office/powerpoint/2010/main" val="130827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제목 8">
            <a:extLst>
              <a:ext uri="{FF2B5EF4-FFF2-40B4-BE49-F238E27FC236}">
                <a16:creationId xmlns:a16="http://schemas.microsoft.com/office/drawing/2014/main" id="{F3276BCE-450E-4A3A-9B4C-53BB6A39197F}"/>
              </a:ext>
            </a:extLst>
          </p:cNvPr>
          <p:cNvSpPr>
            <a:spLocks noGrp="1"/>
          </p:cNvSpPr>
          <p:nvPr>
            <p:ph type="title"/>
          </p:nvPr>
        </p:nvSpPr>
        <p:spPr/>
        <p:txBody>
          <a:bodyPr/>
          <a:lstStyle>
            <a:lvl1pPr>
              <a:defRPr cap="none" baseline="0">
                <a:latin typeface="+mj-ea"/>
                <a:ea typeface="+mj-ea"/>
              </a:defRPr>
            </a:lvl1pPr>
          </a:lstStyle>
          <a:p>
            <a:r>
              <a:rPr lang="ko-KR" altLang="en-US" dirty="0"/>
              <a:t>마스터 제목 스타일 편집</a:t>
            </a:r>
          </a:p>
        </p:txBody>
      </p:sp>
      <p:sp>
        <p:nvSpPr>
          <p:cNvPr id="4" name="Footer Placeholder 4">
            <a:extLst>
              <a:ext uri="{FF2B5EF4-FFF2-40B4-BE49-F238E27FC236}">
                <a16:creationId xmlns:a16="http://schemas.microsoft.com/office/drawing/2014/main" id="{D048B49E-1E91-4259-A850-0B0274D443CD}"/>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5" name="Slide Number Placeholder 5">
            <a:extLst>
              <a:ext uri="{FF2B5EF4-FFF2-40B4-BE49-F238E27FC236}">
                <a16:creationId xmlns:a16="http://schemas.microsoft.com/office/drawing/2014/main" id="{436E6A30-3D88-4513-A385-DE4841A323F4}"/>
              </a:ext>
            </a:extLst>
          </p:cNvPr>
          <p:cNvSpPr>
            <a:spLocks noGrp="1"/>
          </p:cNvSpPr>
          <p:nvPr>
            <p:ph type="sldNum" sz="quarter" idx="11"/>
          </p:nvPr>
        </p:nvSpPr>
        <p:spPr/>
        <p:txBody>
          <a:bodyPr/>
          <a:lstStyle>
            <a:lvl1pPr>
              <a:defRPr/>
            </a:lvl1pPr>
          </a:lstStyle>
          <a:p>
            <a:pPr>
              <a:defRPr/>
            </a:pPr>
            <a:fld id="{CC97683C-4E8F-4169-8AF5-C7FB94C4FFF7}" type="slidenum">
              <a:rPr lang="en-US" altLang="ko-KR"/>
              <a:pPr>
                <a:defRPr/>
              </a:pPr>
              <a:t>‹#›</a:t>
            </a:fld>
            <a:endParaRPr lang="ko-KR" altLang="en-US"/>
          </a:p>
        </p:txBody>
      </p:sp>
    </p:spTree>
    <p:extLst>
      <p:ext uri="{BB962C8B-B14F-4D97-AF65-F5344CB8AC3E}">
        <p14:creationId xmlns:p14="http://schemas.microsoft.com/office/powerpoint/2010/main" val="128214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93D6B0D-8968-45DD-AD98-C986E1693FF2}"/>
              </a:ext>
            </a:extLst>
          </p:cNvPr>
          <p:cNvSpPr/>
          <p:nvPr/>
        </p:nvSpPr>
        <p:spPr>
          <a:xfrm>
            <a:off x="-6351" y="2058988"/>
            <a:ext cx="12196235"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oAutofit/>
          </a:bodyPr>
          <a:lstStyle>
            <a:lvl1pPr algn="ctr">
              <a:lnSpc>
                <a:spcPct val="80000"/>
              </a:lnSpc>
              <a:defRPr sz="6000" b="0" spc="0" baseline="0">
                <a:solidFill>
                  <a:schemeClr val="bg1"/>
                </a:solidFill>
              </a:defRPr>
            </a:lvl1pPr>
          </a:lstStyle>
          <a:p>
            <a:r>
              <a:rPr lang="ko-KR" altLang="en-US" dirty="0"/>
              <a:t>마스터 제목 스타일 편집</a:t>
            </a:r>
            <a:endParaRPr lang="en-US" dirty="0"/>
          </a:p>
        </p:txBody>
      </p:sp>
      <p:sp>
        <p:nvSpPr>
          <p:cNvPr id="3" name="Text Placeholder 2"/>
          <p:cNvSpPr>
            <a:spLocks noGrp="1"/>
          </p:cNvSpPr>
          <p:nvPr>
            <p:ph type="body" idx="1"/>
          </p:nvPr>
        </p:nvSpPr>
        <p:spPr>
          <a:xfrm>
            <a:off x="833191" y="3984401"/>
            <a:ext cx="10515600" cy="1174639"/>
          </a:xfrm>
        </p:spPr>
        <p:txBody>
          <a:bodyPr>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5" name="Footer Placeholder 4">
            <a:extLst>
              <a:ext uri="{FF2B5EF4-FFF2-40B4-BE49-F238E27FC236}">
                <a16:creationId xmlns:a16="http://schemas.microsoft.com/office/drawing/2014/main" id="{E683ECD1-C33D-4995-8A42-3D6A938F55A2}"/>
              </a:ext>
            </a:extLst>
          </p:cNvPr>
          <p:cNvSpPr>
            <a:spLocks noGrp="1"/>
          </p:cNvSpPr>
          <p:nvPr>
            <p:ph type="ftr" sz="quarter" idx="10"/>
          </p:nvPr>
        </p:nvSpPr>
        <p:spPr/>
        <p:txBody>
          <a:bodyPr/>
          <a:lstStyle>
            <a:lvl1pPr>
              <a:defRPr>
                <a:solidFill>
                  <a:schemeClr val="tx2"/>
                </a:solidFill>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6" name="Slide Number Placeholder 5">
            <a:extLst>
              <a:ext uri="{FF2B5EF4-FFF2-40B4-BE49-F238E27FC236}">
                <a16:creationId xmlns:a16="http://schemas.microsoft.com/office/drawing/2014/main" id="{3DD2F106-7F66-4DE3-8DFD-51183EA81453}"/>
              </a:ext>
            </a:extLst>
          </p:cNvPr>
          <p:cNvSpPr>
            <a:spLocks noGrp="1"/>
          </p:cNvSpPr>
          <p:nvPr>
            <p:ph type="sldNum" sz="quarter" idx="11"/>
          </p:nvPr>
        </p:nvSpPr>
        <p:spPr/>
        <p:txBody>
          <a:bodyPr/>
          <a:lstStyle>
            <a:lvl1pPr>
              <a:defRPr>
                <a:solidFill>
                  <a:schemeClr val="tx2"/>
                </a:solidFill>
              </a:defRPr>
            </a:lvl1pPr>
          </a:lstStyle>
          <a:p>
            <a:pPr>
              <a:defRPr/>
            </a:pPr>
            <a:fld id="{4DD2DD2F-09C0-4B0F-9145-53A1EBBC4076}" type="slidenum">
              <a:rPr lang="en-US" altLang="ko-KR"/>
              <a:pPr>
                <a:defRPr/>
              </a:pPr>
              <a:t>‹#›</a:t>
            </a:fld>
            <a:endParaRPr lang="ko-KR" altLang="en-US"/>
          </a:p>
        </p:txBody>
      </p:sp>
    </p:spTree>
    <p:extLst>
      <p:ext uri="{BB962C8B-B14F-4D97-AF65-F5344CB8AC3E}">
        <p14:creationId xmlns:p14="http://schemas.microsoft.com/office/powerpoint/2010/main" val="25203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914396" y="2011680"/>
            <a:ext cx="48768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400800" y="2011680"/>
            <a:ext cx="48768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Footer Placeholder 4">
            <a:extLst>
              <a:ext uri="{FF2B5EF4-FFF2-40B4-BE49-F238E27FC236}">
                <a16:creationId xmlns:a16="http://schemas.microsoft.com/office/drawing/2014/main" id="{D38C395D-384D-4FD2-9A10-4C3E00D50EA8}"/>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6" name="Slide Number Placeholder 5">
            <a:extLst>
              <a:ext uri="{FF2B5EF4-FFF2-40B4-BE49-F238E27FC236}">
                <a16:creationId xmlns:a16="http://schemas.microsoft.com/office/drawing/2014/main" id="{CDB371F1-8E8D-4E2B-B809-CF0E9F1FE824}"/>
              </a:ext>
            </a:extLst>
          </p:cNvPr>
          <p:cNvSpPr>
            <a:spLocks noGrp="1"/>
          </p:cNvSpPr>
          <p:nvPr>
            <p:ph type="sldNum" sz="quarter" idx="11"/>
          </p:nvPr>
        </p:nvSpPr>
        <p:spPr/>
        <p:txBody>
          <a:bodyPr/>
          <a:lstStyle>
            <a:lvl1pPr>
              <a:defRPr/>
            </a:lvl1pPr>
          </a:lstStyle>
          <a:p>
            <a:pPr>
              <a:defRPr/>
            </a:pPr>
            <a:fld id="{61BB885C-BB89-4884-8B30-812BAE026380}" type="slidenum">
              <a:rPr lang="en-US" altLang="ko-KR"/>
              <a:pPr>
                <a:defRPr/>
              </a:pPr>
              <a:t>‹#›</a:t>
            </a:fld>
            <a:endParaRPr lang="ko-KR" altLang="en-US"/>
          </a:p>
        </p:txBody>
      </p:sp>
    </p:spTree>
    <p:extLst>
      <p:ext uri="{BB962C8B-B14F-4D97-AF65-F5344CB8AC3E}">
        <p14:creationId xmlns:p14="http://schemas.microsoft.com/office/powerpoint/2010/main" val="259275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914400" y="1913470"/>
            <a:ext cx="48768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914400" y="2656566"/>
            <a:ext cx="48768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400571" y="1913470"/>
            <a:ext cx="48768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400571" y="2656564"/>
            <a:ext cx="48768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Footer Placeholder 4">
            <a:extLst>
              <a:ext uri="{FF2B5EF4-FFF2-40B4-BE49-F238E27FC236}">
                <a16:creationId xmlns:a16="http://schemas.microsoft.com/office/drawing/2014/main" id="{25E0164D-D713-4541-B79A-26DEF9D7770F}"/>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8" name="Slide Number Placeholder 5">
            <a:extLst>
              <a:ext uri="{FF2B5EF4-FFF2-40B4-BE49-F238E27FC236}">
                <a16:creationId xmlns:a16="http://schemas.microsoft.com/office/drawing/2014/main" id="{5C77EDEF-12DD-4EEB-8524-F633070B5771}"/>
              </a:ext>
            </a:extLst>
          </p:cNvPr>
          <p:cNvSpPr>
            <a:spLocks noGrp="1"/>
          </p:cNvSpPr>
          <p:nvPr>
            <p:ph type="sldNum" sz="quarter" idx="11"/>
          </p:nvPr>
        </p:nvSpPr>
        <p:spPr/>
        <p:txBody>
          <a:bodyPr/>
          <a:lstStyle>
            <a:lvl1pPr>
              <a:defRPr/>
            </a:lvl1pPr>
          </a:lstStyle>
          <a:p>
            <a:pPr>
              <a:defRPr/>
            </a:pPr>
            <a:fld id="{AB02517F-6192-4E59-A756-6511F1B008B0}" type="slidenum">
              <a:rPr lang="en-US" altLang="ko-KR"/>
              <a:pPr>
                <a:defRPr/>
              </a:pPr>
              <a:t>‹#›</a:t>
            </a:fld>
            <a:endParaRPr lang="ko-KR" altLang="en-US"/>
          </a:p>
        </p:txBody>
      </p:sp>
    </p:spTree>
    <p:extLst>
      <p:ext uri="{BB962C8B-B14F-4D97-AF65-F5344CB8AC3E}">
        <p14:creationId xmlns:p14="http://schemas.microsoft.com/office/powerpoint/2010/main" val="376540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Footer Placeholder 4">
            <a:extLst>
              <a:ext uri="{FF2B5EF4-FFF2-40B4-BE49-F238E27FC236}">
                <a16:creationId xmlns:a16="http://schemas.microsoft.com/office/drawing/2014/main" id="{0EAD4AE3-60E5-4046-8ADC-E239E58A820B}"/>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4" name="Slide Number Placeholder 5">
            <a:extLst>
              <a:ext uri="{FF2B5EF4-FFF2-40B4-BE49-F238E27FC236}">
                <a16:creationId xmlns:a16="http://schemas.microsoft.com/office/drawing/2014/main" id="{3D5A25A8-1B7A-4E6D-937D-9D66790A40CF}"/>
              </a:ext>
            </a:extLst>
          </p:cNvPr>
          <p:cNvSpPr>
            <a:spLocks noGrp="1"/>
          </p:cNvSpPr>
          <p:nvPr>
            <p:ph type="sldNum" sz="quarter" idx="11"/>
          </p:nvPr>
        </p:nvSpPr>
        <p:spPr/>
        <p:txBody>
          <a:bodyPr/>
          <a:lstStyle>
            <a:lvl1pPr>
              <a:defRPr/>
            </a:lvl1pPr>
          </a:lstStyle>
          <a:p>
            <a:pPr>
              <a:defRPr/>
            </a:pPr>
            <a:fld id="{915307B6-A0A0-420A-B580-81DCDED053E2}" type="slidenum">
              <a:rPr lang="en-US" altLang="ko-KR"/>
              <a:pPr>
                <a:defRPr/>
              </a:pPr>
              <a:t>‹#›</a:t>
            </a:fld>
            <a:endParaRPr lang="ko-KR" altLang="en-US"/>
          </a:p>
        </p:txBody>
      </p:sp>
    </p:spTree>
    <p:extLst>
      <p:ext uri="{BB962C8B-B14F-4D97-AF65-F5344CB8AC3E}">
        <p14:creationId xmlns:p14="http://schemas.microsoft.com/office/powerpoint/2010/main" val="9434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36D1-1C08-45A3-8E73-96607E05087A}"/>
              </a:ext>
            </a:extLst>
          </p:cNvPr>
          <p:cNvSpPr>
            <a:spLocks noGrp="1"/>
          </p:cNvSpPr>
          <p:nvPr>
            <p:ph type="dt" sz="half" idx="10"/>
          </p:nvPr>
        </p:nvSpPr>
        <p:spPr>
          <a:xfrm>
            <a:off x="908051" y="6423026"/>
            <a:ext cx="3460749"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굴림" panose="020B0600000101010101" pitchFamily="50" charset="-127"/>
              </a:defRPr>
            </a:lvl1pPr>
          </a:lstStyle>
          <a:p>
            <a:pPr>
              <a:defRPr/>
            </a:pPr>
            <a:endParaRPr lang="en-US" altLang="ko-KR"/>
          </a:p>
        </p:txBody>
      </p:sp>
      <p:sp>
        <p:nvSpPr>
          <p:cNvPr id="3" name="Footer Placeholder 2">
            <a:extLst>
              <a:ext uri="{FF2B5EF4-FFF2-40B4-BE49-F238E27FC236}">
                <a16:creationId xmlns:a16="http://schemas.microsoft.com/office/drawing/2014/main" id="{54ABF0D8-9FD3-4F3E-90C7-EFB8A6CAD608}"/>
              </a:ext>
            </a:extLst>
          </p:cNvPr>
          <p:cNvSpPr>
            <a:spLocks noGrp="1"/>
          </p:cNvSpPr>
          <p:nvPr>
            <p:ph type="ftr" sz="quarter" idx="11"/>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4" name="Slide Number Placeholder 3">
            <a:extLst>
              <a:ext uri="{FF2B5EF4-FFF2-40B4-BE49-F238E27FC236}">
                <a16:creationId xmlns:a16="http://schemas.microsoft.com/office/drawing/2014/main" id="{4C44D287-9E70-4BCC-AAC0-C1C0CE2CE468}"/>
              </a:ext>
            </a:extLst>
          </p:cNvPr>
          <p:cNvSpPr>
            <a:spLocks noGrp="1"/>
          </p:cNvSpPr>
          <p:nvPr>
            <p:ph type="sldNum" sz="quarter" idx="12"/>
          </p:nvPr>
        </p:nvSpPr>
        <p:spPr/>
        <p:txBody>
          <a:bodyPr/>
          <a:lstStyle>
            <a:lvl1pPr>
              <a:defRPr/>
            </a:lvl1pPr>
          </a:lstStyle>
          <a:p>
            <a:pPr>
              <a:defRPr/>
            </a:pPr>
            <a:fld id="{E6E8923C-C6A5-4664-8E46-941110173FE3}" type="slidenum">
              <a:rPr lang="en-US" altLang="ko-KR"/>
              <a:pPr>
                <a:defRPr/>
              </a:pPr>
              <a:t>‹#›</a:t>
            </a:fld>
            <a:endParaRPr lang="ko-KR" altLang="en-US"/>
          </a:p>
        </p:txBody>
      </p:sp>
    </p:spTree>
    <p:extLst>
      <p:ext uri="{BB962C8B-B14F-4D97-AF65-F5344CB8AC3E}">
        <p14:creationId xmlns:p14="http://schemas.microsoft.com/office/powerpoint/2010/main" val="35205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a:xfrm>
            <a:off x="914400" y="2148840"/>
            <a:ext cx="6096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7856757" y="2147488"/>
            <a:ext cx="341376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a:extLst>
              <a:ext uri="{FF2B5EF4-FFF2-40B4-BE49-F238E27FC236}">
                <a16:creationId xmlns:a16="http://schemas.microsoft.com/office/drawing/2014/main" id="{FBCDA107-BBD4-472C-8235-A78A1F973FAF}"/>
              </a:ext>
            </a:extLst>
          </p:cNvPr>
          <p:cNvSpPr>
            <a:spLocks noGrp="1"/>
          </p:cNvSpPr>
          <p:nvPr>
            <p:ph type="dt" sz="half" idx="10"/>
          </p:nvPr>
        </p:nvSpPr>
        <p:spPr>
          <a:xfrm>
            <a:off x="908051" y="6423026"/>
            <a:ext cx="3460749"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굴림" panose="020B0600000101010101" pitchFamily="50" charset="-127"/>
              </a:defRPr>
            </a:lvl1pPr>
          </a:lstStyle>
          <a:p>
            <a:pPr>
              <a:defRPr/>
            </a:pPr>
            <a:endParaRPr lang="en-US" altLang="ko-KR"/>
          </a:p>
        </p:txBody>
      </p:sp>
      <p:sp>
        <p:nvSpPr>
          <p:cNvPr id="6" name="Footer Placeholder 5">
            <a:extLst>
              <a:ext uri="{FF2B5EF4-FFF2-40B4-BE49-F238E27FC236}">
                <a16:creationId xmlns:a16="http://schemas.microsoft.com/office/drawing/2014/main" id="{5E6B48AC-FE6E-43BB-A148-C00EA38322BA}"/>
              </a:ext>
            </a:extLst>
          </p:cNvPr>
          <p:cNvSpPr>
            <a:spLocks noGrp="1"/>
          </p:cNvSpPr>
          <p:nvPr>
            <p:ph type="ftr" sz="quarter" idx="11"/>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7" name="Slide Number Placeholder 6">
            <a:extLst>
              <a:ext uri="{FF2B5EF4-FFF2-40B4-BE49-F238E27FC236}">
                <a16:creationId xmlns:a16="http://schemas.microsoft.com/office/drawing/2014/main" id="{3F84B6F1-B281-426A-942D-B1C1FED5391E}"/>
              </a:ext>
            </a:extLst>
          </p:cNvPr>
          <p:cNvSpPr>
            <a:spLocks noGrp="1"/>
          </p:cNvSpPr>
          <p:nvPr>
            <p:ph type="sldNum" sz="quarter" idx="12"/>
          </p:nvPr>
        </p:nvSpPr>
        <p:spPr/>
        <p:txBody>
          <a:bodyPr/>
          <a:lstStyle>
            <a:lvl1pPr>
              <a:defRPr/>
            </a:lvl1pPr>
          </a:lstStyle>
          <a:p>
            <a:pPr>
              <a:defRPr/>
            </a:pPr>
            <a:fld id="{296AD9AF-378A-4CC3-A2FA-2769818D5D31}" type="slidenum">
              <a:rPr lang="en-US" altLang="ko-KR"/>
              <a:pPr>
                <a:defRPr/>
              </a:pPr>
              <a:t>‹#›</a:t>
            </a:fld>
            <a:endParaRPr lang="ko-KR" altLang="en-US"/>
          </a:p>
        </p:txBody>
      </p:sp>
    </p:spTree>
    <p:extLst>
      <p:ext uri="{BB962C8B-B14F-4D97-AF65-F5344CB8AC3E}">
        <p14:creationId xmlns:p14="http://schemas.microsoft.com/office/powerpoint/2010/main" val="196361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914400" y="2211494"/>
            <a:ext cx="6339840" cy="3840480"/>
          </a:xfrm>
          <a:solidFill>
            <a:schemeClr val="tx2">
              <a:lumMod val="60000"/>
              <a:lumOff val="40000"/>
            </a:schemeClr>
          </a:solidFill>
        </p:spPr>
        <p:txBody>
          <a:bodyPr tIns="365760" rtlCol="0">
            <a:normAutofit/>
          </a:bodyPr>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dirty="0"/>
          </a:p>
        </p:txBody>
      </p:sp>
      <p:sp>
        <p:nvSpPr>
          <p:cNvPr id="4" name="Text Placeholder 3"/>
          <p:cNvSpPr>
            <a:spLocks noGrp="1"/>
          </p:cNvSpPr>
          <p:nvPr>
            <p:ph type="body" sz="half" idx="2"/>
          </p:nvPr>
        </p:nvSpPr>
        <p:spPr>
          <a:xfrm>
            <a:off x="7847135" y="2150621"/>
            <a:ext cx="341376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Footer Placeholder 4">
            <a:extLst>
              <a:ext uri="{FF2B5EF4-FFF2-40B4-BE49-F238E27FC236}">
                <a16:creationId xmlns:a16="http://schemas.microsoft.com/office/drawing/2014/main" id="{A5D2906C-A347-4F09-8C8D-2267099F45AC}"/>
              </a:ext>
            </a:extLst>
          </p:cNvPr>
          <p:cNvSpPr>
            <a:spLocks noGrp="1"/>
          </p:cNvSpPr>
          <p:nvPr>
            <p:ph type="ftr" sz="quarter" idx="10"/>
          </p:nvPr>
        </p:nvSpPr>
        <p:spPr/>
        <p:txBody>
          <a:bodyPr/>
          <a:lstStyle>
            <a:lvl1pPr>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6" name="Slide Number Placeholder 5">
            <a:extLst>
              <a:ext uri="{FF2B5EF4-FFF2-40B4-BE49-F238E27FC236}">
                <a16:creationId xmlns:a16="http://schemas.microsoft.com/office/drawing/2014/main" id="{697A4E02-91FD-4FC7-A9EC-6E86F036A078}"/>
              </a:ext>
            </a:extLst>
          </p:cNvPr>
          <p:cNvSpPr>
            <a:spLocks noGrp="1"/>
          </p:cNvSpPr>
          <p:nvPr>
            <p:ph type="sldNum" sz="quarter" idx="11"/>
          </p:nvPr>
        </p:nvSpPr>
        <p:spPr/>
        <p:txBody>
          <a:bodyPr/>
          <a:lstStyle>
            <a:lvl1pPr>
              <a:defRPr/>
            </a:lvl1pPr>
          </a:lstStyle>
          <a:p>
            <a:pPr>
              <a:defRPr/>
            </a:pPr>
            <a:fld id="{056D10CC-2C32-44E5-B928-3A91812544AD}" type="slidenum">
              <a:rPr lang="en-US" altLang="ko-KR"/>
              <a:pPr>
                <a:defRPr/>
              </a:pPr>
              <a:t>‹#›</a:t>
            </a:fld>
            <a:endParaRPr lang="ko-KR" altLang="en-US"/>
          </a:p>
        </p:txBody>
      </p:sp>
    </p:spTree>
    <p:extLst>
      <p:ext uri="{BB962C8B-B14F-4D97-AF65-F5344CB8AC3E}">
        <p14:creationId xmlns:p14="http://schemas.microsoft.com/office/powerpoint/2010/main" val="401345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3C8CB4A-2D9E-4055-8373-A09F4A56336B}"/>
              </a:ext>
            </a:extLst>
          </p:cNvPr>
          <p:cNvSpPr/>
          <p:nvPr/>
        </p:nvSpPr>
        <p:spPr>
          <a:xfrm>
            <a:off x="2117" y="0"/>
            <a:ext cx="12189883" cy="164623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endParaRPr lang="ko-KR" altLang="en-US" sz="1800" dirty="0"/>
          </a:p>
        </p:txBody>
      </p:sp>
      <p:sp>
        <p:nvSpPr>
          <p:cNvPr id="2" name="Title Placeholder 1">
            <a:extLst>
              <a:ext uri="{FF2B5EF4-FFF2-40B4-BE49-F238E27FC236}">
                <a16:creationId xmlns:a16="http://schemas.microsoft.com/office/drawing/2014/main" id="{7C670992-5476-4FA7-8A6F-1390249A7230}"/>
              </a:ext>
            </a:extLst>
          </p:cNvPr>
          <p:cNvSpPr>
            <a:spLocks noGrp="1"/>
          </p:cNvSpPr>
          <p:nvPr>
            <p:ph type="title"/>
          </p:nvPr>
        </p:nvSpPr>
        <p:spPr>
          <a:xfrm>
            <a:off x="914400" y="284164"/>
            <a:ext cx="10363200" cy="1011237"/>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1028" name="Text Placeholder 2">
            <a:extLst>
              <a:ext uri="{FF2B5EF4-FFF2-40B4-BE49-F238E27FC236}">
                <a16:creationId xmlns:a16="http://schemas.microsoft.com/office/drawing/2014/main" id="{23DF42A0-8D81-4B0B-B996-981FB374A244}"/>
              </a:ext>
            </a:extLst>
          </p:cNvPr>
          <p:cNvSpPr>
            <a:spLocks noGrp="1" noChangeArrowheads="1"/>
          </p:cNvSpPr>
          <p:nvPr>
            <p:ph type="body" idx="1"/>
          </p:nvPr>
        </p:nvSpPr>
        <p:spPr bwMode="auto">
          <a:xfrm>
            <a:off x="914400" y="2011364"/>
            <a:ext cx="10363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 다섯째 수준</a:t>
            </a:r>
          </a:p>
        </p:txBody>
      </p:sp>
      <p:sp>
        <p:nvSpPr>
          <p:cNvPr id="5" name="Footer Placeholder 4">
            <a:extLst>
              <a:ext uri="{FF2B5EF4-FFF2-40B4-BE49-F238E27FC236}">
                <a16:creationId xmlns:a16="http://schemas.microsoft.com/office/drawing/2014/main" id="{F10C2F20-5B21-48A7-ACE1-DF8D9E83BF9B}"/>
              </a:ext>
            </a:extLst>
          </p:cNvPr>
          <p:cNvSpPr>
            <a:spLocks noGrp="1"/>
          </p:cNvSpPr>
          <p:nvPr>
            <p:ph type="ftr" sz="quarter" idx="3"/>
          </p:nvPr>
        </p:nvSpPr>
        <p:spPr>
          <a:xfrm>
            <a:off x="5588001" y="6423026"/>
            <a:ext cx="5414433" cy="365125"/>
          </a:xfrm>
          <a:prstGeom prst="rect">
            <a:avLst/>
          </a:prstGeom>
        </p:spPr>
        <p:txBody>
          <a:bodyPr vert="horz" lIns="91440" tIns="45720" rIns="91440" bIns="45720" rtlCol="0" anchor="ctr"/>
          <a:lstStyle>
            <a:lvl1pPr marL="12700" algn="r" eaLnBrk="1" fontAlgn="auto" hangingPunct="1">
              <a:lnSpc>
                <a:spcPts val="1370"/>
              </a:lnSpc>
              <a:spcBef>
                <a:spcPts val="0"/>
              </a:spcBef>
              <a:spcAft>
                <a:spcPts val="0"/>
              </a:spcAft>
              <a:defRPr sz="1050">
                <a:solidFill>
                  <a:schemeClr val="tx1"/>
                </a:solidFill>
                <a:latin typeface="+mn-lt"/>
              </a:defRPr>
            </a:lvl1pPr>
          </a:lstStyle>
          <a:p>
            <a:pPr>
              <a:defRPr/>
            </a:pPr>
            <a:r>
              <a:rPr lang="en-US"/>
              <a:t>Handong</a:t>
            </a:r>
            <a:r>
              <a:rPr lang="en-US" spc="-45"/>
              <a:t> </a:t>
            </a:r>
            <a:r>
              <a:rPr lang="en-US"/>
              <a:t>Global</a:t>
            </a:r>
            <a:r>
              <a:rPr lang="en-US" spc="-35"/>
              <a:t> </a:t>
            </a:r>
            <a:r>
              <a:rPr lang="en-US" spc="-10"/>
              <a:t>University</a:t>
            </a:r>
            <a:endParaRPr lang="en-US" spc="-10" dirty="0"/>
          </a:p>
        </p:txBody>
      </p:sp>
      <p:sp>
        <p:nvSpPr>
          <p:cNvPr id="6" name="Slide Number Placeholder 5">
            <a:extLst>
              <a:ext uri="{FF2B5EF4-FFF2-40B4-BE49-F238E27FC236}">
                <a16:creationId xmlns:a16="http://schemas.microsoft.com/office/drawing/2014/main" id="{1696D07C-5D91-481D-ACE4-98C7C0BBC5A9}"/>
              </a:ext>
            </a:extLst>
          </p:cNvPr>
          <p:cNvSpPr>
            <a:spLocks noGrp="1"/>
          </p:cNvSpPr>
          <p:nvPr>
            <p:ph type="sldNum" sz="quarter" idx="4"/>
          </p:nvPr>
        </p:nvSpPr>
        <p:spPr>
          <a:xfrm>
            <a:off x="11019367" y="6423026"/>
            <a:ext cx="946151" cy="365125"/>
          </a:xfrm>
          <a:prstGeom prst="rect">
            <a:avLst/>
          </a:prstGeom>
        </p:spPr>
        <p:txBody>
          <a:bodyPr vert="horz" lIns="45720" tIns="45720" rIns="91440" bIns="45720" rtlCol="0" anchor="ctr"/>
          <a:lstStyle>
            <a:lvl1pPr algn="l" eaLnBrk="1" fontAlgn="auto" hangingPunct="1">
              <a:spcBef>
                <a:spcPts val="0"/>
              </a:spcBef>
              <a:spcAft>
                <a:spcPts val="0"/>
              </a:spcAft>
              <a:defRPr sz="1200" b="0">
                <a:solidFill>
                  <a:schemeClr val="tx1"/>
                </a:solidFill>
                <a:latin typeface="+mn-lt"/>
              </a:defRPr>
            </a:lvl1pPr>
          </a:lstStyle>
          <a:p>
            <a:pPr>
              <a:defRPr/>
            </a:pPr>
            <a:fld id="{6471B5F3-91B4-457C-B90B-C46302184CCA}" type="slidenum">
              <a:rPr lang="en-US" altLang="ko-KR"/>
              <a:pPr>
                <a:defRPr/>
              </a:pPr>
              <a:t>‹#›</a:t>
            </a:fld>
            <a:endParaRPr lang="ko-KR" altLang="en-US"/>
          </a:p>
        </p:txBody>
      </p:sp>
    </p:spTree>
    <p:extLst>
      <p:ext uri="{BB962C8B-B14F-4D97-AF65-F5344CB8AC3E}">
        <p14:creationId xmlns:p14="http://schemas.microsoft.com/office/powerpoint/2010/main" val="362059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rtl="0" eaLnBrk="0" fontAlgn="base" latinLnBrk="1" hangingPunct="0">
        <a:lnSpc>
          <a:spcPct val="85000"/>
        </a:lnSpc>
        <a:spcBef>
          <a:spcPct val="0"/>
        </a:spcBef>
        <a:spcAft>
          <a:spcPct val="0"/>
        </a:spcAft>
        <a:defRPr sz="4000" kern="1200" cap="all">
          <a:solidFill>
            <a:schemeClr val="bg1"/>
          </a:solidFill>
          <a:latin typeface="Arial" panose="020B0604020202020204" pitchFamily="34" charset="0"/>
          <a:ea typeface="+mj-ea"/>
          <a:cs typeface="+mj-cs"/>
        </a:defRPr>
      </a:lvl1pPr>
      <a:lvl2pPr algn="l" rtl="0" eaLnBrk="0" fontAlgn="base" latinLnBrk="1" hangingPunct="0">
        <a:lnSpc>
          <a:spcPct val="85000"/>
        </a:lnSpc>
        <a:spcBef>
          <a:spcPct val="0"/>
        </a:spcBef>
        <a:spcAft>
          <a:spcPct val="0"/>
        </a:spcAft>
        <a:defRPr sz="4000">
          <a:solidFill>
            <a:schemeClr val="bg1"/>
          </a:solidFill>
          <a:latin typeface="Arial" panose="020B0604020202020204" pitchFamily="34" charset="0"/>
        </a:defRPr>
      </a:lvl2pPr>
      <a:lvl3pPr algn="l" rtl="0" eaLnBrk="0" fontAlgn="base" latinLnBrk="1" hangingPunct="0">
        <a:lnSpc>
          <a:spcPct val="85000"/>
        </a:lnSpc>
        <a:spcBef>
          <a:spcPct val="0"/>
        </a:spcBef>
        <a:spcAft>
          <a:spcPct val="0"/>
        </a:spcAft>
        <a:defRPr sz="4000">
          <a:solidFill>
            <a:schemeClr val="bg1"/>
          </a:solidFill>
          <a:latin typeface="Arial" panose="020B0604020202020204" pitchFamily="34" charset="0"/>
        </a:defRPr>
      </a:lvl3pPr>
      <a:lvl4pPr algn="l" rtl="0" eaLnBrk="0" fontAlgn="base" latinLnBrk="1" hangingPunct="0">
        <a:lnSpc>
          <a:spcPct val="85000"/>
        </a:lnSpc>
        <a:spcBef>
          <a:spcPct val="0"/>
        </a:spcBef>
        <a:spcAft>
          <a:spcPct val="0"/>
        </a:spcAft>
        <a:defRPr sz="4000">
          <a:solidFill>
            <a:schemeClr val="bg1"/>
          </a:solidFill>
          <a:latin typeface="Arial" panose="020B0604020202020204" pitchFamily="34" charset="0"/>
        </a:defRPr>
      </a:lvl4pPr>
      <a:lvl5pPr algn="l" rtl="0" eaLnBrk="0" fontAlgn="base" latinLnBrk="1" hangingPunct="0">
        <a:lnSpc>
          <a:spcPct val="85000"/>
        </a:lnSpc>
        <a:spcBef>
          <a:spcPct val="0"/>
        </a:spcBef>
        <a:spcAft>
          <a:spcPct val="0"/>
        </a:spcAft>
        <a:defRPr sz="4000">
          <a:solidFill>
            <a:schemeClr val="bg1"/>
          </a:solidFill>
          <a:latin typeface="Arial" panose="020B0604020202020204" pitchFamily="34" charset="0"/>
        </a:defRPr>
      </a:lvl5pPr>
      <a:lvl6pPr marL="457200" algn="l" rtl="0" fontAlgn="base" latinLnBrk="1">
        <a:lnSpc>
          <a:spcPct val="85000"/>
        </a:lnSpc>
        <a:spcBef>
          <a:spcPct val="0"/>
        </a:spcBef>
        <a:spcAft>
          <a:spcPct val="0"/>
        </a:spcAft>
        <a:defRPr sz="4000">
          <a:solidFill>
            <a:schemeClr val="bg1"/>
          </a:solidFill>
          <a:latin typeface="Arial" panose="020B0604020202020204" pitchFamily="34" charset="0"/>
        </a:defRPr>
      </a:lvl6pPr>
      <a:lvl7pPr marL="914400" algn="l" rtl="0" fontAlgn="base" latinLnBrk="1">
        <a:lnSpc>
          <a:spcPct val="85000"/>
        </a:lnSpc>
        <a:spcBef>
          <a:spcPct val="0"/>
        </a:spcBef>
        <a:spcAft>
          <a:spcPct val="0"/>
        </a:spcAft>
        <a:defRPr sz="4000">
          <a:solidFill>
            <a:schemeClr val="bg1"/>
          </a:solidFill>
          <a:latin typeface="Arial" panose="020B0604020202020204" pitchFamily="34" charset="0"/>
        </a:defRPr>
      </a:lvl7pPr>
      <a:lvl8pPr marL="1371600" algn="l" rtl="0" fontAlgn="base" latinLnBrk="1">
        <a:lnSpc>
          <a:spcPct val="85000"/>
        </a:lnSpc>
        <a:spcBef>
          <a:spcPct val="0"/>
        </a:spcBef>
        <a:spcAft>
          <a:spcPct val="0"/>
        </a:spcAft>
        <a:defRPr sz="4000">
          <a:solidFill>
            <a:schemeClr val="bg1"/>
          </a:solidFill>
          <a:latin typeface="Arial" panose="020B0604020202020204" pitchFamily="34" charset="0"/>
        </a:defRPr>
      </a:lvl8pPr>
      <a:lvl9pPr marL="1828800" algn="l" rtl="0" fontAlgn="base" latinLnBrk="1">
        <a:lnSpc>
          <a:spcPct val="85000"/>
        </a:lnSpc>
        <a:spcBef>
          <a:spcPct val="0"/>
        </a:spcBef>
        <a:spcAft>
          <a:spcPct val="0"/>
        </a:spcAft>
        <a:defRPr sz="4000">
          <a:solidFill>
            <a:schemeClr val="bg1"/>
          </a:solidFill>
          <a:latin typeface="Arial" panose="020B0604020202020204" pitchFamily="34" charset="0"/>
        </a:defRPr>
      </a:lvl9pPr>
    </p:titleStyle>
    <p:bodyStyle>
      <a:lvl1pPr marL="457200" indent="-457200" algn="l" rtl="0" eaLnBrk="0" fontAlgn="base" latinLnBrk="1" hangingPunct="0">
        <a:lnSpc>
          <a:spcPct val="90000"/>
        </a:lnSpc>
        <a:spcBef>
          <a:spcPts val="1200"/>
        </a:spcBef>
        <a:spcAft>
          <a:spcPts val="200"/>
        </a:spcAft>
        <a:buClr>
          <a:schemeClr val="tx1"/>
        </a:buClr>
        <a:buFont typeface="Wingdings" panose="05000000000000000000" pitchFamily="2" charset="2"/>
        <a:buChar char="l"/>
        <a:defRPr sz="2200" kern="1200">
          <a:solidFill>
            <a:schemeClr val="tx1"/>
          </a:solidFill>
          <a:latin typeface="+mn-lt"/>
          <a:ea typeface="+mn-ea"/>
          <a:cs typeface="+mn-cs"/>
        </a:defRPr>
      </a:lvl1pPr>
      <a:lvl2pPr marL="4111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397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ü"/>
        <a:defRPr kern="1200">
          <a:solidFill>
            <a:schemeClr val="tx1"/>
          </a:solidFill>
          <a:latin typeface="+mn-lt"/>
          <a:ea typeface="+mn-ea"/>
          <a:cs typeface="+mn-cs"/>
        </a:defRPr>
      </a:lvl3pPr>
      <a:lvl4pPr marL="8683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6963" indent="-182563" algn="l" rtl="0" eaLnBrk="0" fontAlgn="base" latinLnBrk="1" hangingPunct="0">
        <a:lnSpc>
          <a:spcPct val="90000"/>
        </a:lnSpc>
        <a:spcBef>
          <a:spcPts val="200"/>
        </a:spcBef>
        <a:spcAft>
          <a:spcPts val="400"/>
        </a:spcAft>
        <a:buClr>
          <a:schemeClr val="tx1"/>
        </a:buClr>
        <a:buFont typeface="Calibri" panose="020F0502020204030204" pitchFamily="34" charset="0"/>
        <a:buChar char="—"/>
        <a:defRPr sz="1600" kern="1200">
          <a:solidFill>
            <a:schemeClr val="tx1"/>
          </a:solidFill>
          <a:latin typeface="+mn-lt"/>
          <a:ea typeface="+mn-ea"/>
          <a:cs typeface="+mn-cs"/>
        </a:defRPr>
      </a:lvl5pPr>
      <a:lvl6pPr marL="12846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pulator.01xz.net/?sys=a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93BAA0-D81F-4F27-8B99-C5641F2B32A0}"/>
              </a:ext>
            </a:extLst>
          </p:cNvPr>
          <p:cNvSpPr>
            <a:spLocks noGrp="1"/>
          </p:cNvSpPr>
          <p:nvPr>
            <p:ph type="ctrTitle"/>
          </p:nvPr>
        </p:nvSpPr>
        <p:spPr>
          <a:xfrm>
            <a:off x="1519051" y="591952"/>
            <a:ext cx="6172200" cy="3435350"/>
          </a:xfrm>
        </p:spPr>
        <p:txBody>
          <a:bodyPr>
            <a:normAutofit fontScale="90000"/>
          </a:bodyPr>
          <a:lstStyle/>
          <a:p>
            <a:pPr eaLnBrk="1" fontAlgn="auto" hangingPunct="1">
              <a:spcAft>
                <a:spcPts val="0"/>
              </a:spcAft>
              <a:defRPr/>
            </a:pPr>
            <a:br>
              <a:rPr lang="en-US" altLang="ko-KR" dirty="0">
                <a:latin typeface="+mj-ea"/>
              </a:rPr>
            </a:br>
            <a:r>
              <a:rPr lang="en-US" altLang="ko-KR" dirty="0">
                <a:latin typeface="+mj-ea"/>
              </a:rPr>
              <a:t>ARM ASSEMBLY programming</a:t>
            </a:r>
            <a:br>
              <a:rPr lang="en-US" altLang="ko-KR" dirty="0">
                <a:latin typeface="+mj-ea"/>
              </a:rPr>
            </a:br>
            <a:r>
              <a:rPr lang="en-US" altLang="ko-KR" dirty="0">
                <a:latin typeface="+mj-ea"/>
              </a:rPr>
              <a:t>Practice (1)</a:t>
            </a:r>
            <a:endParaRPr lang="ko-KR" altLang="en-US" dirty="0">
              <a:latin typeface="+mj-ea"/>
            </a:endParaRPr>
          </a:p>
        </p:txBody>
      </p:sp>
      <p:sp>
        <p:nvSpPr>
          <p:cNvPr id="7171" name="부제목 4">
            <a:extLst>
              <a:ext uri="{FF2B5EF4-FFF2-40B4-BE49-F238E27FC236}">
                <a16:creationId xmlns:a16="http://schemas.microsoft.com/office/drawing/2014/main" id="{A5529655-04BB-4D13-83E6-CA89CA79710E}"/>
              </a:ext>
            </a:extLst>
          </p:cNvPr>
          <p:cNvSpPr>
            <a:spLocks noGrp="1" noChangeArrowheads="1"/>
          </p:cNvSpPr>
          <p:nvPr>
            <p:ph type="subTitle" idx="1"/>
          </p:nvPr>
        </p:nvSpPr>
        <p:spPr>
          <a:xfrm>
            <a:off x="8610600" y="3657600"/>
            <a:ext cx="1887538" cy="2514600"/>
          </a:xfrm>
        </p:spPr>
        <p:txBody>
          <a:bodyPr/>
          <a:lstStyle/>
          <a:p>
            <a:pPr eaLnBrk="1" hangingPunct="1"/>
            <a:r>
              <a:rPr lang="ko-KR" altLang="en-US" dirty="0"/>
              <a:t>한동대학교</a:t>
            </a:r>
            <a:r>
              <a:rPr lang="en-US" altLang="ko-KR" dirty="0"/>
              <a:t>-</a:t>
            </a:r>
          </a:p>
          <a:p>
            <a:pPr eaLnBrk="1" hangingPunct="1"/>
            <a:r>
              <a:rPr lang="ko-KR" altLang="en-US" dirty="0"/>
              <a:t>마이크로프로세서응용</a:t>
            </a:r>
            <a:endParaRPr lang="en-US" altLang="ko-K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A314B87-0C05-4B9C-B910-DE8839F068B0}"/>
              </a:ext>
            </a:extLst>
          </p:cNvPr>
          <p:cNvSpPr>
            <a:spLocks noGrp="1"/>
          </p:cNvSpPr>
          <p:nvPr>
            <p:ph idx="1"/>
          </p:nvPr>
        </p:nvSpPr>
        <p:spPr>
          <a:xfrm>
            <a:off x="914400" y="2011364"/>
            <a:ext cx="3265714" cy="4206875"/>
          </a:xfrm>
        </p:spPr>
        <p:txBody>
          <a:bodyPr/>
          <a:lstStyle/>
          <a:p>
            <a:pPr marL="0" indent="0">
              <a:buNone/>
            </a:pPr>
            <a:r>
              <a:rPr lang="pt-BR" altLang="ko-KR" b="1" dirty="0"/>
              <a:t>start </a:t>
            </a:r>
          </a:p>
          <a:p>
            <a:pPr marL="0" indent="0">
              <a:buNone/>
            </a:pPr>
            <a:r>
              <a:rPr lang="pt-BR" altLang="ko-KR" b="1" dirty="0"/>
              <a:t>    MOV r0, #0xA7</a:t>
            </a:r>
          </a:p>
          <a:p>
            <a:pPr marL="0" indent="0">
              <a:buNone/>
            </a:pPr>
            <a:r>
              <a:rPr lang="pt-BR" altLang="ko-KR" b="1" dirty="0"/>
              <a:t>    MOV r1, r0, LSL #1</a:t>
            </a:r>
          </a:p>
          <a:p>
            <a:pPr marL="0" indent="0">
              <a:buNone/>
            </a:pPr>
            <a:r>
              <a:rPr lang="pt-BR" altLang="ko-KR" b="1" dirty="0"/>
              <a:t>    MOV r1, r0, LSL #4</a:t>
            </a:r>
          </a:p>
          <a:p>
            <a:pPr marL="0" indent="0">
              <a:buNone/>
            </a:pPr>
            <a:r>
              <a:rPr lang="pt-BR" altLang="ko-KR" b="1" dirty="0"/>
              <a:t>    MVN r2, r1</a:t>
            </a:r>
          </a:p>
          <a:p>
            <a:pPr marL="0" indent="0">
              <a:buNone/>
            </a:pPr>
            <a:r>
              <a:rPr lang="pt-BR" altLang="ko-KR" b="1" dirty="0"/>
              <a:t>    MOV r1, r2, LSR #1</a:t>
            </a:r>
          </a:p>
          <a:p>
            <a:pPr marL="0" indent="0">
              <a:buNone/>
            </a:pPr>
            <a:r>
              <a:rPr lang="pt-BR" altLang="ko-KR" b="1" dirty="0"/>
              <a:t>    MOV r1, r2, ASR #1</a:t>
            </a:r>
          </a:p>
          <a:p>
            <a:pPr marL="0" indent="0">
              <a:buNone/>
            </a:pPr>
            <a:r>
              <a:rPr lang="pt-BR" altLang="ko-KR" b="1" dirty="0"/>
              <a:t>    MOV r2, r2, ROR #1</a:t>
            </a:r>
          </a:p>
          <a:p>
            <a:pPr marL="0" indent="0">
              <a:buNone/>
            </a:pPr>
            <a:r>
              <a:rPr lang="pt-BR" altLang="ko-KR" b="1" dirty="0"/>
              <a:t>    MVN r3, r0, ROR #2</a:t>
            </a:r>
            <a:br>
              <a:rPr lang="pt-BR" altLang="ko-KR" b="1" dirty="0"/>
            </a:br>
            <a:r>
              <a:rPr lang="pt-BR" altLang="ko-KR" b="1" dirty="0"/>
              <a:t>stop END</a:t>
            </a:r>
          </a:p>
          <a:p>
            <a:pPr marL="0" indent="0">
              <a:buNone/>
            </a:pPr>
            <a:endParaRPr lang="ko-KR" altLang="en-US" dirty="0"/>
          </a:p>
        </p:txBody>
      </p:sp>
      <p:sp>
        <p:nvSpPr>
          <p:cNvPr id="3" name="제목 2">
            <a:extLst>
              <a:ext uri="{FF2B5EF4-FFF2-40B4-BE49-F238E27FC236}">
                <a16:creationId xmlns:a16="http://schemas.microsoft.com/office/drawing/2014/main" id="{FF07ADC7-9A76-4FA9-A668-0D954C96A96F}"/>
              </a:ext>
            </a:extLst>
          </p:cNvPr>
          <p:cNvSpPr>
            <a:spLocks noGrp="1"/>
          </p:cNvSpPr>
          <p:nvPr>
            <p:ph type="title"/>
          </p:nvPr>
        </p:nvSpPr>
        <p:spPr/>
        <p:txBody>
          <a:bodyPr>
            <a:normAutofit/>
          </a:bodyPr>
          <a:lstStyle/>
          <a:p>
            <a:r>
              <a:rPr lang="en-US" altLang="ko-KR" dirty="0"/>
              <a:t>Data Movement (Shifted data)</a:t>
            </a:r>
            <a:endParaRPr lang="ko-KR" altLang="en-US" dirty="0"/>
          </a:p>
        </p:txBody>
      </p:sp>
      <p:sp>
        <p:nvSpPr>
          <p:cNvPr id="4" name="슬라이드 번호 개체 틀 3">
            <a:extLst>
              <a:ext uri="{FF2B5EF4-FFF2-40B4-BE49-F238E27FC236}">
                <a16:creationId xmlns:a16="http://schemas.microsoft.com/office/drawing/2014/main" id="{B6802525-E494-449D-A3CB-0FEE7A462891}"/>
              </a:ext>
            </a:extLst>
          </p:cNvPr>
          <p:cNvSpPr>
            <a:spLocks noGrp="1"/>
          </p:cNvSpPr>
          <p:nvPr>
            <p:ph type="sldNum" sz="quarter" idx="11"/>
          </p:nvPr>
        </p:nvSpPr>
        <p:spPr/>
        <p:txBody>
          <a:bodyPr/>
          <a:lstStyle/>
          <a:p>
            <a:pPr>
              <a:defRPr/>
            </a:pPr>
            <a:fld id="{CC97683C-4E8F-4169-8AF5-C7FB94C4FFF7}" type="slidenum">
              <a:rPr lang="en-US" altLang="ko-KR" smtClean="0"/>
              <a:pPr>
                <a:defRPr/>
              </a:pPr>
              <a:t>10</a:t>
            </a:fld>
            <a:endParaRPr lang="ko-KR" altLang="en-US"/>
          </a:p>
        </p:txBody>
      </p:sp>
      <p:graphicFrame>
        <p:nvGraphicFramePr>
          <p:cNvPr id="5" name="표 4">
            <a:extLst>
              <a:ext uri="{FF2B5EF4-FFF2-40B4-BE49-F238E27FC236}">
                <a16:creationId xmlns:a16="http://schemas.microsoft.com/office/drawing/2014/main" id="{86EB7D87-4EDD-4A69-830D-A95D877CB683}"/>
              </a:ext>
            </a:extLst>
          </p:cNvPr>
          <p:cNvGraphicFramePr>
            <a:graphicFrameLocks noGrp="1"/>
          </p:cNvGraphicFramePr>
          <p:nvPr>
            <p:extLst>
              <p:ext uri="{D42A27DB-BD31-4B8C-83A1-F6EECF244321}">
                <p14:modId xmlns:p14="http://schemas.microsoft.com/office/powerpoint/2010/main" val="18451348"/>
              </p:ext>
            </p:extLst>
          </p:nvPr>
        </p:nvGraphicFramePr>
        <p:xfrm>
          <a:off x="4260851" y="1813560"/>
          <a:ext cx="7704667" cy="5044440"/>
        </p:xfrm>
        <a:graphic>
          <a:graphicData uri="http://schemas.openxmlformats.org/drawingml/2006/table">
            <a:tbl>
              <a:tblPr firstRow="1" bandRow="1">
                <a:tableStyleId>{5C22544A-7EE6-4342-B048-85BDC9FD1C3A}</a:tableStyleId>
              </a:tblPr>
              <a:tblGrid>
                <a:gridCol w="2786743">
                  <a:extLst>
                    <a:ext uri="{9D8B030D-6E8A-4147-A177-3AD203B41FA5}">
                      <a16:colId xmlns:a16="http://schemas.microsoft.com/office/drawing/2014/main" val="2972127447"/>
                    </a:ext>
                  </a:extLst>
                </a:gridCol>
                <a:gridCol w="968828">
                  <a:extLst>
                    <a:ext uri="{9D8B030D-6E8A-4147-A177-3AD203B41FA5}">
                      <a16:colId xmlns:a16="http://schemas.microsoft.com/office/drawing/2014/main" val="1242864297"/>
                    </a:ext>
                  </a:extLst>
                </a:gridCol>
                <a:gridCol w="1355272">
                  <a:extLst>
                    <a:ext uri="{9D8B030D-6E8A-4147-A177-3AD203B41FA5}">
                      <a16:colId xmlns:a16="http://schemas.microsoft.com/office/drawing/2014/main" val="522889692"/>
                    </a:ext>
                  </a:extLst>
                </a:gridCol>
                <a:gridCol w="1019326">
                  <a:extLst>
                    <a:ext uri="{9D8B030D-6E8A-4147-A177-3AD203B41FA5}">
                      <a16:colId xmlns:a16="http://schemas.microsoft.com/office/drawing/2014/main" val="1102651006"/>
                    </a:ext>
                  </a:extLst>
                </a:gridCol>
                <a:gridCol w="1574498">
                  <a:extLst>
                    <a:ext uri="{9D8B030D-6E8A-4147-A177-3AD203B41FA5}">
                      <a16:colId xmlns:a16="http://schemas.microsoft.com/office/drawing/2014/main" val="791869589"/>
                    </a:ext>
                  </a:extLst>
                </a:gridCol>
              </a:tblGrid>
              <a:tr h="370840">
                <a:tc>
                  <a:txBody>
                    <a:bodyPr/>
                    <a:lstStyle/>
                    <a:p>
                      <a:pPr latinLnBrk="1"/>
                      <a:r>
                        <a:rPr lang="en-US" altLang="ko-KR" dirty="0"/>
                        <a:t>instruction</a:t>
                      </a:r>
                      <a:endParaRPr lang="ko-KR" altLang="en-US" dirty="0"/>
                    </a:p>
                  </a:txBody>
                  <a:tcPr/>
                </a:tc>
                <a:tc>
                  <a:txBody>
                    <a:bodyPr/>
                    <a:lstStyle/>
                    <a:p>
                      <a:pPr latinLnBrk="1"/>
                      <a:r>
                        <a:rPr lang="en-US" altLang="ko-KR" dirty="0"/>
                        <a:t>r0</a:t>
                      </a:r>
                      <a:endParaRPr lang="ko-KR" altLang="en-US" dirty="0"/>
                    </a:p>
                  </a:txBody>
                  <a:tcPr/>
                </a:tc>
                <a:tc>
                  <a:txBody>
                    <a:bodyPr/>
                    <a:lstStyle/>
                    <a:p>
                      <a:pPr latinLnBrk="1"/>
                      <a:r>
                        <a:rPr lang="en-US" altLang="ko-KR" dirty="0"/>
                        <a:t>r1</a:t>
                      </a:r>
                      <a:endParaRPr lang="ko-KR" altLang="en-US" dirty="0"/>
                    </a:p>
                  </a:txBody>
                  <a:tcPr/>
                </a:tc>
                <a:tc>
                  <a:txBody>
                    <a:bodyPr/>
                    <a:lstStyle/>
                    <a:p>
                      <a:pPr latinLnBrk="1"/>
                      <a:r>
                        <a:rPr lang="en-US" altLang="ko-KR" dirty="0"/>
                        <a:t>r2</a:t>
                      </a:r>
                      <a:endParaRPr lang="ko-KR" altLang="en-US" dirty="0"/>
                    </a:p>
                  </a:txBody>
                  <a:tcPr/>
                </a:tc>
                <a:tc>
                  <a:txBody>
                    <a:bodyPr/>
                    <a:lstStyle/>
                    <a:p>
                      <a:pPr latinLnBrk="1"/>
                      <a:r>
                        <a:rPr lang="en-US" altLang="ko-KR" dirty="0"/>
                        <a:t>r3</a:t>
                      </a:r>
                      <a:endParaRPr lang="ko-KR" altLang="en-US" dirty="0"/>
                    </a:p>
                  </a:txBody>
                  <a:tcPr/>
                </a:tc>
                <a:extLst>
                  <a:ext uri="{0D108BD9-81ED-4DB2-BD59-A6C34878D82A}">
                    <a16:rowId xmlns:a16="http://schemas.microsoft.com/office/drawing/2014/main" val="2614418723"/>
                  </a:ext>
                </a:extLst>
              </a:tr>
              <a:tr h="185420">
                <a:tc>
                  <a:txBody>
                    <a:bodyPr/>
                    <a:lstStyle/>
                    <a:p>
                      <a:pPr latinLnBrk="1"/>
                      <a:r>
                        <a:rPr lang="en-US" altLang="ko-KR" dirty="0"/>
                        <a:t>initial value</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4143374800"/>
                  </a:ext>
                </a:extLst>
              </a:tr>
              <a:tr h="1854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after MOV r0, #0xA7</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1139518400"/>
                  </a:ext>
                </a:extLst>
              </a:tr>
              <a:tr h="370840">
                <a:tc>
                  <a:txBody>
                    <a:bodyPr/>
                    <a:lstStyle/>
                    <a:p>
                      <a:pPr latinLnBrk="1"/>
                      <a:r>
                        <a:rPr lang="en-US" altLang="ko-KR" dirty="0"/>
                        <a:t>after MOV r1, r0, LSL #1</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0x14E</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4158895825"/>
                  </a:ext>
                </a:extLst>
              </a:tr>
              <a:tr h="370840">
                <a:tc>
                  <a:txBody>
                    <a:bodyPr/>
                    <a:lstStyle/>
                    <a:p>
                      <a:pPr latinLnBrk="1"/>
                      <a:r>
                        <a:rPr lang="en-US" altLang="ko-KR" dirty="0"/>
                        <a:t>after MOV r1, r0, LSL #4</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0xA70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2452860961"/>
                  </a:ext>
                </a:extLst>
              </a:tr>
              <a:tr h="370840">
                <a:tc>
                  <a:txBody>
                    <a:bodyPr/>
                    <a:lstStyle/>
                    <a:p>
                      <a:pPr latinLnBrk="1"/>
                      <a:r>
                        <a:rPr lang="en-US" altLang="ko-KR" dirty="0"/>
                        <a:t>after MVN r2, r1</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0xA70</a:t>
                      </a:r>
                      <a:endParaRPr lang="ko-KR" altLang="en-US" dirty="0"/>
                    </a:p>
                  </a:txBody>
                  <a:tcPr/>
                </a:tc>
                <a:tc>
                  <a:txBody>
                    <a:bodyPr/>
                    <a:lstStyle/>
                    <a:p>
                      <a:pPr latinLnBrk="1"/>
                      <a:r>
                        <a:rPr lang="en-US" altLang="ko-KR" dirty="0"/>
                        <a:t>0xFFFFF58F</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2366799153"/>
                  </a:ext>
                </a:extLst>
              </a:tr>
              <a:tr h="370840">
                <a:tc>
                  <a:txBody>
                    <a:bodyPr/>
                    <a:lstStyle/>
                    <a:p>
                      <a:pPr latinLnBrk="1"/>
                      <a:r>
                        <a:rPr lang="en-US" altLang="ko-KR" dirty="0"/>
                        <a:t>after MOV r1, r2, LSR #1</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0x7FFFFAC7</a:t>
                      </a:r>
                      <a:endParaRPr lang="ko-KR" altLang="en-US" dirty="0"/>
                    </a:p>
                  </a:txBody>
                  <a:tcPr/>
                </a:tc>
                <a:tc>
                  <a:txBody>
                    <a:bodyPr/>
                    <a:lstStyle/>
                    <a:p>
                      <a:pPr latinLnBrk="1"/>
                      <a:r>
                        <a:rPr lang="en-US" altLang="ko-KR" dirty="0"/>
                        <a:t>0xFFFFF58F</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3891701632"/>
                  </a:ext>
                </a:extLst>
              </a:tr>
              <a:tr h="370840">
                <a:tc>
                  <a:txBody>
                    <a:bodyPr/>
                    <a:lstStyle/>
                    <a:p>
                      <a:pPr latinLnBrk="1"/>
                      <a:r>
                        <a:rPr lang="en-US" altLang="ko-KR" dirty="0"/>
                        <a:t>after MOV r1, r2, ASR #1</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0xFFFFFAC7</a:t>
                      </a:r>
                      <a:endParaRPr lang="ko-KR" altLang="en-US" dirty="0"/>
                    </a:p>
                  </a:txBody>
                  <a:tcPr/>
                </a:tc>
                <a:tc>
                  <a:txBody>
                    <a:bodyPr/>
                    <a:lstStyle/>
                    <a:p>
                      <a:pPr latinLnBrk="1"/>
                      <a:r>
                        <a:rPr lang="en-US" altLang="ko-KR" dirty="0"/>
                        <a:t>0xFFFFF58F</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1129956021"/>
                  </a:ext>
                </a:extLst>
              </a:tr>
              <a:tr h="185420">
                <a:tc>
                  <a:txBody>
                    <a:bodyPr/>
                    <a:lstStyle/>
                    <a:p>
                      <a:pPr latinLnBrk="1"/>
                      <a:r>
                        <a:rPr lang="en-US" altLang="ko-KR" dirty="0"/>
                        <a:t>after MOV r2, r2, ROR #1</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0xFFFFFAC7</a:t>
                      </a:r>
                      <a:endParaRPr lang="ko-KR" altLang="en-US" dirty="0"/>
                    </a:p>
                  </a:txBody>
                  <a:tcPr/>
                </a:tc>
                <a:tc>
                  <a:txBody>
                    <a:bodyPr/>
                    <a:lstStyle/>
                    <a:p>
                      <a:pPr latinLnBrk="1"/>
                      <a:r>
                        <a:rPr lang="en-US" altLang="ko-KR" dirty="0"/>
                        <a:t>0xFFFFFAC7</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504817400"/>
                  </a:ext>
                </a:extLst>
              </a:tr>
              <a:tr h="185420">
                <a:tc>
                  <a:txBody>
                    <a:bodyPr/>
                    <a:lstStyle/>
                    <a:p>
                      <a:pPr latinLnBrk="1"/>
                      <a:r>
                        <a:rPr lang="en-US" altLang="ko-KR" dirty="0"/>
                        <a:t>after MVN r3, r0, ROR #2</a:t>
                      </a:r>
                      <a:endParaRPr lang="ko-KR" altLang="en-US" dirty="0"/>
                    </a:p>
                  </a:txBody>
                  <a:tcPr/>
                </a:tc>
                <a:tc>
                  <a:txBody>
                    <a:bodyPr/>
                    <a:lstStyle/>
                    <a:p>
                      <a:pPr latinLnBrk="1"/>
                      <a:r>
                        <a:rPr lang="en-US" altLang="ko-KR" dirty="0"/>
                        <a:t>0xA7</a:t>
                      </a:r>
                      <a:endParaRPr lang="ko-KR" altLang="en-US" dirty="0"/>
                    </a:p>
                  </a:txBody>
                  <a:tcPr/>
                </a:tc>
                <a:tc>
                  <a:txBody>
                    <a:bodyPr/>
                    <a:lstStyle/>
                    <a:p>
                      <a:pPr latinLnBrk="1"/>
                      <a:r>
                        <a:rPr lang="en-US" altLang="ko-KR" dirty="0"/>
                        <a:t>0xFFFFFAC7</a:t>
                      </a:r>
                      <a:endParaRPr lang="ko-KR" altLang="en-US" dirty="0"/>
                    </a:p>
                  </a:txBody>
                  <a:tcPr/>
                </a:tc>
                <a:tc>
                  <a:txBody>
                    <a:bodyPr/>
                    <a:lstStyle/>
                    <a:p>
                      <a:pPr latinLnBrk="1"/>
                      <a:r>
                        <a:rPr lang="en-US" altLang="ko-KR" dirty="0"/>
                        <a:t>0xFFFFFAC7</a:t>
                      </a:r>
                      <a:endParaRPr lang="ko-KR" altLang="en-US" dirty="0"/>
                    </a:p>
                  </a:txBody>
                  <a:tcPr/>
                </a:tc>
                <a:tc>
                  <a:txBody>
                    <a:bodyPr/>
                    <a:lstStyle/>
                    <a:p>
                      <a:pPr latinLnBrk="1"/>
                      <a:r>
                        <a:rPr lang="en-US" altLang="ko-KR" dirty="0"/>
                        <a:t>0x3FFFFFD6</a:t>
                      </a:r>
                      <a:endParaRPr lang="ko-KR" altLang="en-US" dirty="0"/>
                    </a:p>
                  </a:txBody>
                  <a:tcPr/>
                </a:tc>
                <a:extLst>
                  <a:ext uri="{0D108BD9-81ED-4DB2-BD59-A6C34878D82A}">
                    <a16:rowId xmlns:a16="http://schemas.microsoft.com/office/drawing/2014/main" val="4096883486"/>
                  </a:ext>
                </a:extLst>
              </a:tr>
            </a:tbl>
          </a:graphicData>
        </a:graphic>
      </p:graphicFrame>
    </p:spTree>
    <p:extLst>
      <p:ext uri="{BB962C8B-B14F-4D97-AF65-F5344CB8AC3E}">
        <p14:creationId xmlns:p14="http://schemas.microsoft.com/office/powerpoint/2010/main" val="330483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1752600" y="1828800"/>
            <a:ext cx="4343400" cy="381000"/>
          </a:xfrm>
        </p:spPr>
        <p:txBody>
          <a:bodyPr/>
          <a:lstStyle/>
          <a:p>
            <a:r>
              <a:rPr lang="en-US" altLang="ko-KR" dirty="0"/>
              <a:t>Test various Load instructions</a:t>
            </a:r>
          </a:p>
          <a:p>
            <a:pPr marL="0" indent="0">
              <a:buNone/>
            </a:pPr>
            <a:r>
              <a:rPr lang="en-US" altLang="ko-KR" dirty="0"/>
              <a:t>by executing</a:t>
            </a:r>
            <a:r>
              <a:rPr lang="ko-KR" altLang="en-US" dirty="0"/>
              <a:t> </a:t>
            </a:r>
            <a:r>
              <a:rPr lang="en-US" altLang="ko-KR" dirty="0"/>
              <a:t>the</a:t>
            </a:r>
            <a:r>
              <a:rPr lang="ko-KR" altLang="en-US" dirty="0"/>
              <a:t> </a:t>
            </a:r>
            <a:r>
              <a:rPr lang="en-US" altLang="ko-KR" dirty="0"/>
              <a:t>assembly code</a:t>
            </a:r>
          </a:p>
          <a:p>
            <a:r>
              <a:rPr lang="en-US" altLang="ko-KR" dirty="0"/>
              <a:t>Explain the differences of addressing modes with LDR</a:t>
            </a:r>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lstStyle/>
          <a:p>
            <a:r>
              <a:rPr lang="en-US" altLang="ko-KR" dirty="0"/>
              <a:t>Data Movement (Memory word to Register)</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11</a:t>
            </a:fld>
            <a:endParaRPr lang="ko-KR" altLang="en-US">
              <a:solidFill>
                <a:prstClr val="black"/>
              </a:solidFill>
              <a:latin typeface="Trebuchet MS" panose="020B0603020202020204"/>
              <a:ea typeface="HY그래픽M" panose="02030600000101010101" pitchFamily="18" charset="-127"/>
            </a:endParaRPr>
          </a:p>
        </p:txBody>
      </p:sp>
      <p:sp>
        <p:nvSpPr>
          <p:cNvPr id="7" name="TextBox 6">
            <a:extLst>
              <a:ext uri="{FF2B5EF4-FFF2-40B4-BE49-F238E27FC236}">
                <a16:creationId xmlns:a16="http://schemas.microsoft.com/office/drawing/2014/main" id="{C7EB9760-7948-4FBA-BF4B-AD4038D3004B}"/>
              </a:ext>
            </a:extLst>
          </p:cNvPr>
          <p:cNvSpPr txBox="1"/>
          <p:nvPr/>
        </p:nvSpPr>
        <p:spPr>
          <a:xfrm flipH="1">
            <a:off x="6672430" y="1686555"/>
            <a:ext cx="4191187" cy="4031873"/>
          </a:xfrm>
          <a:prstGeom prst="rect">
            <a:avLst/>
          </a:prstGeom>
          <a:noFill/>
          <a:ln>
            <a:solidFill>
              <a:schemeClr val="tx1"/>
            </a:solidFill>
          </a:ln>
        </p:spPr>
        <p:txBody>
          <a:bodyPr wrap="square" rtlCol="0">
            <a:spAutoFit/>
          </a:bodyPr>
          <a:lstStyle/>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_start</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R0,=0x00ff</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R1,=list</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MOV R2, #4</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#4</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[R1,R2]</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[R1,R2]!</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R2</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#4]</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#4]!</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R2, LSL #1]</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LDR R0, [R1, R2, LSL #1]!</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stop  B stop</a:t>
            </a:r>
          </a:p>
          <a:p>
            <a:pPr defTabSz="457200" eaLnBrk="0" fontAlgn="base" latinLnBrk="0" hangingPunct="0">
              <a:spcBef>
                <a:spcPct val="0"/>
              </a:spcBef>
              <a:spcAft>
                <a:spcPct val="0"/>
              </a:spcAft>
            </a:pPr>
            <a:endParaRPr lang="pt-BR" altLang="ko-KR" sz="1600" dirty="0">
              <a:solidFill>
                <a:prstClr val="black"/>
              </a:solidFill>
              <a:latin typeface="Trebuchet MS" panose="020B0603020202020204" pitchFamily="34" charset="0"/>
              <a:ea typeface="HY그래픽M" panose="02030600000101010101" pitchFamily="18" charset="-127"/>
            </a:endParaRP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list</a:t>
            </a:r>
          </a:p>
          <a:p>
            <a:pPr defTabSz="457200" eaLnBrk="0" fontAlgn="base" latinLnBrk="0" hangingPunct="0">
              <a:spcBef>
                <a:spcPct val="0"/>
              </a:spcBef>
              <a:spcAft>
                <a:spcPct val="0"/>
              </a:spcAft>
            </a:pPr>
            <a:r>
              <a:rPr lang="pt-BR" altLang="ko-KR" sz="1600" dirty="0">
                <a:solidFill>
                  <a:prstClr val="black"/>
                </a:solidFill>
                <a:latin typeface="Trebuchet MS" panose="020B0603020202020204" pitchFamily="34" charset="0"/>
                <a:ea typeface="HY그래픽M" panose="02030600000101010101" pitchFamily="18" charset="-127"/>
              </a:rPr>
              <a:t>    DCD 9,8,7,6,5,4,3,2,1,10,11,12,-1,-2</a:t>
            </a:r>
            <a:endParaRPr lang="ko-KR" altLang="en-US" sz="1600" dirty="0">
              <a:solidFill>
                <a:prstClr val="black"/>
              </a:solidFill>
              <a:latin typeface="Trebuchet MS" panose="020B0603020202020204" pitchFamily="34" charset="0"/>
              <a:ea typeface="HY그래픽M" panose="02030600000101010101" pitchFamily="18" charset="-127"/>
            </a:endParaRPr>
          </a:p>
        </p:txBody>
      </p:sp>
      <p:grpSp>
        <p:nvGrpSpPr>
          <p:cNvPr id="6" name="그룹 5">
            <a:extLst>
              <a:ext uri="{FF2B5EF4-FFF2-40B4-BE49-F238E27FC236}">
                <a16:creationId xmlns:a16="http://schemas.microsoft.com/office/drawing/2014/main" id="{E0CBA1B8-04D2-4DB1-8EDE-6FCA6811ECEB}"/>
              </a:ext>
            </a:extLst>
          </p:cNvPr>
          <p:cNvGrpSpPr/>
          <p:nvPr/>
        </p:nvGrpSpPr>
        <p:grpSpPr>
          <a:xfrm>
            <a:off x="5323113" y="3837215"/>
            <a:ext cx="772887" cy="2384307"/>
            <a:chOff x="4801960" y="3559629"/>
            <a:chExt cx="1294040" cy="2384307"/>
          </a:xfrm>
        </p:grpSpPr>
        <p:sp>
          <p:nvSpPr>
            <p:cNvPr id="8" name="직사각형 7">
              <a:extLst>
                <a:ext uri="{FF2B5EF4-FFF2-40B4-BE49-F238E27FC236}">
                  <a16:creationId xmlns:a16="http://schemas.microsoft.com/office/drawing/2014/main" id="{21CE777A-9F14-4779-9E79-AA1C2CD39986}"/>
                </a:ext>
              </a:extLst>
            </p:cNvPr>
            <p:cNvSpPr/>
            <p:nvPr/>
          </p:nvSpPr>
          <p:spPr>
            <a:xfrm>
              <a:off x="4801961" y="355962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9" name="직사각형 8">
              <a:extLst>
                <a:ext uri="{FF2B5EF4-FFF2-40B4-BE49-F238E27FC236}">
                  <a16:creationId xmlns:a16="http://schemas.microsoft.com/office/drawing/2014/main" id="{1B679FDB-B451-4FC0-9A1F-E6F5FC0DB6F9}"/>
                </a:ext>
              </a:extLst>
            </p:cNvPr>
            <p:cNvSpPr/>
            <p:nvPr/>
          </p:nvSpPr>
          <p:spPr>
            <a:xfrm>
              <a:off x="4801960" y="3825082"/>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10" name="직사각형 9">
              <a:extLst>
                <a:ext uri="{FF2B5EF4-FFF2-40B4-BE49-F238E27FC236}">
                  <a16:creationId xmlns:a16="http://schemas.microsoft.com/office/drawing/2014/main" id="{A8E91C05-2BDA-4C57-9B8F-0C01553B0201}"/>
                </a:ext>
              </a:extLst>
            </p:cNvPr>
            <p:cNvSpPr/>
            <p:nvPr/>
          </p:nvSpPr>
          <p:spPr>
            <a:xfrm>
              <a:off x="4801961" y="4094444"/>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11" name="직사각형 10">
              <a:extLst>
                <a:ext uri="{FF2B5EF4-FFF2-40B4-BE49-F238E27FC236}">
                  <a16:creationId xmlns:a16="http://schemas.microsoft.com/office/drawing/2014/main" id="{B31955F9-CA20-4BFF-AC4D-585537BB7FA0}"/>
                </a:ext>
              </a:extLst>
            </p:cNvPr>
            <p:cNvSpPr/>
            <p:nvPr/>
          </p:nvSpPr>
          <p:spPr>
            <a:xfrm>
              <a:off x="4801960" y="4359897"/>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12" name="직사각형 11">
              <a:extLst>
                <a:ext uri="{FF2B5EF4-FFF2-40B4-BE49-F238E27FC236}">
                  <a16:creationId xmlns:a16="http://schemas.microsoft.com/office/drawing/2014/main" id="{8BB4A344-C3CA-430B-B339-4752269C6943}"/>
                </a:ext>
              </a:extLst>
            </p:cNvPr>
            <p:cNvSpPr/>
            <p:nvPr/>
          </p:nvSpPr>
          <p:spPr>
            <a:xfrm>
              <a:off x="4806041" y="4621154"/>
              <a:ext cx="1289959" cy="269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13" name="직사각형 12">
              <a:extLst>
                <a:ext uri="{FF2B5EF4-FFF2-40B4-BE49-F238E27FC236}">
                  <a16:creationId xmlns:a16="http://schemas.microsoft.com/office/drawing/2014/main" id="{A6E95DA0-FF1C-4C18-888C-3F11CB02D978}"/>
                </a:ext>
              </a:extLst>
            </p:cNvPr>
            <p:cNvSpPr/>
            <p:nvPr/>
          </p:nvSpPr>
          <p:spPr>
            <a:xfrm>
              <a:off x="4806040" y="4886607"/>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4" name="직사각형 13">
              <a:extLst>
                <a:ext uri="{FF2B5EF4-FFF2-40B4-BE49-F238E27FC236}">
                  <a16:creationId xmlns:a16="http://schemas.microsoft.com/office/drawing/2014/main" id="{EFB6D6D4-DB09-41EA-8296-CF6C9AB0373A}"/>
                </a:ext>
              </a:extLst>
            </p:cNvPr>
            <p:cNvSpPr/>
            <p:nvPr/>
          </p:nvSpPr>
          <p:spPr>
            <a:xfrm>
              <a:off x="4806041" y="515596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15" name="직사각형 14">
              <a:extLst>
                <a:ext uri="{FF2B5EF4-FFF2-40B4-BE49-F238E27FC236}">
                  <a16:creationId xmlns:a16="http://schemas.microsoft.com/office/drawing/2014/main" id="{E80461B5-2194-4E31-9DC3-8562A3C15E98}"/>
                </a:ext>
              </a:extLst>
            </p:cNvPr>
            <p:cNvSpPr/>
            <p:nvPr/>
          </p:nvSpPr>
          <p:spPr>
            <a:xfrm>
              <a:off x="4806040" y="5421422"/>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16" name="직사각형 15">
              <a:extLst>
                <a:ext uri="{FF2B5EF4-FFF2-40B4-BE49-F238E27FC236}">
                  <a16:creationId xmlns:a16="http://schemas.microsoft.com/office/drawing/2014/main" id="{E76C9475-2B58-444D-8EAA-E3D9D6560405}"/>
                </a:ext>
              </a:extLst>
            </p:cNvPr>
            <p:cNvSpPr/>
            <p:nvPr/>
          </p:nvSpPr>
          <p:spPr>
            <a:xfrm>
              <a:off x="4801960" y="568267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sp>
        <p:nvSpPr>
          <p:cNvPr id="17" name="직사각형 16">
            <a:extLst>
              <a:ext uri="{FF2B5EF4-FFF2-40B4-BE49-F238E27FC236}">
                <a16:creationId xmlns:a16="http://schemas.microsoft.com/office/drawing/2014/main" id="{241EC7A0-0AD7-4EA1-A86A-DCC06F9A7EC1}"/>
              </a:ext>
            </a:extLst>
          </p:cNvPr>
          <p:cNvSpPr/>
          <p:nvPr/>
        </p:nvSpPr>
        <p:spPr>
          <a:xfrm>
            <a:off x="2867022" y="3837214"/>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000000ff</a:t>
            </a:r>
            <a:endParaRPr lang="ko-KR" altLang="en-US" dirty="0">
              <a:solidFill>
                <a:sysClr val="windowText" lastClr="000000"/>
              </a:solidFill>
            </a:endParaRPr>
          </a:p>
        </p:txBody>
      </p:sp>
      <p:sp>
        <p:nvSpPr>
          <p:cNvPr id="18" name="TextBox 17">
            <a:extLst>
              <a:ext uri="{FF2B5EF4-FFF2-40B4-BE49-F238E27FC236}">
                <a16:creationId xmlns:a16="http://schemas.microsoft.com/office/drawing/2014/main" id="{1D065D95-6021-48D3-AD45-70BAE7D05332}"/>
              </a:ext>
            </a:extLst>
          </p:cNvPr>
          <p:cNvSpPr txBox="1"/>
          <p:nvPr/>
        </p:nvSpPr>
        <p:spPr>
          <a:xfrm flipH="1">
            <a:off x="4587909" y="3771899"/>
            <a:ext cx="976318" cy="369332"/>
          </a:xfrm>
          <a:prstGeom prst="rect">
            <a:avLst/>
          </a:prstGeom>
          <a:noFill/>
        </p:spPr>
        <p:txBody>
          <a:bodyPr wrap="square" rtlCol="0">
            <a:spAutoFit/>
          </a:bodyPr>
          <a:lstStyle/>
          <a:p>
            <a:r>
              <a:rPr lang="en-US" altLang="ko-KR" dirty="0"/>
              <a:t>list:</a:t>
            </a:r>
            <a:endParaRPr lang="ko-KR" altLang="en-US" dirty="0"/>
          </a:p>
        </p:txBody>
      </p:sp>
      <p:sp>
        <p:nvSpPr>
          <p:cNvPr id="19" name="TextBox 18">
            <a:extLst>
              <a:ext uri="{FF2B5EF4-FFF2-40B4-BE49-F238E27FC236}">
                <a16:creationId xmlns:a16="http://schemas.microsoft.com/office/drawing/2014/main" id="{97B0CA5B-0B5B-4FF2-B9ED-0C67A0681AAA}"/>
              </a:ext>
            </a:extLst>
          </p:cNvPr>
          <p:cNvSpPr txBox="1"/>
          <p:nvPr/>
        </p:nvSpPr>
        <p:spPr>
          <a:xfrm flipH="1">
            <a:off x="2336304" y="3719670"/>
            <a:ext cx="528280" cy="1149482"/>
          </a:xfrm>
          <a:prstGeom prst="rect">
            <a:avLst/>
          </a:prstGeom>
          <a:noFill/>
        </p:spPr>
        <p:txBody>
          <a:bodyPr wrap="square" rtlCol="0">
            <a:spAutoFit/>
          </a:bodyPr>
          <a:lstStyle/>
          <a:p>
            <a:r>
              <a:rPr lang="en-US" altLang="ko-KR" dirty="0"/>
              <a:t>R0:</a:t>
            </a:r>
          </a:p>
          <a:p>
            <a:pPr>
              <a:lnSpc>
                <a:spcPct val="150000"/>
              </a:lnSpc>
            </a:pPr>
            <a:r>
              <a:rPr lang="en-US" altLang="ko-KR" dirty="0"/>
              <a:t>R1:</a:t>
            </a:r>
          </a:p>
          <a:p>
            <a:pPr>
              <a:lnSpc>
                <a:spcPct val="150000"/>
              </a:lnSpc>
            </a:pPr>
            <a:r>
              <a:rPr lang="en-US" altLang="ko-KR" dirty="0"/>
              <a:t>R2:</a:t>
            </a:r>
            <a:endParaRPr lang="ko-KR" altLang="en-US" dirty="0"/>
          </a:p>
        </p:txBody>
      </p:sp>
      <p:sp>
        <p:nvSpPr>
          <p:cNvPr id="20" name="직사각형 19">
            <a:extLst>
              <a:ext uri="{FF2B5EF4-FFF2-40B4-BE49-F238E27FC236}">
                <a16:creationId xmlns:a16="http://schemas.microsoft.com/office/drawing/2014/main" id="{60847EEE-B14D-46F4-89CA-509D3ABDA9A8}"/>
              </a:ext>
            </a:extLst>
          </p:cNvPr>
          <p:cNvSpPr/>
          <p:nvPr/>
        </p:nvSpPr>
        <p:spPr>
          <a:xfrm>
            <a:off x="2867021" y="4163783"/>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00000038</a:t>
            </a:r>
            <a:endParaRPr lang="ko-KR" altLang="en-US" dirty="0">
              <a:solidFill>
                <a:sysClr val="windowText" lastClr="000000"/>
              </a:solidFill>
            </a:endParaRPr>
          </a:p>
        </p:txBody>
      </p:sp>
      <p:sp>
        <p:nvSpPr>
          <p:cNvPr id="21" name="직사각형 20">
            <a:extLst>
              <a:ext uri="{FF2B5EF4-FFF2-40B4-BE49-F238E27FC236}">
                <a16:creationId xmlns:a16="http://schemas.microsoft.com/office/drawing/2014/main" id="{B63C3024-F61E-468A-B97F-000B3BA5F892}"/>
              </a:ext>
            </a:extLst>
          </p:cNvPr>
          <p:cNvSpPr/>
          <p:nvPr/>
        </p:nvSpPr>
        <p:spPr>
          <a:xfrm>
            <a:off x="2890158" y="4499284"/>
            <a:ext cx="1274300" cy="2686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00000004</a:t>
            </a:r>
            <a:endParaRPr lang="ko-KR" altLang="en-US" dirty="0">
              <a:solidFill>
                <a:sysClr val="windowText" lastClr="000000"/>
              </a:solidFill>
            </a:endParaRPr>
          </a:p>
        </p:txBody>
      </p:sp>
      <p:sp>
        <p:nvSpPr>
          <p:cNvPr id="5" name="TextBox 4">
            <a:extLst>
              <a:ext uri="{FF2B5EF4-FFF2-40B4-BE49-F238E27FC236}">
                <a16:creationId xmlns:a16="http://schemas.microsoft.com/office/drawing/2014/main" id="{E82383C7-85E4-40C5-9387-946DD5E69C98}"/>
              </a:ext>
            </a:extLst>
          </p:cNvPr>
          <p:cNvSpPr txBox="1"/>
          <p:nvPr/>
        </p:nvSpPr>
        <p:spPr>
          <a:xfrm>
            <a:off x="2998694" y="4811973"/>
            <a:ext cx="1158286" cy="369332"/>
          </a:xfrm>
          <a:prstGeom prst="rect">
            <a:avLst/>
          </a:prstGeom>
          <a:noFill/>
        </p:spPr>
        <p:txBody>
          <a:bodyPr wrap="square" rtlCol="0">
            <a:spAutoFit/>
          </a:bodyPr>
          <a:lstStyle/>
          <a:p>
            <a:r>
              <a:rPr lang="en-US" altLang="ko-KR" dirty="0"/>
              <a:t>registers</a:t>
            </a:r>
            <a:endParaRPr lang="ko-KR" altLang="en-US" dirty="0"/>
          </a:p>
        </p:txBody>
      </p:sp>
      <p:sp>
        <p:nvSpPr>
          <p:cNvPr id="22" name="TextBox 21">
            <a:extLst>
              <a:ext uri="{FF2B5EF4-FFF2-40B4-BE49-F238E27FC236}">
                <a16:creationId xmlns:a16="http://schemas.microsoft.com/office/drawing/2014/main" id="{ABFD61D3-2A6D-4D13-8156-E6E3262E179B}"/>
              </a:ext>
            </a:extLst>
          </p:cNvPr>
          <p:cNvSpPr txBox="1"/>
          <p:nvPr/>
        </p:nvSpPr>
        <p:spPr>
          <a:xfrm>
            <a:off x="5207577" y="6310414"/>
            <a:ext cx="1158286" cy="369332"/>
          </a:xfrm>
          <a:prstGeom prst="rect">
            <a:avLst/>
          </a:prstGeom>
          <a:noFill/>
        </p:spPr>
        <p:txBody>
          <a:bodyPr wrap="square" rtlCol="0">
            <a:spAutoFit/>
          </a:bodyPr>
          <a:lstStyle/>
          <a:p>
            <a:r>
              <a:rPr lang="en-US" altLang="ko-KR" dirty="0"/>
              <a:t>Memory</a:t>
            </a:r>
            <a:endParaRPr lang="ko-KR" altLang="en-US" dirty="0"/>
          </a:p>
        </p:txBody>
      </p:sp>
    </p:spTree>
    <p:extLst>
      <p:ext uri="{BB962C8B-B14F-4D97-AF65-F5344CB8AC3E}">
        <p14:creationId xmlns:p14="http://schemas.microsoft.com/office/powerpoint/2010/main" val="100247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142512" y="1808458"/>
            <a:ext cx="12049488" cy="489403"/>
          </a:xfrm>
        </p:spPr>
        <p:txBody>
          <a:bodyPr/>
          <a:lstStyle/>
          <a:p>
            <a:pPr>
              <a:buFont typeface="+mj-lt"/>
              <a:buAutoNum type="arabicPeriod"/>
            </a:pPr>
            <a:r>
              <a:rPr lang="en-US" altLang="ko-KR" dirty="0"/>
              <a:t>Complete the Table and Explain the reason for each register value change before vs. after </a:t>
            </a:r>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normAutofit/>
          </a:bodyPr>
          <a:lstStyle/>
          <a:p>
            <a:r>
              <a:rPr lang="ko-KR" altLang="en-US" dirty="0"/>
              <a:t>실습문제 </a:t>
            </a:r>
            <a:r>
              <a:rPr lang="en-US" altLang="ko-KR" dirty="0"/>
              <a:t>(LDR: Memory to Register)</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12</a:t>
            </a:fld>
            <a:endParaRPr lang="ko-KR" altLang="en-US">
              <a:solidFill>
                <a:prstClr val="black"/>
              </a:solidFill>
              <a:latin typeface="Trebuchet MS" panose="020B0603020202020204"/>
              <a:ea typeface="HY그래픽M" panose="02030600000101010101" pitchFamily="18" charset="-127"/>
            </a:endParaRPr>
          </a:p>
        </p:txBody>
      </p:sp>
      <p:graphicFrame>
        <p:nvGraphicFramePr>
          <p:cNvPr id="6" name="표 5">
            <a:extLst>
              <a:ext uri="{FF2B5EF4-FFF2-40B4-BE49-F238E27FC236}">
                <a16:creationId xmlns:a16="http://schemas.microsoft.com/office/drawing/2014/main" id="{2DB95FB7-75B8-436A-92F9-0EBD551BB037}"/>
              </a:ext>
            </a:extLst>
          </p:cNvPr>
          <p:cNvGraphicFramePr>
            <a:graphicFrameLocks noGrp="1"/>
          </p:cNvGraphicFramePr>
          <p:nvPr>
            <p:extLst>
              <p:ext uri="{D42A27DB-BD31-4B8C-83A1-F6EECF244321}">
                <p14:modId xmlns:p14="http://schemas.microsoft.com/office/powerpoint/2010/main" val="4053811290"/>
              </p:ext>
            </p:extLst>
          </p:nvPr>
        </p:nvGraphicFramePr>
        <p:xfrm>
          <a:off x="1495665" y="2374628"/>
          <a:ext cx="8710813" cy="3672840"/>
        </p:xfrm>
        <a:graphic>
          <a:graphicData uri="http://schemas.openxmlformats.org/drawingml/2006/table">
            <a:tbl>
              <a:tblPr firstRow="1" bandRow="1">
                <a:tableStyleId>{5C22544A-7EE6-4342-B048-85BDC9FD1C3A}</a:tableStyleId>
              </a:tblPr>
              <a:tblGrid>
                <a:gridCol w="2268538">
                  <a:extLst>
                    <a:ext uri="{9D8B030D-6E8A-4147-A177-3AD203B41FA5}">
                      <a16:colId xmlns:a16="http://schemas.microsoft.com/office/drawing/2014/main" val="4287461116"/>
                    </a:ext>
                  </a:extLst>
                </a:gridCol>
                <a:gridCol w="1004286">
                  <a:extLst>
                    <a:ext uri="{9D8B030D-6E8A-4147-A177-3AD203B41FA5}">
                      <a16:colId xmlns:a16="http://schemas.microsoft.com/office/drawing/2014/main" val="2439303110"/>
                    </a:ext>
                  </a:extLst>
                </a:gridCol>
                <a:gridCol w="1090941">
                  <a:extLst>
                    <a:ext uri="{9D8B030D-6E8A-4147-A177-3AD203B41FA5}">
                      <a16:colId xmlns:a16="http://schemas.microsoft.com/office/drawing/2014/main" val="3837394102"/>
                    </a:ext>
                  </a:extLst>
                </a:gridCol>
                <a:gridCol w="1034912">
                  <a:extLst>
                    <a:ext uri="{9D8B030D-6E8A-4147-A177-3AD203B41FA5}">
                      <a16:colId xmlns:a16="http://schemas.microsoft.com/office/drawing/2014/main" val="334864900"/>
                    </a:ext>
                  </a:extLst>
                </a:gridCol>
                <a:gridCol w="1155397">
                  <a:extLst>
                    <a:ext uri="{9D8B030D-6E8A-4147-A177-3AD203B41FA5}">
                      <a16:colId xmlns:a16="http://schemas.microsoft.com/office/drawing/2014/main" val="450629184"/>
                    </a:ext>
                  </a:extLst>
                </a:gridCol>
                <a:gridCol w="1078370">
                  <a:extLst>
                    <a:ext uri="{9D8B030D-6E8A-4147-A177-3AD203B41FA5}">
                      <a16:colId xmlns:a16="http://schemas.microsoft.com/office/drawing/2014/main" val="2055944113"/>
                    </a:ext>
                  </a:extLst>
                </a:gridCol>
                <a:gridCol w="1078369">
                  <a:extLst>
                    <a:ext uri="{9D8B030D-6E8A-4147-A177-3AD203B41FA5}">
                      <a16:colId xmlns:a16="http://schemas.microsoft.com/office/drawing/2014/main" val="463964634"/>
                    </a:ext>
                  </a:extLst>
                </a:gridCol>
              </a:tblGrid>
              <a:tr h="370840">
                <a:tc>
                  <a:txBody>
                    <a:bodyPr/>
                    <a:lstStyle/>
                    <a:p>
                      <a:pPr algn="ctr" latinLnBrk="1"/>
                      <a:r>
                        <a:rPr lang="en-US" altLang="ko-KR" sz="1400" dirty="0"/>
                        <a:t>Instructions</a:t>
                      </a:r>
                      <a:endParaRPr lang="ko-KR" altLang="en-US" sz="1400" dirty="0"/>
                    </a:p>
                  </a:txBody>
                  <a:tcPr/>
                </a:tc>
                <a:tc>
                  <a:txBody>
                    <a:bodyPr/>
                    <a:lstStyle/>
                    <a:p>
                      <a:pPr latinLnBrk="1"/>
                      <a:r>
                        <a:rPr lang="ko-KR" altLang="en-US" sz="1400" dirty="0" err="1"/>
                        <a:t>실행전</a:t>
                      </a:r>
                      <a:r>
                        <a:rPr lang="ko-KR" altLang="en-US" sz="1400" dirty="0"/>
                        <a:t> </a:t>
                      </a:r>
                      <a:r>
                        <a:rPr lang="en-US" altLang="ko-KR" sz="1400" dirty="0"/>
                        <a:t>R0</a:t>
                      </a:r>
                      <a:endParaRPr lang="ko-KR" altLang="en-US" sz="1400" dirty="0"/>
                    </a:p>
                  </a:txBody>
                  <a:tcPr/>
                </a:tc>
                <a:tc>
                  <a:txBody>
                    <a:bodyPr/>
                    <a:lstStyle/>
                    <a:p>
                      <a:pPr latinLnBrk="1"/>
                      <a:r>
                        <a:rPr lang="ko-KR" altLang="en-US" sz="1400" dirty="0" err="1"/>
                        <a:t>실행후</a:t>
                      </a:r>
                      <a:r>
                        <a:rPr lang="ko-KR" altLang="en-US" sz="1400" dirty="0"/>
                        <a:t> </a:t>
                      </a:r>
                      <a:r>
                        <a:rPr lang="en-US" altLang="ko-KR" sz="1400" dirty="0"/>
                        <a:t>R0</a:t>
                      </a:r>
                      <a:endParaRPr lang="ko-KR" altLang="en-US" sz="1400" dirty="0"/>
                    </a:p>
                  </a:txBody>
                  <a:tcPr/>
                </a:tc>
                <a:tc>
                  <a:txBody>
                    <a:bodyPr/>
                    <a:lstStyle/>
                    <a:p>
                      <a:pPr latinLnBrk="1"/>
                      <a:r>
                        <a:rPr lang="ko-KR" altLang="en-US" sz="1400" dirty="0" err="1"/>
                        <a:t>실행전</a:t>
                      </a:r>
                      <a:r>
                        <a:rPr lang="ko-KR" altLang="en-US" sz="1400" dirty="0"/>
                        <a:t> </a:t>
                      </a:r>
                      <a:r>
                        <a:rPr lang="en-US" altLang="ko-KR" sz="1400" dirty="0"/>
                        <a:t>R1</a:t>
                      </a:r>
                      <a:endParaRPr lang="ko-KR" altLang="en-US" sz="1400" dirty="0"/>
                    </a:p>
                  </a:txBody>
                  <a:tcPr/>
                </a:tc>
                <a:tc>
                  <a:txBody>
                    <a:bodyPr/>
                    <a:lstStyle/>
                    <a:p>
                      <a:pPr latinLnBrk="1"/>
                      <a:r>
                        <a:rPr lang="ko-KR" altLang="en-US" sz="1400" dirty="0"/>
                        <a:t>실행 후 </a:t>
                      </a:r>
                      <a:r>
                        <a:rPr lang="en-US" altLang="ko-KR" sz="1400" dirty="0"/>
                        <a:t>R1</a:t>
                      </a:r>
                      <a:endParaRPr lang="ko-KR" altLang="en-US" sz="1400" dirty="0"/>
                    </a:p>
                  </a:txBody>
                  <a:tcPr/>
                </a:tc>
                <a:tc>
                  <a:txBody>
                    <a:bodyPr/>
                    <a:lstStyle/>
                    <a:p>
                      <a:pPr latinLnBrk="1"/>
                      <a:r>
                        <a:rPr lang="ko-KR" altLang="en-US" sz="1400" dirty="0"/>
                        <a:t>실행 전 </a:t>
                      </a:r>
                      <a:r>
                        <a:rPr lang="en-US" altLang="ko-KR" sz="1400" dirty="0"/>
                        <a:t>R2</a:t>
                      </a:r>
                      <a:endParaRPr lang="ko-KR" altLang="en-US" sz="1400" dirty="0"/>
                    </a:p>
                  </a:txBody>
                  <a:tcPr/>
                </a:tc>
                <a:tc>
                  <a:txBody>
                    <a:bodyPr/>
                    <a:lstStyle/>
                    <a:p>
                      <a:pPr latinLnBrk="1"/>
                      <a:r>
                        <a:rPr lang="ko-KR" altLang="en-US" sz="1400" dirty="0"/>
                        <a:t>실행 후 </a:t>
                      </a:r>
                      <a:r>
                        <a:rPr lang="en-US" altLang="ko-KR" sz="1400" dirty="0"/>
                        <a:t>R2</a:t>
                      </a:r>
                      <a:endParaRPr lang="ko-KR" altLang="en-US" sz="1400" dirty="0"/>
                    </a:p>
                  </a:txBody>
                  <a:tcPr/>
                </a:tc>
                <a:extLst>
                  <a:ext uri="{0D108BD9-81ED-4DB2-BD59-A6C34878D82A}">
                    <a16:rowId xmlns:a16="http://schemas.microsoft.com/office/drawing/2014/main" val="927602953"/>
                  </a:ext>
                </a:extLst>
              </a:tr>
              <a:tr h="185420">
                <a:tc>
                  <a:txBody>
                    <a:bodyPr/>
                    <a:lstStyle/>
                    <a:p>
                      <a:pPr latinLnBrk="1"/>
                      <a:r>
                        <a:rPr lang="en-US" altLang="ko-KR" dirty="0"/>
                        <a:t>LDR R0, [R1]</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0x9</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3282225373"/>
                  </a:ext>
                </a:extLst>
              </a:tr>
              <a:tr h="185420">
                <a:tc>
                  <a:txBody>
                    <a:bodyPr/>
                    <a:lstStyle/>
                    <a:p>
                      <a:pPr latinLnBrk="1"/>
                      <a:r>
                        <a:rPr lang="en-US" altLang="ko-KR" dirty="0"/>
                        <a:t>LDR R0, [R1], #4</a:t>
                      </a:r>
                      <a:endParaRPr lang="ko-KR" altLang="en-US" dirty="0"/>
                    </a:p>
                  </a:txBody>
                  <a:tcPr/>
                </a:tc>
                <a:tc>
                  <a:txBody>
                    <a:bodyPr/>
                    <a:lstStyle/>
                    <a:p>
                      <a:pPr latinLnBrk="1"/>
                      <a:r>
                        <a:rPr lang="en-US" altLang="ko-KR" dirty="0"/>
                        <a:t>0x9</a:t>
                      </a:r>
                      <a:endParaRPr lang="ko-KR" altLang="en-US" dirty="0"/>
                    </a:p>
                  </a:txBody>
                  <a:tcPr/>
                </a:tc>
                <a:tc>
                  <a:txBody>
                    <a:bodyPr/>
                    <a:lstStyle/>
                    <a:p>
                      <a:pPr latinLnBrk="1"/>
                      <a:r>
                        <a:rPr lang="en-US" altLang="ko-KR" dirty="0"/>
                        <a:t>0x9</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1308369161"/>
                  </a:ext>
                </a:extLst>
              </a:tr>
              <a:tr h="370840">
                <a:tc>
                  <a:txBody>
                    <a:bodyPr/>
                    <a:lstStyle/>
                    <a:p>
                      <a:pPr latinLnBrk="1"/>
                      <a:r>
                        <a:rPr lang="en-US" altLang="ko-KR" dirty="0"/>
                        <a:t>LDR R0, [R1,R2]</a:t>
                      </a:r>
                      <a:endParaRPr lang="ko-KR" altLang="en-US" dirty="0"/>
                    </a:p>
                  </a:txBody>
                  <a:tcPr/>
                </a:tc>
                <a:tc>
                  <a:txBody>
                    <a:bodyPr/>
                    <a:lstStyle/>
                    <a:p>
                      <a:pPr latinLnBrk="1"/>
                      <a:r>
                        <a:rPr lang="en-US" altLang="ko-KR" dirty="0"/>
                        <a:t>0x9</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2607309543"/>
                  </a:ext>
                </a:extLst>
              </a:tr>
              <a:tr h="370840">
                <a:tc>
                  <a:txBody>
                    <a:bodyPr/>
                    <a:lstStyle/>
                    <a:p>
                      <a:pPr latinLnBrk="1"/>
                      <a:r>
                        <a:rPr lang="en-US" altLang="ko-KR" dirty="0"/>
                        <a:t>LDR R0, [R1,R2]!</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0x208</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1359483440"/>
                  </a:ext>
                </a:extLst>
              </a:tr>
              <a:tr h="123613">
                <a:tc>
                  <a:txBody>
                    <a:bodyPr/>
                    <a:lstStyle/>
                    <a:p>
                      <a:pPr latinLnBrk="1"/>
                      <a:r>
                        <a:rPr lang="en-US" altLang="ko-KR" dirty="0"/>
                        <a:t>LDR R0, [R1], R2</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0x208</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2523547769"/>
                  </a:ext>
                </a:extLst>
              </a:tr>
              <a:tr h="242147">
                <a:tc>
                  <a:txBody>
                    <a:bodyPr/>
                    <a:lstStyle/>
                    <a:p>
                      <a:pPr latinLnBrk="1"/>
                      <a:r>
                        <a:rPr lang="en-US" altLang="ko-KR" dirty="0"/>
                        <a:t>LDR R0, [R1, #4]</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2400705073"/>
                  </a:ext>
                </a:extLst>
              </a:tr>
              <a:tr h="182880">
                <a:tc>
                  <a:txBody>
                    <a:bodyPr/>
                    <a:lstStyle/>
                    <a:p>
                      <a:pPr latinLnBrk="1"/>
                      <a:r>
                        <a:rPr lang="en-US" altLang="ko-KR" dirty="0"/>
                        <a:t>LDR R0, [R1, #4]!</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819261763"/>
                  </a:ext>
                </a:extLst>
              </a:tr>
              <a:tr h="182880">
                <a:tc>
                  <a:txBody>
                    <a:bodyPr/>
                    <a:lstStyle/>
                    <a:p>
                      <a:pPr latinLnBrk="1"/>
                      <a:r>
                        <a:rPr lang="en-US" altLang="ko-KR" sz="1400" dirty="0"/>
                        <a:t>LDR R0, [R1, R2, LSL #1]</a:t>
                      </a:r>
                      <a:endParaRPr lang="ko-KR" altLang="en-US" sz="1400" dirty="0"/>
                    </a:p>
                  </a:txBody>
                  <a:tcPr/>
                </a:tc>
                <a:tc>
                  <a:txBody>
                    <a:bodyPr/>
                    <a:lstStyle/>
                    <a:p>
                      <a:pPr latinLnBrk="1"/>
                      <a:r>
                        <a:rPr lang="en-US" altLang="ko-KR" dirty="0"/>
                        <a:t>0x5</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3170801118"/>
                  </a:ext>
                </a:extLst>
              </a:tr>
              <a:tr h="182880">
                <a:tc>
                  <a:txBody>
                    <a:bodyPr/>
                    <a:lstStyle/>
                    <a:p>
                      <a:pPr latinLnBrk="1"/>
                      <a:r>
                        <a:rPr lang="en-US" altLang="ko-KR" sz="1400" dirty="0"/>
                        <a:t>LDR R0, [R1, R2, LSL #1]!</a:t>
                      </a:r>
                      <a:endParaRPr lang="ko-KR" altLang="en-US" sz="1400" dirty="0"/>
                    </a:p>
                  </a:txBody>
                  <a:tcPr/>
                </a:tc>
                <a:tc>
                  <a:txBody>
                    <a:bodyPr/>
                    <a:lstStyle/>
                    <a:p>
                      <a:pPr latinLnBrk="1"/>
                      <a:r>
                        <a:rPr lang="en-US" altLang="ko-KR" dirty="0"/>
                        <a:t>0x3</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0x218</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extLst>
                  <a:ext uri="{0D108BD9-81ED-4DB2-BD59-A6C34878D82A}">
                    <a16:rowId xmlns:a16="http://schemas.microsoft.com/office/drawing/2014/main" val="1613494911"/>
                  </a:ext>
                </a:extLst>
              </a:tr>
            </a:tbl>
          </a:graphicData>
        </a:graphic>
      </p:graphicFrame>
      <p:sp>
        <p:nvSpPr>
          <p:cNvPr id="7" name="내용 개체 틀 1">
            <a:extLst>
              <a:ext uri="{FF2B5EF4-FFF2-40B4-BE49-F238E27FC236}">
                <a16:creationId xmlns:a16="http://schemas.microsoft.com/office/drawing/2014/main" id="{F9C13ADC-C368-4002-B29C-2D3AFA0DFCF3}"/>
              </a:ext>
            </a:extLst>
          </p:cNvPr>
          <p:cNvSpPr txBox="1">
            <a:spLocks/>
          </p:cNvSpPr>
          <p:nvPr/>
        </p:nvSpPr>
        <p:spPr bwMode="auto">
          <a:xfrm>
            <a:off x="226482" y="6084433"/>
            <a:ext cx="11494107" cy="48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0" fontAlgn="base" latinLnBrk="1" hangingPunct="0">
              <a:lnSpc>
                <a:spcPct val="90000"/>
              </a:lnSpc>
              <a:spcBef>
                <a:spcPts val="1200"/>
              </a:spcBef>
              <a:spcAft>
                <a:spcPts val="200"/>
              </a:spcAft>
              <a:buClr>
                <a:schemeClr val="tx1"/>
              </a:buClr>
              <a:buFont typeface="Wingdings" panose="05000000000000000000" pitchFamily="2" charset="2"/>
              <a:buChar char="l"/>
              <a:defRPr sz="2200" kern="1200">
                <a:solidFill>
                  <a:schemeClr val="tx1"/>
                </a:solidFill>
                <a:latin typeface="+mn-lt"/>
                <a:ea typeface="+mn-ea"/>
                <a:cs typeface="+mn-cs"/>
              </a:defRPr>
            </a:lvl1pPr>
            <a:lvl2pPr marL="4111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397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ü"/>
              <a:defRPr kern="1200">
                <a:solidFill>
                  <a:schemeClr val="tx1"/>
                </a:solidFill>
                <a:latin typeface="+mn-lt"/>
                <a:ea typeface="+mn-ea"/>
                <a:cs typeface="+mn-cs"/>
              </a:defRPr>
            </a:lvl3pPr>
            <a:lvl4pPr marL="868363" indent="-182563" algn="l" rtl="0" eaLnBrk="0" fontAlgn="base" latinLnBrk="1" hangingPunct="0">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6963" indent="-182563" algn="l" rtl="0" eaLnBrk="0" fontAlgn="base" latinLnBrk="1" hangingPunct="0">
              <a:lnSpc>
                <a:spcPct val="90000"/>
              </a:lnSpc>
              <a:spcBef>
                <a:spcPts val="200"/>
              </a:spcBef>
              <a:spcAft>
                <a:spcPts val="400"/>
              </a:spcAft>
              <a:buClr>
                <a:schemeClr val="tx1"/>
              </a:buClr>
              <a:buFont typeface="Calibri" panose="020F0502020204030204" pitchFamily="34" charset="0"/>
              <a:buChar char="—"/>
              <a:defRPr sz="1600" kern="1200">
                <a:solidFill>
                  <a:schemeClr val="tx1"/>
                </a:solidFill>
                <a:latin typeface="+mn-lt"/>
                <a:ea typeface="+mn-ea"/>
                <a:cs typeface="+mn-cs"/>
              </a:defRPr>
            </a:lvl5pPr>
            <a:lvl6pPr marL="12846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altLang="ko-KR" sz="1400" dirty="0"/>
              <a:t>2. Change the first assembly code into “LDR R0, </a:t>
            </a:r>
            <a:r>
              <a:rPr lang="en-US" altLang="ko-KR" sz="1400" b="1" i="1" dirty="0"/>
              <a:t>=0xffff</a:t>
            </a:r>
            <a:r>
              <a:rPr lang="en-US" altLang="ko-KR" sz="1400" dirty="0"/>
              <a:t>” and compile and Run the code. Find the difference(s) and Explain the reason if any. </a:t>
            </a:r>
          </a:p>
          <a:p>
            <a:pPr marL="0" indent="0">
              <a:buNone/>
            </a:pPr>
            <a:r>
              <a:rPr lang="en-US" altLang="ko-KR" sz="1400" dirty="0"/>
              <a:t>Modifying R0 to 0xffff simply changes the initial value of R0 from 0xFF to 0xFFFF, but other values are the same. This is because the next instruction overwrites R0 by loading from [R1].</a:t>
            </a:r>
          </a:p>
        </p:txBody>
      </p:sp>
    </p:spTree>
    <p:extLst>
      <p:ext uri="{BB962C8B-B14F-4D97-AF65-F5344CB8AC3E}">
        <p14:creationId xmlns:p14="http://schemas.microsoft.com/office/powerpoint/2010/main" val="21164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310243" y="1881982"/>
            <a:ext cx="5339443" cy="1416390"/>
          </a:xfrm>
        </p:spPr>
        <p:txBody>
          <a:bodyPr/>
          <a:lstStyle/>
          <a:p>
            <a:r>
              <a:rPr lang="en-US" altLang="ko-KR" dirty="0"/>
              <a:t>Test various Store instructions by executing</a:t>
            </a:r>
            <a:r>
              <a:rPr lang="ko-KR" altLang="en-US" dirty="0"/>
              <a:t> </a:t>
            </a:r>
            <a:r>
              <a:rPr lang="en-US" altLang="ko-KR" dirty="0"/>
              <a:t>the</a:t>
            </a:r>
            <a:r>
              <a:rPr lang="ko-KR" altLang="en-US" dirty="0"/>
              <a:t> </a:t>
            </a:r>
            <a:r>
              <a:rPr lang="en-US" altLang="ko-KR" dirty="0"/>
              <a:t>assembly code</a:t>
            </a:r>
          </a:p>
          <a:p>
            <a:r>
              <a:rPr lang="en-US" altLang="ko-KR" dirty="0"/>
              <a:t>Explain the differences of addressing modes with STR</a:t>
            </a:r>
          </a:p>
          <a:p>
            <a:pPr marL="0" indent="0">
              <a:buNone/>
            </a:pPr>
            <a:endParaRPr lang="en-US" altLang="ko-KR" dirty="0"/>
          </a:p>
          <a:p>
            <a:endParaRPr lang="ko-KR" altLang="en-US" dirty="0"/>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lstStyle/>
          <a:p>
            <a:r>
              <a:rPr lang="en-US" altLang="ko-KR" dirty="0"/>
              <a:t>Data Movement (Register to Memory word)</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13</a:t>
            </a:fld>
            <a:endParaRPr lang="ko-KR" altLang="en-US">
              <a:solidFill>
                <a:prstClr val="black"/>
              </a:solidFill>
              <a:latin typeface="Trebuchet MS" panose="020B0603020202020204"/>
              <a:ea typeface="HY그래픽M" panose="02030600000101010101" pitchFamily="18" charset="-127"/>
            </a:endParaRPr>
          </a:p>
        </p:txBody>
      </p:sp>
      <p:sp>
        <p:nvSpPr>
          <p:cNvPr id="5" name="직사각형 4">
            <a:extLst>
              <a:ext uri="{FF2B5EF4-FFF2-40B4-BE49-F238E27FC236}">
                <a16:creationId xmlns:a16="http://schemas.microsoft.com/office/drawing/2014/main" id="{505F4E82-6338-4147-A321-A3FA2B179BCC}"/>
              </a:ext>
            </a:extLst>
          </p:cNvPr>
          <p:cNvSpPr/>
          <p:nvPr/>
        </p:nvSpPr>
        <p:spPr>
          <a:xfrm>
            <a:off x="6868888" y="1881982"/>
            <a:ext cx="4849585" cy="4691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ko-KR" sz="1600" dirty="0">
                <a:solidFill>
                  <a:sysClr val="windowText" lastClr="000000"/>
                </a:solidFill>
              </a:rPr>
              <a:t>strat</a:t>
            </a:r>
          </a:p>
          <a:p>
            <a:r>
              <a:rPr lang="pt-BR" altLang="ko-KR" sz="1600" dirty="0">
                <a:solidFill>
                  <a:sysClr val="windowText" lastClr="000000"/>
                </a:solidFill>
              </a:rPr>
              <a:t>	LDR R0,=0x00ff</a:t>
            </a:r>
          </a:p>
          <a:p>
            <a:r>
              <a:rPr lang="pt-BR" altLang="ko-KR" sz="1600" dirty="0">
                <a:solidFill>
                  <a:sysClr val="windowText" lastClr="000000"/>
                </a:solidFill>
              </a:rPr>
              <a:t>	LDR R1,=list</a:t>
            </a:r>
          </a:p>
          <a:p>
            <a:r>
              <a:rPr lang="pt-BR" altLang="ko-KR" sz="1600" dirty="0">
                <a:solidFill>
                  <a:sysClr val="windowText" lastClr="000000"/>
                </a:solidFill>
              </a:rPr>
              <a:t>               MOV R2, #4</a:t>
            </a:r>
          </a:p>
          <a:p>
            <a:r>
              <a:rPr lang="pt-BR" altLang="ko-KR" sz="1600" dirty="0">
                <a:solidFill>
                  <a:sysClr val="windowText" lastClr="000000"/>
                </a:solidFill>
              </a:rPr>
              <a:t>	STR R0, [R1]</a:t>
            </a:r>
          </a:p>
          <a:p>
            <a:r>
              <a:rPr lang="pt-BR" altLang="ko-KR" sz="1600" dirty="0">
                <a:solidFill>
                  <a:sysClr val="windowText" lastClr="000000"/>
                </a:solidFill>
              </a:rPr>
              <a:t>               STR R0, [R1], #4</a:t>
            </a:r>
          </a:p>
          <a:p>
            <a:r>
              <a:rPr lang="pt-BR" altLang="ko-KR" sz="1600" dirty="0">
                <a:solidFill>
                  <a:sysClr val="windowText" lastClr="000000"/>
                </a:solidFill>
              </a:rPr>
              <a:t>	STR R0, [R1,R2]</a:t>
            </a:r>
          </a:p>
          <a:p>
            <a:r>
              <a:rPr lang="pt-BR" altLang="ko-KR" sz="1600" dirty="0">
                <a:solidFill>
                  <a:sysClr val="windowText" lastClr="000000"/>
                </a:solidFill>
              </a:rPr>
              <a:t>	STR R0, [R1,R2]!</a:t>
            </a:r>
          </a:p>
          <a:p>
            <a:r>
              <a:rPr lang="pt-BR" altLang="ko-KR" sz="1600" dirty="0">
                <a:solidFill>
                  <a:sysClr val="windowText" lastClr="000000"/>
                </a:solidFill>
              </a:rPr>
              <a:t>	STR R0, [R1], R2</a:t>
            </a:r>
          </a:p>
          <a:p>
            <a:r>
              <a:rPr lang="pt-BR" altLang="ko-KR" sz="1600" dirty="0">
                <a:solidFill>
                  <a:sysClr val="windowText" lastClr="000000"/>
                </a:solidFill>
              </a:rPr>
              <a:t>	STR R0, [R1, #4]</a:t>
            </a:r>
          </a:p>
          <a:p>
            <a:r>
              <a:rPr lang="pt-BR" altLang="ko-KR" sz="1600" dirty="0">
                <a:solidFill>
                  <a:sysClr val="windowText" lastClr="000000"/>
                </a:solidFill>
              </a:rPr>
              <a:t>	STR R0, [R1, #4]!</a:t>
            </a:r>
          </a:p>
          <a:p>
            <a:r>
              <a:rPr lang="pt-BR" altLang="ko-KR" sz="1600" dirty="0">
                <a:solidFill>
                  <a:sysClr val="windowText" lastClr="000000"/>
                </a:solidFill>
              </a:rPr>
              <a:t>	STR R0, [R1, R2, LSL #1]</a:t>
            </a:r>
          </a:p>
          <a:p>
            <a:r>
              <a:rPr lang="pt-BR" altLang="ko-KR" sz="1600" dirty="0">
                <a:solidFill>
                  <a:sysClr val="windowText" lastClr="000000"/>
                </a:solidFill>
              </a:rPr>
              <a:t>	STR R0, [R1, R2, LSL #1]!</a:t>
            </a:r>
          </a:p>
          <a:p>
            <a:r>
              <a:rPr lang="pt-BR" altLang="ko-KR" sz="1600" dirty="0">
                <a:solidFill>
                  <a:sysClr val="windowText" lastClr="000000"/>
                </a:solidFill>
              </a:rPr>
              <a:t>loop        B loop</a:t>
            </a:r>
          </a:p>
          <a:p>
            <a:endParaRPr lang="pt-BR" altLang="ko-KR" sz="1600" dirty="0">
              <a:solidFill>
                <a:sysClr val="windowText" lastClr="000000"/>
              </a:solidFill>
            </a:endParaRPr>
          </a:p>
          <a:p>
            <a:r>
              <a:rPr lang="pt-BR" altLang="ko-KR" sz="1600" dirty="0">
                <a:solidFill>
                  <a:sysClr val="windowText" lastClr="000000"/>
                </a:solidFill>
              </a:rPr>
              <a:t>list          DCD 9,8,7,6,5,4,3,2,1,10,11,12,-1,-2</a:t>
            </a:r>
            <a:endParaRPr lang="ko-KR" altLang="en-US" sz="1600" dirty="0">
              <a:solidFill>
                <a:sysClr val="windowText" lastClr="000000"/>
              </a:solidFill>
            </a:endParaRPr>
          </a:p>
        </p:txBody>
      </p:sp>
      <p:grpSp>
        <p:nvGrpSpPr>
          <p:cNvPr id="18" name="그룹 17">
            <a:extLst>
              <a:ext uri="{FF2B5EF4-FFF2-40B4-BE49-F238E27FC236}">
                <a16:creationId xmlns:a16="http://schemas.microsoft.com/office/drawing/2014/main" id="{FA3A1239-A29A-4C5D-A96A-92000FA77730}"/>
              </a:ext>
            </a:extLst>
          </p:cNvPr>
          <p:cNvGrpSpPr/>
          <p:nvPr/>
        </p:nvGrpSpPr>
        <p:grpSpPr>
          <a:xfrm>
            <a:off x="5323112" y="3559629"/>
            <a:ext cx="772887" cy="2384307"/>
            <a:chOff x="4801960" y="3559629"/>
            <a:chExt cx="1294040" cy="2384307"/>
          </a:xfrm>
        </p:grpSpPr>
        <p:sp>
          <p:nvSpPr>
            <p:cNvPr id="7" name="직사각형 6">
              <a:extLst>
                <a:ext uri="{FF2B5EF4-FFF2-40B4-BE49-F238E27FC236}">
                  <a16:creationId xmlns:a16="http://schemas.microsoft.com/office/drawing/2014/main" id="{AF52AB09-2EB5-412F-B595-A74938415565}"/>
                </a:ext>
              </a:extLst>
            </p:cNvPr>
            <p:cNvSpPr/>
            <p:nvPr/>
          </p:nvSpPr>
          <p:spPr>
            <a:xfrm>
              <a:off x="4801961" y="355962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9</a:t>
              </a:r>
              <a:endParaRPr lang="ko-KR" altLang="en-US" dirty="0">
                <a:solidFill>
                  <a:sysClr val="windowText" lastClr="000000"/>
                </a:solidFill>
              </a:endParaRPr>
            </a:p>
          </p:txBody>
        </p:sp>
        <p:sp>
          <p:nvSpPr>
            <p:cNvPr id="8" name="직사각형 7">
              <a:extLst>
                <a:ext uri="{FF2B5EF4-FFF2-40B4-BE49-F238E27FC236}">
                  <a16:creationId xmlns:a16="http://schemas.microsoft.com/office/drawing/2014/main" id="{BE6CDD9A-E575-4F55-9E47-B2930DC0DBE4}"/>
                </a:ext>
              </a:extLst>
            </p:cNvPr>
            <p:cNvSpPr/>
            <p:nvPr/>
          </p:nvSpPr>
          <p:spPr>
            <a:xfrm>
              <a:off x="4801960" y="3825082"/>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9" name="직사각형 8">
              <a:extLst>
                <a:ext uri="{FF2B5EF4-FFF2-40B4-BE49-F238E27FC236}">
                  <a16:creationId xmlns:a16="http://schemas.microsoft.com/office/drawing/2014/main" id="{4173BB08-5D41-42EE-8EE5-DDF66323B937}"/>
                </a:ext>
              </a:extLst>
            </p:cNvPr>
            <p:cNvSpPr/>
            <p:nvPr/>
          </p:nvSpPr>
          <p:spPr>
            <a:xfrm>
              <a:off x="4801961" y="4094444"/>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10" name="직사각형 9">
              <a:extLst>
                <a:ext uri="{FF2B5EF4-FFF2-40B4-BE49-F238E27FC236}">
                  <a16:creationId xmlns:a16="http://schemas.microsoft.com/office/drawing/2014/main" id="{0880E913-0939-4B2B-AD92-65094032D3C1}"/>
                </a:ext>
              </a:extLst>
            </p:cNvPr>
            <p:cNvSpPr/>
            <p:nvPr/>
          </p:nvSpPr>
          <p:spPr>
            <a:xfrm>
              <a:off x="4801960" y="4359897"/>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11" name="직사각형 10">
              <a:extLst>
                <a:ext uri="{FF2B5EF4-FFF2-40B4-BE49-F238E27FC236}">
                  <a16:creationId xmlns:a16="http://schemas.microsoft.com/office/drawing/2014/main" id="{96DB53BE-87B8-4BB6-88AB-864DC9356C7A}"/>
                </a:ext>
              </a:extLst>
            </p:cNvPr>
            <p:cNvSpPr/>
            <p:nvPr/>
          </p:nvSpPr>
          <p:spPr>
            <a:xfrm>
              <a:off x="4806041" y="4621154"/>
              <a:ext cx="1289959" cy="2692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12" name="직사각형 11">
              <a:extLst>
                <a:ext uri="{FF2B5EF4-FFF2-40B4-BE49-F238E27FC236}">
                  <a16:creationId xmlns:a16="http://schemas.microsoft.com/office/drawing/2014/main" id="{F460EB69-E4F7-4C71-9257-094E13B8C6E0}"/>
                </a:ext>
              </a:extLst>
            </p:cNvPr>
            <p:cNvSpPr/>
            <p:nvPr/>
          </p:nvSpPr>
          <p:spPr>
            <a:xfrm>
              <a:off x="4806040" y="4886607"/>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13" name="직사각형 12">
              <a:extLst>
                <a:ext uri="{FF2B5EF4-FFF2-40B4-BE49-F238E27FC236}">
                  <a16:creationId xmlns:a16="http://schemas.microsoft.com/office/drawing/2014/main" id="{7A2B72ED-CC26-4D4C-9008-5A679816B851}"/>
                </a:ext>
              </a:extLst>
            </p:cNvPr>
            <p:cNvSpPr/>
            <p:nvPr/>
          </p:nvSpPr>
          <p:spPr>
            <a:xfrm>
              <a:off x="4806041" y="515596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14" name="직사각형 13">
              <a:extLst>
                <a:ext uri="{FF2B5EF4-FFF2-40B4-BE49-F238E27FC236}">
                  <a16:creationId xmlns:a16="http://schemas.microsoft.com/office/drawing/2014/main" id="{D97E794D-92EB-4E4B-AB9C-F8DC8FA92E3D}"/>
                </a:ext>
              </a:extLst>
            </p:cNvPr>
            <p:cNvSpPr/>
            <p:nvPr/>
          </p:nvSpPr>
          <p:spPr>
            <a:xfrm>
              <a:off x="4806040" y="5421422"/>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15" name="직사각형 14">
              <a:extLst>
                <a:ext uri="{FF2B5EF4-FFF2-40B4-BE49-F238E27FC236}">
                  <a16:creationId xmlns:a16="http://schemas.microsoft.com/office/drawing/2014/main" id="{788C1504-EFFA-47FE-B9B2-5CE21CC0642A}"/>
                </a:ext>
              </a:extLst>
            </p:cNvPr>
            <p:cNvSpPr/>
            <p:nvPr/>
          </p:nvSpPr>
          <p:spPr>
            <a:xfrm>
              <a:off x="4801960" y="5682679"/>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sp>
        <p:nvSpPr>
          <p:cNvPr id="16" name="직사각형 15">
            <a:extLst>
              <a:ext uri="{FF2B5EF4-FFF2-40B4-BE49-F238E27FC236}">
                <a16:creationId xmlns:a16="http://schemas.microsoft.com/office/drawing/2014/main" id="{95CC61CE-ECB7-4E8B-9086-4B3EEEA1D6AF}"/>
              </a:ext>
            </a:extLst>
          </p:cNvPr>
          <p:cNvSpPr/>
          <p:nvPr/>
        </p:nvSpPr>
        <p:spPr>
          <a:xfrm>
            <a:off x="2867021" y="3559628"/>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000000ff</a:t>
            </a:r>
            <a:endParaRPr lang="ko-KR" altLang="en-US" dirty="0">
              <a:solidFill>
                <a:sysClr val="windowText" lastClr="000000"/>
              </a:solidFill>
            </a:endParaRPr>
          </a:p>
        </p:txBody>
      </p:sp>
      <p:sp>
        <p:nvSpPr>
          <p:cNvPr id="17" name="TextBox 16">
            <a:extLst>
              <a:ext uri="{FF2B5EF4-FFF2-40B4-BE49-F238E27FC236}">
                <a16:creationId xmlns:a16="http://schemas.microsoft.com/office/drawing/2014/main" id="{673B84A7-1E4A-4502-9F2D-235FD614063D}"/>
              </a:ext>
            </a:extLst>
          </p:cNvPr>
          <p:cNvSpPr txBox="1"/>
          <p:nvPr/>
        </p:nvSpPr>
        <p:spPr>
          <a:xfrm flipH="1">
            <a:off x="4587908" y="3494313"/>
            <a:ext cx="976318" cy="369332"/>
          </a:xfrm>
          <a:prstGeom prst="rect">
            <a:avLst/>
          </a:prstGeom>
          <a:noFill/>
        </p:spPr>
        <p:txBody>
          <a:bodyPr wrap="square" rtlCol="0">
            <a:spAutoFit/>
          </a:bodyPr>
          <a:lstStyle/>
          <a:p>
            <a:r>
              <a:rPr lang="en-US" altLang="ko-KR" dirty="0"/>
              <a:t>list:</a:t>
            </a:r>
            <a:endParaRPr lang="ko-KR" altLang="en-US" dirty="0"/>
          </a:p>
        </p:txBody>
      </p:sp>
      <p:sp>
        <p:nvSpPr>
          <p:cNvPr id="19" name="TextBox 18">
            <a:extLst>
              <a:ext uri="{FF2B5EF4-FFF2-40B4-BE49-F238E27FC236}">
                <a16:creationId xmlns:a16="http://schemas.microsoft.com/office/drawing/2014/main" id="{C9AB4359-5E8B-440C-A9CF-4B25FC93B3BA}"/>
              </a:ext>
            </a:extLst>
          </p:cNvPr>
          <p:cNvSpPr txBox="1"/>
          <p:nvPr/>
        </p:nvSpPr>
        <p:spPr>
          <a:xfrm flipH="1">
            <a:off x="2336303" y="3442084"/>
            <a:ext cx="528280" cy="1149482"/>
          </a:xfrm>
          <a:prstGeom prst="rect">
            <a:avLst/>
          </a:prstGeom>
          <a:noFill/>
        </p:spPr>
        <p:txBody>
          <a:bodyPr wrap="square" rtlCol="0">
            <a:spAutoFit/>
          </a:bodyPr>
          <a:lstStyle/>
          <a:p>
            <a:r>
              <a:rPr lang="en-US" altLang="ko-KR" dirty="0"/>
              <a:t>R0:</a:t>
            </a:r>
          </a:p>
          <a:p>
            <a:pPr>
              <a:lnSpc>
                <a:spcPct val="150000"/>
              </a:lnSpc>
            </a:pPr>
            <a:r>
              <a:rPr lang="en-US" altLang="ko-KR" dirty="0"/>
              <a:t>R1:</a:t>
            </a:r>
          </a:p>
          <a:p>
            <a:pPr>
              <a:lnSpc>
                <a:spcPct val="150000"/>
              </a:lnSpc>
            </a:pPr>
            <a:r>
              <a:rPr lang="en-US" altLang="ko-KR" dirty="0"/>
              <a:t>R2:</a:t>
            </a:r>
            <a:endParaRPr lang="ko-KR" altLang="en-US" dirty="0"/>
          </a:p>
        </p:txBody>
      </p:sp>
      <p:sp>
        <p:nvSpPr>
          <p:cNvPr id="20" name="직사각형 19">
            <a:extLst>
              <a:ext uri="{FF2B5EF4-FFF2-40B4-BE49-F238E27FC236}">
                <a16:creationId xmlns:a16="http://schemas.microsoft.com/office/drawing/2014/main" id="{B5664246-DB03-4BFF-A26C-6E778843F953}"/>
              </a:ext>
            </a:extLst>
          </p:cNvPr>
          <p:cNvSpPr/>
          <p:nvPr/>
        </p:nvSpPr>
        <p:spPr>
          <a:xfrm>
            <a:off x="2867020" y="3886197"/>
            <a:ext cx="1289959" cy="261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00000038</a:t>
            </a:r>
            <a:endParaRPr lang="ko-KR" altLang="en-US" dirty="0">
              <a:solidFill>
                <a:sysClr val="windowText" lastClr="000000"/>
              </a:solidFill>
            </a:endParaRPr>
          </a:p>
        </p:txBody>
      </p:sp>
      <p:sp>
        <p:nvSpPr>
          <p:cNvPr id="21" name="직사각형 20">
            <a:extLst>
              <a:ext uri="{FF2B5EF4-FFF2-40B4-BE49-F238E27FC236}">
                <a16:creationId xmlns:a16="http://schemas.microsoft.com/office/drawing/2014/main" id="{540C74E3-EB9C-45A9-B650-E18CCF96B27E}"/>
              </a:ext>
            </a:extLst>
          </p:cNvPr>
          <p:cNvSpPr/>
          <p:nvPr/>
        </p:nvSpPr>
        <p:spPr>
          <a:xfrm>
            <a:off x="2890157" y="4221698"/>
            <a:ext cx="1274300" cy="2686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00000004</a:t>
            </a:r>
            <a:endParaRPr lang="ko-KR" altLang="en-US" dirty="0">
              <a:solidFill>
                <a:sysClr val="windowText" lastClr="000000"/>
              </a:solidFill>
            </a:endParaRPr>
          </a:p>
        </p:txBody>
      </p:sp>
      <p:sp>
        <p:nvSpPr>
          <p:cNvPr id="22" name="TextBox 21">
            <a:extLst>
              <a:ext uri="{FF2B5EF4-FFF2-40B4-BE49-F238E27FC236}">
                <a16:creationId xmlns:a16="http://schemas.microsoft.com/office/drawing/2014/main" id="{0773F114-5152-4F2D-BF7D-19E0366E6F9A}"/>
              </a:ext>
            </a:extLst>
          </p:cNvPr>
          <p:cNvSpPr txBox="1"/>
          <p:nvPr/>
        </p:nvSpPr>
        <p:spPr>
          <a:xfrm>
            <a:off x="2948164" y="4540565"/>
            <a:ext cx="1158286" cy="369332"/>
          </a:xfrm>
          <a:prstGeom prst="rect">
            <a:avLst/>
          </a:prstGeom>
          <a:noFill/>
        </p:spPr>
        <p:txBody>
          <a:bodyPr wrap="square" rtlCol="0">
            <a:spAutoFit/>
          </a:bodyPr>
          <a:lstStyle/>
          <a:p>
            <a:r>
              <a:rPr lang="en-US" altLang="ko-KR" dirty="0"/>
              <a:t>registers</a:t>
            </a:r>
            <a:endParaRPr lang="ko-KR" altLang="en-US" dirty="0"/>
          </a:p>
        </p:txBody>
      </p:sp>
      <p:sp>
        <p:nvSpPr>
          <p:cNvPr id="23" name="TextBox 22">
            <a:extLst>
              <a:ext uri="{FF2B5EF4-FFF2-40B4-BE49-F238E27FC236}">
                <a16:creationId xmlns:a16="http://schemas.microsoft.com/office/drawing/2014/main" id="{D6AC7A46-1035-4A5F-8A9D-BF2D1DEB0143}"/>
              </a:ext>
            </a:extLst>
          </p:cNvPr>
          <p:cNvSpPr txBox="1"/>
          <p:nvPr/>
        </p:nvSpPr>
        <p:spPr>
          <a:xfrm>
            <a:off x="5284815" y="5948132"/>
            <a:ext cx="1158286" cy="369332"/>
          </a:xfrm>
          <a:prstGeom prst="rect">
            <a:avLst/>
          </a:prstGeom>
          <a:noFill/>
        </p:spPr>
        <p:txBody>
          <a:bodyPr wrap="square" rtlCol="0">
            <a:spAutoFit/>
          </a:bodyPr>
          <a:lstStyle/>
          <a:p>
            <a:r>
              <a:rPr lang="en-US" altLang="ko-KR" dirty="0"/>
              <a:t>Memory</a:t>
            </a:r>
            <a:endParaRPr lang="ko-KR" altLang="en-US" dirty="0"/>
          </a:p>
        </p:txBody>
      </p:sp>
    </p:spTree>
    <p:extLst>
      <p:ext uri="{BB962C8B-B14F-4D97-AF65-F5344CB8AC3E}">
        <p14:creationId xmlns:p14="http://schemas.microsoft.com/office/powerpoint/2010/main" val="111996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310243" y="1757213"/>
            <a:ext cx="9633857" cy="855357"/>
          </a:xfrm>
        </p:spPr>
        <p:txBody>
          <a:bodyPr/>
          <a:lstStyle/>
          <a:p>
            <a:pPr>
              <a:buFont typeface="+mj-lt"/>
              <a:buAutoNum type="arabicPeriod"/>
            </a:pPr>
            <a:r>
              <a:rPr lang="en-US" altLang="ko-KR" dirty="0"/>
              <a:t>Complete the</a:t>
            </a:r>
            <a:r>
              <a:rPr lang="ko-KR" altLang="en-US" dirty="0"/>
              <a:t> </a:t>
            </a:r>
            <a:r>
              <a:rPr lang="en-US" altLang="ko-KR" dirty="0"/>
              <a:t>Table</a:t>
            </a:r>
          </a:p>
          <a:p>
            <a:pPr>
              <a:buFont typeface="+mj-lt"/>
              <a:buAutoNum type="arabicPeriod"/>
            </a:pPr>
            <a:r>
              <a:rPr lang="en-US" altLang="ko-KR" dirty="0"/>
              <a:t>Show the memory Contents after execution of each instruction</a:t>
            </a:r>
          </a:p>
          <a:p>
            <a:pPr lvl="1"/>
            <a:endParaRPr lang="ko-KR" altLang="en-US" dirty="0"/>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lstStyle/>
          <a:p>
            <a:r>
              <a:rPr lang="ko-KR" altLang="en-US" dirty="0"/>
              <a:t>실습문제 </a:t>
            </a:r>
            <a:r>
              <a:rPr lang="en-US" altLang="ko-KR" dirty="0"/>
              <a:t>(STR: Register</a:t>
            </a:r>
            <a:r>
              <a:rPr lang="ko-KR" altLang="en-US" dirty="0"/>
              <a:t> </a:t>
            </a:r>
            <a:r>
              <a:rPr lang="en-US" altLang="ko-KR" dirty="0"/>
              <a:t>to</a:t>
            </a:r>
            <a:r>
              <a:rPr lang="ko-KR" altLang="en-US" dirty="0"/>
              <a:t> </a:t>
            </a:r>
            <a:r>
              <a:rPr lang="en-US" altLang="ko-KR" dirty="0"/>
              <a:t>Memory)</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14</a:t>
            </a:fld>
            <a:endParaRPr lang="ko-KR" altLang="en-US">
              <a:solidFill>
                <a:prstClr val="black"/>
              </a:solidFill>
              <a:latin typeface="Trebuchet MS" panose="020B0603020202020204"/>
              <a:ea typeface="HY그래픽M" panose="02030600000101010101" pitchFamily="18" charset="-127"/>
            </a:endParaRPr>
          </a:p>
        </p:txBody>
      </p:sp>
      <p:graphicFrame>
        <p:nvGraphicFramePr>
          <p:cNvPr id="7" name="표 6">
            <a:extLst>
              <a:ext uri="{FF2B5EF4-FFF2-40B4-BE49-F238E27FC236}">
                <a16:creationId xmlns:a16="http://schemas.microsoft.com/office/drawing/2014/main" id="{5BD93F03-1A3D-43FF-B2BE-54CAE6A57AB8}"/>
              </a:ext>
            </a:extLst>
          </p:cNvPr>
          <p:cNvGraphicFramePr>
            <a:graphicFrameLocks noGrp="1"/>
          </p:cNvGraphicFramePr>
          <p:nvPr>
            <p:extLst>
              <p:ext uri="{D42A27DB-BD31-4B8C-83A1-F6EECF244321}">
                <p14:modId xmlns:p14="http://schemas.microsoft.com/office/powerpoint/2010/main" val="2059601742"/>
              </p:ext>
            </p:extLst>
          </p:nvPr>
        </p:nvGraphicFramePr>
        <p:xfrm>
          <a:off x="0" y="2753676"/>
          <a:ext cx="12202182" cy="6278880"/>
        </p:xfrm>
        <a:graphic>
          <a:graphicData uri="http://schemas.openxmlformats.org/drawingml/2006/table">
            <a:tbl>
              <a:tblPr firstRow="1" bandRow="1">
                <a:tableStyleId>{5C22544A-7EE6-4342-B048-85BDC9FD1C3A}</a:tableStyleId>
              </a:tblPr>
              <a:tblGrid>
                <a:gridCol w="2270388">
                  <a:extLst>
                    <a:ext uri="{9D8B030D-6E8A-4147-A177-3AD203B41FA5}">
                      <a16:colId xmlns:a16="http://schemas.microsoft.com/office/drawing/2014/main" val="4287461116"/>
                    </a:ext>
                  </a:extLst>
                </a:gridCol>
                <a:gridCol w="889520">
                  <a:extLst>
                    <a:ext uri="{9D8B030D-6E8A-4147-A177-3AD203B41FA5}">
                      <a16:colId xmlns:a16="http://schemas.microsoft.com/office/drawing/2014/main" val="2439303110"/>
                    </a:ext>
                  </a:extLst>
                </a:gridCol>
                <a:gridCol w="1004557">
                  <a:extLst>
                    <a:ext uri="{9D8B030D-6E8A-4147-A177-3AD203B41FA5}">
                      <a16:colId xmlns:a16="http://schemas.microsoft.com/office/drawing/2014/main" val="3837394102"/>
                    </a:ext>
                  </a:extLst>
                </a:gridCol>
                <a:gridCol w="890998">
                  <a:extLst>
                    <a:ext uri="{9D8B030D-6E8A-4147-A177-3AD203B41FA5}">
                      <a16:colId xmlns:a16="http://schemas.microsoft.com/office/drawing/2014/main" val="334864900"/>
                    </a:ext>
                  </a:extLst>
                </a:gridCol>
                <a:gridCol w="969617">
                  <a:extLst>
                    <a:ext uri="{9D8B030D-6E8A-4147-A177-3AD203B41FA5}">
                      <a16:colId xmlns:a16="http://schemas.microsoft.com/office/drawing/2014/main" val="450629184"/>
                    </a:ext>
                  </a:extLst>
                </a:gridCol>
                <a:gridCol w="1065704">
                  <a:extLst>
                    <a:ext uri="{9D8B030D-6E8A-4147-A177-3AD203B41FA5}">
                      <a16:colId xmlns:a16="http://schemas.microsoft.com/office/drawing/2014/main" val="2055944113"/>
                    </a:ext>
                  </a:extLst>
                </a:gridCol>
                <a:gridCol w="978352">
                  <a:extLst>
                    <a:ext uri="{9D8B030D-6E8A-4147-A177-3AD203B41FA5}">
                      <a16:colId xmlns:a16="http://schemas.microsoft.com/office/drawing/2014/main" val="463964634"/>
                    </a:ext>
                  </a:extLst>
                </a:gridCol>
                <a:gridCol w="445499">
                  <a:extLst>
                    <a:ext uri="{9D8B030D-6E8A-4147-A177-3AD203B41FA5}">
                      <a16:colId xmlns:a16="http://schemas.microsoft.com/office/drawing/2014/main" val="2912998311"/>
                    </a:ext>
                  </a:extLst>
                </a:gridCol>
                <a:gridCol w="480651">
                  <a:extLst>
                    <a:ext uri="{9D8B030D-6E8A-4147-A177-3AD203B41FA5}">
                      <a16:colId xmlns:a16="http://schemas.microsoft.com/office/drawing/2014/main" val="91943797"/>
                    </a:ext>
                  </a:extLst>
                </a:gridCol>
                <a:gridCol w="576318">
                  <a:extLst>
                    <a:ext uri="{9D8B030D-6E8A-4147-A177-3AD203B41FA5}">
                      <a16:colId xmlns:a16="http://schemas.microsoft.com/office/drawing/2014/main" val="3594756290"/>
                    </a:ext>
                  </a:extLst>
                </a:gridCol>
                <a:gridCol w="456548">
                  <a:extLst>
                    <a:ext uri="{9D8B030D-6E8A-4147-A177-3AD203B41FA5}">
                      <a16:colId xmlns:a16="http://schemas.microsoft.com/office/drawing/2014/main" val="3621233644"/>
                    </a:ext>
                  </a:extLst>
                </a:gridCol>
                <a:gridCol w="531845">
                  <a:extLst>
                    <a:ext uri="{9D8B030D-6E8A-4147-A177-3AD203B41FA5}">
                      <a16:colId xmlns:a16="http://schemas.microsoft.com/office/drawing/2014/main" val="320188357"/>
                    </a:ext>
                  </a:extLst>
                </a:gridCol>
                <a:gridCol w="522514">
                  <a:extLst>
                    <a:ext uri="{9D8B030D-6E8A-4147-A177-3AD203B41FA5}">
                      <a16:colId xmlns:a16="http://schemas.microsoft.com/office/drawing/2014/main" val="1291340485"/>
                    </a:ext>
                  </a:extLst>
                </a:gridCol>
                <a:gridCol w="578498">
                  <a:extLst>
                    <a:ext uri="{9D8B030D-6E8A-4147-A177-3AD203B41FA5}">
                      <a16:colId xmlns:a16="http://schemas.microsoft.com/office/drawing/2014/main" val="4094540412"/>
                    </a:ext>
                  </a:extLst>
                </a:gridCol>
                <a:gridCol w="541173">
                  <a:extLst>
                    <a:ext uri="{9D8B030D-6E8A-4147-A177-3AD203B41FA5}">
                      <a16:colId xmlns:a16="http://schemas.microsoft.com/office/drawing/2014/main" val="772752075"/>
                    </a:ext>
                  </a:extLst>
                </a:gridCol>
              </a:tblGrid>
              <a:tr h="370840">
                <a:tc>
                  <a:txBody>
                    <a:bodyPr/>
                    <a:lstStyle/>
                    <a:p>
                      <a:pPr algn="ctr" latinLnBrk="1"/>
                      <a:r>
                        <a:rPr lang="en-US" altLang="ko-KR" sz="1400" dirty="0"/>
                        <a:t>Instructions</a:t>
                      </a:r>
                      <a:endParaRPr lang="ko-KR" altLang="en-US" sz="1400" dirty="0"/>
                    </a:p>
                  </a:txBody>
                  <a:tcPr/>
                </a:tc>
                <a:tc>
                  <a:txBody>
                    <a:bodyPr/>
                    <a:lstStyle/>
                    <a:p>
                      <a:pPr latinLnBrk="1"/>
                      <a:r>
                        <a:rPr lang="ko-KR" altLang="en-US" sz="1200" dirty="0" err="1"/>
                        <a:t>실행전</a:t>
                      </a:r>
                      <a:r>
                        <a:rPr lang="ko-KR" altLang="en-US" sz="1200" dirty="0"/>
                        <a:t> </a:t>
                      </a:r>
                      <a:r>
                        <a:rPr lang="en-US" altLang="ko-KR" sz="1200" dirty="0"/>
                        <a:t>R0</a:t>
                      </a:r>
                      <a:endParaRPr lang="ko-KR" altLang="en-US" sz="1200" dirty="0"/>
                    </a:p>
                  </a:txBody>
                  <a:tcPr/>
                </a:tc>
                <a:tc>
                  <a:txBody>
                    <a:bodyPr/>
                    <a:lstStyle/>
                    <a:p>
                      <a:pPr latinLnBrk="1"/>
                      <a:r>
                        <a:rPr lang="ko-KR" altLang="en-US" sz="1200" dirty="0" err="1"/>
                        <a:t>실행후</a:t>
                      </a:r>
                      <a:r>
                        <a:rPr lang="ko-KR" altLang="en-US" sz="1200" dirty="0"/>
                        <a:t> </a:t>
                      </a:r>
                      <a:r>
                        <a:rPr lang="en-US" altLang="ko-KR" sz="1200" dirty="0"/>
                        <a:t>R0</a:t>
                      </a:r>
                      <a:endParaRPr lang="ko-KR" altLang="en-US" sz="1200" dirty="0"/>
                    </a:p>
                  </a:txBody>
                  <a:tcPr/>
                </a:tc>
                <a:tc>
                  <a:txBody>
                    <a:bodyPr/>
                    <a:lstStyle/>
                    <a:p>
                      <a:pPr latinLnBrk="1"/>
                      <a:r>
                        <a:rPr lang="ko-KR" altLang="en-US" sz="1200" dirty="0" err="1"/>
                        <a:t>실행전</a:t>
                      </a:r>
                      <a:r>
                        <a:rPr lang="ko-KR" altLang="en-US" sz="1200" dirty="0"/>
                        <a:t> </a:t>
                      </a:r>
                      <a:r>
                        <a:rPr lang="en-US" altLang="ko-KR" sz="1200" dirty="0"/>
                        <a:t>R1</a:t>
                      </a:r>
                      <a:endParaRPr lang="ko-KR" altLang="en-US" sz="1200" dirty="0"/>
                    </a:p>
                  </a:txBody>
                  <a:tcPr/>
                </a:tc>
                <a:tc>
                  <a:txBody>
                    <a:bodyPr/>
                    <a:lstStyle/>
                    <a:p>
                      <a:pPr latinLnBrk="1"/>
                      <a:r>
                        <a:rPr lang="ko-KR" altLang="en-US" sz="1200" dirty="0"/>
                        <a:t>실행 후 </a:t>
                      </a:r>
                      <a:r>
                        <a:rPr lang="en-US" altLang="ko-KR" sz="1200" dirty="0"/>
                        <a:t>R1</a:t>
                      </a:r>
                      <a:endParaRPr lang="ko-KR" altLang="en-US" sz="1200" dirty="0"/>
                    </a:p>
                  </a:txBody>
                  <a:tcPr/>
                </a:tc>
                <a:tc>
                  <a:txBody>
                    <a:bodyPr/>
                    <a:lstStyle/>
                    <a:p>
                      <a:pPr latinLnBrk="1"/>
                      <a:r>
                        <a:rPr lang="ko-KR" altLang="en-US" sz="1200" dirty="0"/>
                        <a:t>실행 전 </a:t>
                      </a:r>
                      <a:r>
                        <a:rPr lang="en-US" altLang="ko-KR" sz="1200" dirty="0"/>
                        <a:t>R2</a:t>
                      </a:r>
                      <a:endParaRPr lang="ko-KR" altLang="en-US" sz="1200" dirty="0"/>
                    </a:p>
                  </a:txBody>
                  <a:tcPr/>
                </a:tc>
                <a:tc>
                  <a:txBody>
                    <a:bodyPr/>
                    <a:lstStyle/>
                    <a:p>
                      <a:pPr latinLnBrk="1"/>
                      <a:r>
                        <a:rPr lang="ko-KR" altLang="en-US" sz="1200" dirty="0"/>
                        <a:t>실행 후 </a:t>
                      </a:r>
                      <a:r>
                        <a:rPr lang="en-US" altLang="ko-KR" sz="1200" dirty="0"/>
                        <a:t>R2</a:t>
                      </a:r>
                      <a:endParaRPr lang="ko-KR" altLang="en-US" sz="1200" dirty="0"/>
                    </a:p>
                  </a:txBody>
                  <a:tcPr/>
                </a:tc>
                <a:tc>
                  <a:txBody>
                    <a:bodyPr/>
                    <a:lstStyle/>
                    <a:p>
                      <a:pPr latinLnBrk="1"/>
                      <a:r>
                        <a:rPr lang="en-US" altLang="ko-KR" sz="1400" dirty="0"/>
                        <a:t>list</a:t>
                      </a:r>
                      <a:endParaRPr lang="ko-KR" altLang="en-US" sz="1400" dirty="0"/>
                    </a:p>
                  </a:txBody>
                  <a:tcPr/>
                </a:tc>
                <a:tc>
                  <a:txBody>
                    <a:bodyPr/>
                    <a:lstStyle/>
                    <a:p>
                      <a:pPr latinLnBrk="1"/>
                      <a:r>
                        <a:rPr lang="en-US" altLang="ko-KR" sz="1400" dirty="0"/>
                        <a:t>list+4</a:t>
                      </a:r>
                      <a:endParaRPr lang="ko-KR" altLang="en-US" sz="1400" dirty="0"/>
                    </a:p>
                  </a:txBody>
                  <a:tcPr/>
                </a:tc>
                <a:tc>
                  <a:txBody>
                    <a:bodyPr/>
                    <a:lstStyle/>
                    <a:p>
                      <a:pPr latinLnBrk="1"/>
                      <a:r>
                        <a:rPr lang="en-US" altLang="ko-KR" sz="1400" dirty="0"/>
                        <a:t>list+8</a:t>
                      </a:r>
                      <a:endParaRPr lang="ko-KR" altLang="en-US" sz="1400" dirty="0"/>
                    </a:p>
                  </a:txBody>
                  <a:tcPr/>
                </a:tc>
                <a:tc>
                  <a:txBody>
                    <a:bodyPr/>
                    <a:lstStyle/>
                    <a:p>
                      <a:pPr latinLnBrk="1"/>
                      <a:r>
                        <a:rPr lang="en-US" altLang="ko-KR" sz="1400" dirty="0" err="1"/>
                        <a:t>list+C</a:t>
                      </a:r>
                      <a:endParaRPr lang="ko-KR" altLang="en-US" sz="1400" dirty="0"/>
                    </a:p>
                  </a:txBody>
                  <a:tcPr/>
                </a:tc>
                <a:tc>
                  <a:txBody>
                    <a:bodyPr/>
                    <a:lstStyle/>
                    <a:p>
                      <a:pPr latinLnBrk="1"/>
                      <a:r>
                        <a:rPr lang="en-US" altLang="ko-KR" sz="1400" dirty="0"/>
                        <a:t>list+10</a:t>
                      </a:r>
                      <a:endParaRPr lang="ko-KR" altLang="en-US" sz="1400" dirty="0"/>
                    </a:p>
                  </a:txBody>
                  <a:tcPr/>
                </a:tc>
                <a:tc>
                  <a:txBody>
                    <a:bodyPr/>
                    <a:lstStyle/>
                    <a:p>
                      <a:pPr latinLnBrk="1"/>
                      <a:r>
                        <a:rPr lang="en-US" altLang="ko-KR" sz="1400" dirty="0"/>
                        <a:t>list+14</a:t>
                      </a:r>
                      <a:endParaRPr lang="ko-KR" altLang="en-US" sz="1400" dirty="0"/>
                    </a:p>
                  </a:txBody>
                  <a:tcPr/>
                </a:tc>
                <a:tc>
                  <a:txBody>
                    <a:bodyPr/>
                    <a:lstStyle/>
                    <a:p>
                      <a:pPr latinLnBrk="1"/>
                      <a:r>
                        <a:rPr lang="en-US" altLang="ko-KR" sz="1400" dirty="0"/>
                        <a:t>list+18</a:t>
                      </a:r>
                      <a:endParaRPr lang="ko-KR" altLang="en-US" sz="1400" dirty="0"/>
                    </a:p>
                  </a:txBody>
                  <a:tcPr/>
                </a:tc>
                <a:tc>
                  <a:txBody>
                    <a:bodyPr/>
                    <a:lstStyle/>
                    <a:p>
                      <a:pPr latinLnBrk="1"/>
                      <a:r>
                        <a:rPr lang="en-US" altLang="ko-KR" sz="1400" dirty="0"/>
                        <a:t>list+1C</a:t>
                      </a:r>
                      <a:endParaRPr lang="ko-KR" altLang="en-US" sz="1400" dirty="0"/>
                    </a:p>
                  </a:txBody>
                  <a:tcPr/>
                </a:tc>
                <a:extLst>
                  <a:ext uri="{0D108BD9-81ED-4DB2-BD59-A6C34878D82A}">
                    <a16:rowId xmlns:a16="http://schemas.microsoft.com/office/drawing/2014/main" val="927602953"/>
                  </a:ext>
                </a:extLst>
              </a:tr>
              <a:tr h="185420">
                <a:tc>
                  <a:txBody>
                    <a:bodyPr/>
                    <a:lstStyle/>
                    <a:p>
                      <a:pPr latinLnBrk="1"/>
                      <a:r>
                        <a:rPr lang="en-US" altLang="ko-KR" dirty="0"/>
                        <a:t>STR R0, [R1]</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3282225373"/>
                  </a:ext>
                </a:extLst>
              </a:tr>
              <a:tr h="185420">
                <a:tc>
                  <a:txBody>
                    <a:bodyPr/>
                    <a:lstStyle/>
                    <a:p>
                      <a:pPr latinLnBrk="1"/>
                      <a:r>
                        <a:rPr lang="en-US" altLang="ko-KR" dirty="0"/>
                        <a:t>STR R0, [R1], #4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0x200</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0x7</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1308369161"/>
                  </a:ext>
                </a:extLst>
              </a:tr>
              <a:tr h="370840">
                <a:tc>
                  <a:txBody>
                    <a:bodyPr/>
                    <a:lstStyle/>
                    <a:p>
                      <a:pPr latinLnBrk="1"/>
                      <a:r>
                        <a:rPr lang="en-US" altLang="ko-KR" dirty="0"/>
                        <a:t>STR R0, [R1,R2]</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2607309543"/>
                  </a:ext>
                </a:extLst>
              </a:tr>
              <a:tr h="370840">
                <a:tc>
                  <a:txBody>
                    <a:bodyPr/>
                    <a:lstStyle/>
                    <a:p>
                      <a:pPr latinLnBrk="1"/>
                      <a:r>
                        <a:rPr lang="en-US" altLang="ko-KR" dirty="0"/>
                        <a:t>STR R0, [R1,R2]!</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0x204</a:t>
                      </a:r>
                      <a:endParaRPr lang="ko-KR" altLang="en-US" dirty="0"/>
                    </a:p>
                  </a:txBody>
                  <a:tcPr/>
                </a:tc>
                <a:tc>
                  <a:txBody>
                    <a:bodyPr/>
                    <a:lstStyle/>
                    <a:p>
                      <a:pPr latinLnBrk="1"/>
                      <a:r>
                        <a:rPr lang="en-US" altLang="ko-KR" dirty="0"/>
                        <a:t>0x208</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1359483440"/>
                  </a:ext>
                </a:extLst>
              </a:tr>
              <a:tr h="123613">
                <a:tc>
                  <a:txBody>
                    <a:bodyPr/>
                    <a:lstStyle/>
                    <a:p>
                      <a:pPr latinLnBrk="1"/>
                      <a:r>
                        <a:rPr lang="en-US" altLang="ko-KR" dirty="0"/>
                        <a:t>STR R0, [R1], R2</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0x208</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0x5</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2523547769"/>
                  </a:ext>
                </a:extLst>
              </a:tr>
              <a:tr h="242147">
                <a:tc>
                  <a:txBody>
                    <a:bodyPr/>
                    <a:lstStyle/>
                    <a:p>
                      <a:pPr latinLnBrk="1"/>
                      <a:r>
                        <a:rPr lang="en-US" altLang="ko-KR" dirty="0"/>
                        <a:t>STR R0, [R1, #4]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2400705073"/>
                  </a:ext>
                </a:extLst>
              </a:tr>
              <a:tr h="182880">
                <a:tc>
                  <a:txBody>
                    <a:bodyPr/>
                    <a:lstStyle/>
                    <a:p>
                      <a:pPr latinLnBrk="1"/>
                      <a:r>
                        <a:rPr lang="en-US" altLang="ko-KR" dirty="0"/>
                        <a:t>STR R0, [R1, #4]!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0x20C</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0x3</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819261763"/>
                  </a:ext>
                </a:extLst>
              </a:tr>
              <a:tr h="182880">
                <a:tc>
                  <a:txBody>
                    <a:bodyPr/>
                    <a:lstStyle/>
                    <a:p>
                      <a:pPr latinLnBrk="1"/>
                      <a:r>
                        <a:rPr lang="en-US" altLang="ko-KR" sz="1400" dirty="0"/>
                        <a:t>STR R0, [R1, R2, LSL #1]</a:t>
                      </a:r>
                      <a:endParaRPr lang="ko-KR" altLang="en-US" sz="1400"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3170801118"/>
                  </a:ext>
                </a:extLst>
              </a:tr>
              <a:tr h="182880">
                <a:tc>
                  <a:txBody>
                    <a:bodyPr/>
                    <a:lstStyle/>
                    <a:p>
                      <a:pPr latinLnBrk="1"/>
                      <a:r>
                        <a:rPr lang="en-US" altLang="ko-KR" sz="1400" dirty="0"/>
                        <a:t>STR R0, [R1, R2, LSL #1]!</a:t>
                      </a:r>
                      <a:endParaRPr lang="ko-KR" altLang="en-US" sz="1400" dirty="0"/>
                    </a:p>
                  </a:txBody>
                  <a:tcPr/>
                </a:tc>
                <a:tc>
                  <a:txBody>
                    <a:bodyPr/>
                    <a:lstStyle/>
                    <a:p>
                      <a:pPr latinLnBrk="1"/>
                      <a:r>
                        <a:rPr lang="en-US" altLang="ko-KR" dirty="0"/>
                        <a:t>0xFF</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0x210</a:t>
                      </a:r>
                      <a:endParaRPr lang="ko-KR" altLang="en-US" dirty="0"/>
                    </a:p>
                  </a:txBody>
                  <a:tcPr/>
                </a:tc>
                <a:tc>
                  <a:txBody>
                    <a:bodyPr/>
                    <a:lstStyle/>
                    <a:p>
                      <a:pPr latinLnBrk="1"/>
                      <a:r>
                        <a:rPr lang="en-US" altLang="ko-KR" dirty="0"/>
                        <a:t>0x218</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0x8</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0x6</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0x4</a:t>
                      </a:r>
                      <a:endParaRPr lang="ko-KR" altLang="en-US" dirty="0"/>
                    </a:p>
                  </a:txBody>
                  <a:tcPr/>
                </a:tc>
                <a:tc>
                  <a:txBody>
                    <a:bodyPr/>
                    <a:lstStyle/>
                    <a:p>
                      <a:pPr latinLnBrk="1"/>
                      <a:r>
                        <a:rPr lang="en-US" altLang="ko-KR" dirty="0"/>
                        <a:t>0xFF</a:t>
                      </a:r>
                      <a:endParaRPr lang="ko-KR" altLang="en-US" dirty="0"/>
                    </a:p>
                  </a:txBody>
                  <a:tcPr/>
                </a:tc>
                <a:tc>
                  <a:txBody>
                    <a:bodyPr/>
                    <a:lstStyle/>
                    <a:p>
                      <a:pPr latinLnBrk="1"/>
                      <a:r>
                        <a:rPr lang="en-US" altLang="ko-KR" dirty="0"/>
                        <a:t>0x2</a:t>
                      </a:r>
                      <a:endParaRPr lang="ko-KR" altLang="en-US" dirty="0"/>
                    </a:p>
                  </a:txBody>
                  <a:tcPr/>
                </a:tc>
                <a:extLst>
                  <a:ext uri="{0D108BD9-81ED-4DB2-BD59-A6C34878D82A}">
                    <a16:rowId xmlns:a16="http://schemas.microsoft.com/office/drawing/2014/main" val="1613494911"/>
                  </a:ext>
                </a:extLst>
              </a:tr>
            </a:tbl>
          </a:graphicData>
        </a:graphic>
      </p:graphicFrame>
    </p:spTree>
    <p:extLst>
      <p:ext uri="{BB962C8B-B14F-4D97-AF65-F5344CB8AC3E}">
        <p14:creationId xmlns:p14="http://schemas.microsoft.com/office/powerpoint/2010/main" val="302832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53C401B-E536-4B85-818E-31B386692022}"/>
              </a:ext>
            </a:extLst>
          </p:cNvPr>
          <p:cNvSpPr>
            <a:spLocks noGrp="1"/>
          </p:cNvSpPr>
          <p:nvPr>
            <p:ph idx="1"/>
          </p:nvPr>
        </p:nvSpPr>
        <p:spPr>
          <a:xfrm>
            <a:off x="4600273" y="1766968"/>
            <a:ext cx="6166757" cy="439737"/>
          </a:xfrm>
        </p:spPr>
        <p:txBody>
          <a:bodyPr/>
          <a:lstStyle/>
          <a:p>
            <a:r>
              <a:rPr lang="en-US" altLang="ko-KR" dirty="0"/>
              <a:t>Draw Memory Contents</a:t>
            </a:r>
            <a:endParaRPr lang="ko-KR" altLang="en-US" dirty="0"/>
          </a:p>
        </p:txBody>
      </p:sp>
      <p:sp>
        <p:nvSpPr>
          <p:cNvPr id="3" name="제목 2">
            <a:extLst>
              <a:ext uri="{FF2B5EF4-FFF2-40B4-BE49-F238E27FC236}">
                <a16:creationId xmlns:a16="http://schemas.microsoft.com/office/drawing/2014/main" id="{FAD6C73E-EC50-4431-8A91-633103FD2041}"/>
              </a:ext>
            </a:extLst>
          </p:cNvPr>
          <p:cNvSpPr>
            <a:spLocks noGrp="1"/>
          </p:cNvSpPr>
          <p:nvPr>
            <p:ph type="title"/>
          </p:nvPr>
        </p:nvSpPr>
        <p:spPr>
          <a:xfrm>
            <a:off x="723331" y="284164"/>
            <a:ext cx="11051118" cy="1011237"/>
          </a:xfrm>
        </p:spPr>
        <p:txBody>
          <a:bodyPr>
            <a:noAutofit/>
          </a:bodyPr>
          <a:lstStyle/>
          <a:p>
            <a:r>
              <a:rPr lang="en-US" altLang="ko-KR" sz="3200" dirty="0"/>
              <a:t>Data Movement (Byte Load/Store, Little-Endian)</a:t>
            </a:r>
            <a:endParaRPr lang="ko-KR" altLang="en-US" sz="3200" dirty="0"/>
          </a:p>
        </p:txBody>
      </p:sp>
      <p:sp>
        <p:nvSpPr>
          <p:cNvPr id="4" name="슬라이드 번호 개체 틀 3">
            <a:extLst>
              <a:ext uri="{FF2B5EF4-FFF2-40B4-BE49-F238E27FC236}">
                <a16:creationId xmlns:a16="http://schemas.microsoft.com/office/drawing/2014/main" id="{B8C6C5B6-413B-4C90-8CAF-814238E113F8}"/>
              </a:ext>
            </a:extLst>
          </p:cNvPr>
          <p:cNvSpPr>
            <a:spLocks noGrp="1"/>
          </p:cNvSpPr>
          <p:nvPr>
            <p:ph type="sldNum" sz="quarter" idx="11"/>
          </p:nvPr>
        </p:nvSpPr>
        <p:spPr/>
        <p:txBody>
          <a:bodyPr/>
          <a:lstStyle/>
          <a:p>
            <a:pPr>
              <a:defRPr/>
            </a:pPr>
            <a:fld id="{CC97683C-4E8F-4169-8AF5-C7FB94C4FFF7}" type="slidenum">
              <a:rPr lang="en-US" altLang="ko-KR" smtClean="0"/>
              <a:pPr>
                <a:defRPr/>
              </a:pPr>
              <a:t>15</a:t>
            </a:fld>
            <a:endParaRPr lang="ko-KR" altLang="en-US"/>
          </a:p>
        </p:txBody>
      </p:sp>
      <p:sp>
        <p:nvSpPr>
          <p:cNvPr id="5" name="TextBox 4">
            <a:extLst>
              <a:ext uri="{FF2B5EF4-FFF2-40B4-BE49-F238E27FC236}">
                <a16:creationId xmlns:a16="http://schemas.microsoft.com/office/drawing/2014/main" id="{50072405-5659-4739-9D69-A0E15C1BEC60}"/>
              </a:ext>
            </a:extLst>
          </p:cNvPr>
          <p:cNvSpPr txBox="1"/>
          <p:nvPr/>
        </p:nvSpPr>
        <p:spPr>
          <a:xfrm>
            <a:off x="522851" y="1986837"/>
            <a:ext cx="3825086" cy="4801314"/>
          </a:xfrm>
          <a:prstGeom prst="rect">
            <a:avLst/>
          </a:prstGeom>
          <a:noFill/>
        </p:spPr>
        <p:txBody>
          <a:bodyPr wrap="none" rtlCol="0">
            <a:spAutoFit/>
          </a:bodyPr>
          <a:lstStyle/>
          <a:p>
            <a:r>
              <a:rPr lang="pt-BR" altLang="ko-KR" b="1" dirty="0"/>
              <a:t>start LDR r9, =data</a:t>
            </a:r>
          </a:p>
          <a:p>
            <a:r>
              <a:rPr lang="pt-BR" altLang="ko-KR" b="1" dirty="0"/>
              <a:t>       LDR r10,=data2</a:t>
            </a:r>
          </a:p>
          <a:p>
            <a:r>
              <a:rPr lang="pt-BR" altLang="ko-KR" b="1" dirty="0"/>
              <a:t>       LDR r0, [r9]</a:t>
            </a:r>
          </a:p>
          <a:p>
            <a:r>
              <a:rPr lang="pt-BR" altLang="ko-KR" b="1" dirty="0"/>
              <a:t>       LDR r1, [r9,#4]</a:t>
            </a:r>
          </a:p>
          <a:p>
            <a:r>
              <a:rPr lang="pt-BR" altLang="ko-KR" b="1" dirty="0"/>
              <a:t>       STR r1, [r10]</a:t>
            </a:r>
          </a:p>
          <a:p>
            <a:r>
              <a:rPr lang="pt-BR" altLang="ko-KR" b="1" dirty="0"/>
              <a:t>       LDRB r0, [r9]</a:t>
            </a:r>
          </a:p>
          <a:p>
            <a:r>
              <a:rPr lang="pt-BR" altLang="ko-KR" b="1" dirty="0"/>
              <a:t>       LDRB r1, [r9, #1]</a:t>
            </a:r>
          </a:p>
          <a:p>
            <a:r>
              <a:rPr lang="pt-BR" altLang="ko-KR" b="1" dirty="0"/>
              <a:t>       LDR r0,=0x11223344</a:t>
            </a:r>
          </a:p>
          <a:p>
            <a:r>
              <a:rPr lang="pt-BR" altLang="ko-KR" b="1" dirty="0"/>
              <a:t>       LDR r1,=0xFFEEDDCC</a:t>
            </a:r>
          </a:p>
          <a:p>
            <a:r>
              <a:rPr lang="pt-BR" altLang="ko-KR" b="1" dirty="0"/>
              <a:t>       STRB r0, [r10]</a:t>
            </a:r>
          </a:p>
          <a:p>
            <a:r>
              <a:rPr lang="pt-BR" altLang="ko-KR" b="1" dirty="0"/>
              <a:t>       STRB r1, [r10,#1]</a:t>
            </a:r>
          </a:p>
          <a:p>
            <a:r>
              <a:rPr lang="pt-BR" altLang="ko-KR" b="1" dirty="0"/>
              <a:t>stop END</a:t>
            </a:r>
          </a:p>
          <a:p>
            <a:br>
              <a:rPr lang="pt-BR" altLang="ko-KR" b="1" dirty="0"/>
            </a:br>
            <a:r>
              <a:rPr lang="pt-BR" altLang="ko-KR" b="1" dirty="0"/>
              <a:t>data DCB 0xA0, 0x11, 0x22, 0x33</a:t>
            </a:r>
          </a:p>
          <a:p>
            <a:r>
              <a:rPr lang="pt-BR" altLang="ko-KR" b="1" dirty="0"/>
              <a:t>        DCD 0x44556677</a:t>
            </a:r>
            <a:br>
              <a:rPr lang="pt-BR" altLang="ko-KR" b="1" dirty="0"/>
            </a:br>
            <a:r>
              <a:rPr lang="pt-BR" altLang="ko-KR" b="1" dirty="0"/>
              <a:t>data2 Fill 16</a:t>
            </a:r>
          </a:p>
          <a:p>
            <a:endParaRPr lang="ko-KR" altLang="en-US" dirty="0"/>
          </a:p>
        </p:txBody>
      </p:sp>
      <p:graphicFrame>
        <p:nvGraphicFramePr>
          <p:cNvPr id="6" name="표 5">
            <a:extLst>
              <a:ext uri="{FF2B5EF4-FFF2-40B4-BE49-F238E27FC236}">
                <a16:creationId xmlns:a16="http://schemas.microsoft.com/office/drawing/2014/main" id="{5E0A7860-985F-4A64-A8A2-084970C6C455}"/>
              </a:ext>
            </a:extLst>
          </p:cNvPr>
          <p:cNvGraphicFramePr>
            <a:graphicFrameLocks noGrp="1"/>
          </p:cNvGraphicFramePr>
          <p:nvPr>
            <p:extLst>
              <p:ext uri="{D42A27DB-BD31-4B8C-83A1-F6EECF244321}">
                <p14:modId xmlns:p14="http://schemas.microsoft.com/office/powerpoint/2010/main" val="3441688140"/>
              </p:ext>
            </p:extLst>
          </p:nvPr>
        </p:nvGraphicFramePr>
        <p:xfrm>
          <a:off x="4409204" y="1422716"/>
          <a:ext cx="7365245" cy="5151120"/>
        </p:xfrm>
        <a:graphic>
          <a:graphicData uri="http://schemas.openxmlformats.org/drawingml/2006/table">
            <a:tbl>
              <a:tblPr firstRow="1" bandRow="1">
                <a:tableStyleId>{5C22544A-7EE6-4342-B048-85BDC9FD1C3A}</a:tableStyleId>
              </a:tblPr>
              <a:tblGrid>
                <a:gridCol w="1163713">
                  <a:extLst>
                    <a:ext uri="{9D8B030D-6E8A-4147-A177-3AD203B41FA5}">
                      <a16:colId xmlns:a16="http://schemas.microsoft.com/office/drawing/2014/main" val="1695035409"/>
                    </a:ext>
                  </a:extLst>
                </a:gridCol>
                <a:gridCol w="1649185">
                  <a:extLst>
                    <a:ext uri="{9D8B030D-6E8A-4147-A177-3AD203B41FA5}">
                      <a16:colId xmlns:a16="http://schemas.microsoft.com/office/drawing/2014/main" val="1176955331"/>
                    </a:ext>
                  </a:extLst>
                </a:gridCol>
                <a:gridCol w="1567543">
                  <a:extLst>
                    <a:ext uri="{9D8B030D-6E8A-4147-A177-3AD203B41FA5}">
                      <a16:colId xmlns:a16="http://schemas.microsoft.com/office/drawing/2014/main" val="3720403212"/>
                    </a:ext>
                  </a:extLst>
                </a:gridCol>
                <a:gridCol w="1485900">
                  <a:extLst>
                    <a:ext uri="{9D8B030D-6E8A-4147-A177-3AD203B41FA5}">
                      <a16:colId xmlns:a16="http://schemas.microsoft.com/office/drawing/2014/main" val="3048408405"/>
                    </a:ext>
                  </a:extLst>
                </a:gridCol>
                <a:gridCol w="1498904">
                  <a:extLst>
                    <a:ext uri="{9D8B030D-6E8A-4147-A177-3AD203B41FA5}">
                      <a16:colId xmlns:a16="http://schemas.microsoft.com/office/drawing/2014/main" val="493183308"/>
                    </a:ext>
                  </a:extLst>
                </a:gridCol>
              </a:tblGrid>
              <a:tr h="320040">
                <a:tc rowSpan="2">
                  <a:txBody>
                    <a:bodyPr/>
                    <a:lstStyle/>
                    <a:p>
                      <a:pPr latinLnBrk="1"/>
                      <a:r>
                        <a:rPr lang="en-US" altLang="ko-KR" dirty="0"/>
                        <a:t>address</a:t>
                      </a:r>
                      <a:endParaRPr lang="ko-KR" altLang="en-US" dirty="0"/>
                    </a:p>
                  </a:txBody>
                  <a:tcPr/>
                </a:tc>
                <a:tc gridSpan="4">
                  <a:txBody>
                    <a:bodyPr/>
                    <a:lstStyle/>
                    <a:p>
                      <a:pPr latinLnBrk="1"/>
                      <a:r>
                        <a:rPr lang="en-US" altLang="ko-KR" dirty="0"/>
                        <a:t>contents (byte)</a:t>
                      </a:r>
                      <a:endParaRPr lang="ko-KR" altLang="en-US" dirty="0"/>
                    </a:p>
                  </a:txBody>
                  <a:tcPr/>
                </a:tc>
                <a:tc hMerge="1">
                  <a:txBody>
                    <a:bodyPr/>
                    <a:lstStyle/>
                    <a:p>
                      <a:pPr latinLnBrk="1"/>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76586397"/>
                  </a:ext>
                </a:extLst>
              </a:tr>
              <a:tr h="320040">
                <a:tc vMerge="1">
                  <a:txBody>
                    <a:bodyPr/>
                    <a:lstStyle/>
                    <a:p>
                      <a:pPr latinLnBrk="1"/>
                      <a:endParaRPr lang="ko-KR" altLang="en-US"/>
                    </a:p>
                  </a:txBody>
                  <a:tcPr/>
                </a:tc>
                <a:tc>
                  <a:txBody>
                    <a:bodyPr/>
                    <a:lstStyle/>
                    <a:p>
                      <a:pPr latinLnBrk="1"/>
                      <a:r>
                        <a:rPr lang="en-US" altLang="ko-KR" dirty="0"/>
                        <a:t>initial</a:t>
                      </a:r>
                      <a:endParaRPr lang="ko-KR" altLang="en-US" dirty="0"/>
                    </a:p>
                  </a:txBody>
                  <a:tcPr/>
                </a:tc>
                <a:tc>
                  <a:txBody>
                    <a:bodyPr/>
                    <a:lstStyle/>
                    <a:p>
                      <a:pPr latinLnBrk="1"/>
                      <a:r>
                        <a:rPr lang="en-US" altLang="ko-KR" dirty="0"/>
                        <a:t>after 1</a:t>
                      </a:r>
                      <a:r>
                        <a:rPr lang="en-US" altLang="ko-KR" baseline="30000" dirty="0"/>
                        <a:t>st</a:t>
                      </a:r>
                      <a:r>
                        <a:rPr lang="en-US" altLang="ko-KR" dirty="0"/>
                        <a:t> STR </a:t>
                      </a:r>
                      <a:endParaRPr lang="ko-KR" altLang="en-US" dirty="0"/>
                    </a:p>
                  </a:txBody>
                  <a:tcPr/>
                </a:tc>
                <a:tc>
                  <a:txBody>
                    <a:bodyPr/>
                    <a:lstStyle/>
                    <a:p>
                      <a:pPr latinLnBrk="1"/>
                      <a:r>
                        <a:rPr lang="en-US" altLang="ko-KR" dirty="0"/>
                        <a:t>STRB r0,..</a:t>
                      </a:r>
                      <a:endParaRPr lang="ko-KR" altLang="en-US" dirty="0"/>
                    </a:p>
                  </a:txBody>
                  <a:tcPr/>
                </a:tc>
                <a:tc>
                  <a:txBody>
                    <a:bodyPr/>
                    <a:lstStyle/>
                    <a:p>
                      <a:pPr latinLnBrk="1"/>
                      <a:r>
                        <a:rPr lang="en-US" altLang="ko-KR" dirty="0"/>
                        <a:t>STRB r1, …</a:t>
                      </a:r>
                      <a:endParaRPr lang="ko-KR" altLang="en-US" dirty="0"/>
                    </a:p>
                  </a:txBody>
                  <a:tcPr/>
                </a:tc>
                <a:extLst>
                  <a:ext uri="{0D108BD9-81ED-4DB2-BD59-A6C34878D82A}">
                    <a16:rowId xmlns:a16="http://schemas.microsoft.com/office/drawing/2014/main" val="1706088868"/>
                  </a:ext>
                </a:extLst>
              </a:tr>
              <a:tr h="370840">
                <a:tc>
                  <a:txBody>
                    <a:bodyPr/>
                    <a:lstStyle/>
                    <a:p>
                      <a:pPr latinLnBrk="1"/>
                      <a:r>
                        <a:rPr lang="en-US" altLang="ko-KR" dirty="0"/>
                        <a:t>data</a:t>
                      </a:r>
                      <a:endParaRPr lang="ko-KR" altLang="en-US" dirty="0"/>
                    </a:p>
                  </a:txBody>
                  <a:tcPr/>
                </a:tc>
                <a:tc>
                  <a:txBody>
                    <a:bodyPr/>
                    <a:lstStyle/>
                    <a:p>
                      <a:pPr latinLnBrk="1"/>
                      <a:r>
                        <a:rPr lang="en-US" altLang="ko-KR" dirty="0"/>
                        <a:t>0xA0</a:t>
                      </a:r>
                      <a:endParaRPr lang="ko-KR" altLang="en-US" dirty="0"/>
                    </a:p>
                  </a:txBody>
                  <a:tcPr/>
                </a:tc>
                <a:tc>
                  <a:txBody>
                    <a:bodyPr/>
                    <a:lstStyle/>
                    <a:p>
                      <a:pPr latinLnBrk="1"/>
                      <a:r>
                        <a:rPr lang="en-US" altLang="ko-KR" dirty="0"/>
                        <a:t>0xA0</a:t>
                      </a:r>
                      <a:endParaRPr lang="ko-KR" altLang="en-US" dirty="0"/>
                    </a:p>
                  </a:txBody>
                  <a:tcPr/>
                </a:tc>
                <a:tc>
                  <a:txBody>
                    <a:bodyPr/>
                    <a:lstStyle/>
                    <a:p>
                      <a:pPr latinLnBrk="1"/>
                      <a:r>
                        <a:rPr lang="en-US" altLang="ko-KR" dirty="0"/>
                        <a:t>0xA0</a:t>
                      </a:r>
                      <a:endParaRPr lang="ko-KR" altLang="en-US" dirty="0"/>
                    </a:p>
                  </a:txBody>
                  <a:tcPr/>
                </a:tc>
                <a:tc>
                  <a:txBody>
                    <a:bodyPr/>
                    <a:lstStyle/>
                    <a:p>
                      <a:pPr latinLnBrk="1"/>
                      <a:r>
                        <a:rPr lang="en-US" altLang="ko-KR" dirty="0"/>
                        <a:t>0xA0</a:t>
                      </a:r>
                      <a:endParaRPr lang="ko-KR" altLang="en-US" dirty="0"/>
                    </a:p>
                  </a:txBody>
                  <a:tcPr/>
                </a:tc>
                <a:extLst>
                  <a:ext uri="{0D108BD9-81ED-4DB2-BD59-A6C34878D82A}">
                    <a16:rowId xmlns:a16="http://schemas.microsoft.com/office/drawing/2014/main" val="1183496259"/>
                  </a:ext>
                </a:extLst>
              </a:tr>
              <a:tr h="370840">
                <a:tc>
                  <a:txBody>
                    <a:bodyPr/>
                    <a:lstStyle/>
                    <a:p>
                      <a:pPr latinLnBrk="1"/>
                      <a:r>
                        <a:rPr lang="en-US" altLang="ko-KR" dirty="0"/>
                        <a:t>data+1</a:t>
                      </a:r>
                      <a:endParaRPr lang="ko-KR" altLang="en-US" dirty="0"/>
                    </a:p>
                  </a:txBody>
                  <a:tcPr/>
                </a:tc>
                <a:tc>
                  <a:txBody>
                    <a:bodyPr/>
                    <a:lstStyle/>
                    <a:p>
                      <a:pPr latinLnBrk="1"/>
                      <a:r>
                        <a:rPr lang="en-US" altLang="ko-KR" dirty="0"/>
                        <a:t>0x11</a:t>
                      </a:r>
                      <a:endParaRPr lang="ko-KR" altLang="en-US" dirty="0"/>
                    </a:p>
                  </a:txBody>
                  <a:tcPr/>
                </a:tc>
                <a:tc>
                  <a:txBody>
                    <a:bodyPr/>
                    <a:lstStyle/>
                    <a:p>
                      <a:pPr latinLnBrk="1"/>
                      <a:r>
                        <a:rPr lang="en-US" altLang="ko-KR" dirty="0"/>
                        <a:t>0x11</a:t>
                      </a:r>
                      <a:endParaRPr lang="ko-KR" altLang="en-US" dirty="0"/>
                    </a:p>
                  </a:txBody>
                  <a:tcPr/>
                </a:tc>
                <a:tc>
                  <a:txBody>
                    <a:bodyPr/>
                    <a:lstStyle/>
                    <a:p>
                      <a:pPr latinLnBrk="1"/>
                      <a:r>
                        <a:rPr lang="en-US" altLang="ko-KR" dirty="0"/>
                        <a:t>0x11</a:t>
                      </a:r>
                      <a:endParaRPr lang="ko-KR" altLang="en-US" dirty="0"/>
                    </a:p>
                  </a:txBody>
                  <a:tcPr/>
                </a:tc>
                <a:tc>
                  <a:txBody>
                    <a:bodyPr/>
                    <a:lstStyle/>
                    <a:p>
                      <a:pPr latinLnBrk="1"/>
                      <a:r>
                        <a:rPr lang="en-US" altLang="ko-KR" dirty="0"/>
                        <a:t>0x11</a:t>
                      </a:r>
                      <a:endParaRPr lang="ko-KR" altLang="en-US" dirty="0"/>
                    </a:p>
                  </a:txBody>
                  <a:tcPr/>
                </a:tc>
                <a:extLst>
                  <a:ext uri="{0D108BD9-81ED-4DB2-BD59-A6C34878D82A}">
                    <a16:rowId xmlns:a16="http://schemas.microsoft.com/office/drawing/2014/main" val="1885407457"/>
                  </a:ext>
                </a:extLst>
              </a:tr>
              <a:tr h="370840">
                <a:tc>
                  <a:txBody>
                    <a:bodyPr/>
                    <a:lstStyle/>
                    <a:p>
                      <a:pPr latinLnBrk="1"/>
                      <a:r>
                        <a:rPr lang="en-US" altLang="ko-KR" dirty="0"/>
                        <a:t>data+2</a:t>
                      </a:r>
                      <a:endParaRPr lang="ko-KR" altLang="en-US" dirty="0"/>
                    </a:p>
                  </a:txBody>
                  <a:tcPr/>
                </a:tc>
                <a:tc>
                  <a:txBody>
                    <a:bodyPr/>
                    <a:lstStyle/>
                    <a:p>
                      <a:pPr latinLnBrk="1"/>
                      <a:r>
                        <a:rPr lang="en-US" altLang="ko-KR" dirty="0"/>
                        <a:t>0x22</a:t>
                      </a:r>
                      <a:endParaRPr lang="ko-KR" altLang="en-US" dirty="0"/>
                    </a:p>
                  </a:txBody>
                  <a:tcPr/>
                </a:tc>
                <a:tc>
                  <a:txBody>
                    <a:bodyPr/>
                    <a:lstStyle/>
                    <a:p>
                      <a:pPr latinLnBrk="1"/>
                      <a:r>
                        <a:rPr lang="en-US" altLang="ko-KR" dirty="0"/>
                        <a:t>0x22</a:t>
                      </a:r>
                      <a:endParaRPr lang="ko-KR" altLang="en-US" dirty="0"/>
                    </a:p>
                  </a:txBody>
                  <a:tcPr/>
                </a:tc>
                <a:tc>
                  <a:txBody>
                    <a:bodyPr/>
                    <a:lstStyle/>
                    <a:p>
                      <a:pPr latinLnBrk="1"/>
                      <a:r>
                        <a:rPr lang="en-US" altLang="ko-KR" dirty="0"/>
                        <a:t>0x22</a:t>
                      </a:r>
                      <a:endParaRPr lang="ko-KR" altLang="en-US" dirty="0"/>
                    </a:p>
                  </a:txBody>
                  <a:tcPr/>
                </a:tc>
                <a:tc>
                  <a:txBody>
                    <a:bodyPr/>
                    <a:lstStyle/>
                    <a:p>
                      <a:pPr latinLnBrk="1"/>
                      <a:r>
                        <a:rPr lang="en-US" altLang="ko-KR" dirty="0"/>
                        <a:t>0x22</a:t>
                      </a:r>
                      <a:endParaRPr lang="ko-KR" altLang="en-US" dirty="0"/>
                    </a:p>
                  </a:txBody>
                  <a:tcPr/>
                </a:tc>
                <a:extLst>
                  <a:ext uri="{0D108BD9-81ED-4DB2-BD59-A6C34878D82A}">
                    <a16:rowId xmlns:a16="http://schemas.microsoft.com/office/drawing/2014/main" val="1035138164"/>
                  </a:ext>
                </a:extLst>
              </a:tr>
              <a:tr h="370840">
                <a:tc>
                  <a:txBody>
                    <a:bodyPr/>
                    <a:lstStyle/>
                    <a:p>
                      <a:pPr latinLnBrk="1"/>
                      <a:r>
                        <a:rPr lang="en-US" altLang="ko-KR" dirty="0"/>
                        <a:t>data+3</a:t>
                      </a:r>
                      <a:endParaRPr lang="ko-KR" altLang="en-US" dirty="0"/>
                    </a:p>
                  </a:txBody>
                  <a:tcPr/>
                </a:tc>
                <a:tc>
                  <a:txBody>
                    <a:bodyPr/>
                    <a:lstStyle/>
                    <a:p>
                      <a:pPr latinLnBrk="1"/>
                      <a:r>
                        <a:rPr lang="en-US" altLang="ko-KR" dirty="0"/>
                        <a:t>0x33</a:t>
                      </a:r>
                      <a:endParaRPr lang="ko-KR" altLang="en-US" dirty="0"/>
                    </a:p>
                  </a:txBody>
                  <a:tcPr/>
                </a:tc>
                <a:tc>
                  <a:txBody>
                    <a:bodyPr/>
                    <a:lstStyle/>
                    <a:p>
                      <a:pPr latinLnBrk="1"/>
                      <a:r>
                        <a:rPr lang="en-US" altLang="ko-KR" dirty="0"/>
                        <a:t>0x33</a:t>
                      </a:r>
                      <a:endParaRPr lang="ko-KR" altLang="en-US" dirty="0"/>
                    </a:p>
                  </a:txBody>
                  <a:tcPr/>
                </a:tc>
                <a:tc>
                  <a:txBody>
                    <a:bodyPr/>
                    <a:lstStyle/>
                    <a:p>
                      <a:pPr latinLnBrk="1"/>
                      <a:r>
                        <a:rPr lang="en-US" altLang="ko-KR" dirty="0"/>
                        <a:t>0x33</a:t>
                      </a:r>
                      <a:endParaRPr lang="ko-KR" altLang="en-US" dirty="0"/>
                    </a:p>
                  </a:txBody>
                  <a:tcPr/>
                </a:tc>
                <a:tc>
                  <a:txBody>
                    <a:bodyPr/>
                    <a:lstStyle/>
                    <a:p>
                      <a:pPr latinLnBrk="1"/>
                      <a:r>
                        <a:rPr lang="en-US" altLang="ko-KR" dirty="0"/>
                        <a:t>0x33</a:t>
                      </a:r>
                      <a:endParaRPr lang="ko-KR" altLang="en-US" dirty="0"/>
                    </a:p>
                  </a:txBody>
                  <a:tcPr/>
                </a:tc>
                <a:extLst>
                  <a:ext uri="{0D108BD9-81ED-4DB2-BD59-A6C34878D82A}">
                    <a16:rowId xmlns:a16="http://schemas.microsoft.com/office/drawing/2014/main" val="329884909"/>
                  </a:ext>
                </a:extLst>
              </a:tr>
              <a:tr h="370840">
                <a:tc>
                  <a:txBody>
                    <a:bodyPr/>
                    <a:lstStyle/>
                    <a:p>
                      <a:pPr latinLnBrk="1"/>
                      <a:r>
                        <a:rPr lang="en-US" altLang="ko-KR" dirty="0"/>
                        <a:t>data+4</a:t>
                      </a:r>
                      <a:endParaRPr lang="ko-KR" altLang="en-US" dirty="0"/>
                    </a:p>
                  </a:txBody>
                  <a:tcPr/>
                </a:tc>
                <a:tc>
                  <a:txBody>
                    <a:bodyPr/>
                    <a:lstStyle/>
                    <a:p>
                      <a:pPr latinLnBrk="1"/>
                      <a:r>
                        <a:rPr lang="en-US" altLang="ko-KR" dirty="0"/>
                        <a:t>0x77</a:t>
                      </a:r>
                      <a:endParaRPr lang="ko-KR" altLang="en-US" dirty="0"/>
                    </a:p>
                  </a:txBody>
                  <a:tcPr/>
                </a:tc>
                <a:tc>
                  <a:txBody>
                    <a:bodyPr/>
                    <a:lstStyle/>
                    <a:p>
                      <a:pPr latinLnBrk="1"/>
                      <a:r>
                        <a:rPr lang="en-US" altLang="ko-KR" dirty="0"/>
                        <a:t>0x77</a:t>
                      </a:r>
                      <a:endParaRPr lang="ko-KR" altLang="en-US" dirty="0"/>
                    </a:p>
                  </a:txBody>
                  <a:tcPr/>
                </a:tc>
                <a:tc>
                  <a:txBody>
                    <a:bodyPr/>
                    <a:lstStyle/>
                    <a:p>
                      <a:pPr latinLnBrk="1"/>
                      <a:r>
                        <a:rPr lang="en-US" altLang="ko-KR" dirty="0"/>
                        <a:t>0x77</a:t>
                      </a:r>
                      <a:endParaRPr lang="ko-KR" altLang="en-US" dirty="0"/>
                    </a:p>
                  </a:txBody>
                  <a:tcPr/>
                </a:tc>
                <a:tc>
                  <a:txBody>
                    <a:bodyPr/>
                    <a:lstStyle/>
                    <a:p>
                      <a:pPr latinLnBrk="1"/>
                      <a:r>
                        <a:rPr lang="en-US" altLang="ko-KR" dirty="0"/>
                        <a:t>0x77</a:t>
                      </a:r>
                      <a:endParaRPr lang="ko-KR" altLang="en-US" dirty="0"/>
                    </a:p>
                  </a:txBody>
                  <a:tcPr/>
                </a:tc>
                <a:extLst>
                  <a:ext uri="{0D108BD9-81ED-4DB2-BD59-A6C34878D82A}">
                    <a16:rowId xmlns:a16="http://schemas.microsoft.com/office/drawing/2014/main" val="1798772239"/>
                  </a:ext>
                </a:extLst>
              </a:tr>
              <a:tr h="370840">
                <a:tc>
                  <a:txBody>
                    <a:bodyPr/>
                    <a:lstStyle/>
                    <a:p>
                      <a:pPr latinLnBrk="1"/>
                      <a:r>
                        <a:rPr lang="en-US" altLang="ko-KR" dirty="0"/>
                        <a:t>data+5</a:t>
                      </a:r>
                      <a:endParaRPr lang="ko-KR" altLang="en-US" dirty="0"/>
                    </a:p>
                  </a:txBody>
                  <a:tcPr/>
                </a:tc>
                <a:tc>
                  <a:txBody>
                    <a:bodyPr/>
                    <a:lstStyle/>
                    <a:p>
                      <a:pPr latinLnBrk="1"/>
                      <a:r>
                        <a:rPr lang="en-US" altLang="ko-KR" dirty="0"/>
                        <a:t>0x66</a:t>
                      </a:r>
                      <a:endParaRPr lang="ko-KR" altLang="en-US" dirty="0"/>
                    </a:p>
                  </a:txBody>
                  <a:tcPr/>
                </a:tc>
                <a:tc>
                  <a:txBody>
                    <a:bodyPr/>
                    <a:lstStyle/>
                    <a:p>
                      <a:pPr latinLnBrk="1"/>
                      <a:r>
                        <a:rPr lang="en-US" altLang="ko-KR" dirty="0"/>
                        <a:t>0x66</a:t>
                      </a:r>
                      <a:endParaRPr lang="ko-KR" altLang="en-US" dirty="0"/>
                    </a:p>
                  </a:txBody>
                  <a:tcPr/>
                </a:tc>
                <a:tc>
                  <a:txBody>
                    <a:bodyPr/>
                    <a:lstStyle/>
                    <a:p>
                      <a:pPr latinLnBrk="1"/>
                      <a:r>
                        <a:rPr lang="en-US" altLang="ko-KR" dirty="0"/>
                        <a:t>0x66</a:t>
                      </a:r>
                      <a:endParaRPr lang="ko-KR" altLang="en-US" dirty="0"/>
                    </a:p>
                  </a:txBody>
                  <a:tcPr/>
                </a:tc>
                <a:tc>
                  <a:txBody>
                    <a:bodyPr/>
                    <a:lstStyle/>
                    <a:p>
                      <a:pPr latinLnBrk="1"/>
                      <a:r>
                        <a:rPr lang="en-US" altLang="ko-KR" dirty="0"/>
                        <a:t>0x66</a:t>
                      </a:r>
                      <a:endParaRPr lang="ko-KR" altLang="en-US" dirty="0"/>
                    </a:p>
                  </a:txBody>
                  <a:tcPr/>
                </a:tc>
                <a:extLst>
                  <a:ext uri="{0D108BD9-81ED-4DB2-BD59-A6C34878D82A}">
                    <a16:rowId xmlns:a16="http://schemas.microsoft.com/office/drawing/2014/main" val="370340196"/>
                  </a:ext>
                </a:extLst>
              </a:tr>
              <a:tr h="185420">
                <a:tc>
                  <a:txBody>
                    <a:bodyPr/>
                    <a:lstStyle/>
                    <a:p>
                      <a:pPr latinLnBrk="1"/>
                      <a:r>
                        <a:rPr lang="en-US" altLang="ko-KR" dirty="0"/>
                        <a:t>data+6</a:t>
                      </a:r>
                      <a:endParaRPr lang="ko-KR" altLang="en-US" dirty="0"/>
                    </a:p>
                  </a:txBody>
                  <a:tcPr/>
                </a:tc>
                <a:tc>
                  <a:txBody>
                    <a:bodyPr/>
                    <a:lstStyle/>
                    <a:p>
                      <a:pPr latinLnBrk="1"/>
                      <a:r>
                        <a:rPr lang="en-US" altLang="ko-KR" dirty="0"/>
                        <a:t>0x55</a:t>
                      </a:r>
                      <a:endParaRPr lang="ko-KR" altLang="en-US" dirty="0"/>
                    </a:p>
                  </a:txBody>
                  <a:tcPr/>
                </a:tc>
                <a:tc>
                  <a:txBody>
                    <a:bodyPr/>
                    <a:lstStyle/>
                    <a:p>
                      <a:pPr latinLnBrk="1"/>
                      <a:r>
                        <a:rPr lang="en-US" altLang="ko-KR" dirty="0"/>
                        <a:t>0x55</a:t>
                      </a:r>
                      <a:endParaRPr lang="ko-KR" altLang="en-US" dirty="0"/>
                    </a:p>
                  </a:txBody>
                  <a:tcPr/>
                </a:tc>
                <a:tc>
                  <a:txBody>
                    <a:bodyPr/>
                    <a:lstStyle/>
                    <a:p>
                      <a:pPr latinLnBrk="1"/>
                      <a:r>
                        <a:rPr lang="en-US" altLang="ko-KR" dirty="0"/>
                        <a:t>0x55</a:t>
                      </a:r>
                      <a:endParaRPr lang="ko-KR" altLang="en-US" dirty="0"/>
                    </a:p>
                  </a:txBody>
                  <a:tcPr/>
                </a:tc>
                <a:tc>
                  <a:txBody>
                    <a:bodyPr/>
                    <a:lstStyle/>
                    <a:p>
                      <a:pPr latinLnBrk="1"/>
                      <a:r>
                        <a:rPr lang="en-US" altLang="ko-KR" dirty="0"/>
                        <a:t>0x55</a:t>
                      </a:r>
                      <a:endParaRPr lang="ko-KR" altLang="en-US" dirty="0"/>
                    </a:p>
                  </a:txBody>
                  <a:tcPr/>
                </a:tc>
                <a:extLst>
                  <a:ext uri="{0D108BD9-81ED-4DB2-BD59-A6C34878D82A}">
                    <a16:rowId xmlns:a16="http://schemas.microsoft.com/office/drawing/2014/main" val="3828436643"/>
                  </a:ext>
                </a:extLst>
              </a:tr>
              <a:tr h="121920">
                <a:tc>
                  <a:txBody>
                    <a:bodyPr/>
                    <a:lstStyle/>
                    <a:p>
                      <a:pPr latinLnBrk="1"/>
                      <a:r>
                        <a:rPr lang="en-US" altLang="ko-KR" dirty="0"/>
                        <a:t>data+7</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extLst>
                  <a:ext uri="{0D108BD9-81ED-4DB2-BD59-A6C34878D82A}">
                    <a16:rowId xmlns:a16="http://schemas.microsoft.com/office/drawing/2014/main" val="3789363606"/>
                  </a:ext>
                </a:extLst>
              </a:tr>
              <a:tr h="243840">
                <a:tc>
                  <a:txBody>
                    <a:bodyPr/>
                    <a:lstStyle/>
                    <a:p>
                      <a:pPr latinLnBrk="1"/>
                      <a:r>
                        <a:rPr lang="en-US" altLang="ko-KR" dirty="0"/>
                        <a:t>data2</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0x77</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extLst>
                  <a:ext uri="{0D108BD9-81ED-4DB2-BD59-A6C34878D82A}">
                    <a16:rowId xmlns:a16="http://schemas.microsoft.com/office/drawing/2014/main" val="3687095304"/>
                  </a:ext>
                </a:extLst>
              </a:tr>
              <a:tr h="325947">
                <a:tc>
                  <a:txBody>
                    <a:bodyPr/>
                    <a:lstStyle/>
                    <a:p>
                      <a:pPr latinLnBrk="1"/>
                      <a:r>
                        <a:rPr lang="en-US" altLang="ko-KR" dirty="0"/>
                        <a:t>datas+1</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0x66</a:t>
                      </a:r>
                      <a:endParaRPr lang="ko-KR" altLang="en-US" dirty="0"/>
                    </a:p>
                  </a:txBody>
                  <a:tcPr/>
                </a:tc>
                <a:tc>
                  <a:txBody>
                    <a:bodyPr/>
                    <a:lstStyle/>
                    <a:p>
                      <a:pPr latinLnBrk="1"/>
                      <a:r>
                        <a:rPr lang="en-US" altLang="ko-KR" dirty="0"/>
                        <a:t>0x66</a:t>
                      </a:r>
                      <a:endParaRPr lang="ko-KR" altLang="en-US" dirty="0"/>
                    </a:p>
                  </a:txBody>
                  <a:tcPr/>
                </a:tc>
                <a:tc>
                  <a:txBody>
                    <a:bodyPr/>
                    <a:lstStyle/>
                    <a:p>
                      <a:pPr latinLnBrk="1"/>
                      <a:r>
                        <a:rPr lang="en-US" altLang="ko-KR" dirty="0"/>
                        <a:t>0xCC</a:t>
                      </a:r>
                      <a:endParaRPr lang="ko-KR" altLang="en-US" dirty="0"/>
                    </a:p>
                  </a:txBody>
                  <a:tcPr/>
                </a:tc>
                <a:extLst>
                  <a:ext uri="{0D108BD9-81ED-4DB2-BD59-A6C34878D82A}">
                    <a16:rowId xmlns:a16="http://schemas.microsoft.com/office/drawing/2014/main" val="116352546"/>
                  </a:ext>
                </a:extLst>
              </a:tr>
              <a:tr h="243840">
                <a:tc>
                  <a:txBody>
                    <a:bodyPr/>
                    <a:lstStyle/>
                    <a:p>
                      <a:pPr latinLnBrk="1"/>
                      <a:r>
                        <a:rPr lang="en-US" altLang="ko-KR" dirty="0"/>
                        <a:t>data2+2</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0x55</a:t>
                      </a:r>
                      <a:endParaRPr lang="ko-KR" altLang="en-US" dirty="0"/>
                    </a:p>
                  </a:txBody>
                  <a:tcPr/>
                </a:tc>
                <a:tc>
                  <a:txBody>
                    <a:bodyPr/>
                    <a:lstStyle/>
                    <a:p>
                      <a:pPr latinLnBrk="1"/>
                      <a:r>
                        <a:rPr lang="en-US" altLang="ko-KR" dirty="0"/>
                        <a:t>0x55</a:t>
                      </a:r>
                      <a:endParaRPr lang="ko-KR" altLang="en-US" dirty="0"/>
                    </a:p>
                  </a:txBody>
                  <a:tcPr/>
                </a:tc>
                <a:tc>
                  <a:txBody>
                    <a:bodyPr/>
                    <a:lstStyle/>
                    <a:p>
                      <a:pPr latinLnBrk="1"/>
                      <a:r>
                        <a:rPr lang="en-US" altLang="ko-KR" dirty="0"/>
                        <a:t>0x55</a:t>
                      </a:r>
                      <a:endParaRPr lang="ko-KR" altLang="en-US" dirty="0"/>
                    </a:p>
                  </a:txBody>
                  <a:tcPr/>
                </a:tc>
                <a:extLst>
                  <a:ext uri="{0D108BD9-81ED-4DB2-BD59-A6C34878D82A}">
                    <a16:rowId xmlns:a16="http://schemas.microsoft.com/office/drawing/2014/main" val="653708124"/>
                  </a:ext>
                </a:extLst>
              </a:tr>
              <a:tr h="121920">
                <a:tc>
                  <a:txBody>
                    <a:bodyPr/>
                    <a:lstStyle/>
                    <a:p>
                      <a:pPr latinLnBrk="1"/>
                      <a:r>
                        <a:rPr lang="en-US" altLang="ko-KR" dirty="0"/>
                        <a:t>data2+3</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tc>
                  <a:txBody>
                    <a:bodyPr/>
                    <a:lstStyle/>
                    <a:p>
                      <a:pPr latinLnBrk="1"/>
                      <a:r>
                        <a:rPr lang="en-US" altLang="ko-KR" dirty="0"/>
                        <a:t>0x44</a:t>
                      </a:r>
                      <a:endParaRPr lang="ko-KR" altLang="en-US" dirty="0"/>
                    </a:p>
                  </a:txBody>
                  <a:tcPr/>
                </a:tc>
                <a:extLst>
                  <a:ext uri="{0D108BD9-81ED-4DB2-BD59-A6C34878D82A}">
                    <a16:rowId xmlns:a16="http://schemas.microsoft.com/office/drawing/2014/main" val="648806277"/>
                  </a:ext>
                </a:extLst>
              </a:tr>
            </a:tbl>
          </a:graphicData>
        </a:graphic>
      </p:graphicFrame>
    </p:spTree>
    <p:extLst>
      <p:ext uri="{BB962C8B-B14F-4D97-AF65-F5344CB8AC3E}">
        <p14:creationId xmlns:p14="http://schemas.microsoft.com/office/powerpoint/2010/main" val="241541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685800" y="1984376"/>
            <a:ext cx="7772400" cy="1874837"/>
          </a:xfrm>
        </p:spPr>
        <p:txBody>
          <a:bodyPr/>
          <a:lstStyle/>
          <a:p>
            <a:r>
              <a:rPr lang="en-US" altLang="ko-KR" dirty="0"/>
              <a:t>Execute</a:t>
            </a:r>
            <a:r>
              <a:rPr lang="ko-KR" altLang="en-US" dirty="0"/>
              <a:t> </a:t>
            </a:r>
            <a:r>
              <a:rPr lang="en-US" altLang="ko-KR" dirty="0"/>
              <a:t>the</a:t>
            </a:r>
            <a:r>
              <a:rPr lang="ko-KR" altLang="en-US" dirty="0"/>
              <a:t> </a:t>
            </a:r>
            <a:r>
              <a:rPr lang="en-US" altLang="ko-KR" dirty="0"/>
              <a:t>assembly program</a:t>
            </a:r>
          </a:p>
          <a:p>
            <a:pPr lvl="1"/>
            <a:endParaRPr lang="ko-KR" altLang="en-US" dirty="0"/>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normAutofit fontScale="90000"/>
          </a:bodyPr>
          <a:lstStyle/>
          <a:p>
            <a:r>
              <a:rPr lang="en-US" altLang="ko-KR" dirty="0"/>
              <a:t>Data Movement (multiple Memory word to Registers )</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16</a:t>
            </a:fld>
            <a:endParaRPr lang="ko-KR" altLang="en-US">
              <a:solidFill>
                <a:prstClr val="black"/>
              </a:solidFill>
              <a:latin typeface="Trebuchet MS" panose="020B0603020202020204"/>
              <a:ea typeface="HY그래픽M" panose="02030600000101010101" pitchFamily="18" charset="-127"/>
            </a:endParaRPr>
          </a:p>
        </p:txBody>
      </p:sp>
      <p:sp>
        <p:nvSpPr>
          <p:cNvPr id="5" name="TextBox 4">
            <a:extLst>
              <a:ext uri="{FF2B5EF4-FFF2-40B4-BE49-F238E27FC236}">
                <a16:creationId xmlns:a16="http://schemas.microsoft.com/office/drawing/2014/main" id="{E09BF3AB-36FE-4077-B8D6-B9BBA2F64343}"/>
              </a:ext>
            </a:extLst>
          </p:cNvPr>
          <p:cNvSpPr txBox="1"/>
          <p:nvPr/>
        </p:nvSpPr>
        <p:spPr>
          <a:xfrm>
            <a:off x="1388660" y="2358271"/>
            <a:ext cx="5456797" cy="4247317"/>
          </a:xfrm>
          <a:prstGeom prst="rect">
            <a:avLst/>
          </a:prstGeom>
          <a:noFill/>
          <a:ln>
            <a:solidFill>
              <a:srgbClr val="00B0F0"/>
            </a:solidFill>
          </a:ln>
        </p:spPr>
        <p:txBody>
          <a:bodyPr wrap="square" rtlCol="0">
            <a:spAutoFit/>
          </a:bodyPr>
          <a:lstStyle/>
          <a:p>
            <a:r>
              <a:rPr lang="en-US" altLang="ko-KR" b="1" dirty="0"/>
              <a:t>start </a:t>
            </a:r>
          </a:p>
          <a:p>
            <a:r>
              <a:rPr lang="en-US" altLang="ko-KR" b="1" dirty="0"/>
              <a:t>    LDR r0, =0xDDCCEE11 </a:t>
            </a:r>
          </a:p>
          <a:p>
            <a:r>
              <a:rPr lang="en-US" altLang="ko-KR" b="1" dirty="0"/>
              <a:t>    LDR r1, =0x22EEFF11 </a:t>
            </a:r>
          </a:p>
          <a:p>
            <a:r>
              <a:rPr lang="en-US" altLang="ko-KR" b="1" dirty="0"/>
              <a:t>    MOV r2, #0xAA00 ; 8bit constant with shift         </a:t>
            </a:r>
          </a:p>
          <a:p>
            <a:r>
              <a:rPr lang="en-US" altLang="ko-KR" b="1" dirty="0"/>
              <a:t>    MOV r3, #0xBB00 ; 8bit constant with shift </a:t>
            </a:r>
          </a:p>
          <a:p>
            <a:r>
              <a:rPr lang="en-US" altLang="ko-KR" b="1" dirty="0"/>
              <a:t>    MOV r4, #0xCC00 ; 8bit constant with shift </a:t>
            </a:r>
          </a:p>
          <a:p>
            <a:r>
              <a:rPr lang="en-US" altLang="ko-KR" b="1" dirty="0"/>
              <a:t>    MOV r5, #0xDD00 ; 8bit constant with shift </a:t>
            </a:r>
          </a:p>
          <a:p>
            <a:r>
              <a:rPr lang="en-US" altLang="ko-KR" b="1" dirty="0"/>
              <a:t>    LDR r9, =table2</a:t>
            </a:r>
          </a:p>
          <a:p>
            <a:r>
              <a:rPr lang="en-US" altLang="ko-KR" b="1" dirty="0"/>
              <a:t>    LDR r10,=destination</a:t>
            </a:r>
          </a:p>
          <a:p>
            <a:endParaRPr lang="en-US" altLang="ko-KR" b="1" dirty="0"/>
          </a:p>
          <a:p>
            <a:r>
              <a:rPr lang="en-US" altLang="ko-KR" b="1" dirty="0"/>
              <a:t>    LDMDA r9, {r0,r1,r2}</a:t>
            </a:r>
          </a:p>
          <a:p>
            <a:r>
              <a:rPr lang="en-US" altLang="ko-KR" b="1" dirty="0"/>
              <a:t>    STMDA r10, {r3,r4,r5}</a:t>
            </a:r>
          </a:p>
          <a:p>
            <a:r>
              <a:rPr lang="en-US" altLang="ko-KR" b="1" dirty="0"/>
              <a:t>    LDMDB r9!, {r0-r2}</a:t>
            </a:r>
          </a:p>
          <a:p>
            <a:r>
              <a:rPr lang="en-US" altLang="ko-KR" b="1" dirty="0"/>
              <a:t>    STMDB r10!, {r3-r5}</a:t>
            </a:r>
          </a:p>
          <a:p>
            <a:r>
              <a:rPr lang="en-US" altLang="ko-KR" b="1" dirty="0"/>
              <a:t>END</a:t>
            </a:r>
          </a:p>
        </p:txBody>
      </p:sp>
      <p:sp>
        <p:nvSpPr>
          <p:cNvPr id="6" name="TextBox 5">
            <a:extLst>
              <a:ext uri="{FF2B5EF4-FFF2-40B4-BE49-F238E27FC236}">
                <a16:creationId xmlns:a16="http://schemas.microsoft.com/office/drawing/2014/main" id="{AF06DF33-C830-4DD5-A79C-8B543F03A4E7}"/>
              </a:ext>
            </a:extLst>
          </p:cNvPr>
          <p:cNvSpPr txBox="1"/>
          <p:nvPr/>
        </p:nvSpPr>
        <p:spPr>
          <a:xfrm>
            <a:off x="7476667" y="2358271"/>
            <a:ext cx="4205818" cy="2585323"/>
          </a:xfrm>
          <a:prstGeom prst="rect">
            <a:avLst/>
          </a:prstGeom>
          <a:noFill/>
          <a:ln>
            <a:solidFill>
              <a:srgbClr val="00B0F0"/>
            </a:solidFill>
          </a:ln>
        </p:spPr>
        <p:txBody>
          <a:bodyPr wrap="square" rtlCol="0">
            <a:spAutoFit/>
          </a:bodyPr>
          <a:lstStyle/>
          <a:p>
            <a:r>
              <a:rPr lang="en-US" altLang="ko-KR" b="1" dirty="0"/>
              <a:t>table  DCD 0x00112233</a:t>
            </a:r>
          </a:p>
          <a:p>
            <a:r>
              <a:rPr lang="en-US" altLang="ko-KR" b="1" dirty="0"/>
              <a:t>          DCD 0x1111AAAA</a:t>
            </a:r>
          </a:p>
          <a:p>
            <a:r>
              <a:rPr lang="en-US" altLang="ko-KR" b="1" dirty="0"/>
              <a:t>           DCD 0xFF224488</a:t>
            </a:r>
          </a:p>
          <a:p>
            <a:r>
              <a:rPr lang="en-US" altLang="ko-KR" b="1" dirty="0"/>
              <a:t>           DCD 0x44556677</a:t>
            </a:r>
          </a:p>
          <a:p>
            <a:r>
              <a:rPr lang="en-US" altLang="ko-KR" b="1" dirty="0"/>
              <a:t>table2 DCD 0x08090A0B</a:t>
            </a:r>
          </a:p>
          <a:p>
            <a:r>
              <a:rPr lang="en-US" altLang="ko-KR" b="1" dirty="0"/>
              <a:t>           DCD 0x2222BBBB</a:t>
            </a:r>
          </a:p>
          <a:p>
            <a:r>
              <a:rPr lang="en-US" altLang="ko-KR" b="1" dirty="0"/>
              <a:t>           DCD 0x3333CCCC</a:t>
            </a:r>
          </a:p>
          <a:p>
            <a:r>
              <a:rPr lang="en-US" altLang="ko-KR" b="1" dirty="0"/>
              <a:t>           DCD 0x4444EEEE</a:t>
            </a:r>
          </a:p>
          <a:p>
            <a:r>
              <a:rPr lang="en-US" altLang="ko-KR" b="1" dirty="0"/>
              <a:t>destination Fill 16</a:t>
            </a:r>
          </a:p>
        </p:txBody>
      </p:sp>
    </p:spTree>
    <p:extLst>
      <p:ext uri="{BB962C8B-B14F-4D97-AF65-F5344CB8AC3E}">
        <p14:creationId xmlns:p14="http://schemas.microsoft.com/office/powerpoint/2010/main" val="108270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479995" y="1752602"/>
            <a:ext cx="7772400" cy="445850"/>
          </a:xfrm>
        </p:spPr>
        <p:txBody>
          <a:bodyPr/>
          <a:lstStyle/>
          <a:p>
            <a:r>
              <a:rPr lang="en-US" altLang="ko-KR" dirty="0"/>
              <a:t>Complete</a:t>
            </a:r>
            <a:r>
              <a:rPr lang="ko-KR" altLang="en-US" dirty="0"/>
              <a:t> </a:t>
            </a:r>
            <a:r>
              <a:rPr lang="en-US" altLang="ko-KR" dirty="0"/>
              <a:t>the</a:t>
            </a:r>
            <a:r>
              <a:rPr lang="ko-KR" altLang="en-US" dirty="0"/>
              <a:t> </a:t>
            </a:r>
            <a:r>
              <a:rPr lang="en-US" altLang="ko-KR" dirty="0"/>
              <a:t>Table</a:t>
            </a:r>
          </a:p>
          <a:p>
            <a:pPr lvl="1"/>
            <a:endParaRPr lang="ko-KR" altLang="en-US" dirty="0"/>
          </a:p>
        </p:txBody>
      </p:sp>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p:txBody>
          <a:bodyPr>
            <a:normAutofit fontScale="90000"/>
          </a:bodyPr>
          <a:lstStyle/>
          <a:p>
            <a:r>
              <a:rPr lang="ko-KR" altLang="en-US" dirty="0"/>
              <a:t>실습문제 </a:t>
            </a:r>
            <a:r>
              <a:rPr lang="en-US" altLang="ko-KR" dirty="0"/>
              <a:t>(LDMDA, STMDA, LDMDB, STMDB)</a:t>
            </a:r>
            <a:endParaRPr lang="ko-KR" altLang="en-US"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17</a:t>
            </a:fld>
            <a:endParaRPr lang="ko-KR" altLang="en-US">
              <a:solidFill>
                <a:prstClr val="black"/>
              </a:solidFill>
              <a:latin typeface="Trebuchet MS" panose="020B0603020202020204"/>
              <a:ea typeface="HY그래픽M" panose="02030600000101010101" pitchFamily="18" charset="-127"/>
            </a:endParaRPr>
          </a:p>
        </p:txBody>
      </p:sp>
      <p:graphicFrame>
        <p:nvGraphicFramePr>
          <p:cNvPr id="7" name="표 6">
            <a:extLst>
              <a:ext uri="{FF2B5EF4-FFF2-40B4-BE49-F238E27FC236}">
                <a16:creationId xmlns:a16="http://schemas.microsoft.com/office/drawing/2014/main" id="{F071FD38-E7D7-4BF2-8476-BBCCF414FDB7}"/>
              </a:ext>
            </a:extLst>
          </p:cNvPr>
          <p:cNvGraphicFramePr>
            <a:graphicFrameLocks noGrp="1"/>
          </p:cNvGraphicFramePr>
          <p:nvPr>
            <p:extLst>
              <p:ext uri="{D42A27DB-BD31-4B8C-83A1-F6EECF244321}">
                <p14:modId xmlns:p14="http://schemas.microsoft.com/office/powerpoint/2010/main" val="23360646"/>
              </p:ext>
            </p:extLst>
          </p:nvPr>
        </p:nvGraphicFramePr>
        <p:xfrm>
          <a:off x="479995" y="2265998"/>
          <a:ext cx="8946106" cy="10393680"/>
        </p:xfrm>
        <a:graphic>
          <a:graphicData uri="http://schemas.openxmlformats.org/drawingml/2006/table">
            <a:tbl>
              <a:tblPr firstRow="1" bandRow="1">
                <a:tableStyleId>{5C22544A-7EE6-4342-B048-85BDC9FD1C3A}</a:tableStyleId>
              </a:tblPr>
              <a:tblGrid>
                <a:gridCol w="2470244">
                  <a:extLst>
                    <a:ext uri="{9D8B030D-6E8A-4147-A177-3AD203B41FA5}">
                      <a16:colId xmlns:a16="http://schemas.microsoft.com/office/drawing/2014/main" val="4287461116"/>
                    </a:ext>
                  </a:extLst>
                </a:gridCol>
                <a:gridCol w="1093609">
                  <a:extLst>
                    <a:ext uri="{9D8B030D-6E8A-4147-A177-3AD203B41FA5}">
                      <a16:colId xmlns:a16="http://schemas.microsoft.com/office/drawing/2014/main" val="2439303110"/>
                    </a:ext>
                  </a:extLst>
                </a:gridCol>
                <a:gridCol w="1187951">
                  <a:extLst>
                    <a:ext uri="{9D8B030D-6E8A-4147-A177-3AD203B41FA5}">
                      <a16:colId xmlns:a16="http://schemas.microsoft.com/office/drawing/2014/main" val="3837394102"/>
                    </a:ext>
                  </a:extLst>
                </a:gridCol>
                <a:gridCol w="1094167">
                  <a:extLst>
                    <a:ext uri="{9D8B030D-6E8A-4147-A177-3AD203B41FA5}">
                      <a16:colId xmlns:a16="http://schemas.microsoft.com/office/drawing/2014/main" val="334864900"/>
                    </a:ext>
                  </a:extLst>
                </a:gridCol>
                <a:gridCol w="1151479">
                  <a:extLst>
                    <a:ext uri="{9D8B030D-6E8A-4147-A177-3AD203B41FA5}">
                      <a16:colId xmlns:a16="http://schemas.microsoft.com/office/drawing/2014/main" val="450629184"/>
                    </a:ext>
                  </a:extLst>
                </a:gridCol>
                <a:gridCol w="974328">
                  <a:extLst>
                    <a:ext uri="{9D8B030D-6E8A-4147-A177-3AD203B41FA5}">
                      <a16:colId xmlns:a16="http://schemas.microsoft.com/office/drawing/2014/main" val="2055944113"/>
                    </a:ext>
                  </a:extLst>
                </a:gridCol>
                <a:gridCol w="974328">
                  <a:extLst>
                    <a:ext uri="{9D8B030D-6E8A-4147-A177-3AD203B41FA5}">
                      <a16:colId xmlns:a16="http://schemas.microsoft.com/office/drawing/2014/main" val="463964634"/>
                    </a:ext>
                  </a:extLst>
                </a:gridCol>
              </a:tblGrid>
              <a:tr h="370840">
                <a:tc>
                  <a:txBody>
                    <a:bodyPr/>
                    <a:lstStyle/>
                    <a:p>
                      <a:pPr algn="ctr" latinLnBrk="1"/>
                      <a:r>
                        <a:rPr lang="en-US" altLang="ko-KR" sz="1400" dirty="0"/>
                        <a:t>Instructions</a:t>
                      </a:r>
                      <a:endParaRPr lang="ko-KR" altLang="en-US" sz="1400" dirty="0"/>
                    </a:p>
                  </a:txBody>
                  <a:tcPr/>
                </a:tc>
                <a:tc>
                  <a:txBody>
                    <a:bodyPr/>
                    <a:lstStyle/>
                    <a:p>
                      <a:pPr latinLnBrk="1"/>
                      <a:r>
                        <a:rPr lang="ko-KR" altLang="en-US" sz="1400" dirty="0" err="1"/>
                        <a:t>실행전</a:t>
                      </a:r>
                      <a:r>
                        <a:rPr lang="ko-KR" altLang="en-US" sz="1400" dirty="0"/>
                        <a:t> </a:t>
                      </a:r>
                      <a:r>
                        <a:rPr lang="en-US" altLang="ko-KR" sz="1400" dirty="0"/>
                        <a:t>r0,r1,r2</a:t>
                      </a:r>
                      <a:endParaRPr lang="ko-KR" altLang="en-US" sz="1400" dirty="0"/>
                    </a:p>
                  </a:txBody>
                  <a:tcPr/>
                </a:tc>
                <a:tc>
                  <a:txBody>
                    <a:bodyPr/>
                    <a:lstStyle/>
                    <a:p>
                      <a:pPr latinLnBrk="1"/>
                      <a:r>
                        <a:rPr lang="ko-KR" altLang="en-US" sz="1400" dirty="0" err="1"/>
                        <a:t>실행후</a:t>
                      </a:r>
                      <a:r>
                        <a:rPr lang="ko-KR" altLang="en-US" sz="1400" dirty="0"/>
                        <a:t> </a:t>
                      </a:r>
                      <a:r>
                        <a:rPr lang="en-US" altLang="ko-KR" sz="1400" dirty="0"/>
                        <a:t>r0,r1,r2</a:t>
                      </a:r>
                      <a:endParaRPr lang="ko-KR" altLang="en-US" sz="1400" dirty="0"/>
                    </a:p>
                  </a:txBody>
                  <a:tcPr/>
                </a:tc>
                <a:tc>
                  <a:txBody>
                    <a:bodyPr/>
                    <a:lstStyle/>
                    <a:p>
                      <a:pPr latinLnBrk="1"/>
                      <a:r>
                        <a:rPr lang="ko-KR" altLang="en-US" sz="1400" dirty="0" err="1"/>
                        <a:t>실행전</a:t>
                      </a:r>
                      <a:r>
                        <a:rPr lang="ko-KR" altLang="en-US" sz="1400" dirty="0"/>
                        <a:t> </a:t>
                      </a:r>
                      <a:r>
                        <a:rPr lang="en-US" altLang="ko-KR" sz="1400" dirty="0"/>
                        <a:t>r3,r4,r5</a:t>
                      </a:r>
                      <a:endParaRPr lang="ko-KR" altLang="en-US" sz="1400" dirty="0"/>
                    </a:p>
                  </a:txBody>
                  <a:tcPr/>
                </a:tc>
                <a:tc>
                  <a:txBody>
                    <a:bodyPr/>
                    <a:lstStyle/>
                    <a:p>
                      <a:pPr latinLnBrk="1"/>
                      <a:r>
                        <a:rPr lang="ko-KR" altLang="en-US" sz="1400" dirty="0"/>
                        <a:t>실행 후 </a:t>
                      </a:r>
                      <a:r>
                        <a:rPr lang="en-US" altLang="ko-KR" sz="1400" dirty="0"/>
                        <a:t>r3,r4,r5</a:t>
                      </a:r>
                      <a:endParaRPr lang="ko-KR" altLang="en-US" sz="1400" dirty="0"/>
                    </a:p>
                  </a:txBody>
                  <a:tcPr/>
                </a:tc>
                <a:tc>
                  <a:txBody>
                    <a:bodyPr/>
                    <a:lstStyle/>
                    <a:p>
                      <a:pPr latinLnBrk="1"/>
                      <a:r>
                        <a:rPr lang="ko-KR" altLang="en-US" sz="1400" dirty="0"/>
                        <a:t>실행 전 </a:t>
                      </a:r>
                      <a:r>
                        <a:rPr lang="en-US" altLang="ko-KR" sz="1400" dirty="0"/>
                        <a:t>r9,r10</a:t>
                      </a:r>
                      <a:endParaRPr lang="ko-KR" altLang="en-US" sz="1400" dirty="0"/>
                    </a:p>
                  </a:txBody>
                  <a:tcPr/>
                </a:tc>
                <a:tc>
                  <a:txBody>
                    <a:bodyPr/>
                    <a:lstStyle/>
                    <a:p>
                      <a:pPr latinLnBrk="1"/>
                      <a:r>
                        <a:rPr lang="ko-KR" altLang="en-US" sz="1400" dirty="0"/>
                        <a:t>실행 후 </a:t>
                      </a:r>
                      <a:r>
                        <a:rPr lang="en-US" altLang="ko-KR" sz="1400" dirty="0"/>
                        <a:t>r9,r10</a:t>
                      </a:r>
                      <a:endParaRPr lang="ko-KR" altLang="en-US" sz="1400" dirty="0"/>
                    </a:p>
                  </a:txBody>
                  <a:tcPr/>
                </a:tc>
                <a:extLst>
                  <a:ext uri="{0D108BD9-81ED-4DB2-BD59-A6C34878D82A}">
                    <a16:rowId xmlns:a16="http://schemas.microsoft.com/office/drawing/2014/main" val="927602953"/>
                  </a:ext>
                </a:extLst>
              </a:tr>
              <a:tr h="12361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1" dirty="0"/>
                        <a:t>LDR r9, =table2</a:t>
                      </a:r>
                    </a:p>
                  </a:txBody>
                  <a:tcPr/>
                </a:tc>
                <a:tc>
                  <a:txBody>
                    <a:bodyPr/>
                    <a:lstStyle/>
                    <a:p>
                      <a:pPr latinLnBrk="1"/>
                      <a:r>
                        <a:rPr lang="en-US" altLang="ko-KR" dirty="0"/>
                        <a:t>0xDDCCEE11, 0x22EEFF11, 0xAA00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0xDDCCEE11, 0x22EEFF11, 0xAA00</a:t>
                      </a:r>
                      <a:endParaRPr lang="ko-KR" altLang="en-US" dirty="0"/>
                    </a:p>
                  </a:txBody>
                  <a:tcPr/>
                </a:tc>
                <a:tc>
                  <a:txBody>
                    <a:bodyPr/>
                    <a:lstStyle/>
                    <a:p>
                      <a:pPr latinLnBrk="1"/>
                      <a:r>
                        <a:rPr lang="en-US" altLang="ko-KR" dirty="0"/>
                        <a:t>0xBB00, 0xCC00, 0xDD00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latinLnBrk="1"/>
                      <a:r>
                        <a:rPr lang="en-US" altLang="ko-KR" dirty="0"/>
                        <a:t>0x0, 0x0</a:t>
                      </a:r>
                      <a:endParaRPr lang="ko-KR" altLang="en-US" dirty="0"/>
                    </a:p>
                  </a:txBody>
                  <a:tcPr/>
                </a:tc>
                <a:tc>
                  <a:txBody>
                    <a:bodyPr/>
                    <a:lstStyle/>
                    <a:p>
                      <a:pPr latinLnBrk="1"/>
                      <a:r>
                        <a:rPr lang="en-US" altLang="ko-KR" dirty="0"/>
                        <a:t>0x210, 0x0</a:t>
                      </a:r>
                      <a:endParaRPr lang="ko-KR" altLang="en-US" dirty="0"/>
                    </a:p>
                  </a:txBody>
                  <a:tcPr/>
                </a:tc>
                <a:extLst>
                  <a:ext uri="{0D108BD9-81ED-4DB2-BD59-A6C34878D82A}">
                    <a16:rowId xmlns:a16="http://schemas.microsoft.com/office/drawing/2014/main" val="3282225373"/>
                  </a:ext>
                </a:extLst>
              </a:tr>
              <a:tr h="242147">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1" dirty="0"/>
                        <a:t>LDR r10,=destination</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0xDDCCEE11, 0x22EEFF11, 0xAA00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0xDDCCEE11, 0x22EEFF11, 0xAA00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0x220</a:t>
                      </a:r>
                      <a:endParaRPr lang="ko-KR" altLang="en-US" dirty="0"/>
                    </a:p>
                    <a:p>
                      <a:pPr latinLnBrk="1"/>
                      <a:endParaRPr lang="ko-KR" altLang="en-US" dirty="0"/>
                    </a:p>
                  </a:txBody>
                  <a:tcPr/>
                </a:tc>
                <a:extLst>
                  <a:ext uri="{0D108BD9-81ED-4DB2-BD59-A6C34878D82A}">
                    <a16:rowId xmlns:a16="http://schemas.microsoft.com/office/drawing/2014/main" val="2841842243"/>
                  </a:ext>
                </a:extLst>
              </a:tr>
              <a:tr h="123613">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LDMDA r9,{r0,r1,r2}</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0xDDCCEE11, 0x22EEFF11, 0xAA00</a:t>
                      </a:r>
                      <a:endParaRPr lang="ko-KR" altLang="en-US" dirty="0"/>
                    </a:p>
                  </a:txBody>
                  <a:tcPr/>
                </a:tc>
                <a:tc>
                  <a:txBody>
                    <a:bodyPr/>
                    <a:lstStyle/>
                    <a:p>
                      <a:pPr latinLnBrk="1"/>
                      <a:r>
                        <a:rPr lang="en-US" altLang="ko-KR" dirty="0"/>
                        <a:t>0xFF224488, 0x44556677, 0x8090A0B</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txBody>
                  <a:tcPr/>
                </a:tc>
                <a:tc>
                  <a:txBody>
                    <a:bodyPr/>
                    <a:lstStyle/>
                    <a:p>
                      <a:pPr latinLnBrk="1"/>
                      <a:r>
                        <a:rPr lang="en-US" altLang="ko-KR" dirty="0"/>
                        <a:t>0xBB00, 0xCC00, 0xDD00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0x220</a:t>
                      </a:r>
                      <a:endParaRPr lang="ko-KR" altLang="en-US" dirty="0"/>
                    </a:p>
                  </a:txBody>
                  <a:tcPr/>
                </a:tc>
                <a:tc>
                  <a:txBody>
                    <a:bodyPr/>
                    <a:lstStyle/>
                    <a:p>
                      <a:pPr latinLnBrk="1"/>
                      <a:r>
                        <a:rPr lang="en-US" altLang="ko-KR" dirty="0"/>
                        <a:t>0x210, 0x220</a:t>
                      </a:r>
                      <a:endParaRPr lang="ko-KR" altLang="en-US" dirty="0"/>
                    </a:p>
                  </a:txBody>
                  <a:tcPr/>
                </a:tc>
                <a:extLst>
                  <a:ext uri="{0D108BD9-81ED-4DB2-BD59-A6C34878D82A}">
                    <a16:rowId xmlns:a16="http://schemas.microsoft.com/office/drawing/2014/main" val="1407561764"/>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dirty="0"/>
                        <a:t>STMDA  r10, {r3,r4,r5}</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0xFF224488, 0x44556677, 0x8090A0B</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0xFF224488, 0x44556677, 0x8090A0B</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0x220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0x220</a:t>
                      </a:r>
                      <a:endParaRPr lang="ko-KR" altLang="en-US" dirty="0"/>
                    </a:p>
                    <a:p>
                      <a:pPr latinLnBrk="1"/>
                      <a:endParaRPr lang="ko-KR" altLang="en-US" dirty="0"/>
                    </a:p>
                  </a:txBody>
                  <a:tcPr/>
                </a:tc>
                <a:extLst>
                  <a:ext uri="{0D108BD9-81ED-4DB2-BD59-A6C34878D82A}">
                    <a16:rowId xmlns:a16="http://schemas.microsoft.com/office/drawing/2014/main" val="2607309543"/>
                  </a:ext>
                </a:extLst>
              </a:tr>
              <a:tr h="370840">
                <a:tc>
                  <a:txBody>
                    <a:bodyPr/>
                    <a:lstStyle/>
                    <a:p>
                      <a:r>
                        <a:rPr lang="en-US" altLang="ko-KR" b="1" dirty="0"/>
                        <a:t>LDMDB r9!, </a:t>
                      </a:r>
                      <a:r>
                        <a:rPr lang="en-US" altLang="ko-KR" b="1"/>
                        <a:t>{r0-r2</a:t>
                      </a:r>
                      <a:r>
                        <a:rPr lang="en-US" altLang="ko-KR" b="1" dirty="0"/>
                        <a:t>}</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0xFF224488, 0x44556677, 0x8090A0B</a:t>
                      </a:r>
                      <a:endParaRPr lang="ko-KR" altLang="en-US" dirty="0"/>
                    </a:p>
                  </a:txBody>
                  <a:tcPr/>
                </a:tc>
                <a:tc>
                  <a:txBody>
                    <a:bodyPr/>
                    <a:lstStyle/>
                    <a:p>
                      <a:pPr latinLnBrk="1"/>
                      <a:r>
                        <a:rPr lang="en-US" altLang="ko-KR" dirty="0"/>
                        <a:t>0x1111AAAA, 0xFF224488, 0x44556677</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latinLnBrk="1"/>
                      <a:r>
                        <a:rPr lang="en-US" altLang="ko-KR" dirty="0"/>
                        <a:t>0xBB00, 0xCC00, 0xDD00</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0x210, 0x220</a:t>
                      </a:r>
                      <a:endParaRPr lang="ko-KR" altLang="en-US" dirty="0"/>
                    </a:p>
                    <a:p>
                      <a:pPr latinLnBrk="1"/>
                      <a:endParaRPr lang="ko-KR" altLang="en-US" dirty="0"/>
                    </a:p>
                  </a:txBody>
                  <a:tcPr/>
                </a:tc>
                <a:tc>
                  <a:txBody>
                    <a:bodyPr/>
                    <a:lstStyle/>
                    <a:p>
                      <a:pPr latinLnBrk="1"/>
                      <a:r>
                        <a:rPr lang="en-US" altLang="ko-KR" dirty="0"/>
                        <a:t>0x204, 0x220</a:t>
                      </a:r>
                      <a:endParaRPr lang="ko-KR" altLang="en-US" dirty="0"/>
                    </a:p>
                  </a:txBody>
                  <a:tcPr/>
                </a:tc>
                <a:extLst>
                  <a:ext uri="{0D108BD9-81ED-4DB2-BD59-A6C34878D82A}">
                    <a16:rowId xmlns:a16="http://schemas.microsoft.com/office/drawing/2014/main" val="1359483440"/>
                  </a:ext>
                </a:extLst>
              </a:tr>
              <a:tr h="123613">
                <a:tc>
                  <a:txBody>
                    <a:bodyPr/>
                    <a:lstStyle/>
                    <a:p>
                      <a:pPr latinLnBrk="1"/>
                      <a:r>
                        <a:rPr lang="en-US" altLang="ko-KR" b="1" dirty="0"/>
                        <a:t>STMDB r10!, {r3-r5}</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0x1111AAAA, 0xFF224488, 0x44556677</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0x1111AAAA, 0xFF224488, 0x44556677</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0xBB00, 0xCC00, 0xDD00</a:t>
                      </a:r>
                      <a:endParaRPr lang="ko-KR" altLang="en-US" dirty="0"/>
                    </a:p>
                    <a:p>
                      <a:pPr latinLnBrk="1"/>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0x204, 0x220</a:t>
                      </a:r>
                      <a:endParaRPr lang="ko-KR" altLang="en-US" dirty="0"/>
                    </a:p>
                    <a:p>
                      <a:pPr latinLnBrk="1"/>
                      <a:endParaRPr lang="ko-KR" altLang="en-US" dirty="0"/>
                    </a:p>
                  </a:txBody>
                  <a:tcPr/>
                </a:tc>
                <a:tc>
                  <a:txBody>
                    <a:bodyPr/>
                    <a:lstStyle/>
                    <a:p>
                      <a:pPr latinLnBrk="1"/>
                      <a:r>
                        <a:rPr lang="en-US" altLang="ko-KR" dirty="0"/>
                        <a:t>0x204, 0x214</a:t>
                      </a:r>
                      <a:endParaRPr lang="ko-KR" altLang="en-US" dirty="0"/>
                    </a:p>
                  </a:txBody>
                  <a:tcPr/>
                </a:tc>
                <a:extLst>
                  <a:ext uri="{0D108BD9-81ED-4DB2-BD59-A6C34878D82A}">
                    <a16:rowId xmlns:a16="http://schemas.microsoft.com/office/drawing/2014/main" val="2523547769"/>
                  </a:ext>
                </a:extLst>
              </a:tr>
            </a:tbl>
          </a:graphicData>
        </a:graphic>
      </p:graphicFrame>
    </p:spTree>
    <p:extLst>
      <p:ext uri="{BB962C8B-B14F-4D97-AF65-F5344CB8AC3E}">
        <p14:creationId xmlns:p14="http://schemas.microsoft.com/office/powerpoint/2010/main" val="8627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F4300CE0-D7F0-4D92-8F49-53B727DCA6B4}"/>
              </a:ext>
            </a:extLst>
          </p:cNvPr>
          <p:cNvSpPr>
            <a:spLocks noGrp="1"/>
          </p:cNvSpPr>
          <p:nvPr>
            <p:ph type="title"/>
          </p:nvPr>
        </p:nvSpPr>
        <p:spPr/>
        <p:txBody>
          <a:bodyPr/>
          <a:lstStyle/>
          <a:p>
            <a:r>
              <a:rPr lang="en-US" altLang="ko-KR" dirty="0"/>
              <a:t>Exercise-1: Load and Store</a:t>
            </a:r>
            <a:endParaRPr lang="ko-KR" altLang="en-US" dirty="0"/>
          </a:p>
        </p:txBody>
      </p:sp>
      <p:sp>
        <p:nvSpPr>
          <p:cNvPr id="4" name="슬라이드 번호 개체 틀 3">
            <a:extLst>
              <a:ext uri="{FF2B5EF4-FFF2-40B4-BE49-F238E27FC236}">
                <a16:creationId xmlns:a16="http://schemas.microsoft.com/office/drawing/2014/main" id="{5CF07AC6-7C1D-4184-9B35-B2E1F9D2278B}"/>
              </a:ext>
            </a:extLst>
          </p:cNvPr>
          <p:cNvSpPr>
            <a:spLocks noGrp="1"/>
          </p:cNvSpPr>
          <p:nvPr>
            <p:ph type="sldNum" sz="quarter" idx="11"/>
          </p:nvPr>
        </p:nvSpPr>
        <p:spPr/>
        <p:txBody>
          <a:bodyPr/>
          <a:lstStyle/>
          <a:p>
            <a:pPr>
              <a:defRPr/>
            </a:pPr>
            <a:fld id="{CC97683C-4E8F-4169-8AF5-C7FB94C4FFF7}" type="slidenum">
              <a:rPr lang="en-US" altLang="ko-KR" smtClean="0"/>
              <a:pPr>
                <a:defRPr/>
              </a:pPr>
              <a:t>18</a:t>
            </a:fld>
            <a:endParaRPr lang="ko-KR" altLang="en-US"/>
          </a:p>
        </p:txBody>
      </p:sp>
      <p:sp>
        <p:nvSpPr>
          <p:cNvPr id="5" name="TextBox 4">
            <a:extLst>
              <a:ext uri="{FF2B5EF4-FFF2-40B4-BE49-F238E27FC236}">
                <a16:creationId xmlns:a16="http://schemas.microsoft.com/office/drawing/2014/main" id="{EAB5D8FB-A6D4-441B-AC0B-DE94C8DCBAD7}"/>
              </a:ext>
            </a:extLst>
          </p:cNvPr>
          <p:cNvSpPr txBox="1"/>
          <p:nvPr/>
        </p:nvSpPr>
        <p:spPr>
          <a:xfrm>
            <a:off x="914400" y="3192959"/>
            <a:ext cx="6727371" cy="3293209"/>
          </a:xfrm>
          <a:prstGeom prst="rect">
            <a:avLst/>
          </a:prstGeom>
          <a:noFill/>
          <a:ln>
            <a:solidFill>
              <a:schemeClr val="tx1"/>
            </a:solidFill>
          </a:ln>
        </p:spPr>
        <p:txBody>
          <a:bodyPr wrap="square" rtlCol="0">
            <a:spAutoFit/>
          </a:bodyPr>
          <a:lstStyle/>
          <a:p>
            <a:r>
              <a:rPr lang="en-US" altLang="ko-KR" sz="1600" dirty="0"/>
              <a:t>;AREA </a:t>
            </a:r>
            <a:r>
              <a:rPr lang="en-US" altLang="ko-KR" sz="1600" dirty="0" err="1"/>
              <a:t>ArrayIteration</a:t>
            </a:r>
            <a:r>
              <a:rPr lang="en-US" altLang="ko-KR" sz="1600" dirty="0"/>
              <a:t>, CODE, READONLY </a:t>
            </a:r>
          </a:p>
          <a:p>
            <a:r>
              <a:rPr lang="en-US" altLang="ko-KR" sz="1600" dirty="0"/>
              <a:t>ENTRY </a:t>
            </a:r>
          </a:p>
          <a:p>
            <a:r>
              <a:rPr lang="en-US" altLang="ko-KR" sz="1600" dirty="0"/>
              <a:t>  LDR R0, =</a:t>
            </a:r>
            <a:r>
              <a:rPr lang="en-US" altLang="ko-KR" sz="1600" dirty="0" err="1"/>
              <a:t>sourceArray</a:t>
            </a:r>
            <a:r>
              <a:rPr lang="en-US" altLang="ko-KR" sz="1600" dirty="0"/>
              <a:t> ; Base address of the source array </a:t>
            </a:r>
          </a:p>
          <a:p>
            <a:r>
              <a:rPr lang="en-US" altLang="ko-KR" sz="1600" dirty="0"/>
              <a:t>  LDR R1, =</a:t>
            </a:r>
            <a:r>
              <a:rPr lang="en-US" altLang="ko-KR" sz="1600" dirty="0" err="1"/>
              <a:t>destinationArray</a:t>
            </a:r>
            <a:r>
              <a:rPr lang="en-US" altLang="ko-KR" sz="1600" dirty="0"/>
              <a:t> ; Base address of the destination array </a:t>
            </a:r>
          </a:p>
          <a:p>
            <a:r>
              <a:rPr lang="en-US" altLang="ko-KR" sz="1600" dirty="0"/>
              <a:t>  MOV R4, #10 ; Counter for the number of elements to process </a:t>
            </a:r>
          </a:p>
          <a:p>
            <a:r>
              <a:rPr lang="en-US" altLang="ko-KR" sz="1600" dirty="0"/>
              <a:t>loop</a:t>
            </a:r>
          </a:p>
          <a:p>
            <a:r>
              <a:rPr lang="en-US" altLang="ko-KR" sz="1600" dirty="0"/>
              <a:t>  ; TODO (1) : Load from source array using pre-indexed addressing </a:t>
            </a:r>
          </a:p>
          <a:p>
            <a:r>
              <a:rPr lang="en-US" altLang="ko-KR" sz="1600" dirty="0"/>
              <a:t>  ; TODO (2) : Modify loaded value by </a:t>
            </a:r>
            <a:r>
              <a:rPr lang="en-US" altLang="ko-KR" sz="1600" dirty="0" err="1"/>
              <a:t>incementing</a:t>
            </a:r>
            <a:r>
              <a:rPr lang="en-US" altLang="ko-KR" sz="1600" dirty="0"/>
              <a:t> 1</a:t>
            </a:r>
          </a:p>
          <a:p>
            <a:r>
              <a:rPr lang="en-US" altLang="ko-KR" sz="1600" dirty="0"/>
              <a:t>  ; TODO (3) : Store to destination array using post-indexed addressing </a:t>
            </a:r>
          </a:p>
          <a:p>
            <a:r>
              <a:rPr lang="en-US" altLang="ko-KR" sz="1600" dirty="0"/>
              <a:t>  ; Decrement the counter and loop until done </a:t>
            </a:r>
          </a:p>
          <a:p>
            <a:r>
              <a:rPr lang="en-US" altLang="ko-KR" sz="1600" dirty="0"/>
              <a:t>  SUBS R4, R4, #1 </a:t>
            </a:r>
          </a:p>
          <a:p>
            <a:r>
              <a:rPr lang="en-US" altLang="ko-KR" sz="1600" dirty="0"/>
              <a:t>  BNE loop </a:t>
            </a:r>
          </a:p>
          <a:p>
            <a:r>
              <a:rPr lang="en-US" altLang="ko-KR" sz="1600" dirty="0"/>
              <a:t>END </a:t>
            </a:r>
            <a:endParaRPr lang="ko-KR" altLang="en-US" sz="1600" dirty="0"/>
          </a:p>
        </p:txBody>
      </p:sp>
      <p:sp>
        <p:nvSpPr>
          <p:cNvPr id="6" name="Rectangle 1">
            <a:extLst>
              <a:ext uri="{FF2B5EF4-FFF2-40B4-BE49-F238E27FC236}">
                <a16:creationId xmlns:a16="http://schemas.microsoft.com/office/drawing/2014/main" id="{2DA26558-2FB5-44F4-92B2-E12A2F1CD5A2}"/>
              </a:ext>
            </a:extLst>
          </p:cNvPr>
          <p:cNvSpPr>
            <a:spLocks noGrp="1" noChangeArrowheads="1"/>
          </p:cNvSpPr>
          <p:nvPr>
            <p:ph idx="1"/>
          </p:nvPr>
        </p:nvSpPr>
        <p:spPr bwMode="auto">
          <a:xfrm>
            <a:off x="363071" y="1763746"/>
            <a:ext cx="11494871"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Implement</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the</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loading</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of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an</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integer</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from</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0" i="0" u="none" strike="noStrike" cap="none" normalizeH="0" baseline="0" dirty="0" err="1">
                <a:ln>
                  <a:noFill/>
                </a:ln>
                <a:solidFill>
                  <a:srgbClr val="0D0D0D"/>
                </a:solidFill>
                <a:effectLst/>
                <a:latin typeface="Arial" panose="020B0604020202020204" pitchFamily="34" charset="0"/>
                <a:ea typeface="Söhne"/>
              </a:rPr>
              <a:t>the</a:t>
            </a:r>
            <a:r>
              <a:rPr kumimoji="0" lang="ko-KR" altLang="ko-KR" sz="2000" b="0" i="0" u="none" strike="noStrike" cap="none" normalizeH="0" baseline="0" dirty="0">
                <a:ln>
                  <a:noFill/>
                </a:ln>
                <a:solidFill>
                  <a:srgbClr val="0D0D0D"/>
                </a:solidFill>
                <a:effectLst/>
                <a:latin typeface="Arial" panose="020B0604020202020204" pitchFamily="34" charset="0"/>
                <a:ea typeface="Söhne"/>
              </a:rPr>
              <a:t> </a:t>
            </a:r>
            <a:r>
              <a:rPr kumimoji="0" lang="ko-KR" altLang="ko-KR" sz="2000" b="1" i="0" u="none" strike="noStrike" cap="none" normalizeH="0" baseline="0" dirty="0" err="1">
                <a:ln>
                  <a:noFill/>
                </a:ln>
                <a:solidFill>
                  <a:srgbClr val="0D0D0D"/>
                </a:solidFill>
                <a:effectLst/>
                <a:latin typeface="Arial Unicode MS"/>
                <a:ea typeface="Söhne Mono"/>
              </a:rPr>
              <a:t>sourceArray</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using</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pre-indexed</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addressing</a:t>
            </a:r>
            <a:r>
              <a:rPr kumimoji="0" lang="ko-KR" altLang="ko-KR" sz="2000" b="0" i="0" u="none" strike="noStrike" cap="none" normalizeH="0" baseline="0" dirty="0">
                <a:ln>
                  <a:noFill/>
                </a:ln>
                <a:solidFill>
                  <a:srgbClr val="0D0D0D"/>
                </a:solidFill>
                <a:effectLst/>
                <a:ea typeface="Söhne"/>
              </a:rPr>
              <a:t>. The </a:t>
            </a:r>
            <a:r>
              <a:rPr kumimoji="0" lang="ko-KR" altLang="ko-KR" sz="2000" b="0" i="0" u="none" strike="noStrike" cap="none" normalizeH="0" baseline="0" dirty="0" err="1">
                <a:ln>
                  <a:noFill/>
                </a:ln>
                <a:solidFill>
                  <a:srgbClr val="0D0D0D"/>
                </a:solidFill>
                <a:effectLst/>
                <a:ea typeface="Söhne"/>
              </a:rPr>
              <a:t>syntax</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for</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pre-indexed</a:t>
            </a:r>
            <a:r>
              <a:rPr kumimoji="0" lang="ko-KR" altLang="ko-KR" sz="2000" b="0" i="0" u="none" strike="noStrike" cap="none" normalizeH="0" baseline="0" dirty="0">
                <a:ln>
                  <a:noFill/>
                </a:ln>
                <a:solidFill>
                  <a:srgbClr val="0D0D0D"/>
                </a:solidFill>
                <a:effectLst/>
                <a:ea typeface="Söhne"/>
              </a:rPr>
              <a:t> LDR </a:t>
            </a:r>
            <a:r>
              <a:rPr kumimoji="0" lang="ko-KR" altLang="ko-KR" sz="2000" b="0" i="0" u="none" strike="noStrike" cap="none" normalizeH="0" baseline="0" dirty="0" err="1">
                <a:ln>
                  <a:noFill/>
                </a:ln>
                <a:solidFill>
                  <a:srgbClr val="0D0D0D"/>
                </a:solidFill>
                <a:effectLst/>
                <a:ea typeface="Söhne"/>
              </a:rPr>
              <a:t>with</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an</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immediate</a:t>
            </a:r>
            <a:r>
              <a:rPr kumimoji="0" lang="ko-KR" altLang="ko-KR" sz="2000" b="0" i="0" u="none" strike="noStrike" cap="none" normalizeH="0" baseline="0" dirty="0">
                <a:ln>
                  <a:noFill/>
                </a:ln>
                <a:solidFill>
                  <a:srgbClr val="0D0D0D"/>
                </a:solidFill>
                <a:effectLst/>
                <a:ea typeface="Söhne"/>
              </a:rPr>
              <a:t> </a:t>
            </a:r>
            <a:r>
              <a:rPr kumimoji="0" lang="ko-KR" altLang="ko-KR" sz="2000" b="0" i="0" u="none" strike="noStrike" cap="none" normalizeH="0" baseline="0" dirty="0" err="1">
                <a:ln>
                  <a:noFill/>
                </a:ln>
                <a:solidFill>
                  <a:srgbClr val="0D0D0D"/>
                </a:solidFill>
                <a:effectLst/>
                <a:ea typeface="Söhne"/>
              </a:rPr>
              <a:t>offset</a:t>
            </a:r>
            <a:r>
              <a:rPr kumimoji="0" lang="ko-KR" altLang="ko-KR" sz="2000" b="0" i="0" u="none" strike="noStrike" cap="none" normalizeH="0" baseline="0" dirty="0">
                <a:ln>
                  <a:noFill/>
                </a:ln>
                <a:solidFill>
                  <a:srgbClr val="0D0D0D"/>
                </a:solidFill>
                <a:effectLst/>
                <a:ea typeface="Söhne"/>
              </a:rPr>
              <a:t> </a:t>
            </a:r>
            <a:endParaRPr lang="en-US" altLang="ko-KR" sz="2000" dirty="0">
              <a:solidFill>
                <a:srgbClr val="0D0D0D"/>
              </a:solidFill>
              <a:ea typeface="Söhne"/>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ko-KR" sz="2000" dirty="0">
                <a:solidFill>
                  <a:srgbClr val="0D0D0D"/>
                </a:solidFill>
                <a:latin typeface="Arial" panose="020B0604020202020204" pitchFamily="34" charset="0"/>
                <a:ea typeface="Söhne"/>
              </a:rPr>
              <a:t>After modifying the loaded value (incrementing in the given operation),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ko-KR" sz="2000" dirty="0">
                <a:solidFill>
                  <a:srgbClr val="0D0D0D"/>
                </a:solidFill>
                <a:latin typeface="Arial" panose="020B0604020202020204" pitchFamily="34" charset="0"/>
                <a:ea typeface="Söhne"/>
              </a:rPr>
              <a:t>store it into the </a:t>
            </a:r>
            <a:r>
              <a:rPr lang="en-US" altLang="ko-KR" sz="2000" dirty="0" err="1">
                <a:solidFill>
                  <a:srgbClr val="0D0D0D"/>
                </a:solidFill>
                <a:latin typeface="Arial" panose="020B0604020202020204" pitchFamily="34" charset="0"/>
                <a:ea typeface="Söhne"/>
              </a:rPr>
              <a:t>destinationArray</a:t>
            </a:r>
            <a:r>
              <a:rPr lang="en-US" altLang="ko-KR" sz="2000" dirty="0">
                <a:solidFill>
                  <a:srgbClr val="0D0D0D"/>
                </a:solidFill>
                <a:latin typeface="Arial" panose="020B0604020202020204" pitchFamily="34" charset="0"/>
                <a:ea typeface="Söhne"/>
              </a:rPr>
              <a:t> using post-indexed addressing. </a:t>
            </a:r>
            <a:endParaRPr kumimoji="0" lang="ko-KR" altLang="ko-KR" sz="2000" b="0" i="0" u="none" strike="noStrike" cap="none" normalizeH="0" baseline="0" dirty="0">
              <a:ln>
                <a:noFill/>
              </a:ln>
              <a:solidFill>
                <a:srgbClr val="0D0D0D"/>
              </a:solidFill>
              <a:effectLst/>
              <a:latin typeface="Arial" panose="020B0604020202020204" pitchFamily="34" charset="0"/>
              <a:ea typeface="Söhne"/>
            </a:endParaRPr>
          </a:p>
        </p:txBody>
      </p:sp>
    </p:spTree>
    <p:extLst>
      <p:ext uri="{BB962C8B-B14F-4D97-AF65-F5344CB8AC3E}">
        <p14:creationId xmlns:p14="http://schemas.microsoft.com/office/powerpoint/2010/main" val="55363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63EBDF9-74C8-4C69-BE34-BDED52705784}"/>
              </a:ext>
            </a:extLst>
          </p:cNvPr>
          <p:cNvSpPr>
            <a:spLocks noGrp="1"/>
          </p:cNvSpPr>
          <p:nvPr>
            <p:ph type="title"/>
          </p:nvPr>
        </p:nvSpPr>
        <p:spPr/>
        <p:txBody>
          <a:bodyPr/>
          <a:lstStyle/>
          <a:p>
            <a:r>
              <a:rPr lang="en-US" altLang="ko-KR" dirty="0"/>
              <a:t>Exercise-1 Answer</a:t>
            </a:r>
            <a:endParaRPr lang="ko-KR" altLang="en-US" dirty="0"/>
          </a:p>
        </p:txBody>
      </p:sp>
      <p:sp>
        <p:nvSpPr>
          <p:cNvPr id="4" name="슬라이드 번호 개체 틀 3">
            <a:extLst>
              <a:ext uri="{FF2B5EF4-FFF2-40B4-BE49-F238E27FC236}">
                <a16:creationId xmlns:a16="http://schemas.microsoft.com/office/drawing/2014/main" id="{1B5CCF3C-B991-4502-B467-263440067C78}"/>
              </a:ext>
            </a:extLst>
          </p:cNvPr>
          <p:cNvSpPr>
            <a:spLocks noGrp="1"/>
          </p:cNvSpPr>
          <p:nvPr>
            <p:ph type="sldNum" sz="quarter" idx="11"/>
          </p:nvPr>
        </p:nvSpPr>
        <p:spPr/>
        <p:txBody>
          <a:bodyPr/>
          <a:lstStyle/>
          <a:p>
            <a:pPr>
              <a:defRPr/>
            </a:pPr>
            <a:fld id="{CC97683C-4E8F-4169-8AF5-C7FB94C4FFF7}" type="slidenum">
              <a:rPr lang="en-US" altLang="ko-KR" smtClean="0"/>
              <a:pPr>
                <a:defRPr/>
              </a:pPr>
              <a:t>19</a:t>
            </a:fld>
            <a:endParaRPr lang="ko-KR" altLang="en-US"/>
          </a:p>
        </p:txBody>
      </p:sp>
      <p:sp>
        <p:nvSpPr>
          <p:cNvPr id="5" name="TextBox 4">
            <a:extLst>
              <a:ext uri="{FF2B5EF4-FFF2-40B4-BE49-F238E27FC236}">
                <a16:creationId xmlns:a16="http://schemas.microsoft.com/office/drawing/2014/main" id="{B550A0EC-2C20-2829-33C9-F33FF4B03BCA}"/>
              </a:ext>
            </a:extLst>
          </p:cNvPr>
          <p:cNvSpPr txBox="1"/>
          <p:nvPr/>
        </p:nvSpPr>
        <p:spPr>
          <a:xfrm>
            <a:off x="914400" y="3192959"/>
            <a:ext cx="6727371" cy="3293209"/>
          </a:xfrm>
          <a:prstGeom prst="rect">
            <a:avLst/>
          </a:prstGeom>
          <a:noFill/>
          <a:ln>
            <a:solidFill>
              <a:schemeClr val="tx1"/>
            </a:solidFill>
          </a:ln>
        </p:spPr>
        <p:txBody>
          <a:bodyPr wrap="square" rtlCol="0">
            <a:spAutoFit/>
          </a:bodyPr>
          <a:lstStyle/>
          <a:p>
            <a:r>
              <a:rPr lang="en-US" altLang="ko-KR" sz="1600" dirty="0"/>
              <a:t>;AREA </a:t>
            </a:r>
            <a:r>
              <a:rPr lang="en-US" altLang="ko-KR" sz="1600" dirty="0" err="1"/>
              <a:t>ArrayIteration</a:t>
            </a:r>
            <a:r>
              <a:rPr lang="en-US" altLang="ko-KR" sz="1600" dirty="0"/>
              <a:t>, CODE, READONLY </a:t>
            </a:r>
          </a:p>
          <a:p>
            <a:r>
              <a:rPr lang="en-US" altLang="ko-KR" sz="1600" dirty="0"/>
              <a:t>ENTRY </a:t>
            </a:r>
          </a:p>
          <a:p>
            <a:r>
              <a:rPr lang="en-US" altLang="ko-KR" sz="1600" dirty="0"/>
              <a:t>  LDR R0, =</a:t>
            </a:r>
            <a:r>
              <a:rPr lang="en-US" altLang="ko-KR" sz="1600" dirty="0" err="1"/>
              <a:t>sourceArray</a:t>
            </a:r>
            <a:r>
              <a:rPr lang="en-US" altLang="ko-KR" sz="1600" dirty="0"/>
              <a:t> ; Base address of the source array </a:t>
            </a:r>
          </a:p>
          <a:p>
            <a:r>
              <a:rPr lang="en-US" altLang="ko-KR" sz="1600" dirty="0"/>
              <a:t>  LDR R1, =</a:t>
            </a:r>
            <a:r>
              <a:rPr lang="en-US" altLang="ko-KR" sz="1600" dirty="0" err="1"/>
              <a:t>destinationArray</a:t>
            </a:r>
            <a:r>
              <a:rPr lang="en-US" altLang="ko-KR" sz="1600" dirty="0"/>
              <a:t> ; Base address of the destination array </a:t>
            </a:r>
          </a:p>
          <a:p>
            <a:r>
              <a:rPr lang="en-US" altLang="ko-KR" sz="1600" dirty="0"/>
              <a:t>  MOV R4, #10 ; Counter for the number of elements to process </a:t>
            </a:r>
          </a:p>
          <a:p>
            <a:r>
              <a:rPr lang="en-US" altLang="ko-KR" sz="1600" dirty="0"/>
              <a:t>  SUB R0, R0, #4</a:t>
            </a:r>
          </a:p>
          <a:p>
            <a:r>
              <a:rPr lang="en-US" altLang="ko-KR" sz="1600" dirty="0"/>
              <a:t>loop</a:t>
            </a:r>
          </a:p>
          <a:p>
            <a:r>
              <a:rPr lang="en-US" altLang="ko-KR" sz="1600" dirty="0"/>
              <a:t>  LDR R2, [R0, #4]!</a:t>
            </a:r>
          </a:p>
          <a:p>
            <a:r>
              <a:rPr lang="en-US" altLang="ko-KR" sz="1600" dirty="0"/>
              <a:t>  ADD R2, R2, #1</a:t>
            </a:r>
          </a:p>
          <a:p>
            <a:r>
              <a:rPr lang="en-US" altLang="ko-KR" sz="1600" dirty="0"/>
              <a:t>  STR R2, [R1], #4</a:t>
            </a:r>
          </a:p>
          <a:p>
            <a:r>
              <a:rPr lang="en-US" altLang="ko-KR" sz="1600" dirty="0"/>
              <a:t>  SUBS R4, R4, #1 </a:t>
            </a:r>
          </a:p>
          <a:p>
            <a:r>
              <a:rPr lang="en-US" altLang="ko-KR" sz="1600" dirty="0"/>
              <a:t>  BNE loop </a:t>
            </a:r>
          </a:p>
          <a:p>
            <a:r>
              <a:rPr lang="en-US" altLang="ko-KR" sz="1600" dirty="0"/>
              <a:t>END </a:t>
            </a:r>
            <a:endParaRPr lang="ko-KR" altLang="en-US" sz="1600" dirty="0"/>
          </a:p>
        </p:txBody>
      </p:sp>
    </p:spTree>
    <p:extLst>
      <p:ext uri="{BB962C8B-B14F-4D97-AF65-F5344CB8AC3E}">
        <p14:creationId xmlns:p14="http://schemas.microsoft.com/office/powerpoint/2010/main" val="3611495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EF834DC-A8B2-4D51-8EC7-24440AA4CDD6}"/>
              </a:ext>
            </a:extLst>
          </p:cNvPr>
          <p:cNvSpPr>
            <a:spLocks noGrp="1"/>
          </p:cNvSpPr>
          <p:nvPr>
            <p:ph idx="1"/>
          </p:nvPr>
        </p:nvSpPr>
        <p:spPr/>
        <p:txBody>
          <a:bodyPr/>
          <a:lstStyle/>
          <a:p>
            <a:r>
              <a:rPr lang="en-US" altLang="ko-KR" dirty="0"/>
              <a:t>UAL stands for Unified Assembly Language, which is a syntax standard for writing assembly language code for ARM processors.</a:t>
            </a:r>
          </a:p>
          <a:p>
            <a:r>
              <a:rPr lang="en-US" altLang="ko-KR" dirty="0"/>
              <a:t> UAL was introduced with the ARMv7 architecture to provide a consistent assembly language interface, accommodating both the ARM and Thumb instruction sets.</a:t>
            </a:r>
          </a:p>
          <a:p>
            <a:r>
              <a:rPr lang="en-US" altLang="ko-KR" dirty="0"/>
              <a:t>It provides a unified approach, whether you're targeting a 32-bit ARM instruction, a 16-bit Thumb instruction, or the newer 32-bit Thumb-2 extensions.</a:t>
            </a:r>
            <a:br>
              <a:rPr lang="en-US" altLang="ko-KR" dirty="0"/>
            </a:br>
            <a:endParaRPr lang="ko-KR" altLang="en-US" dirty="0"/>
          </a:p>
        </p:txBody>
      </p:sp>
      <p:sp>
        <p:nvSpPr>
          <p:cNvPr id="3" name="제목 2">
            <a:extLst>
              <a:ext uri="{FF2B5EF4-FFF2-40B4-BE49-F238E27FC236}">
                <a16:creationId xmlns:a16="http://schemas.microsoft.com/office/drawing/2014/main" id="{3B93C695-A825-4F4E-B2A1-2A9525204A33}"/>
              </a:ext>
            </a:extLst>
          </p:cNvPr>
          <p:cNvSpPr>
            <a:spLocks noGrp="1"/>
          </p:cNvSpPr>
          <p:nvPr>
            <p:ph type="title"/>
          </p:nvPr>
        </p:nvSpPr>
        <p:spPr/>
        <p:txBody>
          <a:bodyPr/>
          <a:lstStyle/>
          <a:p>
            <a:r>
              <a:rPr lang="en-US" altLang="ko-KR" dirty="0"/>
              <a:t>UAL: Unified Assembly Language</a:t>
            </a:r>
            <a:endParaRPr lang="ko-KR" altLang="en-US" dirty="0"/>
          </a:p>
        </p:txBody>
      </p:sp>
      <p:sp>
        <p:nvSpPr>
          <p:cNvPr id="4" name="슬라이드 번호 개체 틀 3">
            <a:extLst>
              <a:ext uri="{FF2B5EF4-FFF2-40B4-BE49-F238E27FC236}">
                <a16:creationId xmlns:a16="http://schemas.microsoft.com/office/drawing/2014/main" id="{08E59594-0699-44D0-B504-9F93E16E9960}"/>
              </a:ext>
            </a:extLst>
          </p:cNvPr>
          <p:cNvSpPr>
            <a:spLocks noGrp="1"/>
          </p:cNvSpPr>
          <p:nvPr>
            <p:ph type="sldNum" sz="quarter" idx="11"/>
          </p:nvPr>
        </p:nvSpPr>
        <p:spPr/>
        <p:txBody>
          <a:bodyPr/>
          <a:lstStyle/>
          <a:p>
            <a:pPr>
              <a:defRPr/>
            </a:pPr>
            <a:fld id="{CC97683C-4E8F-4169-8AF5-C7FB94C4FFF7}" type="slidenum">
              <a:rPr lang="en-US" altLang="ko-KR" smtClean="0"/>
              <a:pPr>
                <a:defRPr/>
              </a:pPr>
              <a:t>2</a:t>
            </a:fld>
            <a:endParaRPr lang="ko-KR" altLang="en-US"/>
          </a:p>
        </p:txBody>
      </p:sp>
    </p:spTree>
    <p:extLst>
      <p:ext uri="{BB962C8B-B14F-4D97-AF65-F5344CB8AC3E}">
        <p14:creationId xmlns:p14="http://schemas.microsoft.com/office/powerpoint/2010/main" val="77810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123F10A-EFF0-48C4-88E8-309E453EB39C}"/>
              </a:ext>
            </a:extLst>
          </p:cNvPr>
          <p:cNvSpPr>
            <a:spLocks noGrp="1"/>
          </p:cNvSpPr>
          <p:nvPr>
            <p:ph idx="1"/>
          </p:nvPr>
        </p:nvSpPr>
        <p:spPr/>
        <p:txBody>
          <a:bodyPr/>
          <a:lstStyle/>
          <a:p>
            <a:r>
              <a:rPr lang="en-US" altLang="ko-KR" dirty="0"/>
              <a:t>Modify the Exercise-1 using multiple word load and store</a:t>
            </a:r>
          </a:p>
          <a:p>
            <a:r>
              <a:rPr lang="en-US" altLang="ko-KR" dirty="0"/>
              <a:t>load  two words at a time using LDM</a:t>
            </a:r>
          </a:p>
          <a:p>
            <a:r>
              <a:rPr lang="en-US" altLang="ko-KR" dirty="0"/>
              <a:t>store two words at a time using STM</a:t>
            </a:r>
            <a:endParaRPr lang="ko-KR" altLang="en-US" dirty="0"/>
          </a:p>
        </p:txBody>
      </p:sp>
      <p:sp>
        <p:nvSpPr>
          <p:cNvPr id="3" name="제목 2">
            <a:extLst>
              <a:ext uri="{FF2B5EF4-FFF2-40B4-BE49-F238E27FC236}">
                <a16:creationId xmlns:a16="http://schemas.microsoft.com/office/drawing/2014/main" id="{A6751F7F-F60A-4497-9869-BCAB62F5E267}"/>
              </a:ext>
            </a:extLst>
          </p:cNvPr>
          <p:cNvSpPr>
            <a:spLocks noGrp="1"/>
          </p:cNvSpPr>
          <p:nvPr>
            <p:ph type="title"/>
          </p:nvPr>
        </p:nvSpPr>
        <p:spPr/>
        <p:txBody>
          <a:bodyPr/>
          <a:lstStyle/>
          <a:p>
            <a:r>
              <a:rPr lang="en-US" altLang="ko-KR" dirty="0"/>
              <a:t>Exercise-2: Multiple Data Load and Store</a:t>
            </a:r>
            <a:endParaRPr lang="ko-KR" altLang="en-US" dirty="0"/>
          </a:p>
        </p:txBody>
      </p:sp>
      <p:sp>
        <p:nvSpPr>
          <p:cNvPr id="4" name="슬라이드 번호 개체 틀 3">
            <a:extLst>
              <a:ext uri="{FF2B5EF4-FFF2-40B4-BE49-F238E27FC236}">
                <a16:creationId xmlns:a16="http://schemas.microsoft.com/office/drawing/2014/main" id="{B20AED15-D05E-478F-B580-6D0044B7A4BB}"/>
              </a:ext>
            </a:extLst>
          </p:cNvPr>
          <p:cNvSpPr>
            <a:spLocks noGrp="1"/>
          </p:cNvSpPr>
          <p:nvPr>
            <p:ph type="sldNum" sz="quarter" idx="11"/>
          </p:nvPr>
        </p:nvSpPr>
        <p:spPr/>
        <p:txBody>
          <a:bodyPr/>
          <a:lstStyle/>
          <a:p>
            <a:pPr>
              <a:defRPr/>
            </a:pPr>
            <a:fld id="{CC97683C-4E8F-4169-8AF5-C7FB94C4FFF7}" type="slidenum">
              <a:rPr lang="en-US" altLang="ko-KR" smtClean="0"/>
              <a:pPr>
                <a:defRPr/>
              </a:pPr>
              <a:t>20</a:t>
            </a:fld>
            <a:endParaRPr lang="ko-KR" altLang="en-US"/>
          </a:p>
        </p:txBody>
      </p:sp>
    </p:spTree>
    <p:extLst>
      <p:ext uri="{BB962C8B-B14F-4D97-AF65-F5344CB8AC3E}">
        <p14:creationId xmlns:p14="http://schemas.microsoft.com/office/powerpoint/2010/main" val="64646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411B1A67-8499-48CC-B764-E61C6DEA0784}"/>
              </a:ext>
            </a:extLst>
          </p:cNvPr>
          <p:cNvSpPr>
            <a:spLocks noGrp="1"/>
          </p:cNvSpPr>
          <p:nvPr>
            <p:ph type="title"/>
          </p:nvPr>
        </p:nvSpPr>
        <p:spPr/>
        <p:txBody>
          <a:bodyPr/>
          <a:lstStyle/>
          <a:p>
            <a:r>
              <a:rPr lang="en-US" altLang="ko-KR" dirty="0"/>
              <a:t>Exercise-2 Ans </a:t>
            </a:r>
            <a:endParaRPr lang="ko-KR" altLang="en-US" dirty="0"/>
          </a:p>
        </p:txBody>
      </p:sp>
      <p:sp>
        <p:nvSpPr>
          <p:cNvPr id="4" name="슬라이드 번호 개체 틀 3">
            <a:extLst>
              <a:ext uri="{FF2B5EF4-FFF2-40B4-BE49-F238E27FC236}">
                <a16:creationId xmlns:a16="http://schemas.microsoft.com/office/drawing/2014/main" id="{73FFE358-C0FD-471D-8BBC-AE38F6551CA9}"/>
              </a:ext>
            </a:extLst>
          </p:cNvPr>
          <p:cNvSpPr>
            <a:spLocks noGrp="1"/>
          </p:cNvSpPr>
          <p:nvPr>
            <p:ph type="sldNum" sz="quarter" idx="11"/>
          </p:nvPr>
        </p:nvSpPr>
        <p:spPr/>
        <p:txBody>
          <a:bodyPr/>
          <a:lstStyle/>
          <a:p>
            <a:pPr>
              <a:defRPr/>
            </a:pPr>
            <a:fld id="{CC97683C-4E8F-4169-8AF5-C7FB94C4FFF7}" type="slidenum">
              <a:rPr lang="en-US" altLang="ko-KR" smtClean="0"/>
              <a:pPr>
                <a:defRPr/>
              </a:pPr>
              <a:t>21</a:t>
            </a:fld>
            <a:endParaRPr lang="ko-KR" altLang="en-US"/>
          </a:p>
        </p:txBody>
      </p:sp>
      <p:sp>
        <p:nvSpPr>
          <p:cNvPr id="5" name="TextBox 4">
            <a:extLst>
              <a:ext uri="{FF2B5EF4-FFF2-40B4-BE49-F238E27FC236}">
                <a16:creationId xmlns:a16="http://schemas.microsoft.com/office/drawing/2014/main" id="{3329F08A-BFE2-3C8E-2012-8228282BA9E8}"/>
              </a:ext>
            </a:extLst>
          </p:cNvPr>
          <p:cNvSpPr txBox="1"/>
          <p:nvPr/>
        </p:nvSpPr>
        <p:spPr>
          <a:xfrm>
            <a:off x="914400" y="3192959"/>
            <a:ext cx="6727371" cy="3539430"/>
          </a:xfrm>
          <a:prstGeom prst="rect">
            <a:avLst/>
          </a:prstGeom>
          <a:noFill/>
          <a:ln>
            <a:solidFill>
              <a:schemeClr val="tx1"/>
            </a:solidFill>
          </a:ln>
        </p:spPr>
        <p:txBody>
          <a:bodyPr wrap="square" rtlCol="0">
            <a:spAutoFit/>
          </a:bodyPr>
          <a:lstStyle/>
          <a:p>
            <a:r>
              <a:rPr lang="en-US" altLang="ko-KR" sz="1600" dirty="0"/>
              <a:t>;AREA </a:t>
            </a:r>
            <a:r>
              <a:rPr lang="en-US" altLang="ko-KR" sz="1600" dirty="0" err="1"/>
              <a:t>ArrayIteration</a:t>
            </a:r>
            <a:r>
              <a:rPr lang="en-US" altLang="ko-KR" sz="1600" dirty="0"/>
              <a:t>, CODE, READONLY </a:t>
            </a:r>
          </a:p>
          <a:p>
            <a:r>
              <a:rPr lang="en-US" altLang="ko-KR" sz="1600" dirty="0"/>
              <a:t>ENTRY </a:t>
            </a:r>
          </a:p>
          <a:p>
            <a:r>
              <a:rPr lang="en-US" altLang="ko-KR" sz="1600" dirty="0"/>
              <a:t>  LDR R0, =</a:t>
            </a:r>
            <a:r>
              <a:rPr lang="en-US" altLang="ko-KR" sz="1600" dirty="0" err="1"/>
              <a:t>sourceArray</a:t>
            </a:r>
            <a:r>
              <a:rPr lang="en-US" altLang="ko-KR" sz="1600" dirty="0"/>
              <a:t> ; Base address of the source array </a:t>
            </a:r>
          </a:p>
          <a:p>
            <a:r>
              <a:rPr lang="en-US" altLang="ko-KR" sz="1600" dirty="0"/>
              <a:t>  LDR R1, =</a:t>
            </a:r>
            <a:r>
              <a:rPr lang="en-US" altLang="ko-KR" sz="1600" dirty="0" err="1"/>
              <a:t>destinationArray</a:t>
            </a:r>
            <a:r>
              <a:rPr lang="en-US" altLang="ko-KR" sz="1600" dirty="0"/>
              <a:t> ; Base address of the destination array </a:t>
            </a:r>
          </a:p>
          <a:p>
            <a:r>
              <a:rPr lang="en-US" altLang="ko-KR" sz="1600" dirty="0"/>
              <a:t>  MOV R4, #10 ; Counter for the number of elements to process </a:t>
            </a:r>
          </a:p>
          <a:p>
            <a:r>
              <a:rPr lang="en-US" altLang="ko-KR" sz="1600" dirty="0"/>
              <a:t>  LSR R4, R4, #1</a:t>
            </a:r>
          </a:p>
          <a:p>
            <a:r>
              <a:rPr lang="en-US" altLang="ko-KR" sz="1600" dirty="0"/>
              <a:t>loop</a:t>
            </a:r>
          </a:p>
          <a:p>
            <a:r>
              <a:rPr lang="en-US" altLang="ko-KR" sz="1600" dirty="0"/>
              <a:t>  LDMIA R0!, {R2, R3}</a:t>
            </a:r>
          </a:p>
          <a:p>
            <a:r>
              <a:rPr lang="en-US" altLang="ko-KR" sz="1600" dirty="0"/>
              <a:t>  ADD R2, R2, #1</a:t>
            </a:r>
          </a:p>
          <a:p>
            <a:r>
              <a:rPr lang="en-US" altLang="ko-KR" sz="1600" dirty="0"/>
              <a:t>  ADD R3, R3, #1</a:t>
            </a:r>
          </a:p>
          <a:p>
            <a:r>
              <a:rPr lang="en-US" altLang="ko-KR" sz="1600"/>
              <a:t>  STMIA R1!, {R2, R3}</a:t>
            </a:r>
            <a:endParaRPr lang="en-US" altLang="ko-KR" sz="1600" dirty="0"/>
          </a:p>
          <a:p>
            <a:r>
              <a:rPr lang="en-US" altLang="ko-KR" sz="1600" dirty="0"/>
              <a:t>  SUBS R4, R4, #1 </a:t>
            </a:r>
          </a:p>
          <a:p>
            <a:r>
              <a:rPr lang="en-US" altLang="ko-KR" sz="1600" dirty="0"/>
              <a:t>  BNE loop </a:t>
            </a:r>
          </a:p>
          <a:p>
            <a:r>
              <a:rPr lang="en-US" altLang="ko-KR" sz="1600" dirty="0"/>
              <a:t>END </a:t>
            </a:r>
            <a:endParaRPr lang="ko-KR" altLang="en-US" sz="1600" dirty="0"/>
          </a:p>
        </p:txBody>
      </p:sp>
    </p:spTree>
    <p:extLst>
      <p:ext uri="{BB962C8B-B14F-4D97-AF65-F5344CB8AC3E}">
        <p14:creationId xmlns:p14="http://schemas.microsoft.com/office/powerpoint/2010/main" val="233233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AEC0487-020E-4C2D-A934-6505D2375CDB}"/>
              </a:ext>
            </a:extLst>
          </p:cNvPr>
          <p:cNvSpPr>
            <a:spLocks noGrp="1"/>
          </p:cNvSpPr>
          <p:nvPr>
            <p:ph type="title"/>
          </p:nvPr>
        </p:nvSpPr>
        <p:spPr/>
        <p:txBody>
          <a:bodyPr/>
          <a:lstStyle/>
          <a:p>
            <a:r>
              <a:rPr lang="en-US" altLang="ko-KR" dirty="0"/>
              <a:t>Exercise 2-2 Multiple data load/store(2)</a:t>
            </a:r>
            <a:endParaRPr lang="ko-KR" altLang="en-US" dirty="0"/>
          </a:p>
        </p:txBody>
      </p:sp>
      <p:sp>
        <p:nvSpPr>
          <p:cNvPr id="4" name="슬라이드 번호 개체 틀 3">
            <a:extLst>
              <a:ext uri="{FF2B5EF4-FFF2-40B4-BE49-F238E27FC236}">
                <a16:creationId xmlns:a16="http://schemas.microsoft.com/office/drawing/2014/main" id="{554A1341-31F5-434D-B621-5C661B02EA43}"/>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22</a:t>
            </a:fld>
            <a:endParaRPr lang="ko-KR" altLang="en-US">
              <a:solidFill>
                <a:prstClr val="black"/>
              </a:solidFill>
              <a:latin typeface="Trebuchet MS" panose="020B0603020202020204"/>
              <a:ea typeface="HY그래픽M" panose="02030600000101010101" pitchFamily="18" charset="-127"/>
            </a:endParaRPr>
          </a:p>
        </p:txBody>
      </p:sp>
      <p:sp>
        <p:nvSpPr>
          <p:cNvPr id="5" name="Rectangle 1">
            <a:extLst>
              <a:ext uri="{FF2B5EF4-FFF2-40B4-BE49-F238E27FC236}">
                <a16:creationId xmlns:a16="http://schemas.microsoft.com/office/drawing/2014/main" id="{63EBA4A1-EC2B-4D58-AE5D-77F39B41FEC0}"/>
              </a:ext>
            </a:extLst>
          </p:cNvPr>
          <p:cNvSpPr>
            <a:spLocks noGrp="1" noChangeArrowheads="1"/>
          </p:cNvSpPr>
          <p:nvPr>
            <p:ph idx="1"/>
          </p:nvPr>
        </p:nvSpPr>
        <p:spPr bwMode="auto">
          <a:xfrm>
            <a:off x="766482" y="1313420"/>
            <a:ext cx="9785444" cy="510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indent="0" latinLnBrk="0">
              <a:lnSpc>
                <a:spcPct val="100000"/>
              </a:lnSpc>
              <a:spcBef>
                <a:spcPct val="0"/>
              </a:spcBef>
              <a:spcAft>
                <a:spcPct val="0"/>
              </a:spcAft>
              <a:buClrTx/>
              <a:buNone/>
            </a:pPr>
            <a:r>
              <a:rPr lang="ko-KR" altLang="ko-KR" sz="1800" b="1" dirty="0" err="1">
                <a:solidFill>
                  <a:srgbClr val="0D0D0D"/>
                </a:solidFill>
                <a:latin typeface="Arial" panose="020B0604020202020204" pitchFamily="34" charset="0"/>
                <a:ea typeface="Söhne"/>
              </a:rPr>
              <a:t>Objective</a:t>
            </a:r>
            <a:r>
              <a:rPr lang="ko-KR" altLang="ko-KR" sz="1800" dirty="0">
                <a:solidFill>
                  <a:srgbClr val="0D0D0D"/>
                </a:solidFill>
                <a:latin typeface="Arial" panose="020B0604020202020204" pitchFamily="34" charset="0"/>
                <a:ea typeface="Söhne"/>
              </a:rPr>
              <a:t>: </a:t>
            </a:r>
            <a:r>
              <a:rPr lang="en-US" altLang="ko-KR" sz="1800" dirty="0">
                <a:solidFill>
                  <a:srgbClr val="0D0D0D"/>
                </a:solidFill>
                <a:latin typeface="Arial" panose="020B0604020202020204" pitchFamily="34" charset="0"/>
                <a:ea typeface="Söhne"/>
              </a:rPr>
              <a:t>(1) </a:t>
            </a:r>
            <a:r>
              <a:rPr lang="ko-KR" altLang="ko-KR" sz="1800" dirty="0" err="1">
                <a:solidFill>
                  <a:srgbClr val="0D0D0D"/>
                </a:solidFill>
                <a:latin typeface="Arial" panose="020B0604020202020204" pitchFamily="34" charset="0"/>
                <a:ea typeface="Söhne"/>
              </a:rPr>
              <a:t>Load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multiple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pieces</a:t>
            </a:r>
            <a:r>
              <a:rPr lang="ko-KR" altLang="ko-KR" sz="1800" dirty="0">
                <a:solidFill>
                  <a:srgbClr val="0D0D0D"/>
                </a:solidFill>
                <a:latin typeface="Arial" panose="020B0604020202020204" pitchFamily="34" charset="0"/>
                <a:ea typeface="Söhne"/>
              </a:rPr>
              <a:t> of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from</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memory</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into</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registers</a:t>
            </a:r>
            <a:r>
              <a:rPr lang="ko-KR" altLang="ko-KR" sz="1800" dirty="0">
                <a:solidFill>
                  <a:srgbClr val="0D0D0D"/>
                </a:solidFill>
                <a:latin typeface="Arial" panose="020B0604020202020204" pitchFamily="34" charset="0"/>
                <a:ea typeface="Söhne"/>
              </a:rPr>
              <a:t>, </a:t>
            </a:r>
            <a:endParaRPr lang="en-US" altLang="ko-KR" sz="1800" dirty="0">
              <a:solidFill>
                <a:srgbClr val="0D0D0D"/>
              </a:solidFill>
              <a:latin typeface="Arial" panose="020B0604020202020204" pitchFamily="34" charset="0"/>
              <a:ea typeface="Söhne"/>
            </a:endParaRPr>
          </a:p>
          <a:p>
            <a:pPr marL="0" indent="0" latinLnBrk="0">
              <a:lnSpc>
                <a:spcPct val="100000"/>
              </a:lnSpc>
              <a:spcBef>
                <a:spcPct val="0"/>
              </a:spcBef>
              <a:spcAft>
                <a:spcPct val="0"/>
              </a:spcAft>
              <a:buClrTx/>
              <a:buNone/>
            </a:pPr>
            <a:r>
              <a:rPr lang="en-US" altLang="ko-KR" sz="1800" dirty="0">
                <a:solidFill>
                  <a:srgbClr val="0D0D0D"/>
                </a:solidFill>
                <a:latin typeface="Arial" panose="020B0604020202020204" pitchFamily="34" charset="0"/>
                <a:ea typeface="Söhne"/>
              </a:rPr>
              <a:t>                  (2) </a:t>
            </a:r>
            <a:r>
              <a:rPr lang="ko-KR" altLang="ko-KR" sz="1800" dirty="0" err="1">
                <a:solidFill>
                  <a:srgbClr val="0D0D0D"/>
                </a:solidFill>
                <a:latin typeface="Arial" panose="020B0604020202020204" pitchFamily="34" charset="0"/>
                <a:ea typeface="Söhne"/>
              </a:rPr>
              <a:t>modify</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this</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data</a:t>
            </a:r>
            <a:r>
              <a:rPr lang="en-US" altLang="ko-KR" sz="1800" dirty="0">
                <a:solidFill>
                  <a:srgbClr val="0D0D0D"/>
                </a:solidFill>
                <a:latin typeface="Arial" panose="020B0604020202020204" pitchFamily="34" charset="0"/>
                <a:ea typeface="Söhne"/>
              </a:rPr>
              <a:t> (increment),</a:t>
            </a:r>
            <a:r>
              <a:rPr lang="ko-KR" altLang="ko-KR" sz="1800" dirty="0">
                <a:solidFill>
                  <a:srgbClr val="0D0D0D"/>
                </a:solidFill>
                <a:latin typeface="Arial" panose="020B0604020202020204" pitchFamily="34" charset="0"/>
                <a:ea typeface="Söhne"/>
              </a:rPr>
              <a:t> and </a:t>
            </a:r>
            <a:r>
              <a:rPr lang="ko-KR" altLang="ko-KR" sz="1800" dirty="0" err="1">
                <a:solidFill>
                  <a:srgbClr val="0D0D0D"/>
                </a:solidFill>
                <a:latin typeface="Arial" panose="020B0604020202020204" pitchFamily="34" charset="0"/>
                <a:ea typeface="Söhne"/>
              </a:rPr>
              <a:t>then</a:t>
            </a:r>
            <a:r>
              <a:rPr lang="ko-KR" altLang="ko-KR" sz="1800" dirty="0">
                <a:solidFill>
                  <a:srgbClr val="0D0D0D"/>
                </a:solidFill>
                <a:latin typeface="Arial" panose="020B0604020202020204" pitchFamily="34" charset="0"/>
                <a:ea typeface="Söhne"/>
              </a:rPr>
              <a:t> </a:t>
            </a:r>
            <a:r>
              <a:rPr lang="en-US" altLang="ko-KR" sz="1800" dirty="0">
                <a:solidFill>
                  <a:srgbClr val="0D0D0D"/>
                </a:solidFill>
                <a:latin typeface="Arial" panose="020B0604020202020204" pitchFamily="34" charset="0"/>
                <a:ea typeface="Söhne"/>
              </a:rPr>
              <a:t>(3) </a:t>
            </a:r>
            <a:r>
              <a:rPr lang="ko-KR" altLang="ko-KR" sz="1800" dirty="0" err="1">
                <a:solidFill>
                  <a:srgbClr val="0D0D0D"/>
                </a:solidFill>
                <a:latin typeface="Arial" panose="020B0604020202020204" pitchFamily="34" charset="0"/>
                <a:ea typeface="Söhne"/>
              </a:rPr>
              <a:t>store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modified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back</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into</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memory</a:t>
            </a:r>
            <a:r>
              <a:rPr lang="ko-KR" altLang="ko-KR" sz="1800" dirty="0">
                <a:solidFill>
                  <a:srgbClr val="0D0D0D"/>
                </a:solidFill>
                <a:latin typeface="Arial" panose="020B0604020202020204" pitchFamily="34" charset="0"/>
                <a:ea typeface="Söhne"/>
              </a:rPr>
              <a:t>.</a:t>
            </a:r>
            <a:endParaRPr lang="en-US" altLang="ko-KR" sz="1800" dirty="0">
              <a:solidFill>
                <a:srgbClr val="0D0D0D"/>
              </a:solidFill>
              <a:latin typeface="Arial" panose="020B0604020202020204" pitchFamily="34" charset="0"/>
              <a:ea typeface="Söhne"/>
            </a:endParaRPr>
          </a:p>
          <a:p>
            <a:pPr marL="0" indent="0" latinLnBrk="0">
              <a:lnSpc>
                <a:spcPct val="100000"/>
              </a:lnSpc>
              <a:spcBef>
                <a:spcPct val="0"/>
              </a:spcBef>
              <a:spcAft>
                <a:spcPct val="0"/>
              </a:spcAft>
              <a:buClrTx/>
              <a:buNone/>
            </a:pPr>
            <a:endParaRPr lang="ko-KR" altLang="ko-KR" sz="1800" dirty="0">
              <a:latin typeface="Arial" panose="020B0604020202020204" pitchFamily="34" charset="0"/>
            </a:endParaRPr>
          </a:p>
          <a:p>
            <a:pPr marL="0" indent="0" latinLnBrk="0">
              <a:lnSpc>
                <a:spcPct val="100000"/>
              </a:lnSpc>
              <a:spcBef>
                <a:spcPct val="0"/>
              </a:spcBef>
              <a:spcAft>
                <a:spcPct val="0"/>
              </a:spcAft>
              <a:buClrTx/>
              <a:buFontTx/>
              <a:buAutoNum type="arabicPeriod"/>
            </a:pPr>
            <a:r>
              <a:rPr lang="ko-KR" altLang="ko-KR" sz="1800" b="1" dirty="0" err="1">
                <a:solidFill>
                  <a:srgbClr val="0D0D0D"/>
                </a:solidFill>
                <a:latin typeface="Arial" panose="020B0604020202020204" pitchFamily="34" charset="0"/>
                <a:ea typeface="Söhne"/>
              </a:rPr>
              <a:t>Initial</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Setup</a:t>
            </a:r>
            <a:endParaRPr lang="ko-KR" altLang="ko-KR" sz="1800" dirty="0">
              <a:solidFill>
                <a:srgbClr val="0D0D0D"/>
              </a:solidFill>
              <a:latin typeface="Arial" panose="020B0604020202020204" pitchFamily="34" charset="0"/>
              <a:ea typeface="Söhne"/>
            </a:endParaRPr>
          </a:p>
          <a:p>
            <a:pPr marL="457200" lvl="1" indent="0" latinLnBrk="0">
              <a:lnSpc>
                <a:spcPct val="100000"/>
              </a:lnSpc>
              <a:spcBef>
                <a:spcPct val="0"/>
              </a:spcBef>
              <a:spcAft>
                <a:spcPct val="0"/>
              </a:spcAft>
              <a:buClrTx/>
              <a:buFontTx/>
              <a:buChar char="•"/>
            </a:pPr>
            <a:r>
              <a:rPr lang="en-US"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Assume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that</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there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are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four</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consecutive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words</a:t>
            </a:r>
            <a:r>
              <a:rPr lang="ko-KR" altLang="ko-KR" sz="1800" dirty="0">
                <a:solidFill>
                  <a:srgbClr val="0D0D0D"/>
                </a:solidFill>
                <a:latin typeface="Arial" panose="020B0604020202020204" pitchFamily="34" charset="0"/>
                <a:ea typeface="Söhne"/>
              </a:rPr>
              <a:t> (32-bit) of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stored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in</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memory</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For</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example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starting</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at</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address</a:t>
            </a:r>
            <a:r>
              <a:rPr lang="ko-KR" altLang="ko-KR" sz="1800" dirty="0">
                <a:solidFill>
                  <a:srgbClr val="0D0D0D"/>
                </a:solidFill>
                <a:latin typeface="Arial" panose="020B0604020202020204" pitchFamily="34" charset="0"/>
                <a:ea typeface="Söhne"/>
              </a:rPr>
              <a:t> </a:t>
            </a:r>
            <a:r>
              <a:rPr lang="ko-KR" altLang="ko-KR" sz="1800" b="1" dirty="0">
                <a:solidFill>
                  <a:srgbClr val="0D0D0D"/>
                </a:solidFill>
                <a:latin typeface="Arial Unicode MS"/>
                <a:ea typeface="Söhne Mono"/>
              </a:rPr>
              <a:t>0x</a:t>
            </a:r>
            <a:r>
              <a:rPr lang="en-US" altLang="ko-KR" sz="1800" b="1" dirty="0">
                <a:solidFill>
                  <a:srgbClr val="0D0D0D"/>
                </a:solidFill>
                <a:latin typeface="Arial Unicode MS"/>
                <a:ea typeface="Söhne Mono"/>
              </a:rPr>
              <a:t>0</a:t>
            </a:r>
            <a:r>
              <a:rPr lang="ko-KR" altLang="ko-KR" sz="1800" b="1" dirty="0">
                <a:solidFill>
                  <a:srgbClr val="0D0D0D"/>
                </a:solidFill>
                <a:latin typeface="Arial Unicode MS"/>
                <a:ea typeface="Söhne Mono"/>
              </a:rPr>
              <a:t>0001000</a:t>
            </a:r>
            <a:r>
              <a:rPr lang="ko-KR" altLang="ko-KR" sz="1800" dirty="0">
                <a:solidFill>
                  <a:srgbClr val="0D0D0D"/>
                </a:solidFill>
                <a:ea typeface="Söhne"/>
              </a:rPr>
              <a:t> </a:t>
            </a:r>
            <a:r>
              <a:rPr lang="ko-KR" altLang="ko-KR" sz="1800" dirty="0" err="1">
                <a:solidFill>
                  <a:srgbClr val="0D0D0D"/>
                </a:solidFill>
                <a:ea typeface="Söhne"/>
              </a:rPr>
              <a:t>to</a:t>
            </a:r>
            <a:r>
              <a:rPr lang="ko-KR" altLang="ko-KR" sz="1800" dirty="0">
                <a:solidFill>
                  <a:srgbClr val="0D0D0D"/>
                </a:solidFill>
                <a:ea typeface="Söhne"/>
              </a:rPr>
              <a:t> </a:t>
            </a:r>
            <a:r>
              <a:rPr lang="ko-KR" altLang="ko-KR" sz="1800" b="1" dirty="0">
                <a:solidFill>
                  <a:srgbClr val="0D0D0D"/>
                </a:solidFill>
                <a:latin typeface="Arial Unicode MS"/>
                <a:ea typeface="Söhne Mono"/>
              </a:rPr>
              <a:t>0x</a:t>
            </a:r>
            <a:r>
              <a:rPr lang="en-US" altLang="ko-KR" sz="1800" b="1" dirty="0">
                <a:solidFill>
                  <a:srgbClr val="0D0D0D"/>
                </a:solidFill>
                <a:latin typeface="Arial Unicode MS"/>
                <a:ea typeface="Söhne Mono"/>
              </a:rPr>
              <a:t>0</a:t>
            </a:r>
            <a:r>
              <a:rPr lang="ko-KR" altLang="ko-KR" sz="1800" b="1" dirty="0">
                <a:solidFill>
                  <a:srgbClr val="0D0D0D"/>
                </a:solidFill>
                <a:latin typeface="Arial Unicode MS"/>
                <a:ea typeface="Söhne Mono"/>
              </a:rPr>
              <a:t>000100C</a:t>
            </a:r>
            <a:r>
              <a:rPr lang="ko-KR" altLang="ko-KR" sz="1800" dirty="0">
                <a:solidFill>
                  <a:srgbClr val="0D0D0D"/>
                </a:solidFill>
                <a:ea typeface="Söhne"/>
              </a:rPr>
              <a:t>, </a:t>
            </a:r>
            <a:r>
              <a:rPr lang="ko-KR" altLang="ko-KR" sz="1800" dirty="0" err="1">
                <a:solidFill>
                  <a:srgbClr val="0D0D0D"/>
                </a:solidFill>
                <a:ea typeface="Söhne"/>
              </a:rPr>
              <a:t>the</a:t>
            </a:r>
            <a:r>
              <a:rPr lang="ko-KR" altLang="ko-KR" sz="1800" dirty="0">
                <a:solidFill>
                  <a:srgbClr val="0D0D0D"/>
                </a:solidFill>
                <a:ea typeface="Söhne"/>
              </a:rPr>
              <a:t> </a:t>
            </a:r>
            <a:r>
              <a:rPr lang="ko-KR" altLang="ko-KR" sz="1800" dirty="0" err="1">
                <a:solidFill>
                  <a:srgbClr val="0D0D0D"/>
                </a:solidFill>
                <a:ea typeface="Söhne"/>
              </a:rPr>
              <a:t>values</a:t>
            </a:r>
            <a:r>
              <a:rPr lang="ko-KR" altLang="ko-KR" sz="1800" dirty="0">
                <a:solidFill>
                  <a:srgbClr val="0D0D0D"/>
                </a:solidFill>
                <a:ea typeface="Söhne"/>
              </a:rPr>
              <a:t> </a:t>
            </a:r>
            <a:r>
              <a:rPr lang="ko-KR" altLang="ko-KR" sz="1800" b="1" dirty="0">
                <a:solidFill>
                  <a:srgbClr val="0D0D0D"/>
                </a:solidFill>
                <a:latin typeface="Arial Unicode MS"/>
                <a:ea typeface="Söhne Mono"/>
              </a:rPr>
              <a:t>1</a:t>
            </a:r>
            <a:r>
              <a:rPr lang="ko-KR" altLang="ko-KR" sz="1800" dirty="0">
                <a:solidFill>
                  <a:srgbClr val="0D0D0D"/>
                </a:solidFill>
                <a:ea typeface="Söhne"/>
              </a:rPr>
              <a:t>, </a:t>
            </a:r>
            <a:r>
              <a:rPr lang="ko-KR" altLang="ko-KR" sz="1800" b="1" dirty="0">
                <a:solidFill>
                  <a:srgbClr val="0D0D0D"/>
                </a:solidFill>
                <a:latin typeface="Arial Unicode MS"/>
                <a:ea typeface="Söhne Mono"/>
              </a:rPr>
              <a:t>2</a:t>
            </a:r>
            <a:r>
              <a:rPr lang="ko-KR" altLang="ko-KR" sz="1800" dirty="0">
                <a:solidFill>
                  <a:srgbClr val="0D0D0D"/>
                </a:solidFill>
                <a:ea typeface="Söhne"/>
              </a:rPr>
              <a:t>, </a:t>
            </a:r>
            <a:r>
              <a:rPr lang="ko-KR" altLang="ko-KR" sz="1800" b="1" dirty="0">
                <a:solidFill>
                  <a:srgbClr val="0D0D0D"/>
                </a:solidFill>
                <a:latin typeface="Arial Unicode MS"/>
                <a:ea typeface="Söhne Mono"/>
              </a:rPr>
              <a:t>3</a:t>
            </a:r>
            <a:r>
              <a:rPr lang="ko-KR" altLang="ko-KR" sz="1800" dirty="0">
                <a:solidFill>
                  <a:srgbClr val="0D0D0D"/>
                </a:solidFill>
                <a:ea typeface="Söhne"/>
              </a:rPr>
              <a:t>, </a:t>
            </a:r>
            <a:r>
              <a:rPr lang="ko-KR" altLang="ko-KR" sz="1800" b="1" dirty="0">
                <a:solidFill>
                  <a:srgbClr val="0D0D0D"/>
                </a:solidFill>
                <a:latin typeface="Arial Unicode MS"/>
                <a:ea typeface="Söhne Mono"/>
              </a:rPr>
              <a:t>4</a:t>
            </a:r>
            <a:r>
              <a:rPr lang="ko-KR" altLang="ko-KR" sz="1800" dirty="0">
                <a:solidFill>
                  <a:srgbClr val="0D0D0D"/>
                </a:solidFill>
                <a:ea typeface="Söhne"/>
              </a:rPr>
              <a:t> </a:t>
            </a:r>
            <a:r>
              <a:rPr lang="ko-KR" altLang="ko-KR" sz="1800" dirty="0" err="1">
                <a:solidFill>
                  <a:srgbClr val="0D0D0D"/>
                </a:solidFill>
                <a:ea typeface="Söhne"/>
              </a:rPr>
              <a:t>are</a:t>
            </a:r>
            <a:r>
              <a:rPr lang="ko-KR" altLang="ko-KR" sz="1800" dirty="0">
                <a:solidFill>
                  <a:srgbClr val="0D0D0D"/>
                </a:solidFill>
                <a:ea typeface="Söhne"/>
              </a:rPr>
              <a:t> </a:t>
            </a:r>
            <a:r>
              <a:rPr lang="ko-KR" altLang="ko-KR" sz="1800" dirty="0" err="1">
                <a:solidFill>
                  <a:srgbClr val="0D0D0D"/>
                </a:solidFill>
                <a:ea typeface="Söhne"/>
              </a:rPr>
              <a:t>stored</a:t>
            </a:r>
            <a:r>
              <a:rPr lang="ko-KR" altLang="ko-KR" sz="1800" dirty="0">
                <a:solidFill>
                  <a:srgbClr val="0D0D0D"/>
                </a:solidFill>
                <a:ea typeface="Söhne"/>
              </a:rPr>
              <a:t> </a:t>
            </a:r>
            <a:r>
              <a:rPr lang="ko-KR" altLang="ko-KR" sz="1800" dirty="0" err="1">
                <a:solidFill>
                  <a:srgbClr val="0D0D0D"/>
                </a:solidFill>
                <a:ea typeface="Söhne"/>
              </a:rPr>
              <a:t>respectively</a:t>
            </a:r>
            <a:r>
              <a:rPr lang="ko-KR" altLang="ko-KR" sz="1800" dirty="0">
                <a:solidFill>
                  <a:srgbClr val="0D0D0D"/>
                </a:solidFill>
                <a:ea typeface="Söhne"/>
              </a:rPr>
              <a:t>.</a:t>
            </a:r>
            <a:endParaRPr lang="ko-KR" altLang="ko-KR" sz="1800" dirty="0">
              <a:solidFill>
                <a:srgbClr val="0D0D0D"/>
              </a:solidFill>
              <a:latin typeface="Arial" panose="020B0604020202020204" pitchFamily="34" charset="0"/>
              <a:ea typeface="Söhne"/>
            </a:endParaRPr>
          </a:p>
          <a:p>
            <a:pPr marL="0" indent="0" latinLnBrk="0">
              <a:lnSpc>
                <a:spcPct val="100000"/>
              </a:lnSpc>
              <a:spcBef>
                <a:spcPct val="0"/>
              </a:spcBef>
              <a:spcAft>
                <a:spcPct val="0"/>
              </a:spcAft>
              <a:buClrTx/>
              <a:buFontTx/>
              <a:buAutoNum type="arabicPeriod" startAt="2"/>
            </a:pPr>
            <a:r>
              <a:rPr lang="ko-KR" altLang="ko-KR" sz="1800" b="1" dirty="0" err="1">
                <a:solidFill>
                  <a:srgbClr val="0D0D0D"/>
                </a:solidFill>
                <a:latin typeface="Arial" panose="020B0604020202020204" pitchFamily="34" charset="0"/>
                <a:ea typeface="Söhne"/>
              </a:rPr>
              <a:t>Goal</a:t>
            </a:r>
            <a:r>
              <a:rPr lang="ko-KR" altLang="ko-KR" sz="1800" b="1" dirty="0">
                <a:solidFill>
                  <a:srgbClr val="0D0D0D"/>
                </a:solidFill>
                <a:latin typeface="Arial" panose="020B0604020202020204" pitchFamily="34" charset="0"/>
                <a:ea typeface="Söhne"/>
              </a:rPr>
              <a:t> 1: </a:t>
            </a:r>
            <a:r>
              <a:rPr lang="ko-KR" altLang="ko-KR" sz="1800" b="1" dirty="0" err="1">
                <a:solidFill>
                  <a:srgbClr val="0D0D0D"/>
                </a:solidFill>
                <a:latin typeface="Arial" panose="020B0604020202020204" pitchFamily="34" charset="0"/>
                <a:ea typeface="Söhne"/>
              </a:rPr>
              <a:t>Load</a:t>
            </a:r>
            <a:r>
              <a:rPr lang="ko-KR" altLang="ko-KR" sz="1800" b="1" dirty="0">
                <a:solidFill>
                  <a:srgbClr val="0D0D0D"/>
                </a:solidFill>
                <a:latin typeface="Arial" panose="020B0604020202020204" pitchFamily="34" charset="0"/>
                <a:ea typeface="Söhne"/>
              </a:rPr>
              <a:t> Data </a:t>
            </a:r>
            <a:r>
              <a:rPr lang="ko-KR" altLang="ko-KR" sz="1800" b="1" dirty="0" err="1">
                <a:solidFill>
                  <a:srgbClr val="0D0D0D"/>
                </a:solidFill>
                <a:latin typeface="Arial" panose="020B0604020202020204" pitchFamily="34" charset="0"/>
                <a:ea typeface="Söhne"/>
              </a:rPr>
              <a:t>from</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Memory</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into</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Registers</a:t>
            </a:r>
            <a:endParaRPr lang="ko-KR" altLang="ko-KR" sz="1800" dirty="0">
              <a:solidFill>
                <a:srgbClr val="0D0D0D"/>
              </a:solidFill>
              <a:latin typeface="Arial" panose="020B0604020202020204" pitchFamily="34" charset="0"/>
              <a:ea typeface="Söhne"/>
            </a:endParaRPr>
          </a:p>
          <a:p>
            <a:pPr marL="457200" lvl="1" indent="0" latinLnBrk="0">
              <a:lnSpc>
                <a:spcPct val="100000"/>
              </a:lnSpc>
              <a:spcBef>
                <a:spcPct val="0"/>
              </a:spcBef>
              <a:spcAft>
                <a:spcPct val="0"/>
              </a:spcAft>
              <a:buClrTx/>
              <a:buFontTx/>
              <a:buChar char="•"/>
            </a:pPr>
            <a:r>
              <a:rPr lang="en-US"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Use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LDM </a:t>
            </a:r>
            <a:r>
              <a:rPr lang="ko-KR" altLang="ko-KR" sz="1800" dirty="0" err="1">
                <a:solidFill>
                  <a:srgbClr val="0D0D0D"/>
                </a:solidFill>
                <a:latin typeface="Arial" panose="020B0604020202020204" pitchFamily="34" charset="0"/>
                <a:ea typeface="Söhne"/>
              </a:rPr>
              <a:t>instruction</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to</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load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four</a:t>
            </a:r>
            <a:r>
              <a:rPr lang="ko-KR" altLang="ko-KR" sz="1800" dirty="0">
                <a:solidFill>
                  <a:srgbClr val="0D0D0D"/>
                </a:solidFill>
                <a:latin typeface="Arial" panose="020B0604020202020204" pitchFamily="34" charset="0"/>
                <a:ea typeface="Söhne"/>
              </a:rPr>
              <a:t> </a:t>
            </a:r>
            <a:r>
              <a:rPr lang="en-US" altLang="ko-KR" sz="1800" dirty="0">
                <a:solidFill>
                  <a:srgbClr val="0D0D0D"/>
                </a:solidFill>
                <a:latin typeface="Arial" panose="020B0604020202020204" pitchFamily="34" charset="0"/>
                <a:ea typeface="Söhne"/>
              </a:rPr>
              <a:t>words</a:t>
            </a:r>
            <a:r>
              <a:rPr lang="ko-KR" altLang="ko-KR" sz="1800" dirty="0">
                <a:solidFill>
                  <a:srgbClr val="0D0D0D"/>
                </a:solidFill>
                <a:latin typeface="Arial" panose="020B0604020202020204" pitchFamily="34" charset="0"/>
                <a:ea typeface="Söhne"/>
              </a:rPr>
              <a:t> of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from</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previously</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defined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memory</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address</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into</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registers</a:t>
            </a:r>
            <a:r>
              <a:rPr lang="ko-KR" altLang="ko-KR" sz="1800" dirty="0">
                <a:solidFill>
                  <a:srgbClr val="0D0D0D"/>
                </a:solidFill>
                <a:latin typeface="Arial" panose="020B0604020202020204" pitchFamily="34" charset="0"/>
                <a:ea typeface="Söhne"/>
              </a:rPr>
              <a:t> </a:t>
            </a:r>
            <a:r>
              <a:rPr lang="ko-KR" altLang="ko-KR" sz="1800" b="1" dirty="0">
                <a:solidFill>
                  <a:srgbClr val="0D0D0D"/>
                </a:solidFill>
                <a:latin typeface="Arial Unicode MS"/>
                <a:ea typeface="Söhne Mono"/>
              </a:rPr>
              <a:t>R0</a:t>
            </a:r>
            <a:r>
              <a:rPr lang="ko-KR" altLang="ko-KR" sz="1800" dirty="0">
                <a:solidFill>
                  <a:srgbClr val="0D0D0D"/>
                </a:solidFill>
                <a:ea typeface="Söhne"/>
              </a:rPr>
              <a:t> </a:t>
            </a:r>
            <a:r>
              <a:rPr lang="ko-KR" altLang="ko-KR" sz="1800" dirty="0" err="1">
                <a:solidFill>
                  <a:srgbClr val="0D0D0D"/>
                </a:solidFill>
                <a:ea typeface="Söhne"/>
              </a:rPr>
              <a:t>to</a:t>
            </a:r>
            <a:r>
              <a:rPr lang="ko-KR" altLang="ko-KR" sz="1800" dirty="0">
                <a:solidFill>
                  <a:srgbClr val="0D0D0D"/>
                </a:solidFill>
                <a:ea typeface="Söhne"/>
              </a:rPr>
              <a:t> </a:t>
            </a:r>
            <a:r>
              <a:rPr lang="ko-KR" altLang="ko-KR" sz="1800" b="1" dirty="0">
                <a:solidFill>
                  <a:srgbClr val="0D0D0D"/>
                </a:solidFill>
                <a:latin typeface="Arial Unicode MS"/>
                <a:ea typeface="Söhne Mono"/>
              </a:rPr>
              <a:t>R3</a:t>
            </a:r>
            <a:r>
              <a:rPr lang="ko-KR" altLang="ko-KR" sz="1800" dirty="0">
                <a:solidFill>
                  <a:srgbClr val="0D0D0D"/>
                </a:solidFill>
                <a:ea typeface="Söhne"/>
              </a:rPr>
              <a:t> </a:t>
            </a:r>
            <a:r>
              <a:rPr lang="ko-KR" altLang="ko-KR" sz="1800" dirty="0" err="1">
                <a:solidFill>
                  <a:srgbClr val="0D0D0D"/>
                </a:solidFill>
                <a:ea typeface="Söhne"/>
              </a:rPr>
              <a:t>consecutively</a:t>
            </a:r>
            <a:r>
              <a:rPr lang="ko-KR" altLang="ko-KR" sz="1800" dirty="0">
                <a:solidFill>
                  <a:srgbClr val="0D0D0D"/>
                </a:solidFill>
                <a:ea typeface="Söhne"/>
              </a:rPr>
              <a:t>.</a:t>
            </a:r>
            <a:endParaRPr lang="ko-KR" altLang="ko-KR" sz="1800" dirty="0">
              <a:solidFill>
                <a:srgbClr val="0D0D0D"/>
              </a:solidFill>
              <a:latin typeface="Arial" panose="020B0604020202020204" pitchFamily="34" charset="0"/>
              <a:ea typeface="Söhne"/>
            </a:endParaRPr>
          </a:p>
          <a:p>
            <a:pPr marL="0" indent="0" latinLnBrk="0">
              <a:lnSpc>
                <a:spcPct val="100000"/>
              </a:lnSpc>
              <a:spcBef>
                <a:spcPct val="0"/>
              </a:spcBef>
              <a:spcAft>
                <a:spcPct val="0"/>
              </a:spcAft>
              <a:buClrTx/>
              <a:buFontTx/>
              <a:buAutoNum type="arabicPeriod" startAt="3"/>
            </a:pPr>
            <a:r>
              <a:rPr lang="ko-KR" altLang="ko-KR" sz="1800" b="1" dirty="0" err="1">
                <a:solidFill>
                  <a:srgbClr val="0D0D0D"/>
                </a:solidFill>
                <a:latin typeface="Arial" panose="020B0604020202020204" pitchFamily="34" charset="0"/>
                <a:ea typeface="Söhne"/>
              </a:rPr>
              <a:t>Modify</a:t>
            </a:r>
            <a:r>
              <a:rPr lang="ko-KR" altLang="ko-KR" sz="1800" b="1" dirty="0">
                <a:solidFill>
                  <a:srgbClr val="0D0D0D"/>
                </a:solidFill>
                <a:latin typeface="Arial" panose="020B0604020202020204" pitchFamily="34" charset="0"/>
                <a:ea typeface="Söhne"/>
              </a:rPr>
              <a:t> Data</a:t>
            </a:r>
            <a:endParaRPr lang="ko-KR" altLang="ko-KR" sz="1800" dirty="0">
              <a:solidFill>
                <a:srgbClr val="0D0D0D"/>
              </a:solidFill>
              <a:latin typeface="Arial" panose="020B0604020202020204" pitchFamily="34" charset="0"/>
              <a:ea typeface="Söhne"/>
            </a:endParaRPr>
          </a:p>
          <a:p>
            <a:pPr marL="457200" lvl="1" indent="0" latinLnBrk="0">
              <a:lnSpc>
                <a:spcPct val="100000"/>
              </a:lnSpc>
              <a:spcBef>
                <a:spcPct val="0"/>
              </a:spcBef>
              <a:spcAft>
                <a:spcPct val="0"/>
              </a:spcAft>
              <a:buClrTx/>
              <a:buFontTx/>
              <a:buChar char="•"/>
            </a:pPr>
            <a:r>
              <a:rPr lang="en-US"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Perform</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different</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operations</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on</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loaded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For</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example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increment</a:t>
            </a:r>
            <a:r>
              <a:rPr lang="ko-KR" altLang="ko-KR" sz="1800" dirty="0">
                <a:solidFill>
                  <a:srgbClr val="0D0D0D"/>
                </a:solidFill>
                <a:latin typeface="Arial" panose="020B0604020202020204" pitchFamily="34" charset="0"/>
                <a:ea typeface="Söhne"/>
              </a:rPr>
              <a:t> </a:t>
            </a:r>
            <a:r>
              <a:rPr lang="ko-KR" altLang="ko-KR" sz="1800" b="1" dirty="0">
                <a:solidFill>
                  <a:srgbClr val="0D0D0D"/>
                </a:solidFill>
                <a:latin typeface="Arial Unicode MS"/>
                <a:ea typeface="Söhne Mono"/>
              </a:rPr>
              <a:t>R0</a:t>
            </a:r>
            <a:r>
              <a:rPr lang="ko-KR" altLang="ko-KR" sz="1800" dirty="0">
                <a:solidFill>
                  <a:srgbClr val="0D0D0D"/>
                </a:solidFill>
                <a:ea typeface="Söhne"/>
              </a:rPr>
              <a:t> and </a:t>
            </a:r>
            <a:r>
              <a:rPr lang="ko-KR" altLang="ko-KR" sz="1800" b="1" dirty="0">
                <a:solidFill>
                  <a:srgbClr val="0D0D0D"/>
                </a:solidFill>
                <a:latin typeface="Arial Unicode MS"/>
                <a:ea typeface="Söhne Mono"/>
              </a:rPr>
              <a:t>R1</a:t>
            </a:r>
            <a:r>
              <a:rPr lang="ko-KR" altLang="ko-KR" sz="1800" dirty="0">
                <a:solidFill>
                  <a:srgbClr val="0D0D0D"/>
                </a:solidFill>
                <a:ea typeface="Söhne"/>
              </a:rPr>
              <a:t> </a:t>
            </a:r>
            <a:r>
              <a:rPr lang="ko-KR" altLang="ko-KR" sz="1800" dirty="0" err="1">
                <a:solidFill>
                  <a:srgbClr val="0D0D0D"/>
                </a:solidFill>
                <a:ea typeface="Söhne"/>
              </a:rPr>
              <a:t>by</a:t>
            </a:r>
            <a:r>
              <a:rPr lang="ko-KR" altLang="ko-KR" sz="1800" dirty="0">
                <a:solidFill>
                  <a:srgbClr val="0D0D0D"/>
                </a:solidFill>
                <a:ea typeface="Söhne"/>
              </a:rPr>
              <a:t> 1, and </a:t>
            </a:r>
            <a:r>
              <a:rPr lang="ko-KR" altLang="ko-KR" sz="1800" b="1" dirty="0">
                <a:solidFill>
                  <a:srgbClr val="0D0D0D"/>
                </a:solidFill>
                <a:latin typeface="Arial Unicode MS"/>
                <a:ea typeface="Söhne Mono"/>
              </a:rPr>
              <a:t>R2</a:t>
            </a:r>
            <a:r>
              <a:rPr lang="ko-KR" altLang="ko-KR" sz="1800" dirty="0">
                <a:solidFill>
                  <a:srgbClr val="0D0D0D"/>
                </a:solidFill>
                <a:ea typeface="Söhne"/>
              </a:rPr>
              <a:t> and </a:t>
            </a:r>
            <a:r>
              <a:rPr lang="ko-KR" altLang="ko-KR" sz="1800" b="1" dirty="0">
                <a:solidFill>
                  <a:srgbClr val="0D0D0D"/>
                </a:solidFill>
                <a:latin typeface="Arial Unicode MS"/>
                <a:ea typeface="Söhne Mono"/>
              </a:rPr>
              <a:t>R3</a:t>
            </a:r>
            <a:r>
              <a:rPr lang="ko-KR" altLang="ko-KR" sz="1800" dirty="0">
                <a:solidFill>
                  <a:srgbClr val="0D0D0D"/>
                </a:solidFill>
                <a:ea typeface="Söhne"/>
              </a:rPr>
              <a:t> </a:t>
            </a:r>
            <a:r>
              <a:rPr lang="ko-KR" altLang="ko-KR" sz="1800" dirty="0" err="1">
                <a:solidFill>
                  <a:srgbClr val="0D0D0D"/>
                </a:solidFill>
                <a:ea typeface="Söhne"/>
              </a:rPr>
              <a:t>by</a:t>
            </a:r>
            <a:r>
              <a:rPr lang="ko-KR" altLang="ko-KR" sz="1800" dirty="0">
                <a:solidFill>
                  <a:srgbClr val="0D0D0D"/>
                </a:solidFill>
                <a:ea typeface="Söhne"/>
              </a:rPr>
              <a:t> 2.</a:t>
            </a:r>
            <a:endParaRPr lang="ko-KR" altLang="ko-KR" sz="1800" dirty="0">
              <a:solidFill>
                <a:srgbClr val="0D0D0D"/>
              </a:solidFill>
              <a:latin typeface="Arial" panose="020B0604020202020204" pitchFamily="34" charset="0"/>
              <a:ea typeface="Söhne"/>
            </a:endParaRPr>
          </a:p>
          <a:p>
            <a:pPr marL="0" indent="0" latinLnBrk="0">
              <a:lnSpc>
                <a:spcPct val="100000"/>
              </a:lnSpc>
              <a:spcBef>
                <a:spcPct val="0"/>
              </a:spcBef>
              <a:spcAft>
                <a:spcPct val="0"/>
              </a:spcAft>
              <a:buClrTx/>
              <a:buFontTx/>
              <a:buAutoNum type="arabicPeriod" startAt="4"/>
            </a:pPr>
            <a:r>
              <a:rPr lang="ko-KR" altLang="ko-KR" sz="1800" b="1" dirty="0" err="1">
                <a:solidFill>
                  <a:srgbClr val="0D0D0D"/>
                </a:solidFill>
                <a:latin typeface="Arial" panose="020B0604020202020204" pitchFamily="34" charset="0"/>
                <a:ea typeface="Söhne"/>
              </a:rPr>
              <a:t>Goal</a:t>
            </a:r>
            <a:r>
              <a:rPr lang="ko-KR" altLang="ko-KR" sz="1800" b="1" dirty="0">
                <a:solidFill>
                  <a:srgbClr val="0D0D0D"/>
                </a:solidFill>
                <a:latin typeface="Arial" panose="020B0604020202020204" pitchFamily="34" charset="0"/>
                <a:ea typeface="Söhne"/>
              </a:rPr>
              <a:t> 2: </a:t>
            </a:r>
            <a:r>
              <a:rPr lang="ko-KR" altLang="ko-KR" sz="1800" b="1" dirty="0" err="1">
                <a:solidFill>
                  <a:srgbClr val="0D0D0D"/>
                </a:solidFill>
                <a:latin typeface="Arial" panose="020B0604020202020204" pitchFamily="34" charset="0"/>
                <a:ea typeface="Söhne"/>
              </a:rPr>
              <a:t>Store</a:t>
            </a:r>
            <a:r>
              <a:rPr lang="ko-KR" altLang="ko-KR" sz="1800" b="1" dirty="0">
                <a:solidFill>
                  <a:srgbClr val="0D0D0D"/>
                </a:solidFill>
                <a:latin typeface="Arial" panose="020B0604020202020204" pitchFamily="34" charset="0"/>
                <a:ea typeface="Söhne"/>
              </a:rPr>
              <a:t> Data </a:t>
            </a:r>
            <a:r>
              <a:rPr lang="ko-KR" altLang="ko-KR" sz="1800" b="1" dirty="0" err="1">
                <a:solidFill>
                  <a:srgbClr val="0D0D0D"/>
                </a:solidFill>
                <a:latin typeface="Arial" panose="020B0604020202020204" pitchFamily="34" charset="0"/>
                <a:ea typeface="Söhne"/>
              </a:rPr>
              <a:t>from</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Registers</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back</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into</a:t>
            </a:r>
            <a:r>
              <a:rPr lang="ko-KR" altLang="ko-KR" sz="1800" b="1" dirty="0">
                <a:solidFill>
                  <a:srgbClr val="0D0D0D"/>
                </a:solidFill>
                <a:latin typeface="Arial" panose="020B0604020202020204" pitchFamily="34" charset="0"/>
                <a:ea typeface="Söhne"/>
              </a:rPr>
              <a:t> </a:t>
            </a:r>
            <a:r>
              <a:rPr lang="ko-KR" altLang="ko-KR" sz="1800" b="1" dirty="0" err="1">
                <a:solidFill>
                  <a:srgbClr val="0D0D0D"/>
                </a:solidFill>
                <a:latin typeface="Arial" panose="020B0604020202020204" pitchFamily="34" charset="0"/>
                <a:ea typeface="Söhne"/>
              </a:rPr>
              <a:t>Memory</a:t>
            </a:r>
            <a:endParaRPr lang="ko-KR" altLang="ko-KR" sz="1800" dirty="0">
              <a:solidFill>
                <a:srgbClr val="0D0D0D"/>
              </a:solidFill>
              <a:latin typeface="Arial" panose="020B0604020202020204" pitchFamily="34" charset="0"/>
              <a:ea typeface="Söhne"/>
            </a:endParaRPr>
          </a:p>
          <a:p>
            <a:pPr marL="457200" lvl="1" indent="0" latinLnBrk="0">
              <a:lnSpc>
                <a:spcPct val="100000"/>
              </a:lnSpc>
              <a:spcBef>
                <a:spcPct val="0"/>
              </a:spcBef>
              <a:spcAft>
                <a:spcPct val="0"/>
              </a:spcAft>
              <a:buClrTx/>
              <a:buFontTx/>
              <a:buChar char="•"/>
            </a:pPr>
            <a:r>
              <a:rPr lang="en-US"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Use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STM </a:t>
            </a:r>
            <a:r>
              <a:rPr lang="ko-KR" altLang="ko-KR" sz="1800" dirty="0" err="1">
                <a:solidFill>
                  <a:srgbClr val="0D0D0D"/>
                </a:solidFill>
                <a:latin typeface="Arial" panose="020B0604020202020204" pitchFamily="34" charset="0"/>
                <a:ea typeface="Söhne"/>
              </a:rPr>
              <a:t>instruction</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to</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store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the</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modified</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data</a:t>
            </a:r>
            <a:r>
              <a:rPr lang="ko-KR" altLang="ko-KR" sz="1800" dirty="0">
                <a:solidFill>
                  <a:srgbClr val="0D0D0D"/>
                </a:solidFill>
                <a:latin typeface="Arial" panose="020B0604020202020204" pitchFamily="34" charset="0"/>
                <a:ea typeface="Söhne"/>
              </a:rPr>
              <a:t> </a:t>
            </a:r>
            <a:r>
              <a:rPr lang="ko-KR" altLang="ko-KR" sz="1800" dirty="0" err="1">
                <a:solidFill>
                  <a:srgbClr val="0D0D0D"/>
                </a:solidFill>
                <a:latin typeface="Arial" panose="020B0604020202020204" pitchFamily="34" charset="0"/>
                <a:ea typeface="Söhne"/>
              </a:rPr>
              <a:t>from</a:t>
            </a:r>
            <a:r>
              <a:rPr lang="ko-KR" altLang="ko-KR" sz="1800" dirty="0">
                <a:solidFill>
                  <a:srgbClr val="0D0D0D"/>
                </a:solidFill>
                <a:latin typeface="Arial" panose="020B0604020202020204" pitchFamily="34" charset="0"/>
                <a:ea typeface="Söhne"/>
              </a:rPr>
              <a:t> </a:t>
            </a:r>
            <a:r>
              <a:rPr lang="ko-KR" altLang="ko-KR" sz="1800" b="1" dirty="0">
                <a:solidFill>
                  <a:srgbClr val="0D0D0D"/>
                </a:solidFill>
                <a:latin typeface="Arial Unicode MS"/>
                <a:ea typeface="Söhne Mono"/>
              </a:rPr>
              <a:t>R0</a:t>
            </a:r>
            <a:r>
              <a:rPr lang="ko-KR" altLang="ko-KR" sz="1800" dirty="0">
                <a:solidFill>
                  <a:srgbClr val="0D0D0D"/>
                </a:solidFill>
                <a:ea typeface="Söhne"/>
              </a:rPr>
              <a:t> </a:t>
            </a:r>
            <a:r>
              <a:rPr lang="ko-KR" altLang="ko-KR" sz="1800" dirty="0" err="1">
                <a:solidFill>
                  <a:srgbClr val="0D0D0D"/>
                </a:solidFill>
                <a:ea typeface="Söhne"/>
              </a:rPr>
              <a:t>to</a:t>
            </a:r>
            <a:r>
              <a:rPr lang="ko-KR" altLang="ko-KR" sz="1800" dirty="0">
                <a:solidFill>
                  <a:srgbClr val="0D0D0D"/>
                </a:solidFill>
                <a:ea typeface="Söhne"/>
              </a:rPr>
              <a:t> </a:t>
            </a:r>
            <a:r>
              <a:rPr lang="ko-KR" altLang="ko-KR" sz="1800" b="1" dirty="0">
                <a:solidFill>
                  <a:srgbClr val="0D0D0D"/>
                </a:solidFill>
                <a:latin typeface="Arial Unicode MS"/>
                <a:ea typeface="Söhne Mono"/>
              </a:rPr>
              <a:t>R3</a:t>
            </a:r>
            <a:r>
              <a:rPr lang="ko-KR" altLang="ko-KR" sz="1800" dirty="0">
                <a:solidFill>
                  <a:srgbClr val="0D0D0D"/>
                </a:solidFill>
                <a:ea typeface="Söhne"/>
              </a:rPr>
              <a:t> </a:t>
            </a:r>
            <a:r>
              <a:rPr lang="ko-KR" altLang="ko-KR" sz="1800" dirty="0" err="1">
                <a:solidFill>
                  <a:srgbClr val="0D0D0D"/>
                </a:solidFill>
                <a:ea typeface="Söhne"/>
              </a:rPr>
              <a:t>back</a:t>
            </a:r>
            <a:r>
              <a:rPr lang="ko-KR" altLang="ko-KR" sz="1800" dirty="0">
                <a:solidFill>
                  <a:srgbClr val="0D0D0D"/>
                </a:solidFill>
                <a:ea typeface="Söhne"/>
              </a:rPr>
              <a:t> </a:t>
            </a:r>
            <a:r>
              <a:rPr lang="ko-KR" altLang="ko-KR" sz="1800" dirty="0" err="1">
                <a:solidFill>
                  <a:srgbClr val="0D0D0D"/>
                </a:solidFill>
                <a:ea typeface="Söhne"/>
              </a:rPr>
              <a:t>into</a:t>
            </a:r>
            <a:r>
              <a:rPr lang="ko-KR" altLang="ko-KR" sz="1800" dirty="0">
                <a:solidFill>
                  <a:srgbClr val="0D0D0D"/>
                </a:solidFill>
                <a:ea typeface="Söhne"/>
              </a:rPr>
              <a:t> </a:t>
            </a:r>
            <a:r>
              <a:rPr lang="ko-KR" altLang="ko-KR" sz="1800" dirty="0" err="1">
                <a:solidFill>
                  <a:srgbClr val="0D0D0D"/>
                </a:solidFill>
                <a:ea typeface="Söhne"/>
              </a:rPr>
              <a:t>a</a:t>
            </a:r>
            <a:r>
              <a:rPr lang="ko-KR" altLang="ko-KR" sz="1800" dirty="0">
                <a:solidFill>
                  <a:srgbClr val="0D0D0D"/>
                </a:solidFill>
                <a:ea typeface="Söhne"/>
              </a:rPr>
              <a:t> </a:t>
            </a:r>
            <a:r>
              <a:rPr lang="ko-KR" altLang="ko-KR" sz="1800" dirty="0" err="1">
                <a:solidFill>
                  <a:srgbClr val="0D0D0D"/>
                </a:solidFill>
                <a:ea typeface="Söhne"/>
              </a:rPr>
              <a:t>new</a:t>
            </a:r>
            <a:r>
              <a:rPr lang="ko-KR" altLang="ko-KR" sz="1800" dirty="0">
                <a:solidFill>
                  <a:srgbClr val="0D0D0D"/>
                </a:solidFill>
                <a:ea typeface="Söhne"/>
              </a:rPr>
              <a:t> </a:t>
            </a:r>
            <a:r>
              <a:rPr lang="ko-KR" altLang="ko-KR" sz="1800" dirty="0" err="1">
                <a:solidFill>
                  <a:srgbClr val="0D0D0D"/>
                </a:solidFill>
                <a:ea typeface="Söhne"/>
              </a:rPr>
              <a:t>location</a:t>
            </a:r>
            <a:r>
              <a:rPr lang="ko-KR" altLang="ko-KR" sz="1800" dirty="0">
                <a:solidFill>
                  <a:srgbClr val="0D0D0D"/>
                </a:solidFill>
                <a:ea typeface="Söhne"/>
              </a:rPr>
              <a:t> </a:t>
            </a:r>
            <a:r>
              <a:rPr lang="ko-KR" altLang="ko-KR" sz="1800" dirty="0" err="1">
                <a:solidFill>
                  <a:srgbClr val="0D0D0D"/>
                </a:solidFill>
                <a:ea typeface="Söhne"/>
              </a:rPr>
              <a:t>in</a:t>
            </a:r>
            <a:r>
              <a:rPr lang="ko-KR" altLang="ko-KR" sz="1800" dirty="0">
                <a:solidFill>
                  <a:srgbClr val="0D0D0D"/>
                </a:solidFill>
                <a:ea typeface="Söhne"/>
              </a:rPr>
              <a:t> </a:t>
            </a:r>
            <a:r>
              <a:rPr lang="ko-KR" altLang="ko-KR" sz="1800" dirty="0" err="1">
                <a:solidFill>
                  <a:srgbClr val="0D0D0D"/>
                </a:solidFill>
                <a:ea typeface="Söhne"/>
              </a:rPr>
              <a:t>memory</a:t>
            </a:r>
            <a:r>
              <a:rPr lang="ko-KR" altLang="ko-KR" sz="1800" dirty="0">
                <a:solidFill>
                  <a:srgbClr val="0D0D0D"/>
                </a:solidFill>
                <a:ea typeface="Söhne"/>
              </a:rPr>
              <a:t>. </a:t>
            </a:r>
            <a:r>
              <a:rPr lang="ko-KR" altLang="ko-KR" sz="1800" dirty="0" err="1">
                <a:solidFill>
                  <a:srgbClr val="0D0D0D"/>
                </a:solidFill>
                <a:ea typeface="Söhne"/>
              </a:rPr>
              <a:t>For</a:t>
            </a:r>
            <a:r>
              <a:rPr lang="ko-KR" altLang="ko-KR" sz="1800" dirty="0">
                <a:solidFill>
                  <a:srgbClr val="0D0D0D"/>
                </a:solidFill>
                <a:ea typeface="Söhne"/>
              </a:rPr>
              <a:t> </a:t>
            </a:r>
            <a:r>
              <a:rPr lang="ko-KR" altLang="ko-KR" sz="1800" dirty="0" err="1">
                <a:solidFill>
                  <a:srgbClr val="0D0D0D"/>
                </a:solidFill>
                <a:ea typeface="Söhne"/>
              </a:rPr>
              <a:t>instance</a:t>
            </a:r>
            <a:r>
              <a:rPr lang="ko-KR" altLang="ko-KR" sz="1800" dirty="0">
                <a:solidFill>
                  <a:srgbClr val="0D0D0D"/>
                </a:solidFill>
                <a:ea typeface="Söhne"/>
              </a:rPr>
              <a:t>, </a:t>
            </a:r>
            <a:r>
              <a:rPr lang="ko-KR" altLang="ko-KR" sz="1800" dirty="0" err="1">
                <a:solidFill>
                  <a:srgbClr val="0D0D0D"/>
                </a:solidFill>
                <a:ea typeface="Söhne"/>
              </a:rPr>
              <a:t>start</a:t>
            </a:r>
            <a:r>
              <a:rPr lang="ko-KR" altLang="ko-KR" sz="1800" dirty="0">
                <a:solidFill>
                  <a:srgbClr val="0D0D0D"/>
                </a:solidFill>
                <a:ea typeface="Söhne"/>
              </a:rPr>
              <a:t> </a:t>
            </a:r>
            <a:r>
              <a:rPr lang="ko-KR" altLang="ko-KR" sz="1800" dirty="0" err="1">
                <a:solidFill>
                  <a:srgbClr val="0D0D0D"/>
                </a:solidFill>
                <a:ea typeface="Söhne"/>
              </a:rPr>
              <a:t>storing</a:t>
            </a:r>
            <a:r>
              <a:rPr lang="ko-KR" altLang="ko-KR" sz="1800" dirty="0">
                <a:solidFill>
                  <a:srgbClr val="0D0D0D"/>
                </a:solidFill>
                <a:ea typeface="Söhne"/>
              </a:rPr>
              <a:t> </a:t>
            </a:r>
            <a:r>
              <a:rPr lang="ko-KR" altLang="ko-KR" sz="1800" dirty="0" err="1">
                <a:solidFill>
                  <a:srgbClr val="0D0D0D"/>
                </a:solidFill>
                <a:ea typeface="Söhne"/>
              </a:rPr>
              <a:t>at</a:t>
            </a:r>
            <a:r>
              <a:rPr lang="ko-KR" altLang="ko-KR" sz="1800" dirty="0">
                <a:solidFill>
                  <a:srgbClr val="0D0D0D"/>
                </a:solidFill>
                <a:ea typeface="Söhne"/>
              </a:rPr>
              <a:t> </a:t>
            </a:r>
            <a:r>
              <a:rPr lang="ko-KR" altLang="ko-KR" sz="1800" dirty="0" err="1">
                <a:solidFill>
                  <a:srgbClr val="0D0D0D"/>
                </a:solidFill>
                <a:ea typeface="Söhne"/>
              </a:rPr>
              <a:t>address</a:t>
            </a:r>
            <a:r>
              <a:rPr lang="ko-KR" altLang="ko-KR" sz="1800" dirty="0">
                <a:solidFill>
                  <a:srgbClr val="0D0D0D"/>
                </a:solidFill>
                <a:ea typeface="Söhne"/>
              </a:rPr>
              <a:t> </a:t>
            </a:r>
            <a:r>
              <a:rPr lang="ko-KR" altLang="ko-KR" sz="1800" b="1" dirty="0">
                <a:solidFill>
                  <a:srgbClr val="0D0D0D"/>
                </a:solidFill>
                <a:latin typeface="Arial Unicode MS"/>
                <a:ea typeface="Söhne Mono"/>
              </a:rPr>
              <a:t>0x20002000</a:t>
            </a:r>
            <a:endParaRPr lang="ko-KR" altLang="ko-KR" sz="1800" dirty="0">
              <a:solidFill>
                <a:srgbClr val="0D0D0D"/>
              </a:solidFill>
              <a:latin typeface="Arial" panose="020B0604020202020204" pitchFamily="34" charset="0"/>
              <a:ea typeface="Söhne"/>
            </a:endParaRPr>
          </a:p>
        </p:txBody>
      </p:sp>
    </p:spTree>
    <p:extLst>
      <p:ext uri="{BB962C8B-B14F-4D97-AF65-F5344CB8AC3E}">
        <p14:creationId xmlns:p14="http://schemas.microsoft.com/office/powerpoint/2010/main" val="6387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97CC93CB-C32D-4250-90FC-C5321FC78071}"/>
              </a:ext>
            </a:extLst>
          </p:cNvPr>
          <p:cNvSpPr>
            <a:spLocks noGrp="1"/>
          </p:cNvSpPr>
          <p:nvPr>
            <p:ph idx="1"/>
          </p:nvPr>
        </p:nvSpPr>
        <p:spPr/>
        <p:txBody>
          <a:bodyPr/>
          <a:lstStyle/>
          <a:p>
            <a:endParaRPr lang="ko-KR" altLang="en-US"/>
          </a:p>
        </p:txBody>
      </p:sp>
      <p:sp>
        <p:nvSpPr>
          <p:cNvPr id="3" name="제목 2">
            <a:extLst>
              <a:ext uri="{FF2B5EF4-FFF2-40B4-BE49-F238E27FC236}">
                <a16:creationId xmlns:a16="http://schemas.microsoft.com/office/drawing/2014/main" id="{88998300-6ECE-48FB-8A3D-D491ED62ED8E}"/>
              </a:ext>
            </a:extLst>
          </p:cNvPr>
          <p:cNvSpPr>
            <a:spLocks noGrp="1"/>
          </p:cNvSpPr>
          <p:nvPr>
            <p:ph type="title"/>
          </p:nvPr>
        </p:nvSpPr>
        <p:spPr/>
        <p:txBody>
          <a:bodyPr/>
          <a:lstStyle/>
          <a:p>
            <a:r>
              <a:rPr lang="en-US" altLang="ko-KR" dirty="0"/>
              <a:t>Ans.</a:t>
            </a:r>
            <a:endParaRPr lang="ko-KR" altLang="en-US" dirty="0"/>
          </a:p>
        </p:txBody>
      </p:sp>
      <p:sp>
        <p:nvSpPr>
          <p:cNvPr id="4" name="슬라이드 번호 개체 틀 3">
            <a:extLst>
              <a:ext uri="{FF2B5EF4-FFF2-40B4-BE49-F238E27FC236}">
                <a16:creationId xmlns:a16="http://schemas.microsoft.com/office/drawing/2014/main" id="{D171A6A2-8B12-4106-B048-CC8C220A29E9}"/>
              </a:ext>
            </a:extLst>
          </p:cNvPr>
          <p:cNvSpPr>
            <a:spLocks noGrp="1"/>
          </p:cNvSpPr>
          <p:nvPr>
            <p:ph type="sldNum" sz="quarter" idx="11"/>
          </p:nvPr>
        </p:nvSpPr>
        <p:spPr/>
        <p:txBody>
          <a:bodyPr/>
          <a:lstStyle/>
          <a:p>
            <a:pPr defTabSz="457200" latinLnBrk="0">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457200" latinLnBrk="0">
                <a:defRPr/>
              </a:pPr>
              <a:t>23</a:t>
            </a:fld>
            <a:endParaRPr lang="ko-KR" altLang="en-US">
              <a:solidFill>
                <a:prstClr val="black"/>
              </a:solidFill>
              <a:latin typeface="Trebuchet MS" panose="020B0603020202020204"/>
              <a:ea typeface="HY그래픽M" panose="02030600000101010101" pitchFamily="18" charset="-127"/>
            </a:endParaRPr>
          </a:p>
        </p:txBody>
      </p:sp>
      <p:sp>
        <p:nvSpPr>
          <p:cNvPr id="5" name="TextBox 4">
            <a:extLst>
              <a:ext uri="{FF2B5EF4-FFF2-40B4-BE49-F238E27FC236}">
                <a16:creationId xmlns:a16="http://schemas.microsoft.com/office/drawing/2014/main" id="{42CAA51C-D800-42F1-98B0-D3BC909D58F5}"/>
              </a:ext>
            </a:extLst>
          </p:cNvPr>
          <p:cNvSpPr txBox="1"/>
          <p:nvPr/>
        </p:nvSpPr>
        <p:spPr>
          <a:xfrm>
            <a:off x="2057400" y="1060091"/>
            <a:ext cx="8245072" cy="5632311"/>
          </a:xfrm>
          <a:prstGeom prst="rect">
            <a:avLst/>
          </a:prstGeom>
          <a:solidFill>
            <a:schemeClr val="bg1"/>
          </a:solidFill>
          <a:ln>
            <a:solidFill>
              <a:schemeClr val="tx1"/>
            </a:solidFill>
          </a:ln>
        </p:spPr>
        <p:txBody>
          <a:bodyPr wrap="square" rtlCol="0">
            <a:spAutoFit/>
          </a:bodyPr>
          <a:lstStyle/>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AREA Reset, DATA, READWRITE ; Define initial data</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DCD 1, 2, 3, 4 ; Assume this is located at address 0x20001000 </a:t>
            </a:r>
          </a:p>
          <a:p>
            <a:pPr defTabSz="457200" eaLnBrk="0" fontAlgn="base" latinLnBrk="0" hangingPunct="0">
              <a:spcBef>
                <a:spcPct val="0"/>
              </a:spcBef>
              <a:spcAft>
                <a:spcPct val="0"/>
              </a:spcAft>
            </a:pPr>
            <a:endParaRPr lang="en-US" altLang="ko-KR" dirty="0">
              <a:solidFill>
                <a:prstClr val="black"/>
              </a:solidFill>
              <a:latin typeface="Trebuchet MS" panose="020B0603020202020204" pitchFamily="34" charset="0"/>
              <a:ea typeface="HY그래픽M" panose="02030600000101010101" pitchFamily="18" charset="-127"/>
            </a:endParaRP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AREA Reset, CODE, READONLY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ENTRY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 Use LDM to load data into R0-R3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LDR R4, =0x20001000 ; Load start address into R4 </a:t>
            </a:r>
          </a:p>
          <a:p>
            <a:pPr defTabSz="457200" eaLnBrk="0" fontAlgn="base" latinLnBrk="0" hangingPunct="0">
              <a:spcBef>
                <a:spcPct val="0"/>
              </a:spcBef>
              <a:spcAft>
                <a:spcPct val="0"/>
              </a:spcAft>
            </a:pPr>
            <a:r>
              <a:rPr lang="en-US" altLang="ko-KR" b="1" dirty="0">
                <a:solidFill>
                  <a:prstClr val="black"/>
                </a:solidFill>
                <a:latin typeface="Trebuchet MS" panose="020B0603020202020204" pitchFamily="34" charset="0"/>
                <a:ea typeface="HY그래픽M" panose="02030600000101010101" pitchFamily="18" charset="-127"/>
              </a:rPr>
              <a:t>LDMIA R4!, {R0-R3}</a:t>
            </a:r>
            <a:r>
              <a:rPr lang="en-US" altLang="ko-KR" dirty="0">
                <a:solidFill>
                  <a:prstClr val="black"/>
                </a:solidFill>
                <a:latin typeface="Trebuchet MS" panose="020B0603020202020204" pitchFamily="34" charset="0"/>
                <a:ea typeface="HY그래픽M" panose="02030600000101010101" pitchFamily="18" charset="-127"/>
              </a:rPr>
              <a:t> ; Load data from memory into R0-R3 </a:t>
            </a:r>
          </a:p>
          <a:p>
            <a:pPr defTabSz="457200" eaLnBrk="0" fontAlgn="base" latinLnBrk="0" hangingPunct="0">
              <a:spcBef>
                <a:spcPct val="0"/>
              </a:spcBef>
              <a:spcAft>
                <a:spcPct val="0"/>
              </a:spcAft>
            </a:pPr>
            <a:endParaRPr lang="en-US" altLang="ko-KR" dirty="0">
              <a:solidFill>
                <a:prstClr val="black"/>
              </a:solidFill>
              <a:latin typeface="Trebuchet MS" panose="020B0603020202020204" pitchFamily="34" charset="0"/>
              <a:ea typeface="HY그래픽M" panose="02030600000101010101" pitchFamily="18" charset="-127"/>
            </a:endParaRP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 Modify data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ADD R0, R0, #1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ADD R1, R1, #1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ADD R2, R2, #2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ADD R3, R3, #2 </a:t>
            </a:r>
          </a:p>
          <a:p>
            <a:pPr defTabSz="457200" eaLnBrk="0" fontAlgn="base" latinLnBrk="0" hangingPunct="0">
              <a:spcBef>
                <a:spcPct val="0"/>
              </a:spcBef>
              <a:spcAft>
                <a:spcPct val="0"/>
              </a:spcAft>
            </a:pPr>
            <a:endParaRPr lang="en-US" altLang="ko-KR" dirty="0">
              <a:solidFill>
                <a:prstClr val="black"/>
              </a:solidFill>
              <a:latin typeface="Trebuchet MS" panose="020B0603020202020204" pitchFamily="34" charset="0"/>
              <a:ea typeface="HY그래픽M" panose="02030600000101010101" pitchFamily="18" charset="-127"/>
            </a:endParaRP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 Use STM to store data back into memory </a:t>
            </a: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LDR R4, =0x20002000 ; Load new start address into R4 </a:t>
            </a:r>
          </a:p>
          <a:p>
            <a:pPr defTabSz="457200" eaLnBrk="0" fontAlgn="base" latinLnBrk="0" hangingPunct="0">
              <a:spcBef>
                <a:spcPct val="0"/>
              </a:spcBef>
              <a:spcAft>
                <a:spcPct val="0"/>
              </a:spcAft>
            </a:pPr>
            <a:r>
              <a:rPr lang="en-US" altLang="ko-KR" b="1" dirty="0">
                <a:solidFill>
                  <a:prstClr val="black"/>
                </a:solidFill>
                <a:latin typeface="Trebuchet MS" panose="020B0603020202020204" pitchFamily="34" charset="0"/>
                <a:ea typeface="HY그래픽M" panose="02030600000101010101" pitchFamily="18" charset="-127"/>
              </a:rPr>
              <a:t>STMIA R4!, {R0-R3} </a:t>
            </a:r>
            <a:r>
              <a:rPr lang="en-US" altLang="ko-KR" dirty="0">
                <a:solidFill>
                  <a:prstClr val="black"/>
                </a:solidFill>
                <a:latin typeface="Trebuchet MS" panose="020B0603020202020204" pitchFamily="34" charset="0"/>
                <a:ea typeface="HY그래픽M" panose="02030600000101010101" pitchFamily="18" charset="-127"/>
              </a:rPr>
              <a:t>; Store data from R0-R3 back into memory </a:t>
            </a:r>
          </a:p>
          <a:p>
            <a:pPr defTabSz="457200" eaLnBrk="0" fontAlgn="base" latinLnBrk="0" hangingPunct="0">
              <a:spcBef>
                <a:spcPct val="0"/>
              </a:spcBef>
              <a:spcAft>
                <a:spcPct val="0"/>
              </a:spcAft>
            </a:pPr>
            <a:endParaRPr lang="en-US" altLang="ko-KR" dirty="0">
              <a:solidFill>
                <a:prstClr val="black"/>
              </a:solidFill>
              <a:latin typeface="Trebuchet MS" panose="020B0603020202020204" pitchFamily="34" charset="0"/>
              <a:ea typeface="HY그래픽M" panose="02030600000101010101" pitchFamily="18" charset="-127"/>
            </a:endParaRPr>
          </a:p>
          <a:p>
            <a:pPr defTabSz="457200" eaLnBrk="0" fontAlgn="base" latinLnBrk="0" hangingPunct="0">
              <a:spcBef>
                <a:spcPct val="0"/>
              </a:spcBef>
              <a:spcAft>
                <a:spcPct val="0"/>
              </a:spcAft>
            </a:pPr>
            <a:r>
              <a:rPr lang="en-US" altLang="ko-KR" dirty="0">
                <a:solidFill>
                  <a:prstClr val="black"/>
                </a:solidFill>
                <a:latin typeface="Trebuchet MS" panose="020B0603020202020204" pitchFamily="34" charset="0"/>
                <a:ea typeface="HY그래픽M" panose="02030600000101010101" pitchFamily="18" charset="-127"/>
              </a:rPr>
              <a:t>END</a:t>
            </a:r>
            <a:endParaRPr lang="ko-KR" altLang="en-US" dirty="0">
              <a:solidFill>
                <a:prstClr val="black"/>
              </a:solidFill>
              <a:latin typeface="Trebuchet MS" panose="020B0603020202020204" pitchFamily="34" charset="0"/>
              <a:ea typeface="HY그래픽M" panose="02030600000101010101" pitchFamily="18" charset="-127"/>
            </a:endParaRPr>
          </a:p>
        </p:txBody>
      </p:sp>
    </p:spTree>
    <p:extLst>
      <p:ext uri="{BB962C8B-B14F-4D97-AF65-F5344CB8AC3E}">
        <p14:creationId xmlns:p14="http://schemas.microsoft.com/office/powerpoint/2010/main" val="8110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05DB99A-3F3B-4996-BFE9-95BC5986BBD9}"/>
              </a:ext>
            </a:extLst>
          </p:cNvPr>
          <p:cNvSpPr>
            <a:spLocks noGrp="1"/>
          </p:cNvSpPr>
          <p:nvPr>
            <p:ph idx="1"/>
          </p:nvPr>
        </p:nvSpPr>
        <p:spPr/>
        <p:txBody>
          <a:bodyPr/>
          <a:lstStyle/>
          <a:p>
            <a:r>
              <a:rPr lang="en-US" altLang="ko-KR" dirty="0"/>
              <a:t>Arithmetic (integer) and Bitwise logic Operations</a:t>
            </a:r>
          </a:p>
          <a:p>
            <a:r>
              <a:rPr lang="en-US" altLang="ko-KR" dirty="0"/>
              <a:t>General Rules:</a:t>
            </a:r>
          </a:p>
          <a:p>
            <a:pPr lvl="1"/>
            <a:r>
              <a:rPr lang="en-US" altLang="ko-KR" dirty="0"/>
              <a:t>All operands are 32-bits coming from registers or literals</a:t>
            </a:r>
          </a:p>
          <a:p>
            <a:pPr lvl="1"/>
            <a:r>
              <a:rPr lang="en-US" altLang="ko-KR" dirty="0"/>
              <a:t>The results, if any, is 32-bits and placed in a register (with exception for long multiply which produces a 64-bit result)</a:t>
            </a:r>
          </a:p>
          <a:p>
            <a:pPr lvl="1"/>
            <a:r>
              <a:rPr lang="en-US" altLang="ko-KR" dirty="0"/>
              <a:t>3 address format</a:t>
            </a:r>
            <a:endParaRPr lang="ko-KR" altLang="en-US" dirty="0"/>
          </a:p>
        </p:txBody>
      </p:sp>
      <p:sp>
        <p:nvSpPr>
          <p:cNvPr id="3" name="제목 2">
            <a:extLst>
              <a:ext uri="{FF2B5EF4-FFF2-40B4-BE49-F238E27FC236}">
                <a16:creationId xmlns:a16="http://schemas.microsoft.com/office/drawing/2014/main" id="{D4A8590D-206D-4103-A29B-D118E9A5F5A8}"/>
              </a:ext>
            </a:extLst>
          </p:cNvPr>
          <p:cNvSpPr>
            <a:spLocks noGrp="1"/>
          </p:cNvSpPr>
          <p:nvPr>
            <p:ph type="title"/>
          </p:nvPr>
        </p:nvSpPr>
        <p:spPr/>
        <p:txBody>
          <a:bodyPr/>
          <a:lstStyle/>
          <a:p>
            <a:r>
              <a:rPr lang="en-US" altLang="ko-KR" dirty="0"/>
              <a:t>Data</a:t>
            </a:r>
            <a:r>
              <a:rPr lang="ko-KR" altLang="en-US" dirty="0"/>
              <a:t> </a:t>
            </a:r>
            <a:r>
              <a:rPr lang="en-US" altLang="ko-KR" dirty="0"/>
              <a:t>Processing</a:t>
            </a:r>
            <a:r>
              <a:rPr lang="ko-KR" altLang="en-US" dirty="0"/>
              <a:t> </a:t>
            </a:r>
            <a:r>
              <a:rPr lang="en-US" altLang="ko-KR" dirty="0"/>
              <a:t>Instructions</a:t>
            </a:r>
            <a:endParaRPr lang="ko-KR" altLang="en-US" dirty="0"/>
          </a:p>
        </p:txBody>
      </p:sp>
      <p:sp>
        <p:nvSpPr>
          <p:cNvPr id="4" name="슬라이드 번호 개체 틀 3">
            <a:extLst>
              <a:ext uri="{FF2B5EF4-FFF2-40B4-BE49-F238E27FC236}">
                <a16:creationId xmlns:a16="http://schemas.microsoft.com/office/drawing/2014/main" id="{66291553-385B-4F4D-B620-3BCFA498F224}"/>
              </a:ext>
            </a:extLst>
          </p:cNvPr>
          <p:cNvSpPr>
            <a:spLocks noGrp="1"/>
          </p:cNvSpPr>
          <p:nvPr>
            <p:ph type="sldNum" sz="quarter" idx="11"/>
          </p:nvPr>
        </p:nvSpPr>
        <p:spPr/>
        <p:txBody>
          <a:bodyPr/>
          <a:lstStyle/>
          <a:p>
            <a:pPr>
              <a:defRPr/>
            </a:pPr>
            <a:fld id="{CC97683C-4E8F-4169-8AF5-C7FB94C4FFF7}" type="slidenum">
              <a:rPr lang="en-US" altLang="ko-KR" smtClean="0"/>
              <a:pPr>
                <a:defRPr/>
              </a:pPr>
              <a:t>24</a:t>
            </a:fld>
            <a:endParaRPr lang="ko-KR" altLang="en-US"/>
          </a:p>
        </p:txBody>
      </p:sp>
    </p:spTree>
    <p:extLst>
      <p:ext uri="{BB962C8B-B14F-4D97-AF65-F5344CB8AC3E}">
        <p14:creationId xmlns:p14="http://schemas.microsoft.com/office/powerpoint/2010/main" val="103170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1DAF4EB-BA66-4248-8902-D2D4645FA829}"/>
              </a:ext>
            </a:extLst>
          </p:cNvPr>
          <p:cNvSpPr>
            <a:spLocks noGrp="1"/>
          </p:cNvSpPr>
          <p:nvPr>
            <p:ph idx="1"/>
          </p:nvPr>
        </p:nvSpPr>
        <p:spPr>
          <a:xfrm>
            <a:off x="702128" y="1837647"/>
            <a:ext cx="6909557" cy="4562472"/>
          </a:xfrm>
        </p:spPr>
        <p:txBody>
          <a:bodyPr/>
          <a:lstStyle/>
          <a:p>
            <a:r>
              <a:rPr lang="en-US" altLang="ko-KR" dirty="0"/>
              <a:t>ADD: ADD two numbers (r3+r4)</a:t>
            </a:r>
          </a:p>
          <a:p>
            <a:r>
              <a:rPr lang="en-US" altLang="ko-KR" dirty="0"/>
              <a:t>ADDS : ADD two numbers and accordingly change the CPSR (process status) based on the result (r3+r4 </a:t>
            </a:r>
            <a:r>
              <a:rPr lang="en-US" altLang="ko-KR" dirty="0">
                <a:sym typeface="Wingdings" panose="05000000000000000000" pitchFamily="2" charset="2"/>
              </a:rPr>
              <a:t> NZCV)</a:t>
            </a:r>
            <a:endParaRPr lang="en-US" altLang="ko-KR" dirty="0"/>
          </a:p>
          <a:p>
            <a:r>
              <a:rPr lang="en-US" altLang="ko-KR" dirty="0"/>
              <a:t>ADC : Add with carry (r3+r4+C)</a:t>
            </a:r>
          </a:p>
          <a:p>
            <a:r>
              <a:rPr lang="en-US" altLang="ko-KR" dirty="0"/>
              <a:t>SUB : Subtract two numbers (r3-r4)</a:t>
            </a:r>
          </a:p>
          <a:p>
            <a:r>
              <a:rPr lang="en-US" altLang="ko-KR" dirty="0"/>
              <a:t>SUBS: Subtract two numbers and accordingly change the CPSR (process status) based on the result (r3-r4 </a:t>
            </a:r>
            <a:r>
              <a:rPr lang="en-US" altLang="ko-KR" dirty="0">
                <a:sym typeface="Wingdings" panose="05000000000000000000" pitchFamily="2" charset="2"/>
              </a:rPr>
              <a:t> NZCV</a:t>
            </a:r>
            <a:r>
              <a:rPr lang="en-US" altLang="ko-KR" dirty="0"/>
              <a:t>)</a:t>
            </a:r>
          </a:p>
          <a:p>
            <a:r>
              <a:rPr lang="en-US" altLang="ko-KR" dirty="0"/>
              <a:t>SUC : Subtract with borrow (r3-r4-1+C)</a:t>
            </a:r>
          </a:p>
          <a:p>
            <a:r>
              <a:rPr lang="en-US" altLang="ko-KR" dirty="0"/>
              <a:t>RSB : Reverse subtract (r4-r3)</a:t>
            </a:r>
          </a:p>
          <a:p>
            <a:r>
              <a:rPr lang="en-US" altLang="ko-KR" dirty="0"/>
              <a:t>RSC : r4-r3-1+C</a:t>
            </a:r>
          </a:p>
          <a:p>
            <a:endParaRPr lang="en-US" altLang="ko-KR" dirty="0"/>
          </a:p>
          <a:p>
            <a:endParaRPr lang="ko-KR" altLang="en-US" dirty="0"/>
          </a:p>
        </p:txBody>
      </p:sp>
      <p:sp>
        <p:nvSpPr>
          <p:cNvPr id="3" name="제목 2">
            <a:extLst>
              <a:ext uri="{FF2B5EF4-FFF2-40B4-BE49-F238E27FC236}">
                <a16:creationId xmlns:a16="http://schemas.microsoft.com/office/drawing/2014/main" id="{892100E0-42BD-4BC8-A971-9720DAAAA01A}"/>
              </a:ext>
            </a:extLst>
          </p:cNvPr>
          <p:cNvSpPr>
            <a:spLocks noGrp="1"/>
          </p:cNvSpPr>
          <p:nvPr>
            <p:ph type="title"/>
          </p:nvPr>
        </p:nvSpPr>
        <p:spPr/>
        <p:txBody>
          <a:bodyPr/>
          <a:lstStyle/>
          <a:p>
            <a:r>
              <a:rPr lang="en-US" altLang="ko-KR" dirty="0"/>
              <a:t>Arithmetic  Operation (1)</a:t>
            </a:r>
            <a:endParaRPr lang="ko-KR" altLang="en-US" dirty="0"/>
          </a:p>
        </p:txBody>
      </p:sp>
      <p:sp>
        <p:nvSpPr>
          <p:cNvPr id="4" name="슬라이드 번호 개체 틀 3">
            <a:extLst>
              <a:ext uri="{FF2B5EF4-FFF2-40B4-BE49-F238E27FC236}">
                <a16:creationId xmlns:a16="http://schemas.microsoft.com/office/drawing/2014/main" id="{D94C5F17-18F3-42B9-82DF-9A4BECFF0671}"/>
              </a:ext>
            </a:extLst>
          </p:cNvPr>
          <p:cNvSpPr>
            <a:spLocks noGrp="1"/>
          </p:cNvSpPr>
          <p:nvPr>
            <p:ph type="sldNum" sz="quarter" idx="11"/>
          </p:nvPr>
        </p:nvSpPr>
        <p:spPr/>
        <p:txBody>
          <a:bodyPr/>
          <a:lstStyle/>
          <a:p>
            <a:pPr>
              <a:defRPr/>
            </a:pPr>
            <a:fld id="{CC97683C-4E8F-4169-8AF5-C7FB94C4FFF7}" type="slidenum">
              <a:rPr lang="en-US" altLang="ko-KR" smtClean="0"/>
              <a:pPr>
                <a:defRPr/>
              </a:pPr>
              <a:t>25</a:t>
            </a:fld>
            <a:endParaRPr lang="ko-KR" altLang="en-US"/>
          </a:p>
        </p:txBody>
      </p:sp>
      <p:sp>
        <p:nvSpPr>
          <p:cNvPr id="6" name="직사각형 5">
            <a:extLst>
              <a:ext uri="{FF2B5EF4-FFF2-40B4-BE49-F238E27FC236}">
                <a16:creationId xmlns:a16="http://schemas.microsoft.com/office/drawing/2014/main" id="{EFE462E6-D5CF-4A0A-AA81-5A558821355A}"/>
              </a:ext>
            </a:extLst>
          </p:cNvPr>
          <p:cNvSpPr/>
          <p:nvPr/>
        </p:nvSpPr>
        <p:spPr>
          <a:xfrm>
            <a:off x="7611685" y="1456615"/>
            <a:ext cx="4419599" cy="5324535"/>
          </a:xfrm>
          <a:prstGeom prst="rect">
            <a:avLst/>
          </a:prstGeom>
          <a:solidFill>
            <a:schemeClr val="bg1"/>
          </a:solidFill>
          <a:ln>
            <a:solidFill>
              <a:schemeClr val="accent1"/>
            </a:solidFill>
          </a:ln>
        </p:spPr>
        <p:txBody>
          <a:bodyPr wrap="square">
            <a:spAutoFit/>
          </a:bodyPr>
          <a:lstStyle/>
          <a:p>
            <a:r>
              <a:rPr lang="ko-KR" altLang="en-US" sz="2000" dirty="0"/>
              <a:t>.</a:t>
            </a:r>
            <a:r>
              <a:rPr lang="ko-KR" altLang="en-US" sz="2000" dirty="0" err="1"/>
              <a:t>global</a:t>
            </a:r>
            <a:r>
              <a:rPr lang="ko-KR" altLang="en-US" sz="2000" dirty="0"/>
              <a:t> _</a:t>
            </a:r>
            <a:r>
              <a:rPr lang="ko-KR" altLang="en-US" sz="2000" dirty="0" err="1"/>
              <a:t>start</a:t>
            </a:r>
            <a:endParaRPr lang="ko-KR" altLang="en-US" sz="2000" dirty="0"/>
          </a:p>
          <a:p>
            <a:r>
              <a:rPr lang="ko-KR" altLang="en-US" sz="2000" dirty="0"/>
              <a:t>_</a:t>
            </a:r>
            <a:r>
              <a:rPr lang="ko-KR" altLang="en-US" sz="2000" dirty="0" err="1"/>
              <a:t>start</a:t>
            </a:r>
            <a:r>
              <a:rPr lang="ko-KR" altLang="en-US" sz="2000" dirty="0"/>
              <a:t>:</a:t>
            </a:r>
          </a:p>
          <a:p>
            <a:r>
              <a:rPr lang="ko-KR" altLang="en-US" sz="2000" dirty="0"/>
              <a:t>    MOV R5, #</a:t>
            </a:r>
            <a:r>
              <a:rPr lang="en-US" altLang="ko-KR" sz="2000" dirty="0"/>
              <a:t>F</a:t>
            </a:r>
          </a:p>
          <a:p>
            <a:r>
              <a:rPr lang="en-US" altLang="ko-KR" sz="2000" dirty="0"/>
              <a:t>    MOV R6  #8</a:t>
            </a:r>
            <a:endParaRPr lang="ko-KR" altLang="en-US" sz="2000" dirty="0"/>
          </a:p>
          <a:p>
            <a:r>
              <a:rPr lang="ko-KR" altLang="en-US" sz="2000" dirty="0"/>
              <a:t>    MOV R3, #0xF0000000</a:t>
            </a:r>
          </a:p>
          <a:p>
            <a:r>
              <a:rPr lang="ko-KR" altLang="en-US" sz="2000" dirty="0"/>
              <a:t>    MOV R4, #0x60000000</a:t>
            </a:r>
          </a:p>
          <a:p>
            <a:r>
              <a:rPr lang="ko-KR" altLang="en-US" sz="2000" dirty="0"/>
              <a:t>    ADD R5, R3,R4 </a:t>
            </a:r>
          </a:p>
          <a:p>
            <a:r>
              <a:rPr lang="ko-KR" altLang="en-US" sz="2000" dirty="0"/>
              <a:t>    ADDS R5,R3,R4</a:t>
            </a:r>
          </a:p>
          <a:p>
            <a:r>
              <a:rPr lang="ko-KR" altLang="en-US" sz="2000" dirty="0"/>
              <a:t>    ADC  R6,R3,R4 </a:t>
            </a:r>
            <a:endParaRPr lang="en-US" altLang="ko-KR" sz="2000" dirty="0"/>
          </a:p>
          <a:p>
            <a:r>
              <a:rPr lang="en-US" altLang="ko-KR" sz="2000" dirty="0"/>
              <a:t>    SUB  R5, R3, R4</a:t>
            </a:r>
            <a:endParaRPr lang="ko-KR" altLang="en-US" sz="2000" dirty="0"/>
          </a:p>
          <a:p>
            <a:r>
              <a:rPr lang="ko-KR" altLang="en-US" sz="2000" dirty="0"/>
              <a:t>    SUBS R5,R3,R4</a:t>
            </a:r>
          </a:p>
          <a:p>
            <a:r>
              <a:rPr lang="ko-KR" altLang="en-US" sz="2000" dirty="0"/>
              <a:t>    SBC  R6,R3,R4</a:t>
            </a:r>
          </a:p>
          <a:p>
            <a:r>
              <a:rPr lang="ko-KR" altLang="en-US" sz="2000" dirty="0"/>
              <a:t>    RSBS R5,R3,#0x01</a:t>
            </a:r>
          </a:p>
          <a:p>
            <a:r>
              <a:rPr lang="ko-KR" altLang="en-US" sz="2000" dirty="0"/>
              <a:t>    RSC  R6,R3,#0x01</a:t>
            </a:r>
            <a:endParaRPr lang="en-US" altLang="ko-KR" sz="2000" dirty="0"/>
          </a:p>
          <a:p>
            <a:r>
              <a:rPr lang="en-US" altLang="ko-KR" sz="2000" dirty="0"/>
              <a:t>     MOV R3, #5</a:t>
            </a:r>
          </a:p>
          <a:p>
            <a:r>
              <a:rPr lang="en-US" altLang="ko-KR" sz="2000" dirty="0"/>
              <a:t>    ADD  R5, R3, R3, LSL #2 ; r5=5*r3</a:t>
            </a:r>
          </a:p>
          <a:p>
            <a:r>
              <a:rPr lang="en-US" altLang="ko-KR" sz="2000" dirty="0"/>
              <a:t>    RSB  R6, R5, R5, LSL #3; r10=7*r9</a:t>
            </a:r>
            <a:endParaRPr lang="ko-KR" altLang="en-US" sz="2000" dirty="0"/>
          </a:p>
        </p:txBody>
      </p:sp>
    </p:spTree>
    <p:extLst>
      <p:ext uri="{BB962C8B-B14F-4D97-AF65-F5344CB8AC3E}">
        <p14:creationId xmlns:p14="http://schemas.microsoft.com/office/powerpoint/2010/main" val="48650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9B42E72-365B-4584-A4F6-9D1AA3695BE2}"/>
              </a:ext>
            </a:extLst>
          </p:cNvPr>
          <p:cNvSpPr>
            <a:spLocks noGrp="1"/>
          </p:cNvSpPr>
          <p:nvPr>
            <p:ph type="title"/>
          </p:nvPr>
        </p:nvSpPr>
        <p:spPr/>
        <p:txBody>
          <a:bodyPr/>
          <a:lstStyle/>
          <a:p>
            <a:r>
              <a:rPr lang="en-US" altLang="ko-KR" dirty="0"/>
              <a:t>Arithmetic Operation (2)</a:t>
            </a:r>
            <a:endParaRPr lang="ko-KR" altLang="en-US" dirty="0"/>
          </a:p>
        </p:txBody>
      </p:sp>
      <p:sp>
        <p:nvSpPr>
          <p:cNvPr id="4" name="슬라이드 번호 개체 틀 3">
            <a:extLst>
              <a:ext uri="{FF2B5EF4-FFF2-40B4-BE49-F238E27FC236}">
                <a16:creationId xmlns:a16="http://schemas.microsoft.com/office/drawing/2014/main" id="{7BAE732E-ED30-4F35-A006-F30DAC8E215E}"/>
              </a:ext>
            </a:extLst>
          </p:cNvPr>
          <p:cNvSpPr>
            <a:spLocks noGrp="1"/>
          </p:cNvSpPr>
          <p:nvPr>
            <p:ph type="sldNum" sz="quarter" idx="11"/>
          </p:nvPr>
        </p:nvSpPr>
        <p:spPr/>
        <p:txBody>
          <a:bodyPr/>
          <a:lstStyle/>
          <a:p>
            <a:pPr>
              <a:defRPr/>
            </a:pPr>
            <a:fld id="{CC97683C-4E8F-4169-8AF5-C7FB94C4FFF7}" type="slidenum">
              <a:rPr lang="en-US" altLang="ko-KR" smtClean="0"/>
              <a:pPr>
                <a:defRPr/>
              </a:pPr>
              <a:t>26</a:t>
            </a:fld>
            <a:endParaRPr lang="ko-KR" altLang="en-US"/>
          </a:p>
        </p:txBody>
      </p:sp>
      <p:graphicFrame>
        <p:nvGraphicFramePr>
          <p:cNvPr id="5" name="내용 개체 틀 4">
            <a:extLst>
              <a:ext uri="{FF2B5EF4-FFF2-40B4-BE49-F238E27FC236}">
                <a16:creationId xmlns:a16="http://schemas.microsoft.com/office/drawing/2014/main" id="{B4D37CDE-3DA2-4ABD-BEC6-E7FB6228CEC2}"/>
              </a:ext>
            </a:extLst>
          </p:cNvPr>
          <p:cNvGraphicFramePr>
            <a:graphicFrameLocks/>
          </p:cNvGraphicFramePr>
          <p:nvPr>
            <p:extLst>
              <p:ext uri="{D42A27DB-BD31-4B8C-83A1-F6EECF244321}">
                <p14:modId xmlns:p14="http://schemas.microsoft.com/office/powerpoint/2010/main" val="3866457057"/>
              </p:ext>
            </p:extLst>
          </p:nvPr>
        </p:nvGraphicFramePr>
        <p:xfrm>
          <a:off x="650572" y="2172950"/>
          <a:ext cx="10627028" cy="3893200"/>
        </p:xfrm>
        <a:graphic>
          <a:graphicData uri="http://schemas.openxmlformats.org/drawingml/2006/table">
            <a:tbl>
              <a:tblPr firstRow="1" bandRow="1">
                <a:tableStyleId>{5C22544A-7EE6-4342-B048-85BDC9FD1C3A}</a:tableStyleId>
              </a:tblPr>
              <a:tblGrid>
                <a:gridCol w="2762099">
                  <a:extLst>
                    <a:ext uri="{9D8B030D-6E8A-4147-A177-3AD203B41FA5}">
                      <a16:colId xmlns:a16="http://schemas.microsoft.com/office/drawing/2014/main" val="2123172604"/>
                    </a:ext>
                  </a:extLst>
                </a:gridCol>
                <a:gridCol w="1012372">
                  <a:extLst>
                    <a:ext uri="{9D8B030D-6E8A-4147-A177-3AD203B41FA5}">
                      <a16:colId xmlns:a16="http://schemas.microsoft.com/office/drawing/2014/main" val="3165510541"/>
                    </a:ext>
                  </a:extLst>
                </a:gridCol>
                <a:gridCol w="1208314">
                  <a:extLst>
                    <a:ext uri="{9D8B030D-6E8A-4147-A177-3AD203B41FA5}">
                      <a16:colId xmlns:a16="http://schemas.microsoft.com/office/drawing/2014/main" val="2629789768"/>
                    </a:ext>
                  </a:extLst>
                </a:gridCol>
                <a:gridCol w="1289957">
                  <a:extLst>
                    <a:ext uri="{9D8B030D-6E8A-4147-A177-3AD203B41FA5}">
                      <a16:colId xmlns:a16="http://schemas.microsoft.com/office/drawing/2014/main" val="2361171534"/>
                    </a:ext>
                  </a:extLst>
                </a:gridCol>
                <a:gridCol w="1383024">
                  <a:extLst>
                    <a:ext uri="{9D8B030D-6E8A-4147-A177-3AD203B41FA5}">
                      <a16:colId xmlns:a16="http://schemas.microsoft.com/office/drawing/2014/main" val="129473306"/>
                    </a:ext>
                  </a:extLst>
                </a:gridCol>
                <a:gridCol w="1583333">
                  <a:extLst>
                    <a:ext uri="{9D8B030D-6E8A-4147-A177-3AD203B41FA5}">
                      <a16:colId xmlns:a16="http://schemas.microsoft.com/office/drawing/2014/main" val="1133028888"/>
                    </a:ext>
                  </a:extLst>
                </a:gridCol>
                <a:gridCol w="1387929">
                  <a:extLst>
                    <a:ext uri="{9D8B030D-6E8A-4147-A177-3AD203B41FA5}">
                      <a16:colId xmlns:a16="http://schemas.microsoft.com/office/drawing/2014/main" val="4184331665"/>
                    </a:ext>
                  </a:extLst>
                </a:gridCol>
              </a:tblGrid>
              <a:tr h="359229">
                <a:tc>
                  <a:txBody>
                    <a:bodyPr/>
                    <a:lstStyle/>
                    <a:p>
                      <a:pPr latinLnBrk="1"/>
                      <a:endParaRPr lang="ko-KR" altLang="en-US" dirty="0"/>
                    </a:p>
                  </a:txBody>
                  <a:tcPr/>
                </a:tc>
                <a:tc>
                  <a:txBody>
                    <a:bodyPr/>
                    <a:lstStyle/>
                    <a:p>
                      <a:pPr latinLnBrk="1"/>
                      <a:r>
                        <a:rPr lang="en-US" altLang="ko-KR" dirty="0"/>
                        <a:t>R3</a:t>
                      </a:r>
                      <a:endParaRPr lang="ko-KR" altLang="en-US" dirty="0"/>
                    </a:p>
                  </a:txBody>
                  <a:tcPr/>
                </a:tc>
                <a:tc>
                  <a:txBody>
                    <a:bodyPr/>
                    <a:lstStyle/>
                    <a:p>
                      <a:pPr latinLnBrk="1"/>
                      <a:r>
                        <a:rPr lang="en-US" altLang="ko-KR" dirty="0"/>
                        <a:t>R4</a:t>
                      </a:r>
                      <a:endParaRPr lang="ko-KR" altLang="en-US" dirty="0"/>
                    </a:p>
                  </a:txBody>
                  <a:tcPr/>
                </a:tc>
                <a:tc>
                  <a:txBody>
                    <a:bodyPr/>
                    <a:lstStyle/>
                    <a:p>
                      <a:pPr latinLnBrk="1"/>
                      <a:r>
                        <a:rPr lang="en-US" altLang="ko-KR" dirty="0"/>
                        <a:t>R5 (After)</a:t>
                      </a:r>
                      <a:endParaRPr lang="ko-KR" altLang="en-US" dirty="0"/>
                    </a:p>
                  </a:txBody>
                  <a:tcPr/>
                </a:tc>
                <a:tc>
                  <a:txBody>
                    <a:bodyPr/>
                    <a:lstStyle/>
                    <a:p>
                      <a:pPr latinLnBrk="1"/>
                      <a:r>
                        <a:rPr lang="en-US" altLang="ko-KR" dirty="0"/>
                        <a:t>R6(After)</a:t>
                      </a:r>
                      <a:endParaRPr lang="ko-KR" altLang="en-US" dirty="0"/>
                    </a:p>
                  </a:txBody>
                  <a:tcPr/>
                </a:tc>
                <a:tc>
                  <a:txBody>
                    <a:bodyPr/>
                    <a:lstStyle/>
                    <a:p>
                      <a:pPr latinLnBrk="1"/>
                      <a:r>
                        <a:rPr lang="en-US" altLang="ko-KR" dirty="0"/>
                        <a:t>CPSR(Before)</a:t>
                      </a:r>
                      <a:endParaRPr lang="ko-KR" altLang="en-US" dirty="0"/>
                    </a:p>
                  </a:txBody>
                  <a:tcPr/>
                </a:tc>
                <a:tc>
                  <a:txBody>
                    <a:bodyPr/>
                    <a:lstStyle/>
                    <a:p>
                      <a:pPr latinLnBrk="1"/>
                      <a:r>
                        <a:rPr lang="en-US" altLang="ko-KR" dirty="0"/>
                        <a:t>CPSR(After)</a:t>
                      </a:r>
                      <a:endParaRPr lang="ko-KR" altLang="en-US" dirty="0"/>
                    </a:p>
                  </a:txBody>
                  <a:tcPr/>
                </a:tc>
                <a:extLst>
                  <a:ext uri="{0D108BD9-81ED-4DB2-BD59-A6C34878D82A}">
                    <a16:rowId xmlns:a16="http://schemas.microsoft.com/office/drawing/2014/main" val="1451143591"/>
                  </a:ext>
                </a:extLst>
              </a:tr>
              <a:tr h="412880">
                <a:tc>
                  <a:txBody>
                    <a:bodyPr/>
                    <a:lstStyle/>
                    <a:p>
                      <a:pPr latinLnBrk="1"/>
                      <a:r>
                        <a:rPr lang="en-US" altLang="ko-KR" dirty="0"/>
                        <a:t>ADD R5,R3,R4</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13701761"/>
                  </a:ext>
                </a:extLst>
              </a:tr>
              <a:tr h="412880">
                <a:tc>
                  <a:txBody>
                    <a:bodyPr/>
                    <a:lstStyle/>
                    <a:p>
                      <a:pPr latinLnBrk="1"/>
                      <a:r>
                        <a:rPr lang="en-US" altLang="ko-KR" dirty="0"/>
                        <a:t>ADDS R5,R3,R4</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282820040"/>
                  </a:ext>
                </a:extLst>
              </a:tr>
              <a:tr h="412880">
                <a:tc>
                  <a:txBody>
                    <a:bodyPr/>
                    <a:lstStyle/>
                    <a:p>
                      <a:pPr latinLnBrk="1"/>
                      <a:r>
                        <a:rPr lang="en-US" altLang="ko-KR" dirty="0"/>
                        <a:t> ADC R6,R3,R4</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2900250"/>
                  </a:ext>
                </a:extLst>
              </a:tr>
              <a:tr h="412880">
                <a:tc>
                  <a:txBody>
                    <a:bodyPr/>
                    <a:lstStyle/>
                    <a:p>
                      <a:pPr latinLnBrk="1"/>
                      <a:r>
                        <a:rPr lang="en-US" altLang="ko-KR" dirty="0"/>
                        <a:t>SUBS R5,R3,R4</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509493482"/>
                  </a:ext>
                </a:extLst>
              </a:tr>
              <a:tr h="412880">
                <a:tc>
                  <a:txBody>
                    <a:bodyPr/>
                    <a:lstStyle/>
                    <a:p>
                      <a:pPr latinLnBrk="1"/>
                      <a:r>
                        <a:rPr lang="en-US" altLang="ko-KR" dirty="0"/>
                        <a:t>SBC R6,R3,R4</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61052699"/>
                  </a:ext>
                </a:extLst>
              </a:tr>
              <a:tr h="206440">
                <a:tc>
                  <a:txBody>
                    <a:bodyPr/>
                    <a:lstStyle/>
                    <a:p>
                      <a:pPr latinLnBrk="1"/>
                      <a:r>
                        <a:rPr lang="en-US" altLang="ko-KR" dirty="0"/>
                        <a:t>RSB R5, R3, #1</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37441982"/>
                  </a:ext>
                </a:extLst>
              </a:tr>
              <a:tr h="121920">
                <a:tc>
                  <a:txBody>
                    <a:bodyPr/>
                    <a:lstStyle/>
                    <a:p>
                      <a:pPr latinLnBrk="1"/>
                      <a:r>
                        <a:rPr lang="en-US" altLang="ko-KR" dirty="0"/>
                        <a:t>RSC R6, R3, #1</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33987152"/>
                  </a:ext>
                </a:extLst>
              </a:tr>
              <a:tr h="243840">
                <a:tc>
                  <a:txBody>
                    <a:bodyPr/>
                    <a:lstStyle/>
                    <a:p>
                      <a:pPr latinLnBrk="1"/>
                      <a:r>
                        <a:rPr lang="en-US" altLang="ko-KR" dirty="0"/>
                        <a:t>ADD </a:t>
                      </a:r>
                      <a:r>
                        <a:rPr lang="en-US" altLang="ko-KR" sz="1800" dirty="0"/>
                        <a:t>R5, R3, R3, LSL #2 </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928519977"/>
                  </a:ext>
                </a:extLst>
              </a:tr>
              <a:tr h="121920">
                <a:tc>
                  <a:txBody>
                    <a:bodyPr/>
                    <a:lstStyle/>
                    <a:p>
                      <a:pPr latinLnBrk="1"/>
                      <a:r>
                        <a:rPr lang="en-US" altLang="ko-KR" sz="1800" dirty="0"/>
                        <a:t>RSB  R6, R5, R5, LSL #3</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674026689"/>
                  </a:ext>
                </a:extLst>
              </a:tr>
            </a:tbl>
          </a:graphicData>
        </a:graphic>
      </p:graphicFrame>
      <p:sp>
        <p:nvSpPr>
          <p:cNvPr id="7" name="내용 개체 틀 1">
            <a:extLst>
              <a:ext uri="{FF2B5EF4-FFF2-40B4-BE49-F238E27FC236}">
                <a16:creationId xmlns:a16="http://schemas.microsoft.com/office/drawing/2014/main" id="{B67C2E87-AB88-4B80-AEFB-0DE264391138}"/>
              </a:ext>
            </a:extLst>
          </p:cNvPr>
          <p:cNvSpPr>
            <a:spLocks noGrp="1"/>
          </p:cNvSpPr>
          <p:nvPr>
            <p:ph idx="1"/>
          </p:nvPr>
        </p:nvSpPr>
        <p:spPr>
          <a:xfrm>
            <a:off x="650572" y="1652277"/>
            <a:ext cx="10363200" cy="673390"/>
          </a:xfrm>
        </p:spPr>
        <p:txBody>
          <a:bodyPr/>
          <a:lstStyle/>
          <a:p>
            <a:r>
              <a:rPr lang="en-US" altLang="ko-KR" dirty="0"/>
              <a:t>Complete the table</a:t>
            </a:r>
            <a:endParaRPr lang="ko-KR" altLang="en-US" dirty="0"/>
          </a:p>
        </p:txBody>
      </p:sp>
    </p:spTree>
    <p:extLst>
      <p:ext uri="{BB962C8B-B14F-4D97-AF65-F5344CB8AC3E}">
        <p14:creationId xmlns:p14="http://schemas.microsoft.com/office/powerpoint/2010/main" val="3729880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2A1DF7D-2FA9-4E55-932C-EE3C972577B4}"/>
              </a:ext>
            </a:extLst>
          </p:cNvPr>
          <p:cNvSpPr>
            <a:spLocks noGrp="1"/>
          </p:cNvSpPr>
          <p:nvPr>
            <p:ph idx="1"/>
          </p:nvPr>
        </p:nvSpPr>
        <p:spPr>
          <a:xfrm>
            <a:off x="363940" y="1915829"/>
            <a:ext cx="6173337" cy="4658007"/>
          </a:xfrm>
        </p:spPr>
        <p:txBody>
          <a:bodyPr/>
          <a:lstStyle/>
          <a:p>
            <a:r>
              <a:rPr lang="en-US" altLang="ko-KR" dirty="0"/>
              <a:t>MUL Rd, Rn, Rm @multiply 32-bits</a:t>
            </a:r>
          </a:p>
          <a:p>
            <a:pPr lvl="1"/>
            <a:r>
              <a:rPr lang="en-US" altLang="ko-KR" dirty="0"/>
              <a:t>Rd=Rn x Rm</a:t>
            </a:r>
          </a:p>
          <a:p>
            <a:pPr lvl="1"/>
            <a:r>
              <a:rPr lang="en-US" altLang="ko-KR" dirty="0"/>
              <a:t>Second operand (Rm) cannot be immediate</a:t>
            </a:r>
          </a:p>
          <a:p>
            <a:pPr lvl="1"/>
            <a:r>
              <a:rPr lang="en-US" altLang="ko-KR" dirty="0"/>
              <a:t>The result register must be different from the first operand</a:t>
            </a:r>
          </a:p>
          <a:p>
            <a:pPr lvl="1"/>
            <a:r>
              <a:rPr lang="en-US" altLang="ko-KR" dirty="0"/>
              <a:t>If S bit is set, C flag is meaningless</a:t>
            </a:r>
          </a:p>
          <a:p>
            <a:r>
              <a:rPr lang="en-US" altLang="ko-KR" dirty="0"/>
              <a:t>MLA Rd, Rn, Rm Rs @ Multiply-accumulate</a:t>
            </a:r>
          </a:p>
          <a:p>
            <a:pPr lvl="1"/>
            <a:r>
              <a:rPr lang="en-US" altLang="ko-KR" dirty="0"/>
              <a:t>Rd = </a:t>
            </a:r>
            <a:r>
              <a:rPr lang="en-US" altLang="ko-KR" dirty="0" err="1"/>
              <a:t>RnxRm+Rs</a:t>
            </a:r>
            <a:endParaRPr lang="en-US" altLang="ko-KR" dirty="0"/>
          </a:p>
          <a:p>
            <a:r>
              <a:rPr lang="en-US" altLang="ko-KR" dirty="0"/>
              <a:t>Multiplying a constant can often be implemented with shifted register operand</a:t>
            </a:r>
          </a:p>
          <a:p>
            <a:pPr lvl="1"/>
            <a:r>
              <a:rPr lang="en-US" altLang="ko-KR" dirty="0"/>
              <a:t>MOV R1, #35 + MUL R2, R0, R1</a:t>
            </a:r>
          </a:p>
          <a:p>
            <a:pPr marL="228600" lvl="1" indent="0">
              <a:buNone/>
            </a:pPr>
            <a:r>
              <a:rPr lang="en-US" altLang="ko-KR" dirty="0"/>
              <a:t>  </a:t>
            </a:r>
            <a:r>
              <a:rPr lang="en-US" altLang="ko-KR" sz="2400" i="1" dirty="0"/>
              <a:t>vs.</a:t>
            </a:r>
          </a:p>
          <a:p>
            <a:pPr lvl="1"/>
            <a:r>
              <a:rPr lang="en-US" altLang="ko-KR" dirty="0"/>
              <a:t>ADD R0, R0, R0 LSL #2  + RSB R2, R0, R0, LSL #3</a:t>
            </a:r>
          </a:p>
          <a:p>
            <a:pPr lvl="1"/>
            <a:endParaRPr lang="ko-KR" altLang="en-US" dirty="0"/>
          </a:p>
        </p:txBody>
      </p:sp>
      <p:sp>
        <p:nvSpPr>
          <p:cNvPr id="3" name="제목 2">
            <a:extLst>
              <a:ext uri="{FF2B5EF4-FFF2-40B4-BE49-F238E27FC236}">
                <a16:creationId xmlns:a16="http://schemas.microsoft.com/office/drawing/2014/main" id="{294B90FC-46B8-442F-9B42-AB9E7C185119}"/>
              </a:ext>
            </a:extLst>
          </p:cNvPr>
          <p:cNvSpPr>
            <a:spLocks noGrp="1"/>
          </p:cNvSpPr>
          <p:nvPr>
            <p:ph type="title"/>
          </p:nvPr>
        </p:nvSpPr>
        <p:spPr/>
        <p:txBody>
          <a:bodyPr/>
          <a:lstStyle/>
          <a:p>
            <a:r>
              <a:rPr lang="en-US" altLang="ko-KR" dirty="0"/>
              <a:t>Arithmetic (Multiplication)</a:t>
            </a:r>
            <a:endParaRPr lang="ko-KR" altLang="en-US" dirty="0"/>
          </a:p>
        </p:txBody>
      </p:sp>
      <p:sp>
        <p:nvSpPr>
          <p:cNvPr id="4" name="슬라이드 번호 개체 틀 3">
            <a:extLst>
              <a:ext uri="{FF2B5EF4-FFF2-40B4-BE49-F238E27FC236}">
                <a16:creationId xmlns:a16="http://schemas.microsoft.com/office/drawing/2014/main" id="{15B2D924-3B27-4FFC-A2EB-5A7BACFEF35D}"/>
              </a:ext>
            </a:extLst>
          </p:cNvPr>
          <p:cNvSpPr>
            <a:spLocks noGrp="1"/>
          </p:cNvSpPr>
          <p:nvPr>
            <p:ph type="sldNum" sz="quarter" idx="11"/>
          </p:nvPr>
        </p:nvSpPr>
        <p:spPr/>
        <p:txBody>
          <a:bodyPr/>
          <a:lstStyle/>
          <a:p>
            <a:pPr>
              <a:defRPr/>
            </a:pPr>
            <a:fld id="{CC97683C-4E8F-4169-8AF5-C7FB94C4FFF7}" type="slidenum">
              <a:rPr lang="en-US" altLang="ko-KR" smtClean="0"/>
              <a:pPr>
                <a:defRPr/>
              </a:pPr>
              <a:t>27</a:t>
            </a:fld>
            <a:endParaRPr lang="ko-KR" altLang="en-US"/>
          </a:p>
        </p:txBody>
      </p:sp>
      <p:sp>
        <p:nvSpPr>
          <p:cNvPr id="5" name="직사각형 4">
            <a:extLst>
              <a:ext uri="{FF2B5EF4-FFF2-40B4-BE49-F238E27FC236}">
                <a16:creationId xmlns:a16="http://schemas.microsoft.com/office/drawing/2014/main" id="{AB525FC3-DB05-4638-817B-4C7D93EA1A4A}"/>
              </a:ext>
            </a:extLst>
          </p:cNvPr>
          <p:cNvSpPr/>
          <p:nvPr/>
        </p:nvSpPr>
        <p:spPr>
          <a:xfrm>
            <a:off x="8411570" y="2070121"/>
            <a:ext cx="3202674" cy="2308324"/>
          </a:xfrm>
          <a:prstGeom prst="rect">
            <a:avLst/>
          </a:prstGeom>
          <a:ln>
            <a:solidFill>
              <a:schemeClr val="accent1"/>
            </a:solidFill>
          </a:ln>
        </p:spPr>
        <p:txBody>
          <a:bodyPr wrap="square">
            <a:spAutoFit/>
          </a:bodyPr>
          <a:lstStyle/>
          <a:p>
            <a:r>
              <a:rPr lang="ko-KR" altLang="en-US" dirty="0"/>
              <a:t>.</a:t>
            </a:r>
            <a:r>
              <a:rPr lang="ko-KR" altLang="en-US" dirty="0" err="1"/>
              <a:t>global</a:t>
            </a:r>
            <a:r>
              <a:rPr lang="ko-KR" altLang="en-US" dirty="0"/>
              <a:t> _</a:t>
            </a:r>
            <a:r>
              <a:rPr lang="ko-KR" altLang="en-US" dirty="0" err="1"/>
              <a:t>start</a:t>
            </a:r>
            <a:endParaRPr lang="ko-KR" altLang="en-US" dirty="0"/>
          </a:p>
          <a:p>
            <a:r>
              <a:rPr lang="ko-KR" altLang="en-US" dirty="0"/>
              <a:t>_</a:t>
            </a:r>
            <a:r>
              <a:rPr lang="ko-KR" altLang="en-US" dirty="0" err="1"/>
              <a:t>start</a:t>
            </a:r>
            <a:r>
              <a:rPr lang="ko-KR" altLang="en-US" dirty="0"/>
              <a:t>:</a:t>
            </a:r>
          </a:p>
          <a:p>
            <a:r>
              <a:rPr lang="ko-KR" altLang="en-US" dirty="0"/>
              <a:t>	MOV R5, #000</a:t>
            </a:r>
          </a:p>
          <a:p>
            <a:r>
              <a:rPr lang="ko-KR" altLang="en-US" dirty="0"/>
              <a:t>	MOV R3, #0x30</a:t>
            </a:r>
          </a:p>
          <a:p>
            <a:r>
              <a:rPr lang="ko-KR" altLang="en-US" dirty="0"/>
              <a:t>	MOV R4, #0x50</a:t>
            </a:r>
          </a:p>
          <a:p>
            <a:r>
              <a:rPr lang="ko-KR" altLang="en-US" dirty="0"/>
              <a:t>             MOV R6, #0x09</a:t>
            </a:r>
          </a:p>
          <a:p>
            <a:r>
              <a:rPr lang="ko-KR" altLang="en-US" dirty="0"/>
              <a:t>	MULS R5, R3,R4</a:t>
            </a:r>
          </a:p>
          <a:p>
            <a:r>
              <a:rPr lang="ko-KR" altLang="en-US" dirty="0"/>
              <a:t>	MLA R5, R3,R4,R6</a:t>
            </a:r>
          </a:p>
        </p:txBody>
      </p:sp>
      <p:graphicFrame>
        <p:nvGraphicFramePr>
          <p:cNvPr id="6" name="표 5">
            <a:extLst>
              <a:ext uri="{FF2B5EF4-FFF2-40B4-BE49-F238E27FC236}">
                <a16:creationId xmlns:a16="http://schemas.microsoft.com/office/drawing/2014/main" id="{7ABC60EB-DE61-4107-900F-ABE3EFFC1117}"/>
              </a:ext>
            </a:extLst>
          </p:cNvPr>
          <p:cNvGraphicFramePr>
            <a:graphicFrameLocks noGrp="1"/>
          </p:cNvGraphicFramePr>
          <p:nvPr>
            <p:extLst>
              <p:ext uri="{D42A27DB-BD31-4B8C-83A1-F6EECF244321}">
                <p14:modId xmlns:p14="http://schemas.microsoft.com/office/powerpoint/2010/main" val="3700925524"/>
              </p:ext>
            </p:extLst>
          </p:nvPr>
        </p:nvGraphicFramePr>
        <p:xfrm>
          <a:off x="6687402" y="5153165"/>
          <a:ext cx="5278116" cy="1112520"/>
        </p:xfrm>
        <a:graphic>
          <a:graphicData uri="http://schemas.openxmlformats.org/drawingml/2006/table">
            <a:tbl>
              <a:tblPr firstRow="1" bandRow="1">
                <a:tableStyleId>{5C22544A-7EE6-4342-B048-85BDC9FD1C3A}</a:tableStyleId>
              </a:tblPr>
              <a:tblGrid>
                <a:gridCol w="2088107">
                  <a:extLst>
                    <a:ext uri="{9D8B030D-6E8A-4147-A177-3AD203B41FA5}">
                      <a16:colId xmlns:a16="http://schemas.microsoft.com/office/drawing/2014/main" val="171500482"/>
                    </a:ext>
                  </a:extLst>
                </a:gridCol>
                <a:gridCol w="1610436">
                  <a:extLst>
                    <a:ext uri="{9D8B030D-6E8A-4147-A177-3AD203B41FA5}">
                      <a16:colId xmlns:a16="http://schemas.microsoft.com/office/drawing/2014/main" val="3712007777"/>
                    </a:ext>
                  </a:extLst>
                </a:gridCol>
                <a:gridCol w="1579573">
                  <a:extLst>
                    <a:ext uri="{9D8B030D-6E8A-4147-A177-3AD203B41FA5}">
                      <a16:colId xmlns:a16="http://schemas.microsoft.com/office/drawing/2014/main" val="3203537692"/>
                    </a:ext>
                  </a:extLst>
                </a:gridCol>
              </a:tblGrid>
              <a:tr h="370840">
                <a:tc>
                  <a:txBody>
                    <a:bodyPr/>
                    <a:lstStyle/>
                    <a:p>
                      <a:pPr latinLnBrk="1"/>
                      <a:endParaRPr lang="ko-KR" altLang="en-US" dirty="0"/>
                    </a:p>
                  </a:txBody>
                  <a:tcPr/>
                </a:tc>
                <a:tc>
                  <a:txBody>
                    <a:bodyPr/>
                    <a:lstStyle/>
                    <a:p>
                      <a:pPr latinLnBrk="1"/>
                      <a:r>
                        <a:rPr lang="en-US" altLang="ko-KR" dirty="0"/>
                        <a:t>R5(Before)</a:t>
                      </a:r>
                      <a:endParaRPr lang="ko-KR" altLang="en-US" dirty="0"/>
                    </a:p>
                  </a:txBody>
                  <a:tcPr/>
                </a:tc>
                <a:tc>
                  <a:txBody>
                    <a:bodyPr/>
                    <a:lstStyle/>
                    <a:p>
                      <a:pPr latinLnBrk="1"/>
                      <a:r>
                        <a:rPr lang="en-US" altLang="ko-KR" dirty="0"/>
                        <a:t>R5(After)</a:t>
                      </a:r>
                      <a:endParaRPr lang="ko-KR" altLang="en-US" dirty="0"/>
                    </a:p>
                  </a:txBody>
                  <a:tcPr/>
                </a:tc>
                <a:extLst>
                  <a:ext uri="{0D108BD9-81ED-4DB2-BD59-A6C34878D82A}">
                    <a16:rowId xmlns:a16="http://schemas.microsoft.com/office/drawing/2014/main" val="458811033"/>
                  </a:ext>
                </a:extLst>
              </a:tr>
              <a:tr h="370840">
                <a:tc>
                  <a:txBody>
                    <a:bodyPr/>
                    <a:lstStyle/>
                    <a:p>
                      <a:pPr latinLnBrk="1"/>
                      <a:r>
                        <a:rPr lang="en-US" altLang="ko-KR" dirty="0"/>
                        <a:t>MUL R5,R3,R4</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30561724"/>
                  </a:ext>
                </a:extLst>
              </a:tr>
              <a:tr h="370840">
                <a:tc>
                  <a:txBody>
                    <a:bodyPr/>
                    <a:lstStyle/>
                    <a:p>
                      <a:pPr latinLnBrk="1"/>
                      <a:r>
                        <a:rPr lang="en-US" altLang="ko-KR" dirty="0"/>
                        <a:t>MULA R5,R3,R4,R6</a:t>
                      </a:r>
                      <a:endParaRPr lang="ko-KR" altLang="en-US" dirty="0"/>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914688959"/>
                  </a:ext>
                </a:extLst>
              </a:tr>
            </a:tbl>
          </a:graphicData>
        </a:graphic>
      </p:graphicFrame>
    </p:spTree>
    <p:extLst>
      <p:ext uri="{BB962C8B-B14F-4D97-AF65-F5344CB8AC3E}">
        <p14:creationId xmlns:p14="http://schemas.microsoft.com/office/powerpoint/2010/main" val="56457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1DAF4EB-BA66-4248-8902-D2D4645FA829}"/>
              </a:ext>
            </a:extLst>
          </p:cNvPr>
          <p:cNvSpPr>
            <a:spLocks noGrp="1"/>
          </p:cNvSpPr>
          <p:nvPr>
            <p:ph idx="1"/>
          </p:nvPr>
        </p:nvSpPr>
        <p:spPr/>
        <p:txBody>
          <a:bodyPr/>
          <a:lstStyle/>
          <a:p>
            <a:r>
              <a:rPr lang="en-US" altLang="ko-KR" dirty="0"/>
              <a:t>AND Rd, Rn, Rm : Rd = Rn and Rm</a:t>
            </a:r>
          </a:p>
          <a:p>
            <a:r>
              <a:rPr lang="en-US" altLang="ko-KR" dirty="0"/>
              <a:t>ORR Rd, Rn, Rm : Rd = Rn or Rm</a:t>
            </a:r>
          </a:p>
          <a:p>
            <a:r>
              <a:rPr lang="en-US" altLang="ko-KR" dirty="0"/>
              <a:t>EOR Rd, Rn, Rm: Rd = Rn </a:t>
            </a:r>
            <a:r>
              <a:rPr lang="en-US" altLang="ko-KR" dirty="0" err="1"/>
              <a:t>xor</a:t>
            </a:r>
            <a:r>
              <a:rPr lang="en-US" altLang="ko-KR" dirty="0"/>
              <a:t> Rm</a:t>
            </a:r>
          </a:p>
          <a:p>
            <a:r>
              <a:rPr lang="en-US" altLang="ko-KR" dirty="0"/>
              <a:t>BIC Rd, Rn, Rm : bit clear </a:t>
            </a:r>
          </a:p>
          <a:p>
            <a:pPr marL="0" indent="0">
              <a:buNone/>
            </a:pPr>
            <a:r>
              <a:rPr lang="en-US" altLang="ko-KR" dirty="0"/>
              <a:t>      @ Rd = Rn and (~Rm)</a:t>
            </a:r>
            <a:endParaRPr lang="ko-KR" altLang="en-US" dirty="0"/>
          </a:p>
        </p:txBody>
      </p:sp>
      <p:sp>
        <p:nvSpPr>
          <p:cNvPr id="3" name="제목 2">
            <a:extLst>
              <a:ext uri="{FF2B5EF4-FFF2-40B4-BE49-F238E27FC236}">
                <a16:creationId xmlns:a16="http://schemas.microsoft.com/office/drawing/2014/main" id="{892100E0-42BD-4BC8-A971-9720DAAAA01A}"/>
              </a:ext>
            </a:extLst>
          </p:cNvPr>
          <p:cNvSpPr>
            <a:spLocks noGrp="1"/>
          </p:cNvSpPr>
          <p:nvPr>
            <p:ph type="title"/>
          </p:nvPr>
        </p:nvSpPr>
        <p:spPr/>
        <p:txBody>
          <a:bodyPr/>
          <a:lstStyle/>
          <a:p>
            <a:r>
              <a:rPr lang="en-US" altLang="ko-KR" dirty="0"/>
              <a:t>Bitwise Operation</a:t>
            </a:r>
            <a:endParaRPr lang="ko-KR" altLang="en-US" dirty="0"/>
          </a:p>
        </p:txBody>
      </p:sp>
      <p:sp>
        <p:nvSpPr>
          <p:cNvPr id="4" name="슬라이드 번호 개체 틀 3">
            <a:extLst>
              <a:ext uri="{FF2B5EF4-FFF2-40B4-BE49-F238E27FC236}">
                <a16:creationId xmlns:a16="http://schemas.microsoft.com/office/drawing/2014/main" id="{D94C5F17-18F3-42B9-82DF-9A4BECFF0671}"/>
              </a:ext>
            </a:extLst>
          </p:cNvPr>
          <p:cNvSpPr>
            <a:spLocks noGrp="1"/>
          </p:cNvSpPr>
          <p:nvPr>
            <p:ph type="sldNum" sz="quarter" idx="11"/>
          </p:nvPr>
        </p:nvSpPr>
        <p:spPr/>
        <p:txBody>
          <a:bodyPr/>
          <a:lstStyle/>
          <a:p>
            <a:pPr>
              <a:defRPr/>
            </a:pPr>
            <a:fld id="{CC97683C-4E8F-4169-8AF5-C7FB94C4FFF7}" type="slidenum">
              <a:rPr lang="en-US" altLang="ko-KR" smtClean="0"/>
              <a:pPr>
                <a:defRPr/>
              </a:pPr>
              <a:t>28</a:t>
            </a:fld>
            <a:endParaRPr lang="ko-KR" altLang="en-US"/>
          </a:p>
        </p:txBody>
      </p:sp>
      <p:sp>
        <p:nvSpPr>
          <p:cNvPr id="5" name="직사각형 4">
            <a:extLst>
              <a:ext uri="{FF2B5EF4-FFF2-40B4-BE49-F238E27FC236}">
                <a16:creationId xmlns:a16="http://schemas.microsoft.com/office/drawing/2014/main" id="{E056328C-88C1-471B-870C-54D0A3DEAC9A}"/>
              </a:ext>
            </a:extLst>
          </p:cNvPr>
          <p:cNvSpPr/>
          <p:nvPr/>
        </p:nvSpPr>
        <p:spPr>
          <a:xfrm>
            <a:off x="6743700" y="1997839"/>
            <a:ext cx="4392385" cy="4524315"/>
          </a:xfrm>
          <a:prstGeom prst="rect">
            <a:avLst/>
          </a:prstGeom>
          <a:ln>
            <a:solidFill>
              <a:schemeClr val="accent1"/>
            </a:solidFill>
          </a:ln>
        </p:spPr>
        <p:txBody>
          <a:bodyPr wrap="square">
            <a:spAutoFit/>
          </a:bodyPr>
          <a:lstStyle/>
          <a:p>
            <a:r>
              <a:rPr lang="ko-KR" altLang="en-US" sz="2400" dirty="0"/>
              <a:t>.</a:t>
            </a:r>
            <a:r>
              <a:rPr lang="ko-KR" altLang="en-US" sz="2400" dirty="0" err="1"/>
              <a:t>global</a:t>
            </a:r>
            <a:r>
              <a:rPr lang="ko-KR" altLang="en-US" sz="2400" dirty="0"/>
              <a:t> _</a:t>
            </a:r>
            <a:r>
              <a:rPr lang="ko-KR" altLang="en-US" sz="2400" dirty="0" err="1"/>
              <a:t>start</a:t>
            </a:r>
            <a:endParaRPr lang="ko-KR" altLang="en-US" sz="2400" dirty="0"/>
          </a:p>
          <a:p>
            <a:r>
              <a:rPr lang="ko-KR" altLang="en-US" sz="2400" dirty="0"/>
              <a:t>_</a:t>
            </a:r>
            <a:r>
              <a:rPr lang="ko-KR" altLang="en-US" sz="2400" dirty="0" err="1"/>
              <a:t>start</a:t>
            </a:r>
            <a:r>
              <a:rPr lang="ko-KR" altLang="en-US" sz="2400" dirty="0"/>
              <a:t>:</a:t>
            </a:r>
          </a:p>
          <a:p>
            <a:r>
              <a:rPr lang="ko-KR" altLang="en-US" sz="2400" dirty="0"/>
              <a:t>	MOV R5, #0</a:t>
            </a:r>
          </a:p>
          <a:p>
            <a:r>
              <a:rPr lang="ko-KR" altLang="en-US" sz="2400" dirty="0"/>
              <a:t>	MOV R3, #0x30</a:t>
            </a:r>
          </a:p>
          <a:p>
            <a:r>
              <a:rPr lang="ko-KR" altLang="en-US" sz="2400" dirty="0"/>
              <a:t>	MOV R4, #0x50</a:t>
            </a:r>
          </a:p>
          <a:p>
            <a:r>
              <a:rPr lang="ko-KR" altLang="en-US" sz="2400" dirty="0"/>
              <a:t>	AND R5, R3, R4</a:t>
            </a:r>
          </a:p>
          <a:p>
            <a:r>
              <a:rPr lang="ko-KR" altLang="en-US" sz="2400" dirty="0"/>
              <a:t>	ORR R5, R3, R4</a:t>
            </a:r>
          </a:p>
          <a:p>
            <a:r>
              <a:rPr lang="ko-KR" altLang="en-US" sz="2400" dirty="0"/>
              <a:t>	EOR R5, R3, R4</a:t>
            </a:r>
          </a:p>
          <a:p>
            <a:r>
              <a:rPr lang="ko-KR" altLang="en-US" sz="2400" dirty="0"/>
              <a:t>	BIC </a:t>
            </a:r>
            <a:r>
              <a:rPr lang="ko-KR" altLang="en-US" sz="2400" dirty="0" err="1"/>
              <a:t>R</a:t>
            </a:r>
            <a:r>
              <a:rPr lang="en-US" altLang="ko-KR" sz="2400" dirty="0"/>
              <a:t>5</a:t>
            </a:r>
            <a:r>
              <a:rPr lang="ko-KR" altLang="en-US" sz="2400" dirty="0"/>
              <a:t>, </a:t>
            </a:r>
            <a:r>
              <a:rPr lang="ko-KR" altLang="en-US" sz="2400" dirty="0" err="1"/>
              <a:t>R</a:t>
            </a:r>
            <a:r>
              <a:rPr lang="en-US" altLang="ko-KR" sz="2400" dirty="0"/>
              <a:t>3</a:t>
            </a:r>
            <a:r>
              <a:rPr lang="ko-KR" altLang="en-US" sz="2400" dirty="0"/>
              <a:t>, </a:t>
            </a:r>
            <a:r>
              <a:rPr lang="en-US" altLang="ko-KR" sz="2400" dirty="0"/>
              <a:t>R4</a:t>
            </a:r>
          </a:p>
          <a:p>
            <a:r>
              <a:rPr lang="en-US" altLang="ko-KR" sz="2400" dirty="0"/>
              <a:t>          BIC R5, R3, #0x10</a:t>
            </a:r>
            <a:endParaRPr lang="ko-KR" altLang="en-US" sz="2400" dirty="0"/>
          </a:p>
          <a:p>
            <a:r>
              <a:rPr lang="ko-KR" altLang="en-US" sz="2400" dirty="0"/>
              <a:t>	BIC </a:t>
            </a:r>
            <a:r>
              <a:rPr lang="ko-KR" altLang="en-US" sz="2400" dirty="0" err="1"/>
              <a:t>R</a:t>
            </a:r>
            <a:r>
              <a:rPr lang="en-US" altLang="ko-KR" sz="2400" dirty="0"/>
              <a:t>5</a:t>
            </a:r>
            <a:r>
              <a:rPr lang="ko-KR" altLang="en-US" sz="2400" dirty="0"/>
              <a:t>, </a:t>
            </a:r>
            <a:r>
              <a:rPr lang="ko-KR" altLang="en-US" sz="2400" dirty="0" err="1"/>
              <a:t>R</a:t>
            </a:r>
            <a:r>
              <a:rPr lang="en-US" altLang="ko-KR" sz="2400" dirty="0"/>
              <a:t>3</a:t>
            </a:r>
            <a:r>
              <a:rPr lang="ko-KR" altLang="en-US" sz="2400" dirty="0"/>
              <a:t>, #0x</a:t>
            </a:r>
            <a:r>
              <a:rPr lang="en-US" altLang="ko-KR" sz="2400" dirty="0"/>
              <a:t>3</a:t>
            </a:r>
            <a:r>
              <a:rPr lang="ko-KR" altLang="en-US" sz="2400" dirty="0"/>
              <a:t>0</a:t>
            </a:r>
            <a:endParaRPr lang="en-US" altLang="ko-KR" sz="2400" dirty="0"/>
          </a:p>
          <a:p>
            <a:r>
              <a:rPr lang="en-US" altLang="ko-KR" sz="2400" dirty="0"/>
              <a:t>          BICS R5, R3, #0x30</a:t>
            </a:r>
            <a:endParaRPr lang="ko-KR" altLang="en-US" sz="2400" dirty="0"/>
          </a:p>
        </p:txBody>
      </p:sp>
    </p:spTree>
    <p:extLst>
      <p:ext uri="{BB962C8B-B14F-4D97-AF65-F5344CB8AC3E}">
        <p14:creationId xmlns:p14="http://schemas.microsoft.com/office/powerpoint/2010/main" val="788927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1DAF4EB-BA66-4248-8902-D2D4645FA829}"/>
              </a:ext>
            </a:extLst>
          </p:cNvPr>
          <p:cNvSpPr>
            <a:spLocks noGrp="1"/>
          </p:cNvSpPr>
          <p:nvPr>
            <p:ph idx="1"/>
          </p:nvPr>
        </p:nvSpPr>
        <p:spPr>
          <a:xfrm>
            <a:off x="914400" y="2011365"/>
            <a:ext cx="10363200" cy="673390"/>
          </a:xfrm>
        </p:spPr>
        <p:txBody>
          <a:bodyPr/>
          <a:lstStyle/>
          <a:p>
            <a:r>
              <a:rPr lang="en-US" altLang="ko-KR" dirty="0"/>
              <a:t>Complete the table</a:t>
            </a:r>
            <a:endParaRPr lang="ko-KR" altLang="en-US" dirty="0"/>
          </a:p>
        </p:txBody>
      </p:sp>
      <p:sp>
        <p:nvSpPr>
          <p:cNvPr id="3" name="제목 2">
            <a:extLst>
              <a:ext uri="{FF2B5EF4-FFF2-40B4-BE49-F238E27FC236}">
                <a16:creationId xmlns:a16="http://schemas.microsoft.com/office/drawing/2014/main" id="{892100E0-42BD-4BC8-A971-9720DAAAA01A}"/>
              </a:ext>
            </a:extLst>
          </p:cNvPr>
          <p:cNvSpPr>
            <a:spLocks noGrp="1"/>
          </p:cNvSpPr>
          <p:nvPr>
            <p:ph type="title"/>
          </p:nvPr>
        </p:nvSpPr>
        <p:spPr/>
        <p:txBody>
          <a:bodyPr/>
          <a:lstStyle/>
          <a:p>
            <a:r>
              <a:rPr lang="en-US" altLang="ko-KR" dirty="0"/>
              <a:t>Logical Operation(2)</a:t>
            </a:r>
            <a:endParaRPr lang="ko-KR" altLang="en-US" dirty="0"/>
          </a:p>
        </p:txBody>
      </p:sp>
      <p:sp>
        <p:nvSpPr>
          <p:cNvPr id="4" name="슬라이드 번호 개체 틀 3">
            <a:extLst>
              <a:ext uri="{FF2B5EF4-FFF2-40B4-BE49-F238E27FC236}">
                <a16:creationId xmlns:a16="http://schemas.microsoft.com/office/drawing/2014/main" id="{D94C5F17-18F3-42B9-82DF-9A4BECFF0671}"/>
              </a:ext>
            </a:extLst>
          </p:cNvPr>
          <p:cNvSpPr>
            <a:spLocks noGrp="1"/>
          </p:cNvSpPr>
          <p:nvPr>
            <p:ph type="sldNum" sz="quarter" idx="11"/>
          </p:nvPr>
        </p:nvSpPr>
        <p:spPr/>
        <p:txBody>
          <a:bodyPr/>
          <a:lstStyle/>
          <a:p>
            <a:pPr>
              <a:defRPr/>
            </a:pPr>
            <a:fld id="{CC97683C-4E8F-4169-8AF5-C7FB94C4FFF7}" type="slidenum">
              <a:rPr lang="en-US" altLang="ko-KR" smtClean="0"/>
              <a:pPr>
                <a:defRPr/>
              </a:pPr>
              <a:t>29</a:t>
            </a:fld>
            <a:endParaRPr lang="ko-KR" altLang="en-US"/>
          </a:p>
        </p:txBody>
      </p:sp>
      <p:graphicFrame>
        <p:nvGraphicFramePr>
          <p:cNvPr id="5" name="내용 개체 틀 4">
            <a:extLst>
              <a:ext uri="{FF2B5EF4-FFF2-40B4-BE49-F238E27FC236}">
                <a16:creationId xmlns:a16="http://schemas.microsoft.com/office/drawing/2014/main" id="{D4F74F5E-5215-4871-8EC3-90A823F77CDF}"/>
              </a:ext>
            </a:extLst>
          </p:cNvPr>
          <p:cNvGraphicFramePr>
            <a:graphicFrameLocks/>
          </p:cNvGraphicFramePr>
          <p:nvPr>
            <p:extLst>
              <p:ext uri="{D42A27DB-BD31-4B8C-83A1-F6EECF244321}">
                <p14:modId xmlns:p14="http://schemas.microsoft.com/office/powerpoint/2010/main" val="311116514"/>
              </p:ext>
            </p:extLst>
          </p:nvPr>
        </p:nvGraphicFramePr>
        <p:xfrm>
          <a:off x="914399" y="3005707"/>
          <a:ext cx="10699845" cy="3443933"/>
        </p:xfrm>
        <a:graphic>
          <a:graphicData uri="http://schemas.openxmlformats.org/drawingml/2006/table">
            <a:tbl>
              <a:tblPr firstRow="1" bandRow="1">
                <a:tableStyleId>{5C22544A-7EE6-4342-B048-85BDC9FD1C3A}</a:tableStyleId>
              </a:tblPr>
              <a:tblGrid>
                <a:gridCol w="2511189">
                  <a:extLst>
                    <a:ext uri="{9D8B030D-6E8A-4147-A177-3AD203B41FA5}">
                      <a16:colId xmlns:a16="http://schemas.microsoft.com/office/drawing/2014/main" val="2123172604"/>
                    </a:ext>
                  </a:extLst>
                </a:gridCol>
                <a:gridCol w="1665027">
                  <a:extLst>
                    <a:ext uri="{9D8B030D-6E8A-4147-A177-3AD203B41FA5}">
                      <a16:colId xmlns:a16="http://schemas.microsoft.com/office/drawing/2014/main" val="3165510541"/>
                    </a:ext>
                  </a:extLst>
                </a:gridCol>
                <a:gridCol w="1596788">
                  <a:extLst>
                    <a:ext uri="{9D8B030D-6E8A-4147-A177-3AD203B41FA5}">
                      <a16:colId xmlns:a16="http://schemas.microsoft.com/office/drawing/2014/main" val="2629789768"/>
                    </a:ext>
                  </a:extLst>
                </a:gridCol>
                <a:gridCol w="1692322">
                  <a:extLst>
                    <a:ext uri="{9D8B030D-6E8A-4147-A177-3AD203B41FA5}">
                      <a16:colId xmlns:a16="http://schemas.microsoft.com/office/drawing/2014/main" val="2361171534"/>
                    </a:ext>
                  </a:extLst>
                </a:gridCol>
                <a:gridCol w="1323833">
                  <a:extLst>
                    <a:ext uri="{9D8B030D-6E8A-4147-A177-3AD203B41FA5}">
                      <a16:colId xmlns:a16="http://schemas.microsoft.com/office/drawing/2014/main" val="129473306"/>
                    </a:ext>
                  </a:extLst>
                </a:gridCol>
                <a:gridCol w="1910686">
                  <a:extLst>
                    <a:ext uri="{9D8B030D-6E8A-4147-A177-3AD203B41FA5}">
                      <a16:colId xmlns:a16="http://schemas.microsoft.com/office/drawing/2014/main" val="1955839416"/>
                    </a:ext>
                  </a:extLst>
                </a:gridCol>
              </a:tblGrid>
              <a:tr h="433529">
                <a:tc>
                  <a:txBody>
                    <a:bodyPr/>
                    <a:lstStyle/>
                    <a:p>
                      <a:pPr latinLnBrk="1"/>
                      <a:endParaRPr lang="ko-KR" altLang="en-US" dirty="0"/>
                    </a:p>
                  </a:txBody>
                  <a:tcPr/>
                </a:tc>
                <a:tc>
                  <a:txBody>
                    <a:bodyPr/>
                    <a:lstStyle/>
                    <a:p>
                      <a:pPr latinLnBrk="1"/>
                      <a:r>
                        <a:rPr lang="en-US" altLang="ko-KR" dirty="0"/>
                        <a:t>R3(Before)</a:t>
                      </a:r>
                      <a:endParaRPr lang="ko-KR" altLang="en-US" dirty="0"/>
                    </a:p>
                  </a:txBody>
                  <a:tcPr/>
                </a:tc>
                <a:tc>
                  <a:txBody>
                    <a:bodyPr/>
                    <a:lstStyle/>
                    <a:p>
                      <a:pPr latinLnBrk="1"/>
                      <a:r>
                        <a:rPr lang="en-US" altLang="ko-KR" dirty="0"/>
                        <a:t>R4(Before)</a:t>
                      </a:r>
                      <a:endParaRPr lang="ko-KR" altLang="en-US" dirty="0"/>
                    </a:p>
                  </a:txBody>
                  <a:tcPr/>
                </a:tc>
                <a:tc>
                  <a:txBody>
                    <a:bodyPr/>
                    <a:lstStyle/>
                    <a:p>
                      <a:pPr latinLnBrk="1"/>
                      <a:r>
                        <a:rPr lang="en-US" altLang="ko-KR" dirty="0"/>
                        <a:t>R5 (Before)</a:t>
                      </a:r>
                      <a:endParaRPr lang="ko-KR" altLang="en-US" dirty="0"/>
                    </a:p>
                  </a:txBody>
                  <a:tcPr/>
                </a:tc>
                <a:tc>
                  <a:txBody>
                    <a:bodyPr/>
                    <a:lstStyle/>
                    <a:p>
                      <a:pPr latinLnBrk="1"/>
                      <a:r>
                        <a:rPr lang="en-US" altLang="ko-KR" dirty="0"/>
                        <a:t>R5(After)</a:t>
                      </a:r>
                      <a:endParaRPr lang="ko-KR" altLang="en-US" dirty="0"/>
                    </a:p>
                  </a:txBody>
                  <a:tcPr/>
                </a:tc>
                <a:tc>
                  <a:txBody>
                    <a:bodyPr/>
                    <a:lstStyle/>
                    <a:p>
                      <a:pPr latinLnBrk="1"/>
                      <a:r>
                        <a:rPr lang="en-US" altLang="ko-KR" dirty="0"/>
                        <a:t>CPSR(After)</a:t>
                      </a:r>
                      <a:endParaRPr lang="ko-KR" altLang="en-US" dirty="0"/>
                    </a:p>
                  </a:txBody>
                  <a:tcPr/>
                </a:tc>
                <a:extLst>
                  <a:ext uri="{0D108BD9-81ED-4DB2-BD59-A6C34878D82A}">
                    <a16:rowId xmlns:a16="http://schemas.microsoft.com/office/drawing/2014/main" val="1451143591"/>
                  </a:ext>
                </a:extLst>
              </a:tr>
              <a:tr h="515788">
                <a:tc>
                  <a:txBody>
                    <a:bodyPr/>
                    <a:lstStyle/>
                    <a:p>
                      <a:pPr latinLnBrk="1"/>
                      <a:r>
                        <a:rPr lang="en-US" altLang="ko-KR" dirty="0"/>
                        <a:t>AND R5,R3,R4</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13701761"/>
                  </a:ext>
                </a:extLst>
              </a:tr>
              <a:tr h="515788">
                <a:tc>
                  <a:txBody>
                    <a:bodyPr/>
                    <a:lstStyle/>
                    <a:p>
                      <a:pPr latinLnBrk="1"/>
                      <a:r>
                        <a:rPr lang="en-US" altLang="ko-KR" dirty="0"/>
                        <a:t>ORR R5,R3,R4</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282820040"/>
                  </a:ext>
                </a:extLst>
              </a:tr>
              <a:tr h="257894">
                <a:tc>
                  <a:txBody>
                    <a:bodyPr/>
                    <a:lstStyle/>
                    <a:p>
                      <a:pPr latinLnBrk="1"/>
                      <a:r>
                        <a:rPr lang="en-US" altLang="ko-KR" dirty="0"/>
                        <a:t> EOR R5,R3,R4</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2900250"/>
                  </a:ext>
                </a:extLst>
              </a:tr>
              <a:tr h="257894">
                <a:tc>
                  <a:txBody>
                    <a:bodyPr/>
                    <a:lstStyle/>
                    <a:p>
                      <a:pPr latinLnBrk="1"/>
                      <a:r>
                        <a:rPr lang="en-US" altLang="ko-KR" dirty="0"/>
                        <a:t> BIC R5, R3, R4</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282991632"/>
                  </a:ext>
                </a:extLst>
              </a:tr>
              <a:tr h="515788">
                <a:tc>
                  <a:txBody>
                    <a:bodyPr/>
                    <a:lstStyle/>
                    <a:p>
                      <a:pPr latinLnBrk="1"/>
                      <a:r>
                        <a:rPr lang="en-US" altLang="ko-KR" dirty="0"/>
                        <a:t> BIC R5,R3,#0x10</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509493482"/>
                  </a:ext>
                </a:extLst>
              </a:tr>
              <a:tr h="257894">
                <a:tc>
                  <a:txBody>
                    <a:bodyPr/>
                    <a:lstStyle/>
                    <a:p>
                      <a:pPr latinLnBrk="1"/>
                      <a:r>
                        <a:rPr lang="en-US" altLang="ko-KR" dirty="0"/>
                        <a:t> BIC R5, R3, #0x30</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61052699"/>
                  </a:ext>
                </a:extLst>
              </a:tr>
              <a:tr h="257894">
                <a:tc>
                  <a:txBody>
                    <a:bodyPr/>
                    <a:lstStyle/>
                    <a:p>
                      <a:pPr latinLnBrk="1"/>
                      <a:r>
                        <a:rPr lang="en-US" altLang="ko-KR" dirty="0"/>
                        <a:t> BICS R5, R3, #0x30</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5024629"/>
                  </a:ext>
                </a:extLst>
              </a:tr>
            </a:tbl>
          </a:graphicData>
        </a:graphic>
      </p:graphicFrame>
    </p:spTree>
    <p:extLst>
      <p:ext uri="{BB962C8B-B14F-4D97-AF65-F5344CB8AC3E}">
        <p14:creationId xmlns:p14="http://schemas.microsoft.com/office/powerpoint/2010/main" val="18758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2C104B6-A558-48A2-A527-6A870189FEF5}"/>
              </a:ext>
            </a:extLst>
          </p:cNvPr>
          <p:cNvSpPr>
            <a:spLocks noGrp="1"/>
          </p:cNvSpPr>
          <p:nvPr>
            <p:ph idx="1"/>
          </p:nvPr>
        </p:nvSpPr>
        <p:spPr/>
        <p:txBody>
          <a:bodyPr/>
          <a:lstStyle/>
          <a:p>
            <a:r>
              <a:rPr lang="en-US" altLang="ko-KR" dirty="0"/>
              <a:t>Each line of assembly language source code form:  </a:t>
            </a:r>
          </a:p>
          <a:p>
            <a:pPr marL="0" indent="0">
              <a:buNone/>
            </a:pPr>
            <a:r>
              <a:rPr lang="en-US" altLang="ko-KR" dirty="0"/>
              <a:t>      {label} {</a:t>
            </a:r>
            <a:r>
              <a:rPr lang="en-US" altLang="ko-KR" dirty="0" err="1"/>
              <a:t>instruction|directive|pseudo-instruction</a:t>
            </a:r>
            <a:r>
              <a:rPr lang="en-US" altLang="ko-KR" dirty="0"/>
              <a:t>} {;comment}</a:t>
            </a:r>
          </a:p>
          <a:p>
            <a:r>
              <a:rPr lang="en-US" altLang="ko-KR" dirty="0"/>
              <a:t>label </a:t>
            </a:r>
          </a:p>
          <a:p>
            <a:pPr lvl="1"/>
            <a:r>
              <a:rPr lang="en-US" altLang="ko-KR" dirty="0"/>
              <a:t>is a address symbol </a:t>
            </a:r>
          </a:p>
          <a:p>
            <a:pPr lvl="1"/>
            <a:r>
              <a:rPr lang="en-US" altLang="ko-KR" dirty="0"/>
              <a:t>In some directives it is a symbol for a variable (address) or a constant</a:t>
            </a:r>
          </a:p>
          <a:p>
            <a:pPr lvl="1"/>
            <a:r>
              <a:rPr lang="en-US" altLang="ko-KR" dirty="0"/>
              <a:t>must begin in the first column</a:t>
            </a:r>
          </a:p>
          <a:p>
            <a:pPr lvl="1"/>
            <a:r>
              <a:rPr lang="en-US" altLang="ko-KR" dirty="0"/>
              <a:t>optional</a:t>
            </a:r>
          </a:p>
          <a:p>
            <a:r>
              <a:rPr lang="en-US" altLang="ko-KR" dirty="0"/>
              <a:t>directive</a:t>
            </a:r>
          </a:p>
          <a:p>
            <a:pPr lvl="1"/>
            <a:r>
              <a:rPr lang="en-US" altLang="ko-KR" dirty="0"/>
              <a:t>provides important information to the assembler</a:t>
            </a:r>
          </a:p>
          <a:p>
            <a:pPr lvl="1"/>
            <a:r>
              <a:rPr lang="en-US" altLang="ko-KR" dirty="0"/>
              <a:t>similar to C compiler directives</a:t>
            </a:r>
          </a:p>
          <a:p>
            <a:r>
              <a:rPr lang="en-US" altLang="ko-KR" dirty="0"/>
              <a:t>instruction and pseudo instruction must begin with white space</a:t>
            </a:r>
          </a:p>
        </p:txBody>
      </p:sp>
      <p:sp>
        <p:nvSpPr>
          <p:cNvPr id="3" name="제목 2">
            <a:extLst>
              <a:ext uri="{FF2B5EF4-FFF2-40B4-BE49-F238E27FC236}">
                <a16:creationId xmlns:a16="http://schemas.microsoft.com/office/drawing/2014/main" id="{5184016B-1D1F-41BD-AD0A-E09F1D5CB058}"/>
              </a:ext>
            </a:extLst>
          </p:cNvPr>
          <p:cNvSpPr>
            <a:spLocks noGrp="1"/>
          </p:cNvSpPr>
          <p:nvPr>
            <p:ph type="title"/>
          </p:nvPr>
        </p:nvSpPr>
        <p:spPr/>
        <p:txBody>
          <a:bodyPr>
            <a:normAutofit/>
          </a:bodyPr>
          <a:lstStyle/>
          <a:p>
            <a:r>
              <a:rPr lang="en-US" altLang="ko-KR" dirty="0"/>
              <a:t>Assembler Structure </a:t>
            </a:r>
            <a:endParaRPr lang="ko-KR" altLang="en-US" dirty="0"/>
          </a:p>
        </p:txBody>
      </p:sp>
      <p:sp>
        <p:nvSpPr>
          <p:cNvPr id="4" name="슬라이드 번호 개체 틀 3">
            <a:extLst>
              <a:ext uri="{FF2B5EF4-FFF2-40B4-BE49-F238E27FC236}">
                <a16:creationId xmlns:a16="http://schemas.microsoft.com/office/drawing/2014/main" id="{3AE52906-546D-4C41-888D-F339BEFC25F9}"/>
              </a:ext>
            </a:extLst>
          </p:cNvPr>
          <p:cNvSpPr>
            <a:spLocks noGrp="1"/>
          </p:cNvSpPr>
          <p:nvPr>
            <p:ph type="sldNum" sz="quarter" idx="11"/>
          </p:nvPr>
        </p:nvSpPr>
        <p:spPr/>
        <p:txBody>
          <a:bodyPr/>
          <a:lstStyle/>
          <a:p>
            <a:pPr>
              <a:defRPr/>
            </a:pPr>
            <a:fld id="{CC97683C-4E8F-4169-8AF5-C7FB94C4FFF7}" type="slidenum">
              <a:rPr lang="en-US" altLang="ko-KR" smtClean="0"/>
              <a:pPr>
                <a:defRPr/>
              </a:pPr>
              <a:t>3</a:t>
            </a:fld>
            <a:endParaRPr lang="ko-KR" altLang="en-US"/>
          </a:p>
        </p:txBody>
      </p:sp>
    </p:spTree>
    <p:extLst>
      <p:ext uri="{BB962C8B-B14F-4D97-AF65-F5344CB8AC3E}">
        <p14:creationId xmlns:p14="http://schemas.microsoft.com/office/powerpoint/2010/main" val="368434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B2E0BF9-E3C0-4367-8E7D-688A9CB18981}"/>
              </a:ext>
            </a:extLst>
          </p:cNvPr>
          <p:cNvSpPr>
            <a:spLocks noGrp="1"/>
          </p:cNvSpPr>
          <p:nvPr>
            <p:ph idx="1"/>
          </p:nvPr>
        </p:nvSpPr>
        <p:spPr>
          <a:xfrm>
            <a:off x="718457" y="1755776"/>
            <a:ext cx="11051118" cy="4206875"/>
          </a:xfrm>
        </p:spPr>
        <p:txBody>
          <a:bodyPr/>
          <a:lstStyle/>
          <a:p>
            <a:r>
              <a:rPr lang="en-US" altLang="ko-KR" dirty="0"/>
              <a:t>Operator: Instruction Mnemonics such as ADD for addition, MOV for move</a:t>
            </a:r>
          </a:p>
          <a:p>
            <a:r>
              <a:rPr lang="en-US" altLang="ko-KR" dirty="0"/>
              <a:t>Conditional Codes: optional inclusion of condition code with instructions enabling </a:t>
            </a:r>
            <a:r>
              <a:rPr lang="en-US" altLang="ko-KR" dirty="0" err="1"/>
              <a:t>conditionl</a:t>
            </a:r>
            <a:r>
              <a:rPr lang="en-US" altLang="ko-KR" dirty="0"/>
              <a:t> execution.</a:t>
            </a:r>
          </a:p>
          <a:p>
            <a:pPr lvl="1"/>
            <a:r>
              <a:rPr lang="en-US" altLang="ko-KR" dirty="0"/>
              <a:t>is a suffix attached to the instruction mnemonics like EQ(equal), NE(not equal), GT*greater)</a:t>
            </a:r>
          </a:p>
          <a:p>
            <a:pPr lvl="1"/>
            <a:r>
              <a:rPr lang="en-US" altLang="ko-KR" dirty="0"/>
              <a:t>Ex) ADDEQ, ADDNE, ADDGT</a:t>
            </a:r>
          </a:p>
          <a:p>
            <a:pPr lvl="2"/>
            <a:r>
              <a:rPr lang="en-US" altLang="ko-KR" dirty="0"/>
              <a:t>compared with zero, [X0]</a:t>
            </a:r>
          </a:p>
          <a:p>
            <a:r>
              <a:rPr lang="en-US" altLang="ko-KR" dirty="0"/>
              <a:t>Operands(registers): Rn (n = 0,…, 15) or PC, SP, LR for special register</a:t>
            </a:r>
          </a:p>
          <a:p>
            <a:r>
              <a:rPr lang="en-US" altLang="ko-KR" dirty="0"/>
              <a:t>Operands(immediate): prefix # and value like #16 (decimal 16), #0x1F (</a:t>
            </a:r>
            <a:r>
              <a:rPr lang="en-US" altLang="ko-KR" dirty="0" err="1"/>
              <a:t>hexa</a:t>
            </a:r>
            <a:r>
              <a:rPr lang="en-US" altLang="ko-KR" dirty="0"/>
              <a:t> 1F), </a:t>
            </a:r>
          </a:p>
          <a:p>
            <a:r>
              <a:rPr lang="en-US" altLang="ko-KR" dirty="0"/>
              <a:t>Operands(memory access): use brackets like [R1]</a:t>
            </a:r>
          </a:p>
          <a:p>
            <a:r>
              <a:rPr lang="en-US" altLang="ko-KR" dirty="0"/>
              <a:t>Operands(Shift and Rotate): LSL #2 (shift left 2bit), ROR #2 (rotate 2 bits)</a:t>
            </a:r>
          </a:p>
          <a:p>
            <a:r>
              <a:rPr lang="en-US" altLang="ko-KR" dirty="0"/>
              <a:t>Labels: marking positions in code (symbol for address)</a:t>
            </a:r>
            <a:endParaRPr lang="ko-KR" altLang="en-US" dirty="0"/>
          </a:p>
        </p:txBody>
      </p:sp>
      <p:sp>
        <p:nvSpPr>
          <p:cNvPr id="3" name="제목 2">
            <a:extLst>
              <a:ext uri="{FF2B5EF4-FFF2-40B4-BE49-F238E27FC236}">
                <a16:creationId xmlns:a16="http://schemas.microsoft.com/office/drawing/2014/main" id="{7E64D3A4-53EF-4BB4-8195-91BDF11BB6A5}"/>
              </a:ext>
            </a:extLst>
          </p:cNvPr>
          <p:cNvSpPr>
            <a:spLocks noGrp="1"/>
          </p:cNvSpPr>
          <p:nvPr>
            <p:ph type="title"/>
          </p:nvPr>
        </p:nvSpPr>
        <p:spPr/>
        <p:txBody>
          <a:bodyPr/>
          <a:lstStyle/>
          <a:p>
            <a:r>
              <a:rPr lang="en-US" altLang="ko-KR" dirty="0"/>
              <a:t>UAL Syntax</a:t>
            </a:r>
            <a:endParaRPr lang="ko-KR" altLang="en-US" dirty="0"/>
          </a:p>
        </p:txBody>
      </p:sp>
      <p:sp>
        <p:nvSpPr>
          <p:cNvPr id="4" name="슬라이드 번호 개체 틀 3">
            <a:extLst>
              <a:ext uri="{FF2B5EF4-FFF2-40B4-BE49-F238E27FC236}">
                <a16:creationId xmlns:a16="http://schemas.microsoft.com/office/drawing/2014/main" id="{BBF1BCFE-3369-4DA9-A263-3DA180E55177}"/>
              </a:ext>
            </a:extLst>
          </p:cNvPr>
          <p:cNvSpPr>
            <a:spLocks noGrp="1"/>
          </p:cNvSpPr>
          <p:nvPr>
            <p:ph type="sldNum" sz="quarter" idx="11"/>
          </p:nvPr>
        </p:nvSpPr>
        <p:spPr/>
        <p:txBody>
          <a:bodyPr/>
          <a:lstStyle/>
          <a:p>
            <a:pPr>
              <a:defRPr/>
            </a:pPr>
            <a:fld id="{CC97683C-4E8F-4169-8AF5-C7FB94C4FFF7}" type="slidenum">
              <a:rPr lang="en-US" altLang="ko-KR" smtClean="0"/>
              <a:pPr>
                <a:defRPr/>
              </a:pPr>
              <a:t>4</a:t>
            </a:fld>
            <a:endParaRPr lang="ko-KR" altLang="en-US"/>
          </a:p>
        </p:txBody>
      </p:sp>
    </p:spTree>
    <p:extLst>
      <p:ext uri="{BB962C8B-B14F-4D97-AF65-F5344CB8AC3E}">
        <p14:creationId xmlns:p14="http://schemas.microsoft.com/office/powerpoint/2010/main" val="223086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4CBEAE-EC5D-4EA3-B2FA-AC008C2C66E9}"/>
              </a:ext>
            </a:extLst>
          </p:cNvPr>
          <p:cNvSpPr>
            <a:spLocks noGrp="1"/>
          </p:cNvSpPr>
          <p:nvPr>
            <p:ph idx="1"/>
          </p:nvPr>
        </p:nvSpPr>
        <p:spPr/>
        <p:txBody>
          <a:bodyPr/>
          <a:lstStyle/>
          <a:p>
            <a:pPr marL="228600" lvl="1" indent="0">
              <a:buNone/>
            </a:pPr>
            <a:endParaRPr lang="en-US" altLang="ko-KR" dirty="0"/>
          </a:p>
        </p:txBody>
      </p:sp>
      <p:sp>
        <p:nvSpPr>
          <p:cNvPr id="3" name="제목 2">
            <a:extLst>
              <a:ext uri="{FF2B5EF4-FFF2-40B4-BE49-F238E27FC236}">
                <a16:creationId xmlns:a16="http://schemas.microsoft.com/office/drawing/2014/main" id="{5C30E1FA-6223-4873-BA71-D6D384A03689}"/>
              </a:ext>
            </a:extLst>
          </p:cNvPr>
          <p:cNvSpPr>
            <a:spLocks noGrp="1"/>
          </p:cNvSpPr>
          <p:nvPr>
            <p:ph type="title"/>
          </p:nvPr>
        </p:nvSpPr>
        <p:spPr/>
        <p:txBody>
          <a:bodyPr/>
          <a:lstStyle/>
          <a:p>
            <a:r>
              <a:rPr lang="en-US" altLang="ko-KR" dirty="0"/>
              <a:t>Assembler Directives</a:t>
            </a:r>
            <a:endParaRPr lang="ko-KR" altLang="en-US" dirty="0"/>
          </a:p>
        </p:txBody>
      </p:sp>
      <p:sp>
        <p:nvSpPr>
          <p:cNvPr id="4" name="슬라이드 번호 개체 틀 3">
            <a:extLst>
              <a:ext uri="{FF2B5EF4-FFF2-40B4-BE49-F238E27FC236}">
                <a16:creationId xmlns:a16="http://schemas.microsoft.com/office/drawing/2014/main" id="{D2F7F88E-C556-4B9F-B16E-4344ED531DB8}"/>
              </a:ext>
            </a:extLst>
          </p:cNvPr>
          <p:cNvSpPr>
            <a:spLocks noGrp="1"/>
          </p:cNvSpPr>
          <p:nvPr>
            <p:ph type="sldNum" sz="quarter" idx="11"/>
          </p:nvPr>
        </p:nvSpPr>
        <p:spPr/>
        <p:txBody>
          <a:bodyPr/>
          <a:lstStyle/>
          <a:p>
            <a:pPr>
              <a:defRPr/>
            </a:pPr>
            <a:fld id="{CC97683C-4E8F-4169-8AF5-C7FB94C4FFF7}" type="slidenum">
              <a:rPr lang="en-US" altLang="ko-KR" smtClean="0"/>
              <a:pPr>
                <a:defRPr/>
              </a:pPr>
              <a:t>5</a:t>
            </a:fld>
            <a:endParaRPr lang="ko-KR" altLang="en-US"/>
          </a:p>
        </p:txBody>
      </p:sp>
      <p:graphicFrame>
        <p:nvGraphicFramePr>
          <p:cNvPr id="5" name="표 4">
            <a:extLst>
              <a:ext uri="{FF2B5EF4-FFF2-40B4-BE49-F238E27FC236}">
                <a16:creationId xmlns:a16="http://schemas.microsoft.com/office/drawing/2014/main" id="{A0A8E0ED-8386-4114-AB98-CD881C7733B9}"/>
              </a:ext>
            </a:extLst>
          </p:cNvPr>
          <p:cNvGraphicFramePr>
            <a:graphicFrameLocks noGrp="1"/>
          </p:cNvGraphicFramePr>
          <p:nvPr>
            <p:extLst>
              <p:ext uri="{D42A27DB-BD31-4B8C-83A1-F6EECF244321}">
                <p14:modId xmlns:p14="http://schemas.microsoft.com/office/powerpoint/2010/main" val="2060729827"/>
              </p:ext>
            </p:extLst>
          </p:nvPr>
        </p:nvGraphicFramePr>
        <p:xfrm>
          <a:off x="226482" y="2028826"/>
          <a:ext cx="11687017" cy="4394200"/>
        </p:xfrm>
        <a:graphic>
          <a:graphicData uri="http://schemas.openxmlformats.org/drawingml/2006/table">
            <a:tbl>
              <a:tblPr firstRow="1" bandRow="1">
                <a:tableStyleId>{5C22544A-7EE6-4342-B048-85BDC9FD1C3A}</a:tableStyleId>
              </a:tblPr>
              <a:tblGrid>
                <a:gridCol w="1370684">
                  <a:extLst>
                    <a:ext uri="{9D8B030D-6E8A-4147-A177-3AD203B41FA5}">
                      <a16:colId xmlns:a16="http://schemas.microsoft.com/office/drawing/2014/main" val="940122953"/>
                    </a:ext>
                  </a:extLst>
                </a:gridCol>
                <a:gridCol w="2694214">
                  <a:extLst>
                    <a:ext uri="{9D8B030D-6E8A-4147-A177-3AD203B41FA5}">
                      <a16:colId xmlns:a16="http://schemas.microsoft.com/office/drawing/2014/main" val="582564267"/>
                    </a:ext>
                  </a:extLst>
                </a:gridCol>
                <a:gridCol w="3216729">
                  <a:extLst>
                    <a:ext uri="{9D8B030D-6E8A-4147-A177-3AD203B41FA5}">
                      <a16:colId xmlns:a16="http://schemas.microsoft.com/office/drawing/2014/main" val="1137130126"/>
                    </a:ext>
                  </a:extLst>
                </a:gridCol>
                <a:gridCol w="4405390">
                  <a:extLst>
                    <a:ext uri="{9D8B030D-6E8A-4147-A177-3AD203B41FA5}">
                      <a16:colId xmlns:a16="http://schemas.microsoft.com/office/drawing/2014/main" val="2066031376"/>
                    </a:ext>
                  </a:extLst>
                </a:gridCol>
              </a:tblGrid>
              <a:tr h="370840">
                <a:tc>
                  <a:txBody>
                    <a:bodyPr/>
                    <a:lstStyle/>
                    <a:p>
                      <a:pPr latinLnBrk="1"/>
                      <a:r>
                        <a:rPr lang="en-US" altLang="ko-KR" dirty="0"/>
                        <a:t>Directive</a:t>
                      </a:r>
                      <a:endParaRPr lang="ko-KR" altLang="en-US" dirty="0"/>
                    </a:p>
                  </a:txBody>
                  <a:tcPr/>
                </a:tc>
                <a:tc>
                  <a:txBody>
                    <a:bodyPr/>
                    <a:lstStyle/>
                    <a:p>
                      <a:pPr latinLnBrk="1"/>
                      <a:r>
                        <a:rPr lang="en-US" altLang="ko-KR" dirty="0"/>
                        <a:t>Meaning</a:t>
                      </a:r>
                      <a:endParaRPr lang="ko-KR" altLang="en-US" dirty="0"/>
                    </a:p>
                  </a:txBody>
                  <a:tcPr/>
                </a:tc>
                <a:tc>
                  <a:txBody>
                    <a:bodyPr/>
                    <a:lstStyle/>
                    <a:p>
                      <a:pPr latinLnBrk="1"/>
                      <a:r>
                        <a:rPr lang="en-US" altLang="ko-KR" dirty="0"/>
                        <a:t>Example</a:t>
                      </a:r>
                      <a:endParaRPr lang="ko-KR" altLang="en-US" dirty="0"/>
                    </a:p>
                  </a:txBody>
                  <a:tcPr/>
                </a:tc>
                <a:tc>
                  <a:txBody>
                    <a:bodyPr/>
                    <a:lstStyle/>
                    <a:p>
                      <a:pPr latinLnBrk="1"/>
                      <a:r>
                        <a:rPr lang="en-US" altLang="ko-KR" dirty="0"/>
                        <a:t>Note</a:t>
                      </a:r>
                      <a:endParaRPr lang="ko-KR" altLang="en-US" dirty="0"/>
                    </a:p>
                  </a:txBody>
                  <a:tcPr/>
                </a:tc>
                <a:extLst>
                  <a:ext uri="{0D108BD9-81ED-4DB2-BD59-A6C34878D82A}">
                    <a16:rowId xmlns:a16="http://schemas.microsoft.com/office/drawing/2014/main" val="765587897"/>
                  </a:ext>
                </a:extLst>
              </a:tr>
              <a:tr h="370840">
                <a:tc>
                  <a:txBody>
                    <a:bodyPr/>
                    <a:lstStyle/>
                    <a:p>
                      <a:pPr latinLnBrk="1"/>
                      <a:r>
                        <a:rPr lang="en-US" altLang="ko-KR" dirty="0"/>
                        <a:t>DCD</a:t>
                      </a:r>
                      <a:endParaRPr lang="ko-KR" altLang="en-US" dirty="0"/>
                    </a:p>
                  </a:txBody>
                  <a:tcPr/>
                </a:tc>
                <a:tc>
                  <a:txBody>
                    <a:bodyPr/>
                    <a:lstStyle/>
                    <a:p>
                      <a:pPr latinLnBrk="1"/>
                      <a:r>
                        <a:rPr lang="en-US" altLang="ko-KR" dirty="0"/>
                        <a:t>Define Constant Double (32bits)</a:t>
                      </a:r>
                      <a:endParaRPr lang="ko-KR" altLang="en-US" dirty="0"/>
                    </a:p>
                  </a:txBody>
                  <a:tcPr/>
                </a:tc>
                <a:tc>
                  <a:txBody>
                    <a:bodyPr/>
                    <a:lstStyle/>
                    <a:p>
                      <a:pPr latinLnBrk="1"/>
                      <a:r>
                        <a:rPr lang="en-US" altLang="ko-KR" dirty="0"/>
                        <a:t>DAT  DCD d1, d2, d3, …, </a:t>
                      </a:r>
                      <a:r>
                        <a:rPr lang="en-US" altLang="ko-KR" dirty="0" err="1"/>
                        <a:t>dn</a:t>
                      </a:r>
                      <a:endParaRPr lang="ko-KR" altLang="en-US" dirty="0"/>
                    </a:p>
                  </a:txBody>
                  <a:tcPr/>
                </a:tc>
                <a:tc>
                  <a:txBody>
                    <a:bodyPr/>
                    <a:lstStyle/>
                    <a:p>
                      <a:pPr latinLnBrk="1"/>
                      <a:r>
                        <a:rPr lang="en-US" altLang="ko-KR" dirty="0"/>
                        <a:t>in data memory set next n words to numeric value given by d1, d2, … </a:t>
                      </a:r>
                      <a:r>
                        <a:rPr lang="en-US" altLang="ko-KR" dirty="0" err="1"/>
                        <a:t>dn</a:t>
                      </a:r>
                      <a:r>
                        <a:rPr lang="en-US" altLang="ko-KR" dirty="0"/>
                        <a:t> </a:t>
                      </a:r>
                      <a:endParaRPr lang="ko-KR" altLang="en-US" dirty="0"/>
                    </a:p>
                  </a:txBody>
                  <a:tcPr/>
                </a:tc>
                <a:extLst>
                  <a:ext uri="{0D108BD9-81ED-4DB2-BD59-A6C34878D82A}">
                    <a16:rowId xmlns:a16="http://schemas.microsoft.com/office/drawing/2014/main" val="1357223596"/>
                  </a:ext>
                </a:extLst>
              </a:tr>
              <a:tr h="370840">
                <a:tc>
                  <a:txBody>
                    <a:bodyPr/>
                    <a:lstStyle/>
                    <a:p>
                      <a:pPr latinLnBrk="1"/>
                      <a:r>
                        <a:rPr lang="en-US" altLang="ko-KR" dirty="0"/>
                        <a:t>DCB</a:t>
                      </a:r>
                      <a:endParaRPr lang="ko-KR" altLang="en-US" dirty="0"/>
                    </a:p>
                  </a:txBody>
                  <a:tcPr/>
                </a:tc>
                <a:tc>
                  <a:txBody>
                    <a:bodyPr/>
                    <a:lstStyle/>
                    <a:p>
                      <a:pPr latinLnBrk="1"/>
                      <a:r>
                        <a:rPr lang="en-US" altLang="ko-KR" dirty="0"/>
                        <a:t>Define Constant Byte (8bit)</a:t>
                      </a:r>
                      <a:endParaRPr lang="ko-KR" altLang="en-US" dirty="0"/>
                    </a:p>
                  </a:txBody>
                  <a:tcPr/>
                </a:tc>
                <a:tc>
                  <a:txBody>
                    <a:bodyPr/>
                    <a:lstStyle/>
                    <a:p>
                      <a:pPr latinLnBrk="1"/>
                      <a:r>
                        <a:rPr lang="en-US" altLang="ko-KR" dirty="0"/>
                        <a:t>DAT2 DCB d1, d2, …, </a:t>
                      </a:r>
                      <a:r>
                        <a:rPr lang="en-US" altLang="ko-KR" dirty="0" err="1"/>
                        <a:t>dn</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 data memory set next n bytes to numeric value given by d1, d2, … </a:t>
                      </a:r>
                      <a:r>
                        <a:rPr lang="en-US" altLang="ko-KR" dirty="0" err="1"/>
                        <a:t>dn</a:t>
                      </a:r>
                      <a:r>
                        <a:rPr lang="en-US" altLang="ko-KR" dirty="0"/>
                        <a:t> </a:t>
                      </a:r>
                      <a:endParaRPr lang="ko-KR" altLang="en-US" dirty="0"/>
                    </a:p>
                    <a:p>
                      <a:pPr latinLnBrk="1"/>
                      <a:r>
                        <a:rPr lang="en-US" altLang="ko-KR" dirty="0"/>
                        <a:t>n must be dividable by 4</a:t>
                      </a:r>
                    </a:p>
                    <a:p>
                      <a:pPr latinLnBrk="1"/>
                      <a:r>
                        <a:rPr lang="en-US" altLang="ko-KR" dirty="0"/>
                        <a:t>Bytes are written in Little-endian order</a:t>
                      </a:r>
                      <a:endParaRPr lang="ko-KR" altLang="en-US" dirty="0"/>
                    </a:p>
                  </a:txBody>
                  <a:tcPr/>
                </a:tc>
                <a:extLst>
                  <a:ext uri="{0D108BD9-81ED-4DB2-BD59-A6C34878D82A}">
                    <a16:rowId xmlns:a16="http://schemas.microsoft.com/office/drawing/2014/main" val="2464108452"/>
                  </a:ext>
                </a:extLst>
              </a:tr>
              <a:tr h="370840">
                <a:tc>
                  <a:txBody>
                    <a:bodyPr/>
                    <a:lstStyle/>
                    <a:p>
                      <a:pPr latinLnBrk="1"/>
                      <a:r>
                        <a:rPr lang="en-US" altLang="ko-KR" dirty="0"/>
                        <a:t>FILL</a:t>
                      </a:r>
                      <a:endParaRPr lang="ko-KR" altLang="en-US" dirty="0"/>
                    </a:p>
                  </a:txBody>
                  <a:tcPr/>
                </a:tc>
                <a:tc>
                  <a:txBody>
                    <a:bodyPr/>
                    <a:lstStyle/>
                    <a:p>
                      <a:pPr latinLnBrk="1"/>
                      <a:r>
                        <a:rPr lang="en-US" altLang="ko-KR" dirty="0"/>
                        <a:t>Fill the space (#words)</a:t>
                      </a:r>
                      <a:endParaRPr lang="ko-KR" altLang="en-US" dirty="0"/>
                    </a:p>
                  </a:txBody>
                  <a:tcPr/>
                </a:tc>
                <a:tc>
                  <a:txBody>
                    <a:bodyPr/>
                    <a:lstStyle/>
                    <a:p>
                      <a:pPr latinLnBrk="1"/>
                      <a:r>
                        <a:rPr lang="en-US" altLang="ko-KR" dirty="0"/>
                        <a:t>DAT3 FILL 40</a:t>
                      </a:r>
                      <a:endParaRPr lang="ko-KR" altLang="en-US" dirty="0"/>
                    </a:p>
                  </a:txBody>
                  <a:tcPr/>
                </a:tc>
                <a:tc>
                  <a:txBody>
                    <a:bodyPr/>
                    <a:lstStyle/>
                    <a:p>
                      <a:pPr latinLnBrk="1"/>
                      <a:r>
                        <a:rPr lang="en-US" altLang="ko-KR" dirty="0"/>
                        <a:t>Fill next 40 words of data memory with zero</a:t>
                      </a:r>
                      <a:endParaRPr lang="ko-KR" altLang="en-US" dirty="0"/>
                    </a:p>
                  </a:txBody>
                  <a:tcPr/>
                </a:tc>
                <a:extLst>
                  <a:ext uri="{0D108BD9-81ED-4DB2-BD59-A6C34878D82A}">
                    <a16:rowId xmlns:a16="http://schemas.microsoft.com/office/drawing/2014/main" val="3660648365"/>
                  </a:ext>
                </a:extLst>
              </a:tr>
              <a:tr h="370840">
                <a:tc>
                  <a:txBody>
                    <a:bodyPr/>
                    <a:lstStyle/>
                    <a:p>
                      <a:pPr latinLnBrk="1"/>
                      <a:r>
                        <a:rPr lang="en-US" altLang="ko-KR" dirty="0"/>
                        <a:t>ADR</a:t>
                      </a:r>
                      <a:endParaRPr lang="ko-KR" altLang="en-US" dirty="0"/>
                    </a:p>
                  </a:txBody>
                  <a:tcPr/>
                </a:tc>
                <a:tc>
                  <a:txBody>
                    <a:bodyPr/>
                    <a:lstStyle/>
                    <a:p>
                      <a:pPr latinLnBrk="1"/>
                      <a:r>
                        <a:rPr lang="en-US" altLang="ko-KR" dirty="0"/>
                        <a:t>Address</a:t>
                      </a:r>
                      <a:endParaRPr lang="ko-KR" altLang="en-US" dirty="0"/>
                    </a:p>
                  </a:txBody>
                  <a:tcPr/>
                </a:tc>
                <a:tc>
                  <a:txBody>
                    <a:bodyPr/>
                    <a:lstStyle/>
                    <a:p>
                      <a:pPr latinLnBrk="1"/>
                      <a:r>
                        <a:rPr lang="en-US" altLang="ko-KR" dirty="0"/>
                        <a:t>ADR  Ra, Label</a:t>
                      </a:r>
                      <a:endParaRPr lang="ko-KR" altLang="en-US" dirty="0"/>
                    </a:p>
                  </a:txBody>
                  <a:tcPr/>
                </a:tc>
                <a:tc>
                  <a:txBody>
                    <a:bodyPr/>
                    <a:lstStyle/>
                    <a:p>
                      <a:pPr latinLnBrk="1"/>
                      <a:r>
                        <a:rPr lang="en-US" altLang="ko-KR" dirty="0"/>
                        <a:t>Set Ra </a:t>
                      </a:r>
                      <a:r>
                        <a:rPr lang="en-US" altLang="ko-KR" dirty="0" err="1"/>
                        <a:t>egister</a:t>
                      </a:r>
                      <a:r>
                        <a:rPr lang="en-US" altLang="ko-KR" dirty="0"/>
                        <a:t> as Label</a:t>
                      </a:r>
                    </a:p>
                    <a:p>
                      <a:pPr latinLnBrk="1"/>
                      <a:r>
                        <a:rPr lang="en-US" altLang="ko-KR" dirty="0"/>
                        <a:t>Same as MOV Ra, #Label but literal values closer to PC are allowed</a:t>
                      </a:r>
                      <a:endParaRPr lang="ko-KR" altLang="en-US" dirty="0"/>
                    </a:p>
                  </a:txBody>
                  <a:tcPr/>
                </a:tc>
                <a:extLst>
                  <a:ext uri="{0D108BD9-81ED-4DB2-BD59-A6C34878D82A}">
                    <a16:rowId xmlns:a16="http://schemas.microsoft.com/office/drawing/2014/main" val="1642683261"/>
                  </a:ext>
                </a:extLst>
              </a:tr>
              <a:tr h="370840">
                <a:tc>
                  <a:txBody>
                    <a:bodyPr/>
                    <a:lstStyle/>
                    <a:p>
                      <a:pPr latinLnBrk="1"/>
                      <a:r>
                        <a:rPr lang="en-US" altLang="ko-KR" dirty="0"/>
                        <a:t>EQU</a:t>
                      </a:r>
                      <a:endParaRPr lang="ko-KR" altLang="en-US" dirty="0"/>
                    </a:p>
                  </a:txBody>
                  <a:tcPr/>
                </a:tc>
                <a:tc>
                  <a:txBody>
                    <a:bodyPr/>
                    <a:lstStyle/>
                    <a:p>
                      <a:pPr latinLnBrk="1"/>
                      <a:r>
                        <a:rPr lang="en-US" altLang="ko-KR" dirty="0"/>
                        <a:t>Equals</a:t>
                      </a:r>
                      <a:endParaRPr lang="ko-KR" altLang="en-US" dirty="0"/>
                    </a:p>
                  </a:txBody>
                  <a:tcPr/>
                </a:tc>
                <a:tc>
                  <a:txBody>
                    <a:bodyPr/>
                    <a:lstStyle/>
                    <a:p>
                      <a:pPr latinLnBrk="1"/>
                      <a:r>
                        <a:rPr lang="en-US" altLang="ko-KR" dirty="0"/>
                        <a:t>LAB2 EQU LABEL+1</a:t>
                      </a:r>
                      <a:endParaRPr lang="ko-KR" altLang="en-US" dirty="0"/>
                    </a:p>
                  </a:txBody>
                  <a:tcPr/>
                </a:tc>
                <a:tc>
                  <a:txBody>
                    <a:bodyPr/>
                    <a:lstStyle/>
                    <a:p>
                      <a:pPr latinLnBrk="1"/>
                      <a:r>
                        <a:rPr lang="en-US" altLang="ko-KR" dirty="0"/>
                        <a:t>Sets its label (LAB2)  equal to given numeric expression (LABEL+4)</a:t>
                      </a:r>
                      <a:endParaRPr lang="ko-KR" altLang="en-US" dirty="0"/>
                    </a:p>
                  </a:txBody>
                  <a:tcPr/>
                </a:tc>
                <a:extLst>
                  <a:ext uri="{0D108BD9-81ED-4DB2-BD59-A6C34878D82A}">
                    <a16:rowId xmlns:a16="http://schemas.microsoft.com/office/drawing/2014/main" val="859073036"/>
                  </a:ext>
                </a:extLst>
              </a:tr>
            </a:tbl>
          </a:graphicData>
        </a:graphic>
      </p:graphicFrame>
    </p:spTree>
    <p:extLst>
      <p:ext uri="{BB962C8B-B14F-4D97-AF65-F5344CB8AC3E}">
        <p14:creationId xmlns:p14="http://schemas.microsoft.com/office/powerpoint/2010/main" val="29495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83CE260-5747-4C14-A6D3-E50CC0A3B21B}"/>
              </a:ext>
            </a:extLst>
          </p:cNvPr>
          <p:cNvSpPr>
            <a:spLocks noGrp="1"/>
          </p:cNvSpPr>
          <p:nvPr>
            <p:ph idx="1"/>
          </p:nvPr>
        </p:nvSpPr>
        <p:spPr>
          <a:xfrm>
            <a:off x="614149" y="1929477"/>
            <a:ext cx="8898341" cy="499824"/>
          </a:xfrm>
        </p:spPr>
        <p:txBody>
          <a:bodyPr/>
          <a:lstStyle/>
          <a:p>
            <a:r>
              <a:rPr lang="en-US" altLang="ko-KR" dirty="0"/>
              <a:t>- What is wrong with the example?</a:t>
            </a:r>
          </a:p>
          <a:p>
            <a:r>
              <a:rPr lang="en-US" altLang="ko-KR" dirty="0"/>
              <a:t>Hint: Look at the immediate values and loading 32-bit constants in the ARM Programming Techniques document.]</a:t>
            </a:r>
            <a:endParaRPr lang="ko-KR" altLang="en-US" dirty="0"/>
          </a:p>
        </p:txBody>
      </p:sp>
      <p:sp>
        <p:nvSpPr>
          <p:cNvPr id="3" name="제목 2">
            <a:extLst>
              <a:ext uri="{FF2B5EF4-FFF2-40B4-BE49-F238E27FC236}">
                <a16:creationId xmlns:a16="http://schemas.microsoft.com/office/drawing/2014/main" id="{D3B7AC5E-106F-4639-B4E7-34F6D6BE6247}"/>
              </a:ext>
            </a:extLst>
          </p:cNvPr>
          <p:cNvSpPr>
            <a:spLocks noGrp="1"/>
          </p:cNvSpPr>
          <p:nvPr>
            <p:ph type="title"/>
          </p:nvPr>
        </p:nvSpPr>
        <p:spPr/>
        <p:txBody>
          <a:bodyPr/>
          <a:lstStyle/>
          <a:p>
            <a:r>
              <a:rPr lang="en-US" altLang="ko-KR" dirty="0"/>
              <a:t>Assembler program sample</a:t>
            </a:r>
            <a:endParaRPr lang="ko-KR" altLang="en-US" dirty="0"/>
          </a:p>
        </p:txBody>
      </p:sp>
      <p:sp>
        <p:nvSpPr>
          <p:cNvPr id="4" name="슬라이드 번호 개체 틀 3">
            <a:extLst>
              <a:ext uri="{FF2B5EF4-FFF2-40B4-BE49-F238E27FC236}">
                <a16:creationId xmlns:a16="http://schemas.microsoft.com/office/drawing/2014/main" id="{6641E090-FE5C-4D39-9142-C4A628015D99}"/>
              </a:ext>
            </a:extLst>
          </p:cNvPr>
          <p:cNvSpPr>
            <a:spLocks noGrp="1"/>
          </p:cNvSpPr>
          <p:nvPr>
            <p:ph type="sldNum" sz="quarter" idx="11"/>
          </p:nvPr>
        </p:nvSpPr>
        <p:spPr>
          <a:xfrm>
            <a:off x="10910183" y="6423026"/>
            <a:ext cx="946151" cy="365125"/>
          </a:xfrm>
        </p:spPr>
        <p:txBody>
          <a:bodyPr/>
          <a:lstStyle/>
          <a:p>
            <a:pPr>
              <a:defRPr/>
            </a:pPr>
            <a:fld id="{CC97683C-4E8F-4169-8AF5-C7FB94C4FFF7}" type="slidenum">
              <a:rPr lang="en-US" altLang="ko-KR" smtClean="0"/>
              <a:pPr>
                <a:defRPr/>
              </a:pPr>
              <a:t>6</a:t>
            </a:fld>
            <a:endParaRPr lang="ko-KR" altLang="en-US"/>
          </a:p>
        </p:txBody>
      </p:sp>
      <p:sp>
        <p:nvSpPr>
          <p:cNvPr id="6" name="직사각형 5">
            <a:extLst>
              <a:ext uri="{FF2B5EF4-FFF2-40B4-BE49-F238E27FC236}">
                <a16:creationId xmlns:a16="http://schemas.microsoft.com/office/drawing/2014/main" id="{AA5209D8-42F1-4352-A06A-769AEBED1688}"/>
              </a:ext>
            </a:extLst>
          </p:cNvPr>
          <p:cNvSpPr/>
          <p:nvPr/>
        </p:nvSpPr>
        <p:spPr>
          <a:xfrm>
            <a:off x="76355" y="3560704"/>
            <a:ext cx="6008583" cy="2585323"/>
          </a:xfrm>
          <a:prstGeom prst="rect">
            <a:avLst/>
          </a:prstGeom>
          <a:ln>
            <a:solidFill>
              <a:schemeClr val="tx1"/>
            </a:solidFill>
          </a:ln>
        </p:spPr>
        <p:txBody>
          <a:bodyPr wrap="square">
            <a:spAutoFit/>
          </a:bodyPr>
          <a:lstStyle/>
          <a:p>
            <a:r>
              <a:rPr lang="en-US" altLang="ko-KR" dirty="0"/>
              <a:t>ENTRY                                    ; mark first instruction</a:t>
            </a:r>
          </a:p>
          <a:p>
            <a:r>
              <a:rPr lang="en-US" altLang="ko-KR" dirty="0"/>
              <a:t>start </a:t>
            </a:r>
          </a:p>
          <a:p>
            <a:r>
              <a:rPr lang="en-US" altLang="ko-KR" dirty="0"/>
              <a:t>     MOV r0, #0x1 	                   ;  = 1 </a:t>
            </a:r>
          </a:p>
          <a:p>
            <a:r>
              <a:rPr lang="en-US" altLang="ko-KR" dirty="0"/>
              <a:t>     MOV r1, </a:t>
            </a:r>
            <a:r>
              <a:rPr lang="en-US" altLang="ko-KR" u="sng" dirty="0"/>
              <a:t>#0x</a:t>
            </a:r>
            <a:r>
              <a:rPr lang="en-US" altLang="ko-KR" b="1" u="sng" dirty="0"/>
              <a:t>FFFFFFFF</a:t>
            </a:r>
            <a:r>
              <a:rPr lang="en-US" altLang="ko-KR" u="sng" dirty="0"/>
              <a:t>       </a:t>
            </a:r>
            <a:r>
              <a:rPr lang="en-US" altLang="ko-KR" dirty="0"/>
              <a:t>; = -1 (signed) </a:t>
            </a:r>
          </a:p>
          <a:p>
            <a:r>
              <a:rPr lang="en-US" altLang="ko-KR" dirty="0"/>
              <a:t>     MOV r2, #0xFF                   ; = 255 </a:t>
            </a:r>
          </a:p>
          <a:p>
            <a:r>
              <a:rPr lang="en-US" altLang="ko-KR" dirty="0"/>
              <a:t>     MOV r3, #0x101                 ; = 257 </a:t>
            </a:r>
          </a:p>
          <a:p>
            <a:r>
              <a:rPr lang="en-US" altLang="ko-KR" dirty="0"/>
              <a:t>     MOV r4, #0x400                  ; = 1024 </a:t>
            </a:r>
          </a:p>
          <a:p>
            <a:r>
              <a:rPr lang="en-US" altLang="ko-KR" dirty="0"/>
              <a:t>stop </a:t>
            </a:r>
          </a:p>
          <a:p>
            <a:r>
              <a:rPr lang="en-US" altLang="ko-KR" dirty="0"/>
              <a:t>END 		                    ; Mark end of file</a:t>
            </a:r>
            <a:endParaRPr lang="ko-KR" altLang="en-US" dirty="0"/>
          </a:p>
        </p:txBody>
      </p:sp>
      <p:sp>
        <p:nvSpPr>
          <p:cNvPr id="7" name="직사각형 6">
            <a:extLst>
              <a:ext uri="{FF2B5EF4-FFF2-40B4-BE49-F238E27FC236}">
                <a16:creationId xmlns:a16="http://schemas.microsoft.com/office/drawing/2014/main" id="{50C9CE70-C460-4741-801F-780B8AC8575F}"/>
              </a:ext>
            </a:extLst>
          </p:cNvPr>
          <p:cNvSpPr/>
          <p:nvPr/>
        </p:nvSpPr>
        <p:spPr>
          <a:xfrm>
            <a:off x="6112234" y="3560704"/>
            <a:ext cx="6008583" cy="3139321"/>
          </a:xfrm>
          <a:prstGeom prst="rect">
            <a:avLst/>
          </a:prstGeom>
          <a:ln>
            <a:solidFill>
              <a:schemeClr val="tx1"/>
            </a:solidFill>
          </a:ln>
        </p:spPr>
        <p:txBody>
          <a:bodyPr wrap="square">
            <a:spAutoFit/>
          </a:bodyPr>
          <a:lstStyle/>
          <a:p>
            <a:r>
              <a:rPr lang="en-US" altLang="ko-KR" dirty="0"/>
              <a:t>ENTRY                                ; mark first instruction      </a:t>
            </a:r>
          </a:p>
          <a:p>
            <a:r>
              <a:rPr lang="en-US" altLang="ko-KR" dirty="0"/>
              <a:t>start </a:t>
            </a:r>
          </a:p>
          <a:p>
            <a:r>
              <a:rPr lang="en-US" altLang="ko-KR" dirty="0"/>
              <a:t>     MOV r0, #0x1 	                   ;  = 1 </a:t>
            </a:r>
          </a:p>
          <a:p>
            <a:r>
              <a:rPr lang="en-US" altLang="ko-KR" dirty="0"/>
              <a:t>     LDR r1, =</a:t>
            </a:r>
            <a:r>
              <a:rPr lang="en-US" altLang="ko-KR" u="sng" dirty="0"/>
              <a:t>const</a:t>
            </a:r>
            <a:endParaRPr lang="en-US" altLang="ko-KR" dirty="0"/>
          </a:p>
          <a:p>
            <a:r>
              <a:rPr lang="en-US" altLang="ko-KR" dirty="0"/>
              <a:t>     MOV r2, #0xFF                   ; = 255 </a:t>
            </a:r>
          </a:p>
          <a:p>
            <a:r>
              <a:rPr lang="en-US" altLang="ko-KR" dirty="0"/>
              <a:t>     MOV r3, #0x101                 ; = 257 </a:t>
            </a:r>
          </a:p>
          <a:p>
            <a:r>
              <a:rPr lang="en-US" altLang="ko-KR" dirty="0"/>
              <a:t>     MOV r4, #0x400                  ; = 1024 </a:t>
            </a:r>
          </a:p>
          <a:p>
            <a:r>
              <a:rPr lang="en-US" altLang="ko-KR" dirty="0"/>
              <a:t>stop                             ; Terminate </a:t>
            </a:r>
          </a:p>
          <a:p>
            <a:r>
              <a:rPr lang="en-US" altLang="ko-KR" dirty="0"/>
              <a:t>const</a:t>
            </a:r>
          </a:p>
          <a:p>
            <a:r>
              <a:rPr lang="en-US" altLang="ko-KR" dirty="0"/>
              <a:t>   DBC</a:t>
            </a:r>
          </a:p>
          <a:p>
            <a:r>
              <a:rPr lang="en-US" altLang="ko-KR" dirty="0"/>
              <a:t>END                             ; Mark end of file</a:t>
            </a:r>
            <a:endParaRPr lang="ko-KR" altLang="en-US" dirty="0"/>
          </a:p>
        </p:txBody>
      </p:sp>
    </p:spTree>
    <p:extLst>
      <p:ext uri="{BB962C8B-B14F-4D97-AF65-F5344CB8AC3E}">
        <p14:creationId xmlns:p14="http://schemas.microsoft.com/office/powerpoint/2010/main" val="258174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268F644-8978-4518-8EC1-17E6D5CC6163}"/>
              </a:ext>
            </a:extLst>
          </p:cNvPr>
          <p:cNvSpPr>
            <a:spLocks noGrp="1"/>
          </p:cNvSpPr>
          <p:nvPr>
            <p:ph idx="1"/>
          </p:nvPr>
        </p:nvSpPr>
        <p:spPr/>
        <p:txBody>
          <a:bodyPr/>
          <a:lstStyle/>
          <a:p>
            <a:r>
              <a:rPr lang="en-US" altLang="ko-KR" dirty="0"/>
              <a:t>Web-based ARM Assembler Simulator</a:t>
            </a:r>
          </a:p>
          <a:p>
            <a:pPr lvl="1"/>
            <a:r>
              <a:rPr lang="en-US" altLang="ko-KR" dirty="0" err="1"/>
              <a:t>CPUlator</a:t>
            </a:r>
            <a:r>
              <a:rPr lang="en-US" altLang="ko-KR" dirty="0"/>
              <a:t> from Altera FPGA (Intel)</a:t>
            </a:r>
          </a:p>
          <a:p>
            <a:pPr lvl="1"/>
            <a:r>
              <a:rPr lang="en-US" altLang="ko-KR" dirty="0">
                <a:hlinkClick r:id="rId2"/>
              </a:rPr>
              <a:t>https://cpulator.01xz.net/?sys=arm</a:t>
            </a:r>
            <a:endParaRPr lang="en-US" altLang="ko-KR" dirty="0"/>
          </a:p>
          <a:p>
            <a:pPr lvl="1"/>
            <a:endParaRPr lang="en-US" altLang="ko-KR" dirty="0"/>
          </a:p>
          <a:p>
            <a:r>
              <a:rPr lang="en-US" altLang="ko-KR" dirty="0"/>
              <a:t>Stand-alone programs</a:t>
            </a:r>
          </a:p>
          <a:p>
            <a:pPr lvl="1"/>
            <a:r>
              <a:rPr lang="en-US" altLang="ko-KR" dirty="0"/>
              <a:t>Keil </a:t>
            </a:r>
            <a:r>
              <a:rPr lang="en-US" altLang="ko-KR" dirty="0" err="1"/>
              <a:t>uVision</a:t>
            </a:r>
            <a:r>
              <a:rPr lang="en-US" altLang="ko-KR" dirty="0"/>
              <a:t> from ARM</a:t>
            </a:r>
          </a:p>
          <a:p>
            <a:pPr lvl="1"/>
            <a:r>
              <a:rPr lang="en-US" altLang="ko-KR" dirty="0" err="1"/>
              <a:t>visUAL</a:t>
            </a:r>
            <a:endParaRPr lang="en-US" altLang="ko-KR" dirty="0"/>
          </a:p>
          <a:p>
            <a:pPr lvl="1"/>
            <a:r>
              <a:rPr lang="en-US" altLang="ko-KR" dirty="0"/>
              <a:t>Embedded Studio from </a:t>
            </a:r>
            <a:r>
              <a:rPr lang="en-US" altLang="ko-KR" dirty="0" err="1"/>
              <a:t>Segger</a:t>
            </a:r>
            <a:endParaRPr lang="en-US" altLang="ko-KR" dirty="0"/>
          </a:p>
          <a:p>
            <a:pPr lvl="1"/>
            <a:r>
              <a:rPr lang="en-US" altLang="ko-KR" dirty="0"/>
              <a:t>VS Code with </a:t>
            </a:r>
            <a:r>
              <a:rPr lang="en-US" altLang="ko-KR" dirty="0" err="1"/>
              <a:t>nRF</a:t>
            </a:r>
            <a:r>
              <a:rPr lang="en-US" altLang="ko-KR" dirty="0"/>
              <a:t> Connect Extension from Nordic</a:t>
            </a:r>
          </a:p>
          <a:p>
            <a:pPr lvl="1"/>
            <a:endParaRPr lang="ko-KR" altLang="en-US" dirty="0"/>
          </a:p>
        </p:txBody>
      </p:sp>
      <p:sp>
        <p:nvSpPr>
          <p:cNvPr id="3" name="제목 2">
            <a:extLst>
              <a:ext uri="{FF2B5EF4-FFF2-40B4-BE49-F238E27FC236}">
                <a16:creationId xmlns:a16="http://schemas.microsoft.com/office/drawing/2014/main" id="{4637B553-DEFA-4999-8538-B61AECB14832}"/>
              </a:ext>
            </a:extLst>
          </p:cNvPr>
          <p:cNvSpPr>
            <a:spLocks noGrp="1"/>
          </p:cNvSpPr>
          <p:nvPr>
            <p:ph type="title"/>
          </p:nvPr>
        </p:nvSpPr>
        <p:spPr/>
        <p:txBody>
          <a:bodyPr/>
          <a:lstStyle/>
          <a:p>
            <a:r>
              <a:rPr lang="en-US" altLang="ko-KR" dirty="0"/>
              <a:t>ARM Assembler Lab Environment Settings</a:t>
            </a:r>
            <a:endParaRPr lang="ko-KR" altLang="en-US" dirty="0"/>
          </a:p>
        </p:txBody>
      </p:sp>
      <p:sp>
        <p:nvSpPr>
          <p:cNvPr id="4" name="슬라이드 번호 개체 틀 3">
            <a:extLst>
              <a:ext uri="{FF2B5EF4-FFF2-40B4-BE49-F238E27FC236}">
                <a16:creationId xmlns:a16="http://schemas.microsoft.com/office/drawing/2014/main" id="{7E7A5B6B-B14D-40C9-89D3-FF4008B87001}"/>
              </a:ext>
            </a:extLst>
          </p:cNvPr>
          <p:cNvSpPr>
            <a:spLocks noGrp="1"/>
          </p:cNvSpPr>
          <p:nvPr>
            <p:ph type="sldNum" sz="quarter" idx="11"/>
          </p:nvPr>
        </p:nvSpPr>
        <p:spPr/>
        <p:txBody>
          <a:bodyPr/>
          <a:lstStyle/>
          <a:p>
            <a:pPr>
              <a:defRPr/>
            </a:pPr>
            <a:fld id="{CC97683C-4E8F-4169-8AF5-C7FB94C4FFF7}" type="slidenum">
              <a:rPr lang="en-US" altLang="ko-KR" smtClean="0"/>
              <a:pPr>
                <a:defRPr/>
              </a:pPr>
              <a:t>7</a:t>
            </a:fld>
            <a:endParaRPr lang="ko-KR" altLang="en-US"/>
          </a:p>
        </p:txBody>
      </p:sp>
    </p:spTree>
    <p:extLst>
      <p:ext uri="{BB962C8B-B14F-4D97-AF65-F5344CB8AC3E}">
        <p14:creationId xmlns:p14="http://schemas.microsoft.com/office/powerpoint/2010/main" val="61612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2660CC99-D1B1-4FD5-9759-59566CC9D870}"/>
              </a:ext>
            </a:extLst>
          </p:cNvPr>
          <p:cNvSpPr>
            <a:spLocks noGrp="1"/>
          </p:cNvSpPr>
          <p:nvPr>
            <p:ph idx="1"/>
          </p:nvPr>
        </p:nvSpPr>
        <p:spPr>
          <a:xfrm>
            <a:off x="122830" y="1883747"/>
            <a:ext cx="4107975" cy="4206875"/>
          </a:xfrm>
        </p:spPr>
        <p:txBody>
          <a:bodyPr/>
          <a:lstStyle/>
          <a:p>
            <a:r>
              <a:rPr lang="en-US" altLang="ko-KR" dirty="0"/>
              <a:t>https://github.com/tomcl/V2releases/releases</a:t>
            </a:r>
            <a:endParaRPr lang="ko-KR" altLang="en-US" dirty="0"/>
          </a:p>
        </p:txBody>
      </p:sp>
      <p:sp>
        <p:nvSpPr>
          <p:cNvPr id="3" name="제목 2">
            <a:extLst>
              <a:ext uri="{FF2B5EF4-FFF2-40B4-BE49-F238E27FC236}">
                <a16:creationId xmlns:a16="http://schemas.microsoft.com/office/drawing/2014/main" id="{AA0B76D1-FC71-49AE-8FFB-C331E31D29DC}"/>
              </a:ext>
            </a:extLst>
          </p:cNvPr>
          <p:cNvSpPr>
            <a:spLocks noGrp="1"/>
          </p:cNvSpPr>
          <p:nvPr>
            <p:ph type="title"/>
          </p:nvPr>
        </p:nvSpPr>
        <p:spPr/>
        <p:txBody>
          <a:bodyPr/>
          <a:lstStyle/>
          <a:p>
            <a:r>
              <a:rPr lang="en-US" altLang="ko-KR" dirty="0"/>
              <a:t>visUAL2</a:t>
            </a:r>
            <a:endParaRPr lang="ko-KR" altLang="en-US" dirty="0"/>
          </a:p>
        </p:txBody>
      </p:sp>
      <p:sp>
        <p:nvSpPr>
          <p:cNvPr id="4" name="슬라이드 번호 개체 틀 3">
            <a:extLst>
              <a:ext uri="{FF2B5EF4-FFF2-40B4-BE49-F238E27FC236}">
                <a16:creationId xmlns:a16="http://schemas.microsoft.com/office/drawing/2014/main" id="{A4E1446C-69C7-439E-B44D-03A2F987FF63}"/>
              </a:ext>
            </a:extLst>
          </p:cNvPr>
          <p:cNvSpPr>
            <a:spLocks noGrp="1"/>
          </p:cNvSpPr>
          <p:nvPr>
            <p:ph type="sldNum" sz="quarter" idx="11"/>
          </p:nvPr>
        </p:nvSpPr>
        <p:spPr/>
        <p:txBody>
          <a:bodyPr/>
          <a:lstStyle/>
          <a:p>
            <a:pPr>
              <a:defRPr/>
            </a:pPr>
            <a:fld id="{CC97683C-4E8F-4169-8AF5-C7FB94C4FFF7}" type="slidenum">
              <a:rPr lang="en-US" altLang="ko-KR" smtClean="0"/>
              <a:pPr>
                <a:defRPr/>
              </a:pPr>
              <a:t>8</a:t>
            </a:fld>
            <a:endParaRPr lang="ko-KR" altLang="en-US"/>
          </a:p>
        </p:txBody>
      </p:sp>
      <p:pic>
        <p:nvPicPr>
          <p:cNvPr id="5" name="그림 4">
            <a:extLst>
              <a:ext uri="{FF2B5EF4-FFF2-40B4-BE49-F238E27FC236}">
                <a16:creationId xmlns:a16="http://schemas.microsoft.com/office/drawing/2014/main" id="{A88CE295-8CD1-4A86-B97B-067CF38D6C1B}"/>
              </a:ext>
            </a:extLst>
          </p:cNvPr>
          <p:cNvPicPr>
            <a:picLocks noChangeAspect="1"/>
          </p:cNvPicPr>
          <p:nvPr/>
        </p:nvPicPr>
        <p:blipFill>
          <a:blip r:embed="rId2"/>
          <a:stretch>
            <a:fillRect/>
          </a:stretch>
        </p:blipFill>
        <p:spPr>
          <a:xfrm>
            <a:off x="4367283" y="1141811"/>
            <a:ext cx="7701887" cy="51502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155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A314B87-0C05-4B9C-B910-DE8839F068B0}"/>
              </a:ext>
            </a:extLst>
          </p:cNvPr>
          <p:cNvSpPr>
            <a:spLocks noGrp="1"/>
          </p:cNvSpPr>
          <p:nvPr>
            <p:ph idx="1"/>
          </p:nvPr>
        </p:nvSpPr>
        <p:spPr/>
        <p:txBody>
          <a:bodyPr/>
          <a:lstStyle/>
          <a:p>
            <a:pPr marL="0" indent="0">
              <a:buNone/>
            </a:pPr>
            <a:r>
              <a:rPr lang="pt-BR" altLang="ko-KR" b="1" dirty="0"/>
              <a:t>start </a:t>
            </a:r>
          </a:p>
          <a:p>
            <a:pPr marL="0" indent="0">
              <a:buNone/>
            </a:pPr>
            <a:r>
              <a:rPr lang="pt-BR" altLang="ko-KR" b="1" dirty="0"/>
              <a:t>    MOV r0, #128</a:t>
            </a:r>
          </a:p>
          <a:p>
            <a:pPr marL="0" indent="0">
              <a:buNone/>
            </a:pPr>
            <a:r>
              <a:rPr lang="pt-BR" altLang="ko-KR" b="1" dirty="0"/>
              <a:t>    MOV r1, #0xF0</a:t>
            </a:r>
          </a:p>
          <a:p>
            <a:pPr marL="0" indent="0">
              <a:buNone/>
            </a:pPr>
            <a:r>
              <a:rPr lang="pt-BR" altLang="ko-KR" b="1" dirty="0"/>
              <a:t>    MOV r2, #0xFA</a:t>
            </a:r>
          </a:p>
          <a:p>
            <a:pPr marL="0" indent="0">
              <a:buNone/>
            </a:pPr>
            <a:r>
              <a:rPr lang="pt-BR" altLang="ko-KR" b="1" dirty="0"/>
              <a:t>    MOV r1, #0x7F00</a:t>
            </a:r>
          </a:p>
          <a:p>
            <a:pPr marL="0" indent="0">
              <a:buNone/>
            </a:pPr>
            <a:r>
              <a:rPr lang="pt-BR" altLang="ko-KR" b="1" dirty="0"/>
              <a:t>    MVN r1, #0xF0</a:t>
            </a:r>
          </a:p>
          <a:p>
            <a:pPr marL="0" indent="0">
              <a:buNone/>
            </a:pPr>
            <a:r>
              <a:rPr lang="pt-BR" altLang="ko-KR" b="1" dirty="0"/>
              <a:t>    MVN r1, #0xA5</a:t>
            </a:r>
          </a:p>
          <a:p>
            <a:pPr marL="0" indent="0">
              <a:buNone/>
            </a:pPr>
            <a:r>
              <a:rPr lang="pt-BR" altLang="ko-KR" b="1" dirty="0"/>
              <a:t>    MOV r6, r2</a:t>
            </a:r>
          </a:p>
          <a:p>
            <a:pPr marL="0" indent="0">
              <a:buNone/>
            </a:pPr>
            <a:r>
              <a:rPr lang="pt-BR" altLang="ko-KR" b="1" dirty="0"/>
              <a:t>    MVN r6, r6</a:t>
            </a:r>
          </a:p>
          <a:p>
            <a:pPr marL="0" indent="0">
              <a:buNone/>
            </a:pPr>
            <a:endParaRPr lang="ko-KR" altLang="en-US" dirty="0"/>
          </a:p>
        </p:txBody>
      </p:sp>
      <p:sp>
        <p:nvSpPr>
          <p:cNvPr id="3" name="제목 2">
            <a:extLst>
              <a:ext uri="{FF2B5EF4-FFF2-40B4-BE49-F238E27FC236}">
                <a16:creationId xmlns:a16="http://schemas.microsoft.com/office/drawing/2014/main" id="{FF07ADC7-9A76-4FA9-A668-0D954C96A96F}"/>
              </a:ext>
            </a:extLst>
          </p:cNvPr>
          <p:cNvSpPr>
            <a:spLocks noGrp="1"/>
          </p:cNvSpPr>
          <p:nvPr>
            <p:ph type="title"/>
          </p:nvPr>
        </p:nvSpPr>
        <p:spPr/>
        <p:txBody>
          <a:bodyPr>
            <a:normAutofit fontScale="90000"/>
          </a:bodyPr>
          <a:lstStyle/>
          <a:p>
            <a:r>
              <a:rPr lang="en-US" altLang="ko-KR" dirty="0"/>
              <a:t>Data Movement (Immediate to Register, Register to Register)</a:t>
            </a:r>
            <a:endParaRPr lang="ko-KR" altLang="en-US" dirty="0"/>
          </a:p>
        </p:txBody>
      </p:sp>
      <p:sp>
        <p:nvSpPr>
          <p:cNvPr id="4" name="슬라이드 번호 개체 틀 3">
            <a:extLst>
              <a:ext uri="{FF2B5EF4-FFF2-40B4-BE49-F238E27FC236}">
                <a16:creationId xmlns:a16="http://schemas.microsoft.com/office/drawing/2014/main" id="{B6802525-E494-449D-A3CB-0FEE7A462891}"/>
              </a:ext>
            </a:extLst>
          </p:cNvPr>
          <p:cNvSpPr>
            <a:spLocks noGrp="1"/>
          </p:cNvSpPr>
          <p:nvPr>
            <p:ph type="sldNum" sz="quarter" idx="11"/>
          </p:nvPr>
        </p:nvSpPr>
        <p:spPr/>
        <p:txBody>
          <a:bodyPr/>
          <a:lstStyle/>
          <a:p>
            <a:pPr>
              <a:defRPr/>
            </a:pPr>
            <a:fld id="{CC97683C-4E8F-4169-8AF5-C7FB94C4FFF7}" type="slidenum">
              <a:rPr lang="en-US" altLang="ko-KR" smtClean="0"/>
              <a:pPr>
                <a:defRPr/>
              </a:pPr>
              <a:t>9</a:t>
            </a:fld>
            <a:endParaRPr lang="ko-KR" altLang="en-US"/>
          </a:p>
        </p:txBody>
      </p:sp>
      <p:graphicFrame>
        <p:nvGraphicFramePr>
          <p:cNvPr id="5" name="표 4">
            <a:extLst>
              <a:ext uri="{FF2B5EF4-FFF2-40B4-BE49-F238E27FC236}">
                <a16:creationId xmlns:a16="http://schemas.microsoft.com/office/drawing/2014/main" id="{6783AB30-EA38-45F4-A65C-5573BEEE5298}"/>
              </a:ext>
            </a:extLst>
          </p:cNvPr>
          <p:cNvGraphicFramePr>
            <a:graphicFrameLocks noGrp="1"/>
          </p:cNvGraphicFramePr>
          <p:nvPr>
            <p:extLst>
              <p:ext uri="{D42A27DB-BD31-4B8C-83A1-F6EECF244321}">
                <p14:modId xmlns:p14="http://schemas.microsoft.com/office/powerpoint/2010/main" val="891032616"/>
              </p:ext>
            </p:extLst>
          </p:nvPr>
        </p:nvGraphicFramePr>
        <p:xfrm>
          <a:off x="3935186" y="2375853"/>
          <a:ext cx="7704667" cy="3327400"/>
        </p:xfrm>
        <a:graphic>
          <a:graphicData uri="http://schemas.openxmlformats.org/drawingml/2006/table">
            <a:tbl>
              <a:tblPr firstRow="1" bandRow="1">
                <a:tableStyleId>{5C22544A-7EE6-4342-B048-85BDC9FD1C3A}</a:tableStyleId>
              </a:tblPr>
              <a:tblGrid>
                <a:gridCol w="2547257">
                  <a:extLst>
                    <a:ext uri="{9D8B030D-6E8A-4147-A177-3AD203B41FA5}">
                      <a16:colId xmlns:a16="http://schemas.microsoft.com/office/drawing/2014/main" val="2972127447"/>
                    </a:ext>
                  </a:extLst>
                </a:gridCol>
                <a:gridCol w="1208314">
                  <a:extLst>
                    <a:ext uri="{9D8B030D-6E8A-4147-A177-3AD203B41FA5}">
                      <a16:colId xmlns:a16="http://schemas.microsoft.com/office/drawing/2014/main" val="1242864297"/>
                    </a:ext>
                  </a:extLst>
                </a:gridCol>
                <a:gridCol w="1589976">
                  <a:extLst>
                    <a:ext uri="{9D8B030D-6E8A-4147-A177-3AD203B41FA5}">
                      <a16:colId xmlns:a16="http://schemas.microsoft.com/office/drawing/2014/main" val="522889692"/>
                    </a:ext>
                  </a:extLst>
                </a:gridCol>
                <a:gridCol w="784622">
                  <a:extLst>
                    <a:ext uri="{9D8B030D-6E8A-4147-A177-3AD203B41FA5}">
                      <a16:colId xmlns:a16="http://schemas.microsoft.com/office/drawing/2014/main" val="1102651006"/>
                    </a:ext>
                  </a:extLst>
                </a:gridCol>
                <a:gridCol w="1574498">
                  <a:extLst>
                    <a:ext uri="{9D8B030D-6E8A-4147-A177-3AD203B41FA5}">
                      <a16:colId xmlns:a16="http://schemas.microsoft.com/office/drawing/2014/main" val="791869589"/>
                    </a:ext>
                  </a:extLst>
                </a:gridCol>
              </a:tblGrid>
              <a:tr h="370840">
                <a:tc>
                  <a:txBody>
                    <a:bodyPr/>
                    <a:lstStyle/>
                    <a:p>
                      <a:pPr latinLnBrk="1"/>
                      <a:r>
                        <a:rPr lang="en-US" altLang="ko-KR" dirty="0"/>
                        <a:t>instruction</a:t>
                      </a:r>
                      <a:endParaRPr lang="ko-KR" altLang="en-US" dirty="0"/>
                    </a:p>
                  </a:txBody>
                  <a:tcPr/>
                </a:tc>
                <a:tc>
                  <a:txBody>
                    <a:bodyPr/>
                    <a:lstStyle/>
                    <a:p>
                      <a:pPr latinLnBrk="1"/>
                      <a:r>
                        <a:rPr lang="en-US" altLang="ko-KR" dirty="0"/>
                        <a:t>r0</a:t>
                      </a:r>
                      <a:endParaRPr lang="ko-KR" altLang="en-US" dirty="0"/>
                    </a:p>
                  </a:txBody>
                  <a:tcPr/>
                </a:tc>
                <a:tc>
                  <a:txBody>
                    <a:bodyPr/>
                    <a:lstStyle/>
                    <a:p>
                      <a:pPr latinLnBrk="1"/>
                      <a:r>
                        <a:rPr lang="en-US" altLang="ko-KR" dirty="0"/>
                        <a:t>r1</a:t>
                      </a:r>
                      <a:endParaRPr lang="ko-KR" altLang="en-US" dirty="0"/>
                    </a:p>
                  </a:txBody>
                  <a:tcPr/>
                </a:tc>
                <a:tc>
                  <a:txBody>
                    <a:bodyPr/>
                    <a:lstStyle/>
                    <a:p>
                      <a:pPr latinLnBrk="1"/>
                      <a:r>
                        <a:rPr lang="en-US" altLang="ko-KR" dirty="0"/>
                        <a:t>r2</a:t>
                      </a:r>
                      <a:endParaRPr lang="ko-KR" altLang="en-US" dirty="0"/>
                    </a:p>
                  </a:txBody>
                  <a:tcPr/>
                </a:tc>
                <a:tc>
                  <a:txBody>
                    <a:bodyPr/>
                    <a:lstStyle/>
                    <a:p>
                      <a:pPr latinLnBrk="1"/>
                      <a:r>
                        <a:rPr lang="en-US" altLang="ko-KR" dirty="0"/>
                        <a:t>r6</a:t>
                      </a:r>
                      <a:endParaRPr lang="ko-KR" altLang="en-US" dirty="0"/>
                    </a:p>
                  </a:txBody>
                  <a:tcPr/>
                </a:tc>
                <a:extLst>
                  <a:ext uri="{0D108BD9-81ED-4DB2-BD59-A6C34878D82A}">
                    <a16:rowId xmlns:a16="http://schemas.microsoft.com/office/drawing/2014/main" val="2614418723"/>
                  </a:ext>
                </a:extLst>
              </a:tr>
              <a:tr h="185420">
                <a:tc>
                  <a:txBody>
                    <a:bodyPr/>
                    <a:lstStyle/>
                    <a:p>
                      <a:pPr latinLnBrk="1"/>
                      <a:r>
                        <a:rPr lang="en-US" altLang="ko-KR" dirty="0"/>
                        <a:t>initial value</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4143374800"/>
                  </a:ext>
                </a:extLst>
              </a:tr>
              <a:tr h="1854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after MOV r0, #128</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1139518400"/>
                  </a:ext>
                </a:extLst>
              </a:tr>
              <a:tr h="370840">
                <a:tc>
                  <a:txBody>
                    <a:bodyPr/>
                    <a:lstStyle/>
                    <a:p>
                      <a:pPr latinLnBrk="1"/>
                      <a:r>
                        <a:rPr lang="en-US" altLang="ko-KR" dirty="0"/>
                        <a:t>after MOV r1, #0xF0</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0xF0</a:t>
                      </a:r>
                      <a:endParaRPr lang="ko-KR" altLang="en-US" dirty="0"/>
                    </a:p>
                  </a:txBody>
                  <a:tcPr/>
                </a:tc>
                <a:tc>
                  <a:txBody>
                    <a:bodyPr/>
                    <a:lstStyle/>
                    <a:p>
                      <a:pPr latinLnBrk="1"/>
                      <a:r>
                        <a:rPr lang="en-US" altLang="ko-KR" dirty="0"/>
                        <a:t>0x0</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4158895825"/>
                  </a:ext>
                </a:extLst>
              </a:tr>
              <a:tr h="370840">
                <a:tc>
                  <a:txBody>
                    <a:bodyPr/>
                    <a:lstStyle/>
                    <a:p>
                      <a:pPr latinLnBrk="1"/>
                      <a:r>
                        <a:rPr lang="en-US" altLang="ko-KR" dirty="0"/>
                        <a:t>after MOV r2, #0xFA</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0xF0</a:t>
                      </a:r>
                      <a:endParaRPr lang="ko-KR" altLang="en-US" dirty="0"/>
                    </a:p>
                  </a:txBody>
                  <a:tcPr/>
                </a:tc>
                <a:tc>
                  <a:txBody>
                    <a:bodyPr/>
                    <a:lstStyle/>
                    <a:p>
                      <a:pPr latinLnBrk="1"/>
                      <a:r>
                        <a:rPr lang="en-US" altLang="ko-KR" dirty="0"/>
                        <a:t>0xFA</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2452860961"/>
                  </a:ext>
                </a:extLst>
              </a:tr>
              <a:tr h="370840">
                <a:tc>
                  <a:txBody>
                    <a:bodyPr/>
                    <a:lstStyle/>
                    <a:p>
                      <a:pPr latinLnBrk="1"/>
                      <a:r>
                        <a:rPr lang="en-US" altLang="ko-KR" dirty="0"/>
                        <a:t>after MOV r1, #0x7F00 </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0x7F00</a:t>
                      </a:r>
                      <a:endParaRPr lang="ko-KR" altLang="en-US" dirty="0"/>
                    </a:p>
                  </a:txBody>
                  <a:tcPr/>
                </a:tc>
                <a:tc>
                  <a:txBody>
                    <a:bodyPr/>
                    <a:lstStyle/>
                    <a:p>
                      <a:pPr latinLnBrk="1"/>
                      <a:r>
                        <a:rPr lang="en-US" altLang="ko-KR" dirty="0"/>
                        <a:t>0xFA</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2366799153"/>
                  </a:ext>
                </a:extLst>
              </a:tr>
              <a:tr h="370840">
                <a:tc>
                  <a:txBody>
                    <a:bodyPr/>
                    <a:lstStyle/>
                    <a:p>
                      <a:pPr latinLnBrk="1"/>
                      <a:r>
                        <a:rPr lang="en-US" altLang="ko-KR" dirty="0"/>
                        <a:t>after MVN r1, #0xF0</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0xFFFFFF0F</a:t>
                      </a:r>
                      <a:endParaRPr lang="ko-KR" altLang="en-US" dirty="0"/>
                    </a:p>
                  </a:txBody>
                  <a:tcPr/>
                </a:tc>
                <a:tc>
                  <a:txBody>
                    <a:bodyPr/>
                    <a:lstStyle/>
                    <a:p>
                      <a:pPr latinLnBrk="1"/>
                      <a:r>
                        <a:rPr lang="en-US" altLang="ko-KR" dirty="0"/>
                        <a:t>0xFA</a:t>
                      </a:r>
                      <a:endParaRPr lang="ko-KR" altLang="en-US" dirty="0"/>
                    </a:p>
                  </a:txBody>
                  <a:tcPr/>
                </a:tc>
                <a:tc>
                  <a:txBody>
                    <a:bodyPr/>
                    <a:lstStyle/>
                    <a:p>
                      <a:pPr latinLnBrk="1"/>
                      <a:r>
                        <a:rPr lang="en-US" altLang="ko-KR" dirty="0"/>
                        <a:t>0x0</a:t>
                      </a:r>
                      <a:endParaRPr lang="ko-KR" altLang="en-US" dirty="0"/>
                    </a:p>
                  </a:txBody>
                  <a:tcPr/>
                </a:tc>
                <a:extLst>
                  <a:ext uri="{0D108BD9-81ED-4DB2-BD59-A6C34878D82A}">
                    <a16:rowId xmlns:a16="http://schemas.microsoft.com/office/drawing/2014/main" val="3891701632"/>
                  </a:ext>
                </a:extLst>
              </a:tr>
              <a:tr h="370840">
                <a:tc>
                  <a:txBody>
                    <a:bodyPr/>
                    <a:lstStyle/>
                    <a:p>
                      <a:pPr latinLnBrk="1"/>
                      <a:r>
                        <a:rPr lang="en-US" altLang="ko-KR" dirty="0"/>
                        <a:t>after MOV r6, r2</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0xFFFFFF5A</a:t>
                      </a:r>
                      <a:endParaRPr lang="ko-KR" altLang="en-US" dirty="0"/>
                    </a:p>
                  </a:txBody>
                  <a:tcPr/>
                </a:tc>
                <a:tc>
                  <a:txBody>
                    <a:bodyPr/>
                    <a:lstStyle/>
                    <a:p>
                      <a:pPr latinLnBrk="1"/>
                      <a:r>
                        <a:rPr lang="en-US" altLang="ko-KR" dirty="0"/>
                        <a:t>0xFA</a:t>
                      </a:r>
                      <a:endParaRPr lang="ko-KR" altLang="en-US" dirty="0"/>
                    </a:p>
                  </a:txBody>
                  <a:tcPr/>
                </a:tc>
                <a:tc>
                  <a:txBody>
                    <a:bodyPr/>
                    <a:lstStyle/>
                    <a:p>
                      <a:pPr latinLnBrk="1"/>
                      <a:r>
                        <a:rPr lang="en-US" altLang="ko-KR" dirty="0"/>
                        <a:t>0xFA</a:t>
                      </a:r>
                      <a:endParaRPr lang="ko-KR" altLang="en-US" dirty="0"/>
                    </a:p>
                  </a:txBody>
                  <a:tcPr/>
                </a:tc>
                <a:extLst>
                  <a:ext uri="{0D108BD9-81ED-4DB2-BD59-A6C34878D82A}">
                    <a16:rowId xmlns:a16="http://schemas.microsoft.com/office/drawing/2014/main" val="1129956021"/>
                  </a:ext>
                </a:extLst>
              </a:tr>
              <a:tr h="370840">
                <a:tc>
                  <a:txBody>
                    <a:bodyPr/>
                    <a:lstStyle/>
                    <a:p>
                      <a:pPr latinLnBrk="1"/>
                      <a:r>
                        <a:rPr lang="en-US" altLang="ko-KR" dirty="0"/>
                        <a:t>MVN r6, r6</a:t>
                      </a:r>
                      <a:endParaRPr lang="ko-KR" altLang="en-US" dirty="0"/>
                    </a:p>
                  </a:txBody>
                  <a:tcPr/>
                </a:tc>
                <a:tc>
                  <a:txBody>
                    <a:bodyPr/>
                    <a:lstStyle/>
                    <a:p>
                      <a:pPr latinLnBrk="1"/>
                      <a:r>
                        <a:rPr lang="en-US" altLang="ko-KR" dirty="0"/>
                        <a:t>0x80</a:t>
                      </a:r>
                      <a:endParaRPr lang="ko-KR" altLang="en-US" dirty="0"/>
                    </a:p>
                  </a:txBody>
                  <a:tcPr/>
                </a:tc>
                <a:tc>
                  <a:txBody>
                    <a:bodyPr/>
                    <a:lstStyle/>
                    <a:p>
                      <a:pPr latinLnBrk="1"/>
                      <a:r>
                        <a:rPr lang="en-US" altLang="ko-KR" dirty="0"/>
                        <a:t>0xFFFFFF5A</a:t>
                      </a:r>
                      <a:endParaRPr lang="ko-KR" altLang="en-US" dirty="0"/>
                    </a:p>
                  </a:txBody>
                  <a:tcPr/>
                </a:tc>
                <a:tc>
                  <a:txBody>
                    <a:bodyPr/>
                    <a:lstStyle/>
                    <a:p>
                      <a:pPr latinLnBrk="1"/>
                      <a:r>
                        <a:rPr lang="en-US" altLang="ko-KR" dirty="0"/>
                        <a:t>0xFA</a:t>
                      </a:r>
                      <a:endParaRPr lang="ko-KR" altLang="en-US" dirty="0"/>
                    </a:p>
                  </a:txBody>
                  <a:tcPr/>
                </a:tc>
                <a:tc>
                  <a:txBody>
                    <a:bodyPr/>
                    <a:lstStyle/>
                    <a:p>
                      <a:pPr latinLnBrk="1"/>
                      <a:r>
                        <a:rPr lang="en-US" altLang="ko-KR" dirty="0"/>
                        <a:t>0xFFFFFF05</a:t>
                      </a:r>
                      <a:endParaRPr lang="ko-KR" altLang="en-US" dirty="0"/>
                    </a:p>
                  </a:txBody>
                  <a:tcPr/>
                </a:tc>
                <a:extLst>
                  <a:ext uri="{0D108BD9-81ED-4DB2-BD59-A6C34878D82A}">
                    <a16:rowId xmlns:a16="http://schemas.microsoft.com/office/drawing/2014/main" val="504817400"/>
                  </a:ext>
                </a:extLst>
              </a:tr>
            </a:tbl>
          </a:graphicData>
        </a:graphic>
      </p:graphicFrame>
    </p:spTree>
    <p:extLst>
      <p:ext uri="{BB962C8B-B14F-4D97-AF65-F5344CB8AC3E}">
        <p14:creationId xmlns:p14="http://schemas.microsoft.com/office/powerpoint/2010/main" val="756676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줄무늬">
  <a:themeElements>
    <a:clrScheme name="따뜻한 파란색">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광택">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12885</TotalTime>
  <Words>3937</Words>
  <Application>Microsoft Macintosh PowerPoint</Application>
  <PresentationFormat>Widescreen</PresentationFormat>
  <Paragraphs>885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맑은 고딕</vt:lpstr>
      <vt:lpstr>Arial</vt:lpstr>
      <vt:lpstr>Calibri</vt:lpstr>
      <vt:lpstr>Trebuchet MS</vt:lpstr>
      <vt:lpstr>Wingdings</vt:lpstr>
      <vt:lpstr>줄무늬</vt:lpstr>
      <vt:lpstr> ARM ASSEMBLY programming Practice (1)</vt:lpstr>
      <vt:lpstr>UAL: Unified Assembly Language</vt:lpstr>
      <vt:lpstr>Assembler Structure </vt:lpstr>
      <vt:lpstr>UAL Syntax</vt:lpstr>
      <vt:lpstr>Assembler Directives</vt:lpstr>
      <vt:lpstr>Assembler program sample</vt:lpstr>
      <vt:lpstr>ARM Assembler Lab Environment Settings</vt:lpstr>
      <vt:lpstr>visUAL2</vt:lpstr>
      <vt:lpstr>Data Movement (Immediate to Register, Register to Register)</vt:lpstr>
      <vt:lpstr>Data Movement (Shifted data)</vt:lpstr>
      <vt:lpstr>Data Movement (Memory word to Register)</vt:lpstr>
      <vt:lpstr>실습문제 (LDR: Memory to Register)</vt:lpstr>
      <vt:lpstr>Data Movement (Register to Memory word)</vt:lpstr>
      <vt:lpstr>실습문제 (STR: Register to Memory)</vt:lpstr>
      <vt:lpstr>Data Movement (Byte Load/Store, Little-Endian)</vt:lpstr>
      <vt:lpstr>Data Movement (multiple Memory word to Registers )</vt:lpstr>
      <vt:lpstr>실습문제 (LDMDA, STMDA, LDMDB, STMDB)</vt:lpstr>
      <vt:lpstr>Exercise-1: Load and Store</vt:lpstr>
      <vt:lpstr>Exercise-1 Answer</vt:lpstr>
      <vt:lpstr>Exercise-2: Multiple Data Load and Store</vt:lpstr>
      <vt:lpstr>Exercise-2 Ans </vt:lpstr>
      <vt:lpstr>Exercise 2-2 Multiple data load/store(2)</vt:lpstr>
      <vt:lpstr>Ans.</vt:lpstr>
      <vt:lpstr>Data Processing Instructions</vt:lpstr>
      <vt:lpstr>Arithmetic  Operation (1)</vt:lpstr>
      <vt:lpstr>Arithmetic Operation (2)</vt:lpstr>
      <vt:lpstr>Arithmetic (Multiplication)</vt:lpstr>
      <vt:lpstr>Bitwise Operation</vt:lpstr>
      <vt:lpstr>Logical Operation(2)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 WRITING AND OPTIMIZING ARM ASSEMBLY CODE</dc:title>
  <dc:creator>이강/10078</dc:creator>
  <cp:lastModifiedBy>김성빈/22100113</cp:lastModifiedBy>
  <cp:revision>71</cp:revision>
  <dcterms:created xsi:type="dcterms:W3CDTF">2024-02-22T15:48:07Z</dcterms:created>
  <dcterms:modified xsi:type="dcterms:W3CDTF">2024-03-14T11:39:42Z</dcterms:modified>
</cp:coreProperties>
</file>