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346" r:id="rId3"/>
    <p:sldId id="335" r:id="rId4"/>
    <p:sldId id="347" r:id="rId5"/>
    <p:sldId id="348" r:id="rId6"/>
    <p:sldId id="337" r:id="rId7"/>
    <p:sldId id="33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92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96001" cy="39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>
            <a:extLst>
              <a:ext uri="{FF2B5EF4-FFF2-40B4-BE49-F238E27FC236}">
                <a16:creationId xmlns:a16="http://schemas.microsoft.com/office/drawing/2014/main" id="{2D6FCAD0-BC9C-43FB-B093-29575DE0AB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77"/>
          <a:stretch>
            <a:fillRect/>
          </a:stretch>
        </p:blipFill>
        <p:spPr bwMode="auto">
          <a:xfrm>
            <a:off x="0" y="-22225"/>
            <a:ext cx="8737600" cy="683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49" y="80906"/>
            <a:ext cx="8229600" cy="3434656"/>
          </a:xfrm>
        </p:spPr>
        <p:txBody>
          <a:bodyPr/>
          <a:lstStyle>
            <a:lvl1pPr algn="ctr">
              <a:lnSpc>
                <a:spcPct val="80000"/>
              </a:lnSpc>
              <a:defRPr sz="6000" b="1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8800" y="3657600"/>
            <a:ext cx="2517651" cy="2514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DC81-0D6D-4EC8-89B1-21C71F2216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5ADA7-9F42-463B-8385-EC7AD3AA5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74BC7-A575-4D21-B7D9-971CFD3ABFE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7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F3276BCE-450E-4A3A-9B4C-53BB6A39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48B49E-1E91-4259-A850-0B0274D443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6E6A30-3D88-4513-A385-DE4841A32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7683C-4E8F-4169-8AF5-C7FB94C4FFF7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93D6B0D-8968-45DD-AD98-C986E1693FF2}"/>
              </a:ext>
            </a:extLst>
          </p:cNvPr>
          <p:cNvSpPr/>
          <p:nvPr/>
        </p:nvSpPr>
        <p:spPr>
          <a:xfrm>
            <a:off x="-6351" y="2058988"/>
            <a:ext cx="12196235" cy="1828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3984401"/>
            <a:ext cx="10515600" cy="117463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ECD1-C33D-4995-8A42-3D6A938F55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F106-7F66-4DE3-8DFD-51183EA81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DD2DD2F-09C0-4B0F-9145-53A1EBBC4076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6" y="2011680"/>
            <a:ext cx="48768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2011680"/>
            <a:ext cx="48768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C395D-384D-4FD2-9A10-4C3E00D50E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71F1-8E8D-4E2B-B809-CF0E9F1F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B885C-BB89-4884-8B30-812BAE026380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5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13470"/>
            <a:ext cx="48768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656566"/>
            <a:ext cx="48768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571" y="1913470"/>
            <a:ext cx="48768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571" y="2656564"/>
            <a:ext cx="48768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5E0164D-D713-4541-B79A-26DEF9D777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C77EDEF-12DD-4EEB-8524-F633070B57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517F-6192-4E59-A756-6511F1B008B0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0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EAD4AE3-60E5-4046-8ADC-E239E58A82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5A25A8-1B7A-4E6D-937D-9D66790A4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307B6-A0A0-420A-B580-81DCDED053E2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336D1-1C08-45A3-8E73-96607E05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8051" y="6423026"/>
            <a:ext cx="346074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BF0D8-9FD3-4F3E-90C7-EFB8A6CA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4D287-9E70-4BCC-AAC0-C1C0CE2C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8923C-C6A5-4664-8E46-941110173FE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5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48840"/>
            <a:ext cx="6096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56757" y="2147488"/>
            <a:ext cx="341376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DA107-BBD4-472C-8235-A78A1F97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8051" y="6423026"/>
            <a:ext cx="346074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48AC-FE6E-43BB-A148-C00EA383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B6F1-B281-426A-942D-B1C1FED5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AD9AF-378A-4CC3-A2FA-2769818D5D31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1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0" y="2211494"/>
            <a:ext cx="633984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47135" y="2150621"/>
            <a:ext cx="341376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906C-A347-4F09-8C8D-2267099F4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4E02-91FD-4FC7-A9EC-6E86F036A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D10CC-2C32-44E5-B928-3A91812544AD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5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C8CB4A-2D9E-4055-8373-A09F4A56336B}"/>
              </a:ext>
            </a:extLst>
          </p:cNvPr>
          <p:cNvSpPr/>
          <p:nvPr/>
        </p:nvSpPr>
        <p:spPr>
          <a:xfrm>
            <a:off x="2117" y="0"/>
            <a:ext cx="12189883" cy="16462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70992-5476-4FA7-8A6F-1390249A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4164"/>
            <a:ext cx="10363200" cy="1011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23DF42A0-8D81-4B0B-B996-981FB374A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11364"/>
            <a:ext cx="103632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 다섯째 수준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2F20-5B21-48A7-ACE1-DF8D9E83B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88001" y="6423026"/>
            <a:ext cx="54144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2700" algn="r" eaLnBrk="1" fontAlgn="auto" hangingPunct="1">
              <a:lnSpc>
                <a:spcPts val="137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D07C-5D91-481D-ACE4-98C7C0BBC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367" y="6423026"/>
            <a:ext cx="946151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471B5F3-91B4-457C-B90B-C46302184CCA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9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 kern="1200" cap="all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457200" indent="-457200" algn="l" rtl="0" eaLnBrk="0" fontAlgn="base" latinLnBrk="1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1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397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ü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8683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D93BAA0-D81F-4F27-8B99-C5641F2B3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051" y="591952"/>
            <a:ext cx="6172200" cy="34353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ARM ASSEMBLY programming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Practice (2)</a:t>
            </a:r>
            <a:endParaRPr lang="ko-KR" altLang="en-US" dirty="0">
              <a:latin typeface="+mj-ea"/>
            </a:endParaRPr>
          </a:p>
        </p:txBody>
      </p:sp>
      <p:sp>
        <p:nvSpPr>
          <p:cNvPr id="7171" name="부제목 4">
            <a:extLst>
              <a:ext uri="{FF2B5EF4-FFF2-40B4-BE49-F238E27FC236}">
                <a16:creationId xmlns:a16="http://schemas.microsoft.com/office/drawing/2014/main" id="{A5529655-04BB-4D13-83E6-CA89CA7971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610600" y="3657600"/>
            <a:ext cx="1887538" cy="2514600"/>
          </a:xfrm>
        </p:spPr>
        <p:txBody>
          <a:bodyPr/>
          <a:lstStyle/>
          <a:p>
            <a:pPr eaLnBrk="1" hangingPunct="1"/>
            <a:r>
              <a:rPr lang="ko-KR" altLang="en-US" dirty="0"/>
              <a:t>한동대학교</a:t>
            </a:r>
            <a:r>
              <a:rPr lang="en-US" altLang="ko-KR" dirty="0"/>
              <a:t>-</a:t>
            </a:r>
          </a:p>
          <a:p>
            <a:pPr eaLnBrk="1" hangingPunct="1"/>
            <a:r>
              <a:rPr lang="ko-KR" altLang="en-US" dirty="0"/>
              <a:t>마이크로프로세서응용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5DB99A-3F3B-4996-BFE9-95BC5986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Arithmetic (integer) and Bitwise logic Operations</a:t>
            </a:r>
          </a:p>
          <a:p>
            <a:r>
              <a:rPr lang="en-US" altLang="ko-KR" dirty="0"/>
              <a:t>General Rules:</a:t>
            </a:r>
          </a:p>
          <a:p>
            <a:pPr lvl="1"/>
            <a:r>
              <a:rPr lang="en-US" altLang="ko-KR" dirty="0"/>
              <a:t>All operands are 32-bits coming from registers or literals</a:t>
            </a:r>
          </a:p>
          <a:p>
            <a:pPr lvl="1"/>
            <a:r>
              <a:rPr lang="en-US" altLang="ko-KR" dirty="0"/>
              <a:t>The results, if any, is 32-bits and placed in a register (with exception for long multiply which produces a 64-bit result)</a:t>
            </a:r>
          </a:p>
          <a:p>
            <a:pPr lvl="1"/>
            <a:r>
              <a:rPr lang="en-US" altLang="ko-KR" dirty="0"/>
              <a:t>3 address format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4A8590D-206D-4103-A29B-D118E9A5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r>
              <a:rPr lang="ko-KR" altLang="en-US" dirty="0"/>
              <a:t> </a:t>
            </a:r>
            <a:r>
              <a:rPr lang="en-US" altLang="ko-KR" dirty="0"/>
              <a:t>Instructions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291553-385B-4F4D-B620-3BCFA498F2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0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DAF4EB-BA66-4248-8902-D2D4645F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8" y="1837647"/>
            <a:ext cx="6909557" cy="4562472"/>
          </a:xfrm>
        </p:spPr>
        <p:txBody>
          <a:bodyPr/>
          <a:lstStyle/>
          <a:p>
            <a:r>
              <a:rPr lang="en-US" altLang="ko-KR" dirty="0"/>
              <a:t>ADD: ADD two numbers (r3+r4)</a:t>
            </a:r>
          </a:p>
          <a:p>
            <a:r>
              <a:rPr lang="en-US" altLang="ko-KR" dirty="0"/>
              <a:t>ADDS : ADD two numbers and accordingly change the CPSR (process status) based on the result (r3+r4 </a:t>
            </a:r>
            <a:r>
              <a:rPr lang="en-US" altLang="ko-KR" dirty="0">
                <a:sym typeface="Wingdings" panose="05000000000000000000" pitchFamily="2" charset="2"/>
              </a:rPr>
              <a:t> NZCV)</a:t>
            </a:r>
            <a:endParaRPr lang="en-US" altLang="ko-KR" dirty="0"/>
          </a:p>
          <a:p>
            <a:r>
              <a:rPr lang="en-US" altLang="ko-KR" dirty="0"/>
              <a:t>ADC : Add with carry (r3+r4+C)</a:t>
            </a:r>
          </a:p>
          <a:p>
            <a:r>
              <a:rPr lang="en-US" altLang="ko-KR" dirty="0"/>
              <a:t>SUB : Subtract two numbers (r3-r4)</a:t>
            </a:r>
          </a:p>
          <a:p>
            <a:r>
              <a:rPr lang="en-US" altLang="ko-KR" dirty="0"/>
              <a:t>SUBS: Subtract two numbers and accordingly change the CPSR (process status) based on the result (r3-r4 </a:t>
            </a:r>
            <a:r>
              <a:rPr lang="en-US" altLang="ko-KR" dirty="0">
                <a:sym typeface="Wingdings" panose="05000000000000000000" pitchFamily="2" charset="2"/>
              </a:rPr>
              <a:t> NZCV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SUC : Subtract with borrow (r3-r4-1+C)</a:t>
            </a:r>
          </a:p>
          <a:p>
            <a:r>
              <a:rPr lang="en-US" altLang="ko-KR" dirty="0"/>
              <a:t>RSB : Reverse subtract (r4-r3)</a:t>
            </a:r>
          </a:p>
          <a:p>
            <a:r>
              <a:rPr lang="en-US" altLang="ko-KR" dirty="0"/>
              <a:t>RSC : r4-r3-1+C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2100E0-42BD-4BC8-A971-9720DAAA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Arithmetic  Operation 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C5F17-18F3-42B9-82DF-9A4BECFF0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E462E6-D5CF-4A0A-AA81-5A558821355A}"/>
              </a:ext>
            </a:extLst>
          </p:cNvPr>
          <p:cNvSpPr/>
          <p:nvPr/>
        </p:nvSpPr>
        <p:spPr>
          <a:xfrm>
            <a:off x="7611685" y="1456615"/>
            <a:ext cx="4419599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 dirty="0"/>
              <a:t>.</a:t>
            </a:r>
            <a:r>
              <a:rPr lang="ko-KR" altLang="en-US" sz="2000" dirty="0" err="1"/>
              <a:t>global</a:t>
            </a:r>
            <a:r>
              <a:rPr lang="ko-KR" altLang="en-US" sz="2000" dirty="0"/>
              <a:t> _</a:t>
            </a:r>
            <a:r>
              <a:rPr lang="ko-KR" altLang="en-US" sz="2000" dirty="0" err="1"/>
              <a:t>start</a:t>
            </a:r>
            <a:endParaRPr lang="ko-KR" altLang="en-US" sz="2000" dirty="0"/>
          </a:p>
          <a:p>
            <a:r>
              <a:rPr lang="ko-KR" altLang="en-US" sz="2000" dirty="0"/>
              <a:t>_</a:t>
            </a:r>
            <a:r>
              <a:rPr lang="ko-KR" altLang="en-US" sz="2000" dirty="0" err="1"/>
              <a:t>start</a:t>
            </a:r>
            <a:r>
              <a:rPr lang="ko-KR" altLang="en-US" sz="2000" dirty="0"/>
              <a:t>:</a:t>
            </a:r>
          </a:p>
          <a:p>
            <a:r>
              <a:rPr lang="ko-KR" altLang="en-US" sz="2000" dirty="0"/>
              <a:t>    MOV R5, #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    MOV R6  #8</a:t>
            </a:r>
            <a:endParaRPr lang="ko-KR" altLang="en-US" sz="2000" dirty="0"/>
          </a:p>
          <a:p>
            <a:r>
              <a:rPr lang="ko-KR" altLang="en-US" sz="2000" dirty="0"/>
              <a:t>    MOV R3, #0xF0000000</a:t>
            </a:r>
          </a:p>
          <a:p>
            <a:r>
              <a:rPr lang="ko-KR" altLang="en-US" sz="2000" dirty="0"/>
              <a:t>    MOV R4, #0x60000000</a:t>
            </a:r>
          </a:p>
          <a:p>
            <a:r>
              <a:rPr lang="ko-KR" altLang="en-US" sz="2000" dirty="0"/>
              <a:t>    ADD R5, R3,R4 </a:t>
            </a:r>
          </a:p>
          <a:p>
            <a:r>
              <a:rPr lang="ko-KR" altLang="en-US" sz="2000" dirty="0"/>
              <a:t>    ADDS R5,R3,R4</a:t>
            </a:r>
          </a:p>
          <a:p>
            <a:r>
              <a:rPr lang="ko-KR" altLang="en-US" sz="2000" dirty="0"/>
              <a:t>    ADC  R6,R3,R4 </a:t>
            </a:r>
            <a:endParaRPr lang="en-US" altLang="ko-KR" sz="2000" dirty="0"/>
          </a:p>
          <a:p>
            <a:r>
              <a:rPr lang="en-US" altLang="ko-KR" sz="2000" dirty="0"/>
              <a:t>    SUB  R5, R3, R4</a:t>
            </a:r>
            <a:endParaRPr lang="ko-KR" altLang="en-US" sz="2000" dirty="0"/>
          </a:p>
          <a:p>
            <a:r>
              <a:rPr lang="ko-KR" altLang="en-US" sz="2000" dirty="0"/>
              <a:t>    SUBS R5,R3,R4</a:t>
            </a:r>
          </a:p>
          <a:p>
            <a:r>
              <a:rPr lang="ko-KR" altLang="en-US" sz="2000" dirty="0"/>
              <a:t>    SBC  R6,R3,R4</a:t>
            </a:r>
          </a:p>
          <a:p>
            <a:r>
              <a:rPr lang="ko-KR" altLang="en-US" sz="2000" dirty="0"/>
              <a:t>    RSBS R5,R3,#0x01</a:t>
            </a:r>
          </a:p>
          <a:p>
            <a:r>
              <a:rPr lang="ko-KR" altLang="en-US" sz="2000" dirty="0"/>
              <a:t>    RSC  R6,R3,#0x01</a:t>
            </a:r>
            <a:endParaRPr lang="en-US" altLang="ko-KR" sz="2000" dirty="0"/>
          </a:p>
          <a:p>
            <a:r>
              <a:rPr lang="en-US" altLang="ko-KR" sz="2000" dirty="0"/>
              <a:t>     MOV R3, #5</a:t>
            </a:r>
          </a:p>
          <a:p>
            <a:r>
              <a:rPr lang="en-US" altLang="ko-KR" sz="2000" dirty="0"/>
              <a:t>    ADD  R5, R3, R3, LSL #2 ; r5=5*r3</a:t>
            </a:r>
          </a:p>
          <a:p>
            <a:r>
              <a:rPr lang="en-US" altLang="ko-KR" sz="2000" dirty="0"/>
              <a:t>    RSB  R6, R5, R5, LSL #3; r10=7*r9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650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B42E72-365B-4584-A4F6-9D1AA369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Arithmetic Operation 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E732E-ED30-4F35-A006-F30DAC8E2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4</a:t>
            </a:fld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4D37CDE-3DA2-4ABD-BEC6-E7FB6228CE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457057"/>
              </p:ext>
            </p:extLst>
          </p:nvPr>
        </p:nvGraphicFramePr>
        <p:xfrm>
          <a:off x="650572" y="2172950"/>
          <a:ext cx="10627028" cy="389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099">
                  <a:extLst>
                    <a:ext uri="{9D8B030D-6E8A-4147-A177-3AD203B41FA5}">
                      <a16:colId xmlns:a16="http://schemas.microsoft.com/office/drawing/2014/main" val="2123172604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316551054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629789768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361171534"/>
                    </a:ext>
                  </a:extLst>
                </a:gridCol>
                <a:gridCol w="1383024">
                  <a:extLst>
                    <a:ext uri="{9D8B030D-6E8A-4147-A177-3AD203B41FA5}">
                      <a16:colId xmlns:a16="http://schemas.microsoft.com/office/drawing/2014/main" val="129473306"/>
                    </a:ext>
                  </a:extLst>
                </a:gridCol>
                <a:gridCol w="1583333">
                  <a:extLst>
                    <a:ext uri="{9D8B030D-6E8A-4147-A177-3AD203B41FA5}">
                      <a16:colId xmlns:a16="http://schemas.microsoft.com/office/drawing/2014/main" val="1133028888"/>
                    </a:ext>
                  </a:extLst>
                </a:gridCol>
                <a:gridCol w="1387929">
                  <a:extLst>
                    <a:ext uri="{9D8B030D-6E8A-4147-A177-3AD203B41FA5}">
                      <a16:colId xmlns:a16="http://schemas.microsoft.com/office/drawing/2014/main" val="4184331665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R5 (After)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R6(After)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CPSR(Before)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CPSR(After)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43591"/>
                  </a:ext>
                </a:extLst>
              </a:tr>
              <a:tr h="41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R5,R3,R4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01761"/>
                  </a:ext>
                </a:extLst>
              </a:tr>
              <a:tr h="41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ADDS R5,R3,R4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820040"/>
                  </a:ext>
                </a:extLst>
              </a:tr>
              <a:tr h="41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ADC R6,R3,R4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00250"/>
                  </a:ext>
                </a:extLst>
              </a:tr>
              <a:tr h="41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SUBS R5,R3,R4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93482"/>
                  </a:ext>
                </a:extLst>
              </a:tr>
              <a:tr h="41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SBC R6,R3,R4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52699"/>
                  </a:ext>
                </a:extLst>
              </a:tr>
              <a:tr h="206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RSB R5, R3, #1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4198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RSC R6, R3, #1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8715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</a:t>
                      </a:r>
                      <a:r>
                        <a:rPr lang="en-US" altLang="ko-KR" sz="1800" dirty="0"/>
                        <a:t>R5, R3, R3, LSL #2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1997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RSB  R6, R5, R5, LSL #3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26689"/>
                  </a:ext>
                </a:extLst>
              </a:tr>
            </a:tbl>
          </a:graphicData>
        </a:graphic>
      </p:graphicFrame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B67C2E87-AB88-4B80-AEFB-0DE26439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72" y="1652277"/>
            <a:ext cx="10363200" cy="673390"/>
          </a:xfrm>
        </p:spPr>
        <p:txBody>
          <a:bodyPr/>
          <a:lstStyle/>
          <a:p>
            <a:r>
              <a:rPr lang="en-US" altLang="ko-KR" dirty="0"/>
              <a:t>Complete the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88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A1DF7D-2FA9-4E55-932C-EE3C97257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915829"/>
            <a:ext cx="6173337" cy="4658007"/>
          </a:xfrm>
        </p:spPr>
        <p:txBody>
          <a:bodyPr/>
          <a:lstStyle/>
          <a:p>
            <a:r>
              <a:rPr lang="en-US" altLang="ko-KR" dirty="0"/>
              <a:t>MUL Rd, Rn, Rm @multiply 32-bits</a:t>
            </a:r>
          </a:p>
          <a:p>
            <a:pPr lvl="1"/>
            <a:r>
              <a:rPr lang="en-US" altLang="ko-KR" dirty="0"/>
              <a:t>Rd=Rn x Rm</a:t>
            </a:r>
          </a:p>
          <a:p>
            <a:pPr lvl="1"/>
            <a:r>
              <a:rPr lang="en-US" altLang="ko-KR" dirty="0"/>
              <a:t>Second operand (Rm) cannot be immediate</a:t>
            </a:r>
          </a:p>
          <a:p>
            <a:pPr lvl="1"/>
            <a:r>
              <a:rPr lang="en-US" altLang="ko-KR" dirty="0"/>
              <a:t>The result register must be different from the first operand</a:t>
            </a:r>
          </a:p>
          <a:p>
            <a:pPr lvl="1"/>
            <a:r>
              <a:rPr lang="en-US" altLang="ko-KR" dirty="0"/>
              <a:t>If S bit is set, C flag is meaningless</a:t>
            </a:r>
          </a:p>
          <a:p>
            <a:r>
              <a:rPr lang="en-US" altLang="ko-KR" dirty="0"/>
              <a:t>MLA Rd, Rn, Rm Rs @ Multiply-accumulate</a:t>
            </a:r>
          </a:p>
          <a:p>
            <a:pPr lvl="1"/>
            <a:r>
              <a:rPr lang="en-US" altLang="ko-KR" dirty="0"/>
              <a:t>Rd = </a:t>
            </a:r>
            <a:r>
              <a:rPr lang="en-US" altLang="ko-KR" dirty="0" err="1"/>
              <a:t>RnxRm+Rs</a:t>
            </a:r>
            <a:endParaRPr lang="en-US" altLang="ko-KR" dirty="0"/>
          </a:p>
          <a:p>
            <a:r>
              <a:rPr lang="en-US" altLang="ko-KR" dirty="0"/>
              <a:t>Multiplying a constant can often be implemented with shifted register operand</a:t>
            </a:r>
          </a:p>
          <a:p>
            <a:pPr lvl="1"/>
            <a:r>
              <a:rPr lang="en-US" altLang="ko-KR" dirty="0"/>
              <a:t>MOV R1, #35 + MUL R2, R0, R1</a:t>
            </a:r>
          </a:p>
          <a:p>
            <a:pPr marL="228600" lvl="1" indent="0">
              <a:buNone/>
            </a:pPr>
            <a:r>
              <a:rPr lang="en-US" altLang="ko-KR" dirty="0"/>
              <a:t>  </a:t>
            </a:r>
            <a:r>
              <a:rPr lang="en-US" altLang="ko-KR" sz="2400" i="1" dirty="0"/>
              <a:t>vs.</a:t>
            </a:r>
          </a:p>
          <a:p>
            <a:pPr lvl="1"/>
            <a:r>
              <a:rPr lang="en-US" altLang="ko-KR" dirty="0"/>
              <a:t>ADD R0, R0, R0 LSL #2  + RSB R2, R0, R0, LSL #3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4B90FC-46B8-442F-9B42-AB9E7C18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Arithmetic (Multiplication)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B2D924-3B27-4FFC-A2EB-5A7BACFEF3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525FC3-DB05-4638-817B-4C7D93EA1A4A}"/>
              </a:ext>
            </a:extLst>
          </p:cNvPr>
          <p:cNvSpPr/>
          <p:nvPr/>
        </p:nvSpPr>
        <p:spPr>
          <a:xfrm>
            <a:off x="8411570" y="2070121"/>
            <a:ext cx="3202674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.</a:t>
            </a:r>
            <a:r>
              <a:rPr lang="ko-KR" altLang="en-US" dirty="0" err="1"/>
              <a:t>global</a:t>
            </a:r>
            <a:r>
              <a:rPr lang="ko-KR" altLang="en-US" dirty="0"/>
              <a:t> _</a:t>
            </a:r>
            <a:r>
              <a:rPr lang="ko-KR" altLang="en-US" dirty="0" err="1"/>
              <a:t>start</a:t>
            </a:r>
            <a:endParaRPr lang="ko-KR" altLang="en-US" dirty="0"/>
          </a:p>
          <a:p>
            <a:r>
              <a:rPr lang="ko-KR" altLang="en-US" dirty="0"/>
              <a:t>_</a:t>
            </a:r>
            <a:r>
              <a:rPr lang="ko-KR" altLang="en-US" dirty="0" err="1"/>
              <a:t>start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	MOV R5, #000</a:t>
            </a:r>
          </a:p>
          <a:p>
            <a:r>
              <a:rPr lang="ko-KR" altLang="en-US" dirty="0"/>
              <a:t>	MOV R3, #0x30</a:t>
            </a:r>
          </a:p>
          <a:p>
            <a:r>
              <a:rPr lang="ko-KR" altLang="en-US" dirty="0"/>
              <a:t>	MOV R4, #0x50</a:t>
            </a:r>
          </a:p>
          <a:p>
            <a:r>
              <a:rPr lang="ko-KR" altLang="en-US" dirty="0"/>
              <a:t>             MOV R6, #0x09</a:t>
            </a:r>
          </a:p>
          <a:p>
            <a:r>
              <a:rPr lang="ko-KR" altLang="en-US" dirty="0"/>
              <a:t>	MULS R5, R3,R4</a:t>
            </a:r>
          </a:p>
          <a:p>
            <a:r>
              <a:rPr lang="ko-KR" altLang="en-US" dirty="0"/>
              <a:t>	MLA R5, R3,R4,R6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BC60EB-DE61-4107-900F-ABE3EFFC1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25524"/>
              </p:ext>
            </p:extLst>
          </p:nvPr>
        </p:nvGraphicFramePr>
        <p:xfrm>
          <a:off x="6687402" y="5153165"/>
          <a:ext cx="5278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107">
                  <a:extLst>
                    <a:ext uri="{9D8B030D-6E8A-4147-A177-3AD203B41FA5}">
                      <a16:colId xmlns:a16="http://schemas.microsoft.com/office/drawing/2014/main" val="171500482"/>
                    </a:ext>
                  </a:extLst>
                </a:gridCol>
                <a:gridCol w="1610436">
                  <a:extLst>
                    <a:ext uri="{9D8B030D-6E8A-4147-A177-3AD203B41FA5}">
                      <a16:colId xmlns:a16="http://schemas.microsoft.com/office/drawing/2014/main" val="3712007777"/>
                    </a:ext>
                  </a:extLst>
                </a:gridCol>
                <a:gridCol w="1579573">
                  <a:extLst>
                    <a:ext uri="{9D8B030D-6E8A-4147-A177-3AD203B41FA5}">
                      <a16:colId xmlns:a16="http://schemas.microsoft.com/office/drawing/2014/main" val="3203537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R5(Before)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R5(After)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1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 R5,R3,R4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6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MULA R5,R3,R4,R6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8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57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DAF4EB-BA66-4248-8902-D2D4645F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 Rd, Rn, Rm : Rd = Rn and Rm</a:t>
            </a:r>
          </a:p>
          <a:p>
            <a:r>
              <a:rPr lang="en-US" altLang="ko-KR" dirty="0"/>
              <a:t>ORR Rd, Rn, Rm : Rd = Rn or Rm</a:t>
            </a:r>
          </a:p>
          <a:p>
            <a:r>
              <a:rPr lang="en-US" altLang="ko-KR" dirty="0"/>
              <a:t>EOR Rd, Rn, Rm: Rd = Rn </a:t>
            </a:r>
            <a:r>
              <a:rPr lang="en-US" altLang="ko-KR" dirty="0" err="1"/>
              <a:t>xor</a:t>
            </a:r>
            <a:r>
              <a:rPr lang="en-US" altLang="ko-KR" dirty="0"/>
              <a:t> Rm</a:t>
            </a:r>
          </a:p>
          <a:p>
            <a:r>
              <a:rPr lang="en-US" altLang="ko-KR" dirty="0"/>
              <a:t>BIC Rd, Rn, Rm : bit clear </a:t>
            </a:r>
          </a:p>
          <a:p>
            <a:pPr marL="0" indent="0">
              <a:buNone/>
            </a:pPr>
            <a:r>
              <a:rPr lang="en-US" altLang="ko-KR" dirty="0"/>
              <a:t>      @ Rd = Rn and (~Rm)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2100E0-42BD-4BC8-A971-9720DAAA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C5F17-18F3-42B9-82DF-9A4BECFF0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56328C-88C1-471B-870C-54D0A3DEAC9A}"/>
              </a:ext>
            </a:extLst>
          </p:cNvPr>
          <p:cNvSpPr/>
          <p:nvPr/>
        </p:nvSpPr>
        <p:spPr>
          <a:xfrm>
            <a:off x="6743700" y="1997839"/>
            <a:ext cx="4392385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/>
              <a:t>.</a:t>
            </a:r>
            <a:r>
              <a:rPr lang="ko-KR" altLang="en-US" sz="2400" dirty="0" err="1"/>
              <a:t>global</a:t>
            </a:r>
            <a:r>
              <a:rPr lang="ko-KR" altLang="en-US" sz="2400" dirty="0"/>
              <a:t> _</a:t>
            </a:r>
            <a:r>
              <a:rPr lang="ko-KR" altLang="en-US" sz="2400" dirty="0" err="1"/>
              <a:t>start</a:t>
            </a:r>
            <a:endParaRPr lang="ko-KR" altLang="en-US" sz="2400" dirty="0"/>
          </a:p>
          <a:p>
            <a:r>
              <a:rPr lang="ko-KR" altLang="en-US" sz="2400" dirty="0"/>
              <a:t>_</a:t>
            </a:r>
            <a:r>
              <a:rPr lang="ko-KR" altLang="en-US" sz="2400" dirty="0" err="1"/>
              <a:t>start</a:t>
            </a:r>
            <a:r>
              <a:rPr lang="ko-KR" altLang="en-US" sz="2400" dirty="0"/>
              <a:t>:</a:t>
            </a:r>
          </a:p>
          <a:p>
            <a:r>
              <a:rPr lang="ko-KR" altLang="en-US" sz="2400" dirty="0"/>
              <a:t>	MOV R5, #0</a:t>
            </a:r>
          </a:p>
          <a:p>
            <a:r>
              <a:rPr lang="ko-KR" altLang="en-US" sz="2400" dirty="0"/>
              <a:t>	MOV R3, #0x30</a:t>
            </a:r>
          </a:p>
          <a:p>
            <a:r>
              <a:rPr lang="ko-KR" altLang="en-US" sz="2400" dirty="0"/>
              <a:t>	MOV R4, #0x50</a:t>
            </a:r>
          </a:p>
          <a:p>
            <a:r>
              <a:rPr lang="ko-KR" altLang="en-US" sz="2400" dirty="0"/>
              <a:t>	AND R5, R3, R4</a:t>
            </a:r>
          </a:p>
          <a:p>
            <a:r>
              <a:rPr lang="ko-KR" altLang="en-US" sz="2400" dirty="0"/>
              <a:t>	ORR R5, R3, R4</a:t>
            </a:r>
          </a:p>
          <a:p>
            <a:r>
              <a:rPr lang="ko-KR" altLang="en-US" sz="2400" dirty="0"/>
              <a:t>	EOR R5, R3, R4</a:t>
            </a:r>
          </a:p>
          <a:p>
            <a:r>
              <a:rPr lang="ko-KR" altLang="en-US" sz="2400" dirty="0"/>
              <a:t>	BIC </a:t>
            </a:r>
            <a:r>
              <a:rPr lang="ko-KR" altLang="en-US" sz="2400" dirty="0" err="1"/>
              <a:t>R</a:t>
            </a:r>
            <a:r>
              <a:rPr lang="en-US" altLang="ko-KR" sz="2400" dirty="0"/>
              <a:t>5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R</a:t>
            </a:r>
            <a:r>
              <a:rPr lang="en-US" altLang="ko-KR" sz="2400" dirty="0"/>
              <a:t>3</a:t>
            </a:r>
            <a:r>
              <a:rPr lang="ko-KR" altLang="en-US" sz="2400" dirty="0"/>
              <a:t>, </a:t>
            </a:r>
            <a:r>
              <a:rPr lang="en-US" altLang="ko-KR" sz="2400" dirty="0"/>
              <a:t>R4</a:t>
            </a:r>
          </a:p>
          <a:p>
            <a:r>
              <a:rPr lang="en-US" altLang="ko-KR" sz="2400" dirty="0"/>
              <a:t>          BIC R5, R3, #0x10</a:t>
            </a:r>
            <a:endParaRPr lang="ko-KR" altLang="en-US" sz="2400" dirty="0"/>
          </a:p>
          <a:p>
            <a:r>
              <a:rPr lang="ko-KR" altLang="en-US" sz="2400" dirty="0"/>
              <a:t>	BIC </a:t>
            </a:r>
            <a:r>
              <a:rPr lang="ko-KR" altLang="en-US" sz="2400" dirty="0" err="1"/>
              <a:t>R</a:t>
            </a:r>
            <a:r>
              <a:rPr lang="en-US" altLang="ko-KR" sz="2400" dirty="0"/>
              <a:t>5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R</a:t>
            </a:r>
            <a:r>
              <a:rPr lang="en-US" altLang="ko-KR" sz="2400" dirty="0"/>
              <a:t>3</a:t>
            </a:r>
            <a:r>
              <a:rPr lang="ko-KR" altLang="en-US" sz="2400" dirty="0"/>
              <a:t>, #0x</a:t>
            </a:r>
            <a:r>
              <a:rPr lang="en-US" altLang="ko-KR" sz="2400" dirty="0"/>
              <a:t>3</a:t>
            </a:r>
            <a:r>
              <a:rPr lang="ko-KR" altLang="en-US" sz="2400" dirty="0"/>
              <a:t>0</a:t>
            </a:r>
            <a:endParaRPr lang="en-US" altLang="ko-KR" sz="2400" dirty="0"/>
          </a:p>
          <a:p>
            <a:r>
              <a:rPr lang="en-US" altLang="ko-KR" sz="2400" dirty="0"/>
              <a:t>          BICS R5, R3, #0x30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892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DAF4EB-BA66-4248-8902-D2D4645F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11365"/>
            <a:ext cx="10363200" cy="673390"/>
          </a:xfrm>
        </p:spPr>
        <p:txBody>
          <a:bodyPr/>
          <a:lstStyle/>
          <a:p>
            <a:r>
              <a:rPr lang="en-US" altLang="ko-KR" dirty="0"/>
              <a:t>Complete the table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2100E0-42BD-4BC8-A971-9720DAAA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Logical Operation(2)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C5F17-18F3-42B9-82DF-9A4BECFF0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7</a:t>
            </a:fld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4F74F5E-5215-4871-8EC3-90A823F77C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16514"/>
              </p:ext>
            </p:extLst>
          </p:nvPr>
        </p:nvGraphicFramePr>
        <p:xfrm>
          <a:off x="914399" y="3005707"/>
          <a:ext cx="10699845" cy="3443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89">
                  <a:extLst>
                    <a:ext uri="{9D8B030D-6E8A-4147-A177-3AD203B41FA5}">
                      <a16:colId xmlns:a16="http://schemas.microsoft.com/office/drawing/2014/main" val="2123172604"/>
                    </a:ext>
                  </a:extLst>
                </a:gridCol>
                <a:gridCol w="1665027">
                  <a:extLst>
                    <a:ext uri="{9D8B030D-6E8A-4147-A177-3AD203B41FA5}">
                      <a16:colId xmlns:a16="http://schemas.microsoft.com/office/drawing/2014/main" val="3165510541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629789768"/>
                    </a:ext>
                  </a:extLst>
                </a:gridCol>
                <a:gridCol w="1692322">
                  <a:extLst>
                    <a:ext uri="{9D8B030D-6E8A-4147-A177-3AD203B41FA5}">
                      <a16:colId xmlns:a16="http://schemas.microsoft.com/office/drawing/2014/main" val="2361171534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val="129473306"/>
                    </a:ext>
                  </a:extLst>
                </a:gridCol>
                <a:gridCol w="1910686">
                  <a:extLst>
                    <a:ext uri="{9D8B030D-6E8A-4147-A177-3AD203B41FA5}">
                      <a16:colId xmlns:a16="http://schemas.microsoft.com/office/drawing/2014/main" val="1955839416"/>
                    </a:ext>
                  </a:extLst>
                </a:gridCol>
              </a:tblGrid>
              <a:tr h="433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R3(Before)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R4(Before)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R5 (Before)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R5(After)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CPSR(After)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43591"/>
                  </a:ext>
                </a:extLst>
              </a:tr>
              <a:tr h="51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 R5,R3,R4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01761"/>
                  </a:ext>
                </a:extLst>
              </a:tr>
              <a:tr h="51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ORR R5,R3,R4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820040"/>
                  </a:ext>
                </a:extLst>
              </a:tr>
              <a:tr h="257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EOR R5,R3,R4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00250"/>
                  </a:ext>
                </a:extLst>
              </a:tr>
              <a:tr h="257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BIC R5, R3, 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91632"/>
                  </a:ext>
                </a:extLst>
              </a:tr>
              <a:tr h="51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BIC R5,R3,#0x10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93482"/>
                  </a:ext>
                </a:extLst>
              </a:tr>
              <a:tr h="257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BIC R5, R3, #0x30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52699"/>
                  </a:ext>
                </a:extLst>
              </a:tr>
              <a:tr h="257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BICS R5, R3, #0x30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28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광택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12808</TotalTime>
  <Words>778</Words>
  <Application>Microsoft Macintosh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Trebuchet MS</vt:lpstr>
      <vt:lpstr>Wingdings</vt:lpstr>
      <vt:lpstr>줄무늬</vt:lpstr>
      <vt:lpstr> ARM ASSEMBLY programming Practice (2)</vt:lpstr>
      <vt:lpstr>Data Processing Instructions</vt:lpstr>
      <vt:lpstr>Arithmetic  Operation (1)</vt:lpstr>
      <vt:lpstr>Arithmetic Operation (2)</vt:lpstr>
      <vt:lpstr>Arithmetic (Multiplication)</vt:lpstr>
      <vt:lpstr>Bitwise Operation</vt:lpstr>
      <vt:lpstr>Logical Operation(2)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 WRITING AND OPTIMIZING ARM ASSEMBLY CODE</dc:title>
  <dc:creator>이강/10078</dc:creator>
  <cp:lastModifiedBy>김성빈/22100113</cp:lastModifiedBy>
  <cp:revision>58</cp:revision>
  <dcterms:created xsi:type="dcterms:W3CDTF">2024-02-22T15:48:07Z</dcterms:created>
  <dcterms:modified xsi:type="dcterms:W3CDTF">2024-03-21T02:13:17Z</dcterms:modified>
</cp:coreProperties>
</file>