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68" r:id="rId6"/>
    <p:sldId id="262" r:id="rId7"/>
    <p:sldId id="300" r:id="rId8"/>
    <p:sldId id="286" r:id="rId9"/>
    <p:sldId id="287" r:id="rId10"/>
    <p:sldId id="288" r:id="rId11"/>
    <p:sldId id="291" r:id="rId12"/>
    <p:sldId id="292" r:id="rId13"/>
    <p:sldId id="276" r:id="rId14"/>
    <p:sldId id="277" r:id="rId15"/>
    <p:sldId id="293" r:id="rId16"/>
    <p:sldId id="266" r:id="rId17"/>
    <p:sldId id="294" r:id="rId18"/>
    <p:sldId id="269" r:id="rId19"/>
    <p:sldId id="260" r:id="rId20"/>
  </p:sldIdLst>
  <p:sldSz cx="24384000" cy="13716000"/>
  <p:notesSz cx="6858000" cy="9144000"/>
  <p:custDataLst>
    <p:tags r:id="rId2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6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84000" cy="1371095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公司ppt-01.jpg" descr="公司ppt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" y="-3"/>
            <a:ext cx="24358228" cy="137160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像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84000" cy="1371095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4392965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84000" cy="1371095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4392965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0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1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tags" Target="../tags/tag11.xml"/><Relationship Id="rId2" Type="http://schemas.openxmlformats.org/officeDocument/2006/relationships/image" Target="../media/image12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1145" y="3686493"/>
            <a:ext cx="16247110" cy="27946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75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/>
              </a:rPr>
              <a:t>飞轮战役启动会</a:t>
            </a:r>
            <a:endParaRPr kumimoji="0" lang="zh-CN" altLang="en-US" sz="175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3328" y="6838476"/>
            <a:ext cx="8104909" cy="148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0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技术中心</a:t>
            </a:r>
            <a:endParaRPr kumimoji="0" lang="zh-CN" sz="30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0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南京</a:t>
            </a:r>
            <a:r>
              <a:rPr kumimoji="0" lang="en-US" altLang="zh-CN" sz="30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 · </a:t>
            </a:r>
            <a:r>
              <a:rPr kumimoji="0" lang="zh-CN" altLang="en-US" sz="30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北京</a:t>
            </a:r>
            <a:r>
              <a:rPr kumimoji="0" lang="en-US" altLang="zh-CN" sz="30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 · </a:t>
            </a:r>
            <a:r>
              <a:rPr kumimoji="0" lang="zh-CN" altLang="en-US" sz="30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西安</a:t>
            </a:r>
            <a:endParaRPr kumimoji="0" lang="zh-CN" altLang="en-US" sz="30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2023-02-01</a:t>
            </a:r>
            <a:endParaRPr kumimoji="0" lang="en-US" altLang="zh-CN" sz="30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0988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7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项目介绍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2011680"/>
            <a:ext cx="1219200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API接口测试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730" y="3237865"/>
            <a:ext cx="10257155" cy="40100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1) 现状/痛点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现在团队95%以上是端到端测试。研发测试工时比&lt;3:1，远低于行业水平。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端到端测试是指从给这个系统输入信息开始，到获取返回的输出信息，将被测系统看作一个黑盒。与单元测试和集成测试相比，端到端测试运行得更慢，更不稳定，效率低，而且维护成本更高。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在测试过程中，经常会出现接口异常、接口逻辑不正确、接口报错等问题，对测试效率的影响比较大。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97790" y="3237865"/>
            <a:ext cx="9788525" cy="40100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2) 解决方案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测试金字塔是Mike Cohn 提出的著名理论模型，在行业内应用非常广泛。测试金字塔模型实际是分层测试策略，是通过按照单元测试、接口测试、UI 测试按照不同的目标要求，总结出来的一套最佳分层测试实践。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UI测试（也就是我们现在的端侧）虽然最直观，但是成本高、效率低下。行业内的优秀经验更多的将测试方法下沉，降低端测的占比、提升接口测试的占比。采用接口API测试方法能够提前发现问题，提高质量和效率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2797790" y="7941945"/>
          <a:ext cx="9715500" cy="4952365"/>
        </p:xfrm>
        <a:graphic>
          <a:graphicData uri="http://schemas.openxmlformats.org/drawingml/2006/table">
            <a:tbl>
              <a:tblPr firstRow="1" bandRow="1"/>
              <a:tblGrid>
                <a:gridCol w="1758950"/>
                <a:gridCol w="2127250"/>
                <a:gridCol w="1943100"/>
                <a:gridCol w="1943100"/>
                <a:gridCol w="1943100"/>
              </a:tblGrid>
              <a:tr h="1104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项目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原计划测试工时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实际测试工时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效率提升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质量比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62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</a:t>
                      </a:r>
                      <a:r>
                        <a:rPr lang="en-US" altLang="zh-CN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A</a:t>
                      </a:r>
                      <a:endParaRPr lang="en-US" altLang="zh-CN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10.5</a:t>
                      </a:r>
                      <a:endParaRPr lang="en-US" altLang="zh-CN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8.5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19%</a:t>
                      </a:r>
                      <a:endParaRPr lang="zh-CN" altLang="en-US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7%</a:t>
                      </a:r>
                      <a:endParaRPr lang="zh-CN" altLang="en-US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62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</a:t>
                      </a:r>
                      <a:r>
                        <a:rPr lang="en-US" altLang="zh-CN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B</a:t>
                      </a:r>
                      <a:endParaRPr lang="en-US" altLang="zh-CN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16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12</a:t>
                      </a:r>
                      <a:endParaRPr lang="zh-CN" altLang="en-US" sz="240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25%</a:t>
                      </a:r>
                      <a:endParaRPr lang="zh-CN" altLang="en-US" sz="2400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9%</a:t>
                      </a:r>
                      <a:endParaRPr lang="zh-CN" altLang="en-US" sz="2400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62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C</a:t>
                      </a:r>
                      <a:endParaRPr lang="en-US" altLang="zh-CN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8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6</a:t>
                      </a:r>
                      <a:endParaRPr lang="zh-CN" altLang="en-US" sz="240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25%</a:t>
                      </a:r>
                      <a:endParaRPr lang="zh-CN" altLang="en-US" sz="2400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5%</a:t>
                      </a:r>
                      <a:endParaRPr lang="zh-CN" altLang="en-US" sz="2400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62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D</a:t>
                      </a:r>
                      <a:endParaRPr lang="en-US" altLang="zh-CN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7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6</a:t>
                      </a:r>
                      <a:endParaRPr lang="zh-CN" altLang="en-US" sz="240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14%</a:t>
                      </a:r>
                      <a:endParaRPr lang="zh-CN" altLang="en-US" sz="2400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4.4%</a:t>
                      </a:r>
                      <a:endParaRPr lang="zh-CN" altLang="en-US" sz="2400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380" y="7941945"/>
            <a:ext cx="8562340" cy="4952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0988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项目介绍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2011680"/>
            <a:ext cx="1219200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多泳道环境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730" y="3237865"/>
            <a:ext cx="10257155" cy="27171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1) 现状/痛点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在一套环境中多个项目并行开发，经常会出现服务版本冲突、服务代码不稳定等问题，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搭建一套完整的环境比较耗费时间，通常需要1-2天，且有很多配置和数据需要调整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以上种种在联调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/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测试阶段会损耗开发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/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测试约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10~15%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的工时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97790" y="3237865"/>
            <a:ext cx="9788525" cy="35794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2) 解决方案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采用泳道概念搭建开发、测试环境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研发和测试在多需求并行的情况下，不会出现需求版本冲突，服务调不通等严重阻碍开发进展的问题。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以前要创建一套环境，从准备容器、部署应用、同步数据库、同步配置，检查链路，一般需要约1天的时间，而现在可以在5分钟内创建一套环境，资源使用量也大幅降低（原来需要100+容器，现在平均只需要个位数的容器）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5730" y="7298055"/>
            <a:ext cx="10257790" cy="5480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97790" y="7294245"/>
            <a:ext cx="9787890" cy="5495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"/>
          <p:cNvSpPr txBox="1"/>
          <p:nvPr/>
        </p:nvSpPr>
        <p:spPr>
          <a:xfrm>
            <a:off x="3736974" y="6281102"/>
            <a:ext cx="577850" cy="1255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/>
              <a:t>3</a:t>
            </a:r>
            <a:endParaRPr lang="en-US"/>
          </a:p>
        </p:txBody>
      </p:sp>
      <p:sp>
        <p:nvSpPr>
          <p:cNvPr id="139" name="众能联合公司PPT章节页标题"/>
          <p:cNvSpPr txBox="1"/>
          <p:nvPr/>
        </p:nvSpPr>
        <p:spPr>
          <a:xfrm>
            <a:off x="5420877" y="6296341"/>
            <a:ext cx="3810000" cy="1224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7300" b="1">
                <a:solidFill>
                  <a:srgbClr val="0076C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altLang="en-US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项目成员</a:t>
            </a:r>
            <a:endParaRPr lang="zh-CN" altLang="en-US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0988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9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altLang="en-US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项目成员</a:t>
            </a:r>
            <a:endParaRPr lang="zh-CN" altLang="en-US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726305" y="2684145"/>
          <a:ext cx="14932025" cy="9832340"/>
        </p:xfrm>
        <a:graphic>
          <a:graphicData uri="http://schemas.openxmlformats.org/drawingml/2006/table">
            <a:tbl>
              <a:tblPr firstRow="1" bandRow="1"/>
              <a:tblGrid>
                <a:gridCol w="2703195"/>
                <a:gridCol w="12228830"/>
              </a:tblGrid>
              <a:tr h="808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角色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成员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584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项目负责人</a:t>
                      </a:r>
                      <a:endParaRPr lang="zh-CN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山海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项目管理委员会</a:t>
                      </a:r>
                      <a:endParaRPr 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宋鑫、王根文、刘思远、房志伟、朱晓莉、王扬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584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项目经理</a:t>
                      </a:r>
                      <a:endParaRPr 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王扬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15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项目组成员</a:t>
                      </a:r>
                      <a:endParaRPr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宋威、贾弘鸣、凌哲、</a:t>
                      </a: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罗姣霞、贾红平、于明龙、史辉、贾成生、王钱钧、常曦仲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朱加钰</a:t>
                      </a: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、杨定涛</a:t>
                      </a: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、</a:t>
                      </a: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张元弟、倪彦春、葛祥通、朱晓莉、吴艳锋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陈松、陈硕、冷文宝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荣根友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郑筝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114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项目保障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高广萍、刘越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0988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8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altLang="en-US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沟通汇报</a:t>
            </a:r>
            <a:endParaRPr lang="zh-CN" altLang="en-US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714875" y="2775585"/>
          <a:ext cx="14979015" cy="9384030"/>
        </p:xfrm>
        <a:graphic>
          <a:graphicData uri="http://schemas.openxmlformats.org/drawingml/2006/table">
            <a:tbl>
              <a:tblPr firstRow="1" bandRow="1"/>
              <a:tblGrid>
                <a:gridCol w="2712720"/>
                <a:gridCol w="12266295"/>
              </a:tblGrid>
              <a:tr h="905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分类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机制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183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沟通工具</a:t>
                      </a:r>
                      <a:endParaRPr lang="zh-CN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当面会议、视频会议、邮件、飞书、Wiki等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00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沟通类型</a:t>
                      </a:r>
                      <a:endParaRPr 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1) 问题类沟通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沟通模型如下，发生意见不统一时，按如下顺序进行沟通：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双方内部沟通→项目经理沟通→职能经理沟通→总监沟通。必要情况下，拉会讨论。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2) 同频类沟通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每周三下午，召集项目参与人参加周会，同步过去一周项目的重要进展、TODO完成情况、项目数据等。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79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汇报机制</a:t>
                      </a:r>
                      <a:endParaRPr 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1）项目经理每周五通过邮件的形式，进行项目每周工作汇报，主要内容包括本周项目完成情况、下周工作计划、项目风险、本周工作中遇到的问题。重要干系人除邮件通知外，还需进行飞书单独通知。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2）里程碑通知、项目变更通知及重要工具发布通知均由项目经理来通过邮件+飞书的形式来完成。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"/>
          <p:cNvSpPr txBox="1"/>
          <p:nvPr/>
        </p:nvSpPr>
        <p:spPr>
          <a:xfrm>
            <a:off x="3736974" y="6281102"/>
            <a:ext cx="577850" cy="1255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/>
              <a:t>4</a:t>
            </a:r>
            <a:endParaRPr lang="en-US"/>
          </a:p>
        </p:txBody>
      </p:sp>
      <p:sp>
        <p:nvSpPr>
          <p:cNvPr id="139" name="众能联合公司PPT章节页标题"/>
          <p:cNvSpPr txBox="1"/>
          <p:nvPr/>
        </p:nvSpPr>
        <p:spPr>
          <a:xfrm>
            <a:off x="5420877" y="6296341"/>
            <a:ext cx="3810000" cy="1224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7300" b="1">
                <a:solidFill>
                  <a:srgbClr val="0076C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项目计划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6990715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9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altLang="en-US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项目计划</a:t>
            </a:r>
            <a:r>
              <a:rPr lang="en-US" alt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 (</a:t>
            </a:r>
            <a:r>
              <a:rPr lang="zh-CN" altLang="en-US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重点项目</a:t>
            </a:r>
            <a:r>
              <a:rPr lang="en-US" alt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)</a:t>
            </a:r>
            <a:endParaRPr lang="zh-CN" altLang="en-US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122295" y="2262505"/>
          <a:ext cx="17908905" cy="9625330"/>
        </p:xfrm>
        <a:graphic>
          <a:graphicData uri="http://schemas.openxmlformats.org/drawingml/2006/table">
            <a:tbl>
              <a:tblPr firstRow="1" bandRow="1"/>
              <a:tblGrid>
                <a:gridCol w="2197100"/>
                <a:gridCol w="3375660"/>
                <a:gridCol w="3084195"/>
                <a:gridCol w="3083560"/>
                <a:gridCol w="3084830"/>
                <a:gridCol w="3083560"/>
              </a:tblGrid>
              <a:tr h="1094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轮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子项目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2023年1月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2023年2月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2023年3月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2023年二季度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2296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工具轮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BUG实时提醒工具</a:t>
                      </a:r>
                      <a:endParaRPr lang="en-US" altLang="zh-CN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完成试点，拿到比对数据及认知结果</a:t>
                      </a:r>
                      <a:endParaRPr lang="en-US" altLang="zh-CN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全员推广</a:t>
                      </a: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，同时观测飞书项目相关数据表现，与工具数据比对，以推动两者迭代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观测飞书项目相关数据表现，与工具数据比对，以推动两者迭代</a:t>
                      </a:r>
                      <a:endParaRPr lang="en-US" altLang="zh-CN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/</a:t>
                      </a:r>
                      <a:endParaRPr lang="en-US" altLang="zh-CN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64285">
                <a:tc vMerge="1"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API接口测试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小范围试点，拿到比对数据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大范围试点，拿到比对数据及认知结果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全员推广、持续看数据情况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探索自动化构建接口测试用例方法，增加接口字段类型测试</a:t>
                      </a:r>
                      <a:endParaRPr lang="zh-CN" alt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554480">
                <a:tc vMerge="1"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多泳道环境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多泳道基础版本改造、小范围试点确认环境部分场景可用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解决多泳道环境MQ、网关等问题、小范围试点确认环境全部场景可用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全员推广、采集数据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采集推广反馈，持续迭代泳道</a:t>
                      </a:r>
                      <a:endParaRPr lang="zh-CN" alt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51915">
                <a:tc vMerge="1"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流量回放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/</a:t>
                      </a:r>
                      <a:endParaRPr lang="en-US" altLang="zh-CN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/</a:t>
                      </a:r>
                      <a:endParaRPr lang="en-US" altLang="zh-CN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收集技术诉求，参考业界方案制定适于众能的内部实现方案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完成工具开发，并试点以推进迭代，逐步大面积推广</a:t>
                      </a:r>
                      <a:endParaRPr lang="zh-CN" alt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351915">
                <a:tc vMerge="1"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CodeDiff</a:t>
                      </a: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工具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/</a:t>
                      </a:r>
                      <a:endParaRPr lang="en-US" altLang="zh-CN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/</a:t>
                      </a:r>
                      <a:endParaRPr lang="en-US" altLang="zh-CN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收集技术场景，参考业界方案制定</a:t>
                      </a: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适于众能的内部实现方案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完成工具开发，并试点以推进迭代，逐步大面积推广</a:t>
                      </a:r>
                      <a:endParaRPr lang="zh-CN" alt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0365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机制类</a:t>
                      </a:r>
                      <a:endParaRPr lang="zh-CN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发布流程规范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/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完成规范制定并试点，拿到比对数据及认知结果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全员推广、持续看数据情况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持续采集新流程下发布数据，精进流程</a:t>
                      </a:r>
                      <a:endParaRPr lang="zh-CN" alt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82015">
                <a:tc vMerge="1"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高保提供和验收规范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初步制定规范框架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完成规范制定，全员推行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400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收集反馈，迭代规范</a:t>
                      </a:r>
                      <a:endParaRPr lang="zh-CN" altLang="en-US" sz="2400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sym typeface="+mn-ea"/>
                        </a:rPr>
                        <a:t>收集反馈，迭代规范</a:t>
                      </a:r>
                      <a:endParaRPr lang="zh-CN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3065" y="535940"/>
            <a:ext cx="23556595" cy="12530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"/>
          <p:cNvSpPr txBox="1"/>
          <p:nvPr/>
        </p:nvSpPr>
        <p:spPr>
          <a:xfrm>
            <a:off x="6085098" y="5334806"/>
            <a:ext cx="470535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 i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1</a:t>
            </a:r>
            <a:endParaRPr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3" name="标题一"/>
          <p:cNvSpPr txBox="1"/>
          <p:nvPr/>
        </p:nvSpPr>
        <p:spPr>
          <a:xfrm>
            <a:off x="7076016" y="5330753"/>
            <a:ext cx="233680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chemeClr val="accent1">
                    <a:lumOff val="-9983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山海致辞</a:t>
            </a:r>
            <a:endParaRPr lang="zh-CN" altLang="en-US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4" name="2"/>
          <p:cNvSpPr txBox="1"/>
          <p:nvPr/>
        </p:nvSpPr>
        <p:spPr>
          <a:xfrm>
            <a:off x="6107869" y="6755755"/>
            <a:ext cx="424993" cy="7463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 i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2</a:t>
            </a:r>
            <a:endParaRPr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8" name="3"/>
          <p:cNvSpPr txBox="1"/>
          <p:nvPr/>
        </p:nvSpPr>
        <p:spPr>
          <a:xfrm>
            <a:off x="15356649" y="6723551"/>
            <a:ext cx="38100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 i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4</a:t>
            </a:r>
            <a:endParaRPr lang="en-US"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pic>
        <p:nvPicPr>
          <p:cNvPr id="9" name="公司ppt图标-08.png" descr="公司ppt图标-0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4287" y="5601060"/>
            <a:ext cx="296805" cy="296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公司ppt图标-08.png" descr="公司ppt图标-0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4287" y="7005932"/>
            <a:ext cx="296805" cy="2968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" name="公司ppt图标-08.png" descr="公司ppt图标-0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1070" y="7005680"/>
            <a:ext cx="296805" cy="296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标题一"/>
          <p:cNvSpPr txBox="1"/>
          <p:nvPr/>
        </p:nvSpPr>
        <p:spPr>
          <a:xfrm>
            <a:off x="7076016" y="6723135"/>
            <a:ext cx="233680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chemeClr val="accent1">
                    <a:lumOff val="-9983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项目介绍</a:t>
            </a:r>
            <a:endParaRPr lang="zh-CN" altLang="en-US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13" name="标题一"/>
          <p:cNvSpPr txBox="1"/>
          <p:nvPr/>
        </p:nvSpPr>
        <p:spPr>
          <a:xfrm>
            <a:off x="16302799" y="6723360"/>
            <a:ext cx="233680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chemeClr val="accent1">
                    <a:lumOff val="-9983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项目计划</a:t>
            </a:r>
            <a:endParaRPr lang="zh-CN" altLang="en-US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5" name="3"/>
          <p:cNvSpPr txBox="1"/>
          <p:nvPr/>
        </p:nvSpPr>
        <p:spPr>
          <a:xfrm>
            <a:off x="15368714" y="5360321"/>
            <a:ext cx="38100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400" i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altLang="zh-CN" dirty="0"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3</a:t>
            </a:r>
            <a:endParaRPr lang="en-US" altLang="zh-CN" dirty="0"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pic>
        <p:nvPicPr>
          <p:cNvPr id="6" name="公司ppt图标-08.png" descr="公司ppt图标-0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3135" y="5613875"/>
            <a:ext cx="296805" cy="296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一"/>
          <p:cNvSpPr txBox="1"/>
          <p:nvPr/>
        </p:nvSpPr>
        <p:spPr>
          <a:xfrm>
            <a:off x="16314864" y="5334730"/>
            <a:ext cx="233680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chemeClr val="accent1">
                    <a:lumOff val="-9982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lang="zh-CN" altLang="en-US" b="0" dirty="0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项目成员</a:t>
            </a:r>
            <a:endParaRPr lang="zh-CN" altLang="en-US" b="0" dirty="0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"/>
          <p:cNvSpPr txBox="1"/>
          <p:nvPr/>
        </p:nvSpPr>
        <p:spPr>
          <a:xfrm>
            <a:off x="3660774" y="6281102"/>
            <a:ext cx="730250" cy="1255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1</a:t>
            </a:r>
            <a:endParaRPr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139" name="众能联合公司PPT章节页标题"/>
          <p:cNvSpPr txBox="1"/>
          <p:nvPr/>
        </p:nvSpPr>
        <p:spPr>
          <a:xfrm>
            <a:off x="5420877" y="6296341"/>
            <a:ext cx="3810000" cy="1224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7300" b="1">
                <a:solidFill>
                  <a:srgbClr val="0076C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山海致辞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1"/>
          <p:cNvSpPr txBox="1"/>
          <p:nvPr/>
        </p:nvSpPr>
        <p:spPr>
          <a:xfrm>
            <a:off x="3660774" y="6281102"/>
            <a:ext cx="730250" cy="1255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2</a:t>
            </a:r>
            <a:endParaRPr lang="en-US"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139" name="众能联合公司PPT章节页标题"/>
          <p:cNvSpPr txBox="1"/>
          <p:nvPr/>
        </p:nvSpPr>
        <p:spPr>
          <a:xfrm>
            <a:off x="5420877" y="6296341"/>
            <a:ext cx="3810000" cy="1224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7300" b="1">
                <a:solidFill>
                  <a:srgbClr val="0076C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项目介绍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0988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81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项目介绍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4235" y="2635250"/>
            <a:ext cx="741616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400" b="1"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飞轮效应(Flywheel Effect)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95350" y="4403090"/>
            <a:ext cx="8077200" cy="30060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+mj-cs"/>
              <a:sym typeface="Helvetic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48718" y="4544695"/>
            <a:ext cx="11887200" cy="631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91355" y="11990705"/>
            <a:ext cx="1530604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+mj-cs"/>
                <a:sym typeface="Helvetica"/>
              </a:rPr>
              <a:t>　　万事开头难，努力再努力，光明就在前头。持续的改善和提升蕴藏了巨大的力量。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0988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80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项目介绍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95350" y="4403090"/>
            <a:ext cx="8077200" cy="30060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+mj-cs"/>
              <a:sym typeface="Helvetic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891790" y="2086610"/>
          <a:ext cx="18921095" cy="10576560"/>
        </p:xfrm>
        <a:graphic>
          <a:graphicData uri="http://schemas.openxmlformats.org/drawingml/2006/table">
            <a:tbl>
              <a:tblPr firstRow="1" bandRow="1"/>
              <a:tblGrid>
                <a:gridCol w="3844290"/>
                <a:gridCol w="1507680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痛点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痛点描述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8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业务复杂高、业务变化快、上线时间要求快速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1.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公司业务场景复杂度高，业务逻辑关联性很强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，在产品设计和开发过程中，对组织和能力有很高的要求，对产品和系统的质量要求也高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2.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业务快速变化和调整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，产研团队需要快速适应变化，根据业务变化相应调整资源，高效保持产品和系统迭代，对产研团队能力要求更高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3.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项目上线周期短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，需要产研团队有更强的组织能力，做好项目统筹和管理，跨团队沟通和协同要求高，调配资源保障按时交付。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开发环境和数据问题：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约15-20%的工时消耗在解决环境和数据问题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1. 开发环境问题，包括：服务不稳定，环境不具备，数据不准确，数据丢失等，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研发之间的联调效率低</a:t>
                      </a:r>
                      <a:endParaRPr lang="zh-CN" altLang="en-US">
                        <a:solidFill>
                          <a:srgbClr val="FF000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2. 开发过程中时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构造验证数据困难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，没有合适的客户、商户和订单数据进行测试，影响开发和测试进度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3.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前端mock无合适的数据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，无法进行mock开发，前端研发需要等待后端研发提供数据后才能进行验证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4. 同领域并行需求多，系统相互耦合，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影响问题定位效率</a:t>
                      </a:r>
                      <a:endParaRPr lang="zh-CN" altLang="en-US">
                        <a:solidFill>
                          <a:srgbClr val="FF000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554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质量问题：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质量问题低影响约10%的工时消耗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1. 冒烟测试通过率会影响整体的测试进度，冒烟不通过的项目，需打回研发，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影响测试进度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2. 转测后Bug量较多、Bug严重程度较高、Bug解决时效较低、少部分Bug无法一次修复等问题，总体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阻碍测试流畅度</a:t>
                      </a:r>
                      <a:endParaRPr lang="zh-CN" altLang="en-US">
                        <a:solidFill>
                          <a:srgbClr val="FF000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3. 缺陷信息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通知不及时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，导致研发修复时效差，影响整体测试进度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887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上线发布问题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1. 上线发布准备不足、发布工具缺陷，导致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发布耗时长</a:t>
                      </a:r>
                      <a:endParaRPr lang="zh-CN" altLang="en-US">
                        <a:solidFill>
                          <a:srgbClr val="FF000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2. 重大需求和复杂场景的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上线发布需要2个小时以上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，晚上上线到凌晨，并影响到第二天的工作效率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需求和高保真问题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1.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 产品PRD变更通知不及时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，研发或者测试没有及时变更，导致需求开发有差异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2.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高保真提供不及时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，导致前端部分工作在项目开始后无法进入编码，对项目进度造成影响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4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项目管理流程问题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1. 任务并行度极高，且任务衔接度过高，绝大部分时间同一人在进行多个需求的测试工作，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影响测试准备工作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2. 需求评审、技术评审在测试任务期间进行，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既影响测试进度又影响评审效果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3. 由于各业务线迭代进度不一致，且资源占用等情况，导致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各业务迭代情况熟悉度脱节</a:t>
                      </a:r>
                      <a:endParaRPr lang="zh-CN" altLang="en-US">
                        <a:solidFill>
                          <a:srgbClr val="FF000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0988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80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项目介绍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3610" y="2430145"/>
            <a:ext cx="14663420" cy="27133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在数字化和互联网时代的冲击下，以及公司业务高速发展的大背景下，技术部门快速响应业务诉求，高效推进线下操作线上化、平台化的要求越来越高。但一味通过堆砌人员实现快速响应线上化，从成本方面、价值方面考虑是不切实际的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故通过构建</a:t>
            </a: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“工具-机制-能力”效率飞轮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，助力技术部门效率提升，已成为趋势所向。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96200" y="5607685"/>
            <a:ext cx="8778240" cy="71608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0988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9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项目介绍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479800" y="2190115"/>
          <a:ext cx="17425035" cy="10973435"/>
        </p:xfrm>
        <a:graphic>
          <a:graphicData uri="http://schemas.openxmlformats.org/drawingml/2006/table">
            <a:tbl>
              <a:tblPr firstRow="1" bandRow="1"/>
              <a:tblGrid>
                <a:gridCol w="4356259"/>
                <a:gridCol w="4356259"/>
                <a:gridCol w="4356258"/>
                <a:gridCol w="4356259"/>
              </a:tblGrid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工具轮</a:t>
                      </a:r>
                      <a:endParaRPr lang="zh-CN" altLang="en-US" sz="32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机制轮</a:t>
                      </a:r>
                      <a:endParaRPr lang="zh-CN" altLang="en-US" sz="32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能力轮</a:t>
                      </a:r>
                      <a:endParaRPr lang="zh-CN" altLang="en-US" sz="32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其他</a:t>
                      </a:r>
                      <a:endParaRPr lang="zh-CN" altLang="en-US" sz="32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BUG实时提醒工具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项目管理规范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项目管理能力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环境维护与同步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API接口测试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前后端mock规范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风险管理能力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PRD更新实时通知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多泳道环境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发布流程规范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高效工作能力</a:t>
                      </a:r>
                      <a:endParaRPr lang="zh-CN" altLang="en-US" b="0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持续补充</a:t>
                      </a:r>
                      <a:r>
                        <a:rPr lang="en-US" altLang="zh-CN">
                          <a:solidFill>
                            <a:schemeClr val="accent5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...</a:t>
                      </a:r>
                      <a:endParaRPr lang="en-US" altLang="zh-CN">
                        <a:solidFill>
                          <a:schemeClr val="accent5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自动化框架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高保提供和验收规范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持续补充</a:t>
                      </a:r>
                      <a:r>
                        <a:rPr lang="en-US" altLang="zh-CN">
                          <a:solidFill>
                            <a:schemeClr val="accent5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...</a:t>
                      </a:r>
                      <a:endParaRPr lang="en-US" altLang="zh-CN">
                        <a:solidFill>
                          <a:schemeClr val="accent5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造数据工具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接口字段命名规范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发版工具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产研协作机制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流量回放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持续补充</a:t>
                      </a:r>
                      <a:r>
                        <a:rPr lang="en-US" altLang="zh-CN">
                          <a:solidFill>
                            <a:schemeClr val="accent5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...</a:t>
                      </a:r>
                      <a:endParaRPr lang="en-US" altLang="zh-CN">
                        <a:solidFill>
                          <a:schemeClr val="accent5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CodeDiff工具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工程效能平台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97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5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持续补充</a:t>
                      </a:r>
                      <a:r>
                        <a:rPr lang="en-US" altLang="zh-CN">
                          <a:solidFill>
                            <a:schemeClr val="accent5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...</a:t>
                      </a:r>
                      <a:endParaRPr lang="en-US" altLang="zh-CN">
                        <a:solidFill>
                          <a:schemeClr val="accent5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众能联合公司PPT模板标题"/>
          <p:cNvSpPr txBox="1"/>
          <p:nvPr/>
        </p:nvSpPr>
        <p:spPr>
          <a:xfrm>
            <a:off x="2156321" y="515725"/>
            <a:ext cx="3098800" cy="10090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900" b="1">
                <a:solidFill>
                  <a:schemeClr val="accent1">
                    <a:lumOff val="-9978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zh-CN" b="0" dirty="0" err="1">
                <a:solidFill>
                  <a:srgbClr val="0070C0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</a:rPr>
              <a:t>项目介绍</a:t>
            </a:r>
            <a:endParaRPr lang="zh-CN" b="0" dirty="0" err="1">
              <a:solidFill>
                <a:srgbClr val="0070C0"/>
              </a:solidFill>
              <a:latin typeface="汉仪雅酷黑 65W" panose="020B0604020202020204" pitchFamily="34" charset="-122"/>
              <a:ea typeface="汉仪雅酷黑 65W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2011680"/>
            <a:ext cx="1219200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BUG实时提醒工具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730" y="3237865"/>
            <a:ext cx="10257155" cy="22866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1) 现状/痛点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测试在Jira提交Bug后，没有渠道能够实时提醒到研发个人，研发可能在数小时后才能获知名下有Bug待解决，其实时性严重不足，从而导致Bug的修复时效不足，进而导致整个需求测试的流畅度、时效性都大打折扣。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97790" y="3237865"/>
            <a:ext cx="9788525" cy="27171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2) 解决方案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通过构建飞书机器人应用，基于Python开发，打通飞书与Jira通信，提供人员、提醒周期等多元配置控制，实时单点通知Bug信息，并提供链接直接访问方式，以最实时的方式能够让Bug第一时间触达开发，并推进Bug修复，以提升整体修复效率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6365" y="6433820"/>
            <a:ext cx="10257155" cy="592264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2797790" y="6460490"/>
          <a:ext cx="9715500" cy="5831840"/>
        </p:xfrm>
        <a:graphic>
          <a:graphicData uri="http://schemas.openxmlformats.org/drawingml/2006/table">
            <a:tbl>
              <a:tblPr firstRow="1" bandRow="1"/>
              <a:tblGrid>
                <a:gridCol w="2931795"/>
                <a:gridCol w="3545205"/>
                <a:gridCol w="3238500"/>
              </a:tblGrid>
              <a:tr h="894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统计周期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Bug平均修复时长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FFFFFF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对比历史提效比例</a:t>
                      </a:r>
                      <a:endParaRPr lang="zh-CN" altLang="en-US" sz="2800" b="1">
                        <a:solidFill>
                          <a:srgbClr val="FFFFFF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22M12W3（1212-1218）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368min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38%</a:t>
                      </a:r>
                      <a:endParaRPr lang="zh-CN" altLang="en-US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22M12W4（1219-1225）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459min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23%</a:t>
                      </a:r>
                      <a:endParaRPr lang="zh-CN" altLang="en-US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22M12W5（1226-0101）</a:t>
                      </a:r>
                      <a:endParaRPr lang="zh-CN" altLang="en-US" b="1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257min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57%</a:t>
                      </a:r>
                      <a:endParaRPr lang="zh-CN" altLang="en-US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23M01W1（0102-0108）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342min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42%</a:t>
                      </a:r>
                      <a:endParaRPr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23M01W2（0109-0115）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433min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27%</a:t>
                      </a:r>
                      <a:endParaRPr lang="zh-CN" altLang="en-US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  <a:cs typeface="汉仪雅酷黑 65W" panose="020B0604020202020204" pitchFamily="34" charset="-122"/>
                        </a:rPr>
                        <a:t>23M01W3（0116-0122）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  <a:cs typeface="汉仪雅酷黑 65W" panose="020B0604020202020204" pitchFamily="3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238min</a:t>
                      </a:r>
                      <a:endParaRPr lang="zh-CN" altLang="en-US">
                        <a:solidFill>
                          <a:srgbClr val="404040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  <a:latin typeface="汉仪雅酷黑 65W" panose="020B0604020202020204" pitchFamily="34" charset="-122"/>
                          <a:ea typeface="汉仪雅酷黑 65W" panose="020B0604020202020204" pitchFamily="34" charset="-122"/>
                        </a:rPr>
                        <a:t>60%</a:t>
                      </a:r>
                      <a:endParaRPr lang="zh-CN" altLang="en-US">
                        <a:solidFill>
                          <a:schemeClr val="accent3"/>
                        </a:solidFill>
                        <a:latin typeface="汉仪雅酷黑 65W" panose="020B0604020202020204" pitchFamily="34" charset="-122"/>
                        <a:ea typeface="汉仪雅酷黑 65W" panose="020B0604020202020204" pitchFamily="34" charset="-122"/>
                      </a:endParaRPr>
                    </a:p>
                  </a:txBody>
                  <a:tcPr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4385290" y="12644755"/>
            <a:ext cx="81280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注</a:t>
            </a:r>
            <a:r>
              <a:rPr kumimoji="0" lang="en-US" altLang="zh-CN" sz="24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汉仪雅酷黑 65W" panose="020B0604020202020204" pitchFamily="34" charset="-122"/>
                <a:ea typeface="汉仪雅酷黑 65W" panose="020B0604020202020204" pitchFamily="34" charset="-122"/>
                <a:cs typeface="汉仪雅酷黑 65W" panose="020B0604020202020204" pitchFamily="34" charset="-122"/>
                <a:sym typeface="Helvetica"/>
              </a:rPr>
              <a:t>: 历史Bug平均修复时长 = 594min</a:t>
            </a:r>
            <a:endParaRPr kumimoji="0" lang="en-US" altLang="zh-CN" sz="2400" b="0" i="1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汉仪雅酷黑 65W" panose="020B0604020202020204" pitchFamily="34" charset="-122"/>
              <a:ea typeface="汉仪雅酷黑 65W" panose="020B0604020202020204" pitchFamily="34" charset="-122"/>
              <a:cs typeface="汉仪雅酷黑 65W" panose="020B0604020202020204" pitchFamily="34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470726bf-8964-47b4-9053-f77d111230fc}"/>
  <p:tag name="TABLE_EMPHASIZE_COLOR" val="16346504"/>
  <p:tag name="TABLE_SKINIDX" val="1"/>
  <p:tag name="TABLE_COLORIDX" val="1"/>
  <p:tag name="TABLE_COLOR_RGB" val="0x000000*0xFFFFFF*0x212121*0xFFFFFF*0xF96D88*0xEFB6A5*0xF4D0B8*0xFFB092*0xFDE2B3*0xC34D67"/>
  <p:tag name="TABLE_ENDDRAG_ORIGIN_RECT" val="1175*805"/>
  <p:tag name="TABLE_ENDDRAG_RECT" val="372*205*1175*805"/>
  <p:tag name="KSO_WM_BEAUTIFY_FLAG" val=""/>
</p:tagLst>
</file>

<file path=ppt/tags/tag13.xml><?xml version="1.0" encoding="utf-8"?>
<p:tagLst xmlns:p="http://schemas.openxmlformats.org/presentationml/2006/main">
  <p:tag name="KSO_WM_UNIT_TABLE_BEAUTIFY" val="smartTable{6956138a-608e-4ef9-951b-81a19691a86b}"/>
  <p:tag name="TABLE_EMPHASIZE_COLOR" val="16346504"/>
  <p:tag name="TABLE_SKINIDX" val="1"/>
  <p:tag name="TABLE_COLORIDX" val="1"/>
  <p:tag name="TABLE_COLOR_RGB" val="0x000000*0xFFFFFF*0x212121*0xFFFFFF*0xF96D88*0xEFB6A5*0xF4D0B8*0xFFB092*0xFDE2B3*0xC34D67"/>
  <p:tag name="TABLE_ENDDRAG_ORIGIN_RECT" val="1179*738"/>
  <p:tag name="TABLE_ENDDRAG_RECT" val="371*218*1179*738"/>
  <p:tag name="KSO_WM_BEAUTIFY_FLAG" val=""/>
</p:tagLst>
</file>

<file path=ppt/tags/tag14.xml><?xml version="1.0" encoding="utf-8"?>
<p:tagLst xmlns:p="http://schemas.openxmlformats.org/presentationml/2006/main">
  <p:tag name="KSO_WM_UNIT_TABLE_BEAUTIFY" val="smartTable{470726bf-8964-47b4-9053-f77d111230fc}"/>
  <p:tag name="TABLE_EMPHASIZE_COLOR" val="16346504"/>
  <p:tag name="TABLE_SKINIDX" val="1"/>
  <p:tag name="TABLE_COLORIDX" val="1"/>
  <p:tag name="TABLE_COLOR_RGB" val="0x000000*0xFFFFFF*0x212121*0xFFFFFF*0xF96D88*0xEFB6A5*0xF4D0B8*0xFFB092*0xFDE2B3*0xC34D67"/>
  <p:tag name="TABLE_ENDDRAG_ORIGIN_RECT" val="1410*588"/>
  <p:tag name="TABLE_ENDDRAG_RECT" val="254*238*1410*588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MTU5NGE5MzUzODA2NmVhOGVmZTMzYWIzYzk3ZTgyYTMifQ=="/>
  <p:tag name="KSO_WPP_MARK_KEY" val="34b28887-612c-47dd-a339-af4902fb0072"/>
</p:tagLst>
</file>

<file path=ppt/tags/tag2.xml><?xml version="1.0" encoding="utf-8"?>
<p:tagLst xmlns:p="http://schemas.openxmlformats.org/presentationml/2006/main">
  <p:tag name="KSO_WM_UNIT_TABLE_BEAUTIFY" val="smartTable{470726bf-8964-47b4-9053-f77d111230fc}"/>
  <p:tag name="TABLE_EMPHASIZE_COLOR" val="16346504"/>
  <p:tag name="TABLE_SKINIDX" val="1"/>
  <p:tag name="TABLE_COLORIDX" val="1"/>
  <p:tag name="TABLE_COLOR_RGB" val="0x000000*0xFFFFFF*0x212121*0xFFFFFF*0xF96D88*0xEFB6A5*0xF4D0B8*0xFFB092*0xFDE2B3*0xC34D67"/>
  <p:tag name="TABLE_ENDDRAG_ORIGIN_RECT" val="1423*809"/>
  <p:tag name="TABLE_ENDDRAG_RECT" val="242*197*1423*809"/>
  <p:tag name="KSO_WM_BEAUTIFY_FLAG" val="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8616,&quot;width&quot;:10562}"/>
</p:tagLst>
</file>

<file path=ppt/tags/tag4.xml><?xml version="1.0" encoding="utf-8"?>
<p:tagLst xmlns:p="http://schemas.openxmlformats.org/presentationml/2006/main">
  <p:tag name="KSO_WM_UNIT_TABLE_BEAUTIFY" val="smartTable{470726bf-8964-47b4-9053-f77d111230fc}"/>
  <p:tag name="TABLE_EMPHASIZE_COLOR" val="16346504"/>
  <p:tag name="TABLE_SKINIDX" val="1"/>
  <p:tag name="TABLE_COLORIDX" val="1"/>
  <p:tag name="TABLE_COLOR_RGB" val="0x000000*0xFFFFFF*0x212121*0xFFFFFF*0xF96D88*0xEFB6A5*0xF4D0B8*0xFFB092*0xFDE2B3*0xC34D67"/>
  <p:tag name="TABLE_ENDDRAG_ORIGIN_RECT" val="1371*706"/>
  <p:tag name="TABLE_ENDDRAG_RECT" val="169*193*1371*706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470726bf-8964-47b4-9053-f77d111230fc}"/>
  <p:tag name="TABLE_EMPHASIZE_COLOR" val="16346504"/>
  <p:tag name="TABLE_SKINIDX" val="1"/>
  <p:tag name="TABLE_COLORIDX" val="1"/>
  <p:tag name="TABLE_COLOR_RGB" val="0x000000*0xFFFFFF*0x212121*0xFFFFFF*0xF96D88*0xEFB6A5*0xF4D0B8*0xFFB092*0xFDE2B3*0xC34D67"/>
  <p:tag name="TABLE_ENDDRAG_ORIGIN_RECT" val="765*448"/>
  <p:tag name="TABLE_ENDDRAG_RECT" val="1007*560*765*448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ABLE_BEAUTIFY" val="smartTable{470726bf-8964-47b4-9053-f77d111230fc}"/>
  <p:tag name="TABLE_EMPHASIZE_COLOR" val="16346504"/>
  <p:tag name="TABLE_SKINIDX" val="1"/>
  <p:tag name="TABLE_COLORIDX" val="1"/>
  <p:tag name="TABLE_COLOR_RGB" val="0x000000*0xFFFFFF*0x212121*0xFFFFFF*0xF96D88*0xEFB6A5*0xF4D0B8*0xFFB092*0xFDE2B3*0xC34D67"/>
  <p:tag name="TABLE_ENDDRAG_ORIGIN_RECT" val="765*389"/>
  <p:tag name="TABLE_ENDDRAG_RECT" val="1007*625*765*389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3503</Words>
  <Application>WPS 演示</Application>
  <PresentationFormat>自定义</PresentationFormat>
  <Paragraphs>435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Helvetica</vt:lpstr>
      <vt:lpstr>Helvetica Neue Light</vt:lpstr>
      <vt:lpstr>Helvetica Neue Medium</vt:lpstr>
      <vt:lpstr>Helvetica Neue</vt:lpstr>
      <vt:lpstr>微软雅黑</vt:lpstr>
      <vt:lpstr>汉仪雅酷黑 65W</vt:lpstr>
      <vt:lpstr>Arial Unicode MS</vt:lpstr>
      <vt:lpstr>Calibri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WPS_1591169929</cp:lastModifiedBy>
  <cp:revision>76</cp:revision>
  <dcterms:created xsi:type="dcterms:W3CDTF">2020-11-06T07:53:00Z</dcterms:created>
  <dcterms:modified xsi:type="dcterms:W3CDTF">2023-02-01T07:43:48Z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656C3E4803DF4E1BA44D97D0470878AD</vt:lpwstr>
  </property>
</Properties>
</file>