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350" r:id="rId7"/>
    <p:sldId id="268" r:id="rId8"/>
    <p:sldId id="352" r:id="rId9"/>
    <p:sldId id="353" r:id="rId10"/>
    <p:sldId id="276" r:id="rId11"/>
    <p:sldId id="354" r:id="rId12"/>
    <p:sldId id="355" r:id="rId13"/>
    <p:sldId id="270" r:id="rId14"/>
    <p:sldId id="356" r:id="rId15"/>
    <p:sldId id="359" r:id="rId16"/>
    <p:sldId id="260" r:id="rId17"/>
  </p:sldIdLst>
  <p:sldSz cx="24384000" cy="13716000"/>
  <p:notesSz cx="6858000" cy="9144000"/>
  <p:custDataLst>
    <p:tags r:id="rId2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55" d="100"/>
          <a:sy n="55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3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4384000" cy="1371095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1025525" indent="-390525" algn="ctr">
              <a:spcBef>
                <a:spcPts val="0"/>
              </a:spcBef>
              <a:defRPr sz="3200" i="1"/>
            </a:lvl2pPr>
            <a:lvl3pPr marL="1660525" indent="-390525" algn="ctr">
              <a:spcBef>
                <a:spcPts val="0"/>
              </a:spcBef>
              <a:defRPr sz="3200" i="1"/>
            </a:lvl3pPr>
            <a:lvl4pPr marL="2295525" indent="-390525" algn="ctr">
              <a:spcBef>
                <a:spcPts val="0"/>
              </a:spcBef>
              <a:defRPr sz="3200" i="1"/>
            </a:lvl4pPr>
            <a:lvl5pPr marL="2930525" indent="-390525" algn="ctr">
              <a:spcBef>
                <a:spcPts val="0"/>
              </a:spcBef>
              <a:defRPr sz="32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公司ppt-01.jpg" descr="公司ppt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6" y="-3"/>
            <a:ext cx="24358228" cy="137160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像"/>
          <p:cNvSpPr>
            <a:spLocks noGrp="1"/>
          </p:cNvSpPr>
          <p:nvPr>
            <p:ph type="pic" idx="13"/>
          </p:nvPr>
        </p:nvSpPr>
        <p:spPr>
          <a:xfrm>
            <a:off x="3125966" y="673100"/>
            <a:ext cx="18135605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4384000" cy="1371095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4392965" cy="13716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4384000" cy="1371095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4392965" cy="13716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0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1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761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396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5031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666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1145" y="4356101"/>
            <a:ext cx="13997305" cy="14554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8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汉仪雅酷黑 95W" panose="020B0A04020202020204" charset="-122"/>
                <a:ea typeface="汉仪雅酷黑 95W" panose="020B0A04020202020204" charset="-122"/>
                <a:sym typeface="Helvetica"/>
              </a:rPr>
              <a:t>HAW</a:t>
            </a:r>
            <a:r>
              <a:rPr kumimoji="0" lang="zh-CN" altLang="en-US" sz="88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汉仪雅酷黑 95W" panose="020B0A04020202020204" charset="-122"/>
                <a:ea typeface="汉仪雅酷黑 95W" panose="020B0A04020202020204" charset="-122"/>
                <a:sym typeface="Helvetica"/>
              </a:rPr>
              <a:t>测试自动化</a:t>
            </a:r>
            <a:r>
              <a:rPr kumimoji="0" lang="en-US" altLang="zh-CN" sz="88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汉仪雅酷黑 95W" panose="020B0A04020202020204" charset="-122"/>
                <a:ea typeface="汉仪雅酷黑 95W" panose="020B0A04020202020204" charset="-122"/>
                <a:sym typeface="Helvetica"/>
              </a:rPr>
              <a:t>&amp;</a:t>
            </a:r>
            <a:r>
              <a:rPr kumimoji="0" lang="zh-CN" altLang="en-US" sz="88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汉仪雅酷黑 95W" panose="020B0A04020202020204" charset="-122"/>
                <a:ea typeface="汉仪雅酷黑 95W" panose="020B0A04020202020204" charset="-122"/>
                <a:sym typeface="Helvetica"/>
              </a:rPr>
              <a:t>造数分享</a:t>
            </a:r>
            <a:endParaRPr kumimoji="0" lang="zh-CN" altLang="en-US" sz="88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汉仪雅酷黑 95W" panose="020B0A04020202020204" charset="-122"/>
              <a:ea typeface="汉仪雅酷黑 95W" panose="020B0A04020202020204" charset="-122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3328" y="6900071"/>
            <a:ext cx="8104909" cy="5632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汉仪雅酷黑 45W" panose="020B0404020202020204" pitchFamily="34" charset="-122"/>
                <a:ea typeface="汉仪雅酷黑 45W" panose="020B0404020202020204" pitchFamily="34" charset="-122"/>
                <a:sym typeface="Helvetica"/>
              </a:rPr>
              <a:t>                      </a:t>
            </a:r>
            <a:r>
              <a:rPr kumimoji="0" lang="zh-CN" altLang="en-US" sz="30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汉仪雅酷黑 45W" panose="020B0404020202020204" pitchFamily="34" charset="-122"/>
                <a:ea typeface="汉仪雅酷黑 45W" panose="020B0404020202020204" pitchFamily="34" charset="-122"/>
                <a:sym typeface="Helvetica"/>
              </a:rPr>
              <a:t>支付结算测试组：邵猛</a:t>
            </a:r>
            <a:endParaRPr kumimoji="0" lang="en-US" altLang="zh-CN" sz="30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汉仪雅酷黑 45W" panose="020B0404020202020204" pitchFamily="34" charset="-122"/>
              <a:ea typeface="汉仪雅酷黑 45W" panose="020B0404020202020204" pitchFamily="34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众能联合公司PPT模板标题"/>
          <p:cNvSpPr txBox="1"/>
          <p:nvPr/>
        </p:nvSpPr>
        <p:spPr>
          <a:xfrm>
            <a:off x="2156321" y="515725"/>
            <a:ext cx="3381375" cy="10090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900" b="1">
                <a:solidFill>
                  <a:schemeClr val="accent1">
                    <a:lumOff val="-9972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en-US" altLang="zh-CN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HAW</a:t>
            </a:r>
            <a:r>
              <a:rPr lang="zh-CN" altLang="en-US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实现</a:t>
            </a:r>
            <a:endParaRPr lang="en-US" altLang="zh-CN" b="0" dirty="0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6795" y="2472690"/>
            <a:ext cx="3760470" cy="11855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命名规范</a:t>
            </a:r>
            <a:endParaRPr kumimoji="0" sz="3600" b="1" i="0" u="none" strike="noStrike" cap="none" spc="0" normalizeH="0" baseline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795" y="3824605"/>
            <a:ext cx="7977505" cy="43414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134975" y="515620"/>
            <a:ext cx="8128000" cy="784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+mj-cs"/>
                <a:sym typeface="Helvetica"/>
              </a:rPr>
              <a:t>内容浅析</a:t>
            </a:r>
            <a:endParaRPr kumimoji="0" lang="zh-CN" altLang="en-US" sz="5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+mj-cs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+mj-cs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+mj-cs"/>
                <a:sym typeface="Helvetica"/>
              </a:rPr>
              <a:t>aw_供应链计费应收流程HAW.yaml</a:t>
            </a:r>
            <a:endParaRPr kumimoji="0" lang="zh-CN" altLang="en-US" sz="36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+mj-cs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+mj-cs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+mj-cs"/>
                <a:sym typeface="Helvetica"/>
              </a:rPr>
              <a:t>aw_供应链账单流程HAW.yaml</a:t>
            </a:r>
            <a:endParaRPr kumimoji="0" lang="zh-CN" altLang="en-US" sz="36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+mj-cs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9985" y="8957310"/>
            <a:ext cx="3760470" cy="1269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5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HAW</a:t>
            </a:r>
            <a:r>
              <a:rPr lang="zh-CN" altLang="en-US" sz="5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注册</a:t>
            </a:r>
            <a:endParaRPr kumimoji="0" sz="3600" b="1" i="0" u="none" strike="noStrike" cap="none" spc="0" normalizeH="0" baseline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95" y="8957310"/>
            <a:ext cx="13401040" cy="29737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26795" y="12172950"/>
            <a:ext cx="12192000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需要专门注册高阶aw脚手架，主要是为了方便区分和管理</a:t>
            </a:r>
            <a:endParaRPr kumimoji="0" lang="zh-CN" altLang="en-US" sz="3600" b="0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众能联合公司PPT模板标题"/>
          <p:cNvSpPr txBox="1"/>
          <p:nvPr/>
        </p:nvSpPr>
        <p:spPr>
          <a:xfrm>
            <a:off x="2156321" y="515725"/>
            <a:ext cx="3381375" cy="10090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900" b="1">
                <a:solidFill>
                  <a:schemeClr val="accent1">
                    <a:lumOff val="-9971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en-US" altLang="zh-CN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HAW</a:t>
            </a:r>
            <a:r>
              <a:rPr lang="zh-CN" altLang="en-US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实现</a:t>
            </a:r>
            <a:endParaRPr lang="en-US" altLang="zh-CN" b="0" dirty="0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6795" y="2454910"/>
            <a:ext cx="21320760" cy="93833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5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高阶aw与普通aw的对比</a:t>
            </a:r>
            <a:endParaRPr lang="en-US" altLang="zh-CN" sz="5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雅酷黑 65W" panose="020B0604020202020204" pitchFamily="34" charset="-122"/>
              <a:ea typeface="汉仪雅酷黑 65W" panose="020B0604020202020204" pitchFamily="34" charset="-122"/>
              <a:sym typeface="+mn-e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普通</a:t>
            </a:r>
            <a:r>
              <a:rPr kumimoji="0" lang="en-US" alt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AW</a:t>
            </a:r>
            <a:r>
              <a:rPr kumimoji="0" lang="zh-CN" altLang="en-US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用例</a:t>
            </a:r>
            <a:endParaRPr kumimoji="0" lang="en-US" altLang="zh-CN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/data/kgl/calculateCenterManager/gyl_jj/test_269月转天_进场后报停_取消报停_sm.yaml</a:t>
            </a:r>
            <a:endParaRPr kumimoji="0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b="1" i="0" u="none" strike="noStrike" cap="none" spc="0" normalizeH="0" baseline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高阶</a:t>
            </a:r>
            <a:r>
              <a:rPr kumimoji="0" lang="en-US" altLang="zh-CN" sz="3600" b="1" i="0" u="none" strike="noStrike" cap="none" spc="0" normalizeH="0" baseline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AW</a:t>
            </a:r>
            <a:r>
              <a:rPr kumimoji="0" lang="zh-CN" altLang="en-US" sz="3600" b="1" i="0" u="none" strike="noStrike" cap="none" spc="0" normalizeH="0" baseline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用例</a:t>
            </a:r>
            <a:endParaRPr kumimoji="0" sz="3600" b="1" i="0" u="none" strike="noStrike" cap="none" spc="0" normalizeH="0" baseline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3600" b="1" i="0" u="none" strike="noStrike" cap="none" spc="0" normalizeH="0" baseline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/data/kgl/calculateCenterManager/gyl_jj/test_2001供应链计费全流程HAW_极简传参模版_sm.yaml</a:t>
            </a:r>
            <a:endParaRPr kumimoji="0" sz="3600" b="1" i="0" u="none" strike="noStrike" cap="none" spc="0" normalizeH="0" baseline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3600" b="1" i="0" u="none" strike="noStrike" cap="none" spc="0" normalizeH="0" baseline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用例层的步骤减少了，只有一个步骤，在高阶aw里面进行了实现</a:t>
            </a:r>
            <a:endParaRPr kumimoji="0" sz="3600" b="1" i="0" u="none" strike="noStrike" cap="none" spc="0" normalizeH="0" baseline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3600" b="1" i="0" u="none" strike="noStrike" cap="none" spc="0" normalizeH="0" baseline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通过传递的参数，动态生成需要的步骤</a:t>
            </a:r>
            <a:endParaRPr kumimoji="0" sz="3600" b="1" i="0" u="none" strike="noStrike" cap="none" spc="0" normalizeH="0" baseline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1"/>
          <p:cNvSpPr txBox="1"/>
          <p:nvPr/>
        </p:nvSpPr>
        <p:spPr>
          <a:xfrm>
            <a:off x="3736974" y="6281102"/>
            <a:ext cx="577850" cy="125539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/>
              <a:t>4</a:t>
            </a:r>
            <a:endParaRPr lang="en-US"/>
          </a:p>
        </p:txBody>
      </p:sp>
      <p:sp>
        <p:nvSpPr>
          <p:cNvPr id="139" name="众能联合公司PPT章节页标题"/>
          <p:cNvSpPr txBox="1"/>
          <p:nvPr/>
        </p:nvSpPr>
        <p:spPr>
          <a:xfrm>
            <a:off x="5420877" y="6296341"/>
            <a:ext cx="9372600" cy="12249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7300" b="1">
                <a:solidFill>
                  <a:srgbClr val="0076C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altLang="en-US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自动化测试及造数实践</a:t>
            </a:r>
            <a:endParaRPr lang="zh-CN" b="0" dirty="0" err="1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众能联合公司PPT模板标题"/>
          <p:cNvSpPr txBox="1"/>
          <p:nvPr/>
        </p:nvSpPr>
        <p:spPr>
          <a:xfrm>
            <a:off x="2156321" y="515725"/>
            <a:ext cx="7594600" cy="10090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900" b="1">
                <a:solidFill>
                  <a:schemeClr val="accent1">
                    <a:lumOff val="-9970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altLang="en-US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自动化测试及造数实践</a:t>
            </a:r>
            <a:endParaRPr lang="en-US" altLang="zh-CN" b="0" dirty="0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5645" y="1983105"/>
            <a:ext cx="21320760" cy="94018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实践建议</a:t>
            </a:r>
            <a:endParaRPr lang="zh-CN" altLang="en-US" sz="5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雅酷黑 65W" panose="020B0604020202020204" pitchFamily="34" charset="-122"/>
              <a:ea typeface="汉仪雅酷黑 65W" panose="020B0604020202020204" pitchFamily="34" charset="-122"/>
              <a:sym typeface="+mn-e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5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雅酷黑 65W" panose="020B0604020202020204" pitchFamily="34" charset="-122"/>
              <a:ea typeface="汉仪雅酷黑 65W" panose="020B0604020202020204" pitchFamily="34" charset="-122"/>
              <a:sym typeface="+mn-e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建议在HAW里面增加参数的样例，并备注好每个参数，包括是否必须，如果可选就代码可以使用默认值，对于复杂的业务会简化传参，对于其他领域需要快速使用你的aw很有作用：比如可以写一个最简传参样例（下游的人使用），和一个最全传参样例（自己本领域测试使用</a:t>
            </a:r>
            <a:r>
              <a:rPr kumimoji="0" 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）</a:t>
            </a:r>
            <a:endParaRPr kumimoji="0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HAW开始可以写一个正常的，对于一些比较偏的场景如果编写付出代价比较大的，可以后续有时间在优化</a:t>
            </a:r>
            <a:endParaRPr kumimoji="0" lang="zh-CN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对</a:t>
            </a:r>
            <a:r>
              <a:rPr kumimoji="0" lang="en-US" alt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HAW</a:t>
            </a:r>
            <a:r>
              <a:rPr kumimoji="0" lang="zh-CN" altLang="en-US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中需要调用的</a:t>
            </a:r>
            <a:r>
              <a:rPr kumimoji="0" lang="en-US" alt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AW</a:t>
            </a:r>
            <a:r>
              <a:rPr kumimoji="0" lang="zh-CN" altLang="en-US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具有充分的业务熟悉度，对接口参数统一归纳分类，确认哪些参数是公共参数，哪些参数需要循环，哪些参数需要合并置为列表，做好辨别判断，后续编写将得心应手</a:t>
            </a:r>
            <a:endParaRPr kumimoji="0" lang="zh-CN" altLang="en-US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众能联合公司PPT模板标题"/>
          <p:cNvSpPr txBox="1"/>
          <p:nvPr/>
        </p:nvSpPr>
        <p:spPr>
          <a:xfrm>
            <a:off x="2156321" y="515725"/>
            <a:ext cx="7594600" cy="10090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900" b="1">
                <a:solidFill>
                  <a:schemeClr val="accent1">
                    <a:lumOff val="-9969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altLang="en-US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自动化测试及造数实践</a:t>
            </a:r>
            <a:endParaRPr lang="en-US" altLang="zh-CN" b="0" dirty="0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0390" y="2241550"/>
            <a:ext cx="21320760" cy="9982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360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下面的案例都可以极大的减少用例的篇幅和复杂度，都可以从几百行到上千行，缩短到100行以内。</a:t>
            </a:r>
            <a:endParaRPr kumimoji="0" sz="3600" b="1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360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最终极大的简化的用例的编写难度和减少重复工作量。</a:t>
            </a:r>
            <a:endParaRPr kumimoji="0" sz="3600" b="1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3600" b="1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360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计费极简案例：</a:t>
            </a:r>
            <a:r>
              <a:rPr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test_2003联营计费全流程HAW_极简传参_默认干租_sm.yaml</a:t>
            </a:r>
            <a:endParaRPr kumimoji="0" sz="3600" b="1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主要是给需要用到计费数据的其他领域</a:t>
            </a:r>
            <a:r>
              <a:rPr kumimoji="0" 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测试或者本领域开发人员</a:t>
            </a:r>
            <a:r>
              <a:rPr kumimoji="0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，快速生成计费数据使用，降低跨领域自动化学习成本，</a:t>
            </a:r>
            <a:r>
              <a:rPr kumimoji="0" 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开发自测造数成本，</a:t>
            </a:r>
            <a:r>
              <a:rPr kumimoji="0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提高测试</a:t>
            </a:r>
            <a:r>
              <a:rPr kumimoji="0" 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、自测</a:t>
            </a:r>
            <a:r>
              <a:rPr kumimoji="0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效率</a:t>
            </a:r>
            <a:endParaRPr kumimoji="0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计费复杂传参：</a:t>
            </a:r>
            <a:r>
              <a:rPr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test_2003联营计费全流程HAW_极简传参_默认干租_sm.yaml</a:t>
            </a:r>
            <a:endParaRPr kumimoji="0" sz="3600" b="1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主要是满足计费专业测试使用</a:t>
            </a:r>
            <a:r>
              <a:rPr kumimoji="0" 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，本领域开发亦可使用</a:t>
            </a:r>
            <a:endParaRPr kumimoji="0" lang="zh-CN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sz="3600" b="1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供应链账单动态传参模版：test_2001供应链账单流程HAW模版_sm</a:t>
            </a:r>
            <a:r>
              <a:rPr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.yaml</a:t>
            </a:r>
            <a:endParaRPr kumimoji="0" lang="zh-CN" sz="3600" b="1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通过传参控制需要的账单数据状态</a:t>
            </a:r>
            <a:endParaRPr kumimoji="0" lang="zh-CN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"/>
          <p:cNvSpPr txBox="1"/>
          <p:nvPr>
            <p:custDataLst>
              <p:tags r:id="rId1"/>
            </p:custDataLst>
          </p:nvPr>
        </p:nvSpPr>
        <p:spPr>
          <a:xfrm>
            <a:off x="6107869" y="5350883"/>
            <a:ext cx="424993" cy="74635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400" i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1</a:t>
            </a:r>
          </a:p>
        </p:txBody>
      </p:sp>
      <p:sp>
        <p:nvSpPr>
          <p:cNvPr id="3" name="标题一"/>
          <p:cNvSpPr txBox="1"/>
          <p:nvPr>
            <p:custDataLst>
              <p:tags r:id="rId2"/>
            </p:custDataLst>
          </p:nvPr>
        </p:nvSpPr>
        <p:spPr>
          <a:xfrm>
            <a:off x="7076016" y="5330753"/>
            <a:ext cx="2156460" cy="7785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400" b="1">
                <a:solidFill>
                  <a:schemeClr val="accent1">
                    <a:lumOff val="-9975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altLang="zh-CN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AW</a:t>
            </a:r>
            <a:r>
              <a:rPr lang="zh-CN" altLang="en-US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简介</a:t>
            </a:r>
            <a:endParaRPr lang="zh-CN" altLang="en-US" b="0" dirty="0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sp>
        <p:nvSpPr>
          <p:cNvPr id="4" name="2"/>
          <p:cNvSpPr txBox="1"/>
          <p:nvPr>
            <p:custDataLst>
              <p:tags r:id="rId3"/>
            </p:custDataLst>
          </p:nvPr>
        </p:nvSpPr>
        <p:spPr>
          <a:xfrm>
            <a:off x="6107869" y="6755755"/>
            <a:ext cx="424993" cy="74635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400" i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8" name="3"/>
          <p:cNvSpPr txBox="1"/>
          <p:nvPr>
            <p:custDataLst>
              <p:tags r:id="rId4"/>
            </p:custDataLst>
          </p:nvPr>
        </p:nvSpPr>
        <p:spPr>
          <a:xfrm>
            <a:off x="15356649" y="5334806"/>
            <a:ext cx="381000" cy="7785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400" i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/>
              <a:t>3</a:t>
            </a:r>
            <a:endParaRPr lang="en-US"/>
          </a:p>
        </p:txBody>
      </p:sp>
      <p:pic>
        <p:nvPicPr>
          <p:cNvPr id="9" name="公司ppt图标-08.png" descr="公司ppt图标-08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24287" y="5601060"/>
            <a:ext cx="296805" cy="2968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公司ppt图标-08.png" descr="公司ppt图标-08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24287" y="7005932"/>
            <a:ext cx="296805" cy="2968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" name="公司ppt图标-08.png" descr="公司ppt图标-08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851070" y="5588360"/>
            <a:ext cx="296805" cy="2968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" name="标题一"/>
          <p:cNvSpPr txBox="1"/>
          <p:nvPr>
            <p:custDataLst>
              <p:tags r:id="rId9"/>
            </p:custDataLst>
          </p:nvPr>
        </p:nvSpPr>
        <p:spPr>
          <a:xfrm>
            <a:off x="7076016" y="6723135"/>
            <a:ext cx="3665220" cy="7785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400" b="1">
                <a:solidFill>
                  <a:schemeClr val="accent1">
                    <a:lumOff val="-9975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en-US" altLang="zh-CN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HAW</a:t>
            </a:r>
            <a:r>
              <a:rPr lang="zh-CN" altLang="en-US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思想浅析</a:t>
            </a:r>
            <a:endParaRPr lang="zh-CN" altLang="en-US" b="0" dirty="0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sp>
        <p:nvSpPr>
          <p:cNvPr id="13" name="标题一"/>
          <p:cNvSpPr txBox="1"/>
          <p:nvPr>
            <p:custDataLst>
              <p:tags r:id="rId10"/>
            </p:custDataLst>
          </p:nvPr>
        </p:nvSpPr>
        <p:spPr>
          <a:xfrm>
            <a:off x="16302799" y="5309215"/>
            <a:ext cx="2547620" cy="7785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400" b="1">
                <a:solidFill>
                  <a:schemeClr val="accent1">
                    <a:lumOff val="-9975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en-US" altLang="zh-CN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HAW</a:t>
            </a:r>
            <a:r>
              <a:rPr lang="zh-CN" altLang="en-US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实现</a:t>
            </a:r>
            <a:endParaRPr lang="zh-CN" altLang="en-US" b="0" dirty="0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sp>
        <p:nvSpPr>
          <p:cNvPr id="14" name="3"/>
          <p:cNvSpPr txBox="1"/>
          <p:nvPr>
            <p:custDataLst>
              <p:tags r:id="rId11"/>
            </p:custDataLst>
          </p:nvPr>
        </p:nvSpPr>
        <p:spPr>
          <a:xfrm>
            <a:off x="15356649" y="6768751"/>
            <a:ext cx="381000" cy="7785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400" i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altLang="zh-CN" dirty="0"/>
              <a:t>4</a:t>
            </a:r>
            <a:endParaRPr dirty="0"/>
          </a:p>
        </p:txBody>
      </p:sp>
      <p:pic>
        <p:nvPicPr>
          <p:cNvPr id="15" name="公司ppt图标-08.png" descr="公司ppt图标-08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851070" y="7022305"/>
            <a:ext cx="296805" cy="2968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标题一"/>
          <p:cNvSpPr txBox="1"/>
          <p:nvPr>
            <p:custDataLst>
              <p:tags r:id="rId13"/>
            </p:custDataLst>
          </p:nvPr>
        </p:nvSpPr>
        <p:spPr>
          <a:xfrm>
            <a:off x="16302799" y="6743160"/>
            <a:ext cx="5689600" cy="7785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400" b="1">
                <a:solidFill>
                  <a:schemeClr val="accent1">
                    <a:lumOff val="-9975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altLang="en-US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自动化测试及造数实践</a:t>
            </a:r>
            <a:endParaRPr lang="zh-CN" altLang="en-US" b="0" dirty="0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1"/>
          <p:cNvSpPr txBox="1"/>
          <p:nvPr/>
        </p:nvSpPr>
        <p:spPr>
          <a:xfrm>
            <a:off x="3703954" y="6306184"/>
            <a:ext cx="643891" cy="120523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1</a:t>
            </a:r>
          </a:p>
        </p:txBody>
      </p:sp>
      <p:sp>
        <p:nvSpPr>
          <p:cNvPr id="139" name="众能联合公司PPT章节页标题"/>
          <p:cNvSpPr txBox="1"/>
          <p:nvPr/>
        </p:nvSpPr>
        <p:spPr>
          <a:xfrm>
            <a:off x="5420877" y="6296341"/>
            <a:ext cx="3510280" cy="12249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7300" b="1">
                <a:solidFill>
                  <a:srgbClr val="0076C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altLang="zh-CN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AW</a:t>
            </a:r>
            <a:r>
              <a:rPr lang="zh-CN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简介</a:t>
            </a:r>
            <a:endParaRPr lang="zh-CN" b="0" dirty="0" err="1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众能联合公司PPT模板标题"/>
          <p:cNvSpPr txBox="1"/>
          <p:nvPr/>
        </p:nvSpPr>
        <p:spPr>
          <a:xfrm>
            <a:off x="2156321" y="515725"/>
            <a:ext cx="2856865" cy="10090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900" b="1">
                <a:solidFill>
                  <a:schemeClr val="accent1">
                    <a:lumOff val="-9974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altLang="zh-CN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AW</a:t>
            </a:r>
            <a:r>
              <a:rPr lang="zh-CN" altLang="en-US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简介</a:t>
            </a:r>
            <a:endParaRPr lang="zh-CN" altLang="en-US" b="0" dirty="0" err="1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2685" y="2456180"/>
            <a:ext cx="21320760" cy="76765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AW（Action Word，动作关键字）</a:t>
            </a:r>
            <a:endParaRPr kumimoji="0" lang="zh-CN" altLang="en-US" sz="5400" b="1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在自动化测试中，将接口</a:t>
            </a:r>
            <a:r>
              <a:rPr kumimoji="0" lang="en-US" alt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API</a:t>
            </a:r>
            <a:r>
              <a:rPr kumimoji="0" lang="zh-CN" altLang="en-US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抽象封装为接口关键字，供上层自动化用例脚本或</a:t>
            </a:r>
            <a:r>
              <a:rPr kumimoji="0" lang="en-US" alt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HAW</a:t>
            </a:r>
            <a:r>
              <a:rPr kumimoji="0" lang="zh-CN" altLang="en-US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层调用</a:t>
            </a:r>
            <a:endParaRPr kumimoji="0" lang="zh-CN" altLang="en-US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自动化测试脚本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，</a:t>
            </a:r>
            <a:r>
              <a:rPr kumimoji="0" lang="zh-CN" altLang="en-US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不同场景直接引用方法，组合AW，形成一条条测试用例</a:t>
            </a:r>
            <a:r>
              <a:rPr kumimoji="0" lang="en-US" alt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\HAW</a:t>
            </a:r>
            <a:endParaRPr kumimoji="0" lang="zh-CN" altLang="en-US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通过将后端操作封装成AW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，</a:t>
            </a:r>
            <a:r>
              <a:rPr kumimoji="0" lang="zh-CN" altLang="en-US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测试脚本可以变得更加简洁和易于理解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，</a:t>
            </a:r>
            <a:r>
              <a:rPr kumimoji="0" lang="zh-CN" altLang="en-US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同时提高测试的复用性和维护性</a:t>
            </a:r>
            <a:endParaRPr kumimoji="0" lang="zh-CN" altLang="en-US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开发、测试人员即使面对不了解的陌生领域，也能依葫芦画瓢，组合各个AW写自动化测试用例</a:t>
            </a:r>
            <a:endParaRPr kumimoji="0" lang="zh-CN" altLang="en-US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命名调用规范：aw文件名字是aw_xxxx.yaml，aw的调用名字就是xxx</a:t>
            </a:r>
            <a:endParaRPr kumimoji="0" lang="zh-CN" altLang="en-US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众能联合公司PPT模板标题"/>
          <p:cNvSpPr txBox="1"/>
          <p:nvPr/>
        </p:nvSpPr>
        <p:spPr>
          <a:xfrm>
            <a:off x="2156321" y="515725"/>
            <a:ext cx="5446395" cy="10090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900" b="1">
                <a:solidFill>
                  <a:schemeClr val="accent1">
                    <a:lumOff val="-9973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altLang="zh-CN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AW</a:t>
            </a:r>
            <a:r>
              <a:rPr lang="zh-CN" altLang="en-US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简介</a:t>
            </a:r>
            <a:r>
              <a:rPr lang="en-US" altLang="zh-CN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-</a:t>
            </a:r>
            <a:r>
              <a:rPr lang="zh-CN" altLang="en-US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结构图</a:t>
            </a:r>
            <a:endParaRPr lang="zh-CN" altLang="en-US" b="0" dirty="0" err="1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2980" y="1843405"/>
            <a:ext cx="16235680" cy="112064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1"/>
          <p:cNvSpPr txBox="1"/>
          <p:nvPr/>
        </p:nvSpPr>
        <p:spPr>
          <a:xfrm>
            <a:off x="3736974" y="6281102"/>
            <a:ext cx="577850" cy="125539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/>
              <a:t>2</a:t>
            </a:r>
            <a:endParaRPr lang="en-US"/>
          </a:p>
        </p:txBody>
      </p:sp>
      <p:sp>
        <p:nvSpPr>
          <p:cNvPr id="139" name="众能联合公司PPT章节页标题"/>
          <p:cNvSpPr txBox="1"/>
          <p:nvPr/>
        </p:nvSpPr>
        <p:spPr>
          <a:xfrm>
            <a:off x="5420877" y="6296341"/>
            <a:ext cx="6013450" cy="12249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7300" b="1">
                <a:solidFill>
                  <a:srgbClr val="0076C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en-US" altLang="zh-CN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HAW</a:t>
            </a:r>
            <a:r>
              <a:rPr lang="zh-CN" altLang="en-US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思想浅析</a:t>
            </a:r>
            <a:endParaRPr lang="zh-CN" b="0" dirty="0" err="1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众能联合公司PPT模板标题"/>
          <p:cNvSpPr txBox="1"/>
          <p:nvPr/>
        </p:nvSpPr>
        <p:spPr>
          <a:xfrm>
            <a:off x="2156321" y="515725"/>
            <a:ext cx="4879975" cy="10090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900" b="1">
                <a:solidFill>
                  <a:schemeClr val="accent1">
                    <a:lumOff val="-9973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en-US" altLang="zh-CN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HAW</a:t>
            </a:r>
            <a:r>
              <a:rPr lang="zh-CN" altLang="en-US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思想浅析</a:t>
            </a:r>
            <a:endParaRPr lang="zh-CN" altLang="en-US" b="0" dirty="0" err="1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2685" y="2067560"/>
            <a:ext cx="21320760" cy="106432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H</a:t>
            </a:r>
            <a:r>
              <a:rPr kumimoji="0" lang="zh-CN" altLang="en-US" sz="540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AW（高阶AW关键字）</a:t>
            </a:r>
            <a:endParaRPr kumimoji="0" lang="zh-CN" altLang="en-US" sz="5400" b="1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高阶AW则是指更加抽象和复杂的关键字，它们可能组合了多个普通AW来完成一个更复杂的测试场景或流程。例如，“</a:t>
            </a:r>
            <a:r>
              <a:rPr kumimoji="0" 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联营订单流程</a:t>
            </a:r>
            <a:r>
              <a:rPr kumimoji="0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”可以是一个高阶AW，它包含了</a:t>
            </a:r>
            <a:r>
              <a:rPr kumimoji="0" 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商机创建、商机转订单、商户分配接单等</a:t>
            </a:r>
            <a:r>
              <a:rPr kumimoji="0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多个普通AW。高阶AW的使用可以使测试用例更具可读性、模块化和复用性。</a:t>
            </a:r>
            <a:endParaRPr kumimoji="0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因此，高阶AW和普通AW的区别在于抽象级别和复杂度。普通AW涵盖了基本的测试步骤，而高阶AW则提供了更高级别的操作和组合。在编写关键字驱动的接口自动化测试时，合理使用普通AW和高阶AW可以帮助提高测试用例的可维护性和可扩展性。</a:t>
            </a:r>
            <a:endParaRPr kumimoji="0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36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3600" b="1" i="0" u="none" strike="noStrike" cap="none" spc="0" normalizeH="0" baseline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建议：高阶aw最好是从低阶aw里面思考复用性较高的，需要抽象的步骤，建立高阶aw，可以大幅提高场景用例的实现效率</a:t>
            </a:r>
            <a:endParaRPr kumimoji="0" sz="3600" b="1" i="0" u="none" strike="noStrike" cap="none" spc="0" normalizeH="0" baseline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众能联合公司PPT模板标题"/>
          <p:cNvSpPr txBox="1"/>
          <p:nvPr/>
        </p:nvSpPr>
        <p:spPr>
          <a:xfrm>
            <a:off x="2156321" y="515725"/>
            <a:ext cx="6720205" cy="10090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900" b="1">
                <a:solidFill>
                  <a:schemeClr val="accent1">
                    <a:lumOff val="-9972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en-US" altLang="zh-CN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HAW</a:t>
            </a:r>
            <a:r>
              <a:rPr lang="zh-CN" altLang="en-US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思想浅析</a:t>
            </a:r>
            <a:r>
              <a:rPr lang="en-US" altLang="zh-CN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-</a:t>
            </a:r>
            <a:r>
              <a:rPr lang="zh-CN" altLang="en-US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图解</a:t>
            </a:r>
            <a:endParaRPr lang="zh-CN" altLang="en-US" b="0" dirty="0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  <a:sym typeface="+mn-ea"/>
            </a:endParaRPr>
          </a:p>
        </p:txBody>
      </p:sp>
      <p:pic>
        <p:nvPicPr>
          <p:cNvPr id="4" name="图片 3" descr="whiteboard_exported_image (1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335" y="2202180"/>
            <a:ext cx="22124670" cy="108140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1"/>
          <p:cNvSpPr txBox="1"/>
          <p:nvPr/>
        </p:nvSpPr>
        <p:spPr>
          <a:xfrm>
            <a:off x="3736974" y="6281102"/>
            <a:ext cx="577850" cy="125539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/>
              <a:t>3</a:t>
            </a:r>
            <a:endParaRPr lang="en-US"/>
          </a:p>
        </p:txBody>
      </p:sp>
      <p:sp>
        <p:nvSpPr>
          <p:cNvPr id="139" name="众能联合公司PPT章节页标题"/>
          <p:cNvSpPr txBox="1"/>
          <p:nvPr/>
        </p:nvSpPr>
        <p:spPr>
          <a:xfrm>
            <a:off x="5420877" y="6296341"/>
            <a:ext cx="4159250" cy="12249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7300" b="1">
                <a:solidFill>
                  <a:srgbClr val="0076C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en-US" altLang="zh-CN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HAW</a:t>
            </a:r>
            <a:r>
              <a:rPr lang="zh-CN" altLang="en-US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  <a:sym typeface="+mn-ea"/>
              </a:rPr>
              <a:t>实现</a:t>
            </a:r>
            <a:endParaRPr lang="zh-CN" altLang="en-US" b="0" dirty="0" err="1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DIAGRAM_VIRTUALLY_FRAME" val="{&quot;height&quot;:284.32409448818896,&quot;left&quot;:480.9345669291339,&quot;top&quot;:418.04842519685036,&quot;width&quot;:1250.7503937007873}"/>
</p:tagLst>
</file>

<file path=ppt/tags/tag10.xml><?xml version="1.0" encoding="utf-8"?>
<p:tagLst xmlns:p="http://schemas.openxmlformats.org/presentationml/2006/main">
  <p:tag name="KSO_WM_DIAGRAM_VIRTUALLY_FRAME" val="{&quot;height&quot;:284.32409448818896,&quot;left&quot;:480.9345669291339,&quot;top&quot;:418.04842519685036,&quot;width&quot;:1250.7503937007873}"/>
</p:tagLst>
</file>

<file path=ppt/tags/tag11.xml><?xml version="1.0" encoding="utf-8"?>
<p:tagLst xmlns:p="http://schemas.openxmlformats.org/presentationml/2006/main">
  <p:tag name="KSO_WM_DIAGRAM_VIRTUALLY_FRAME" val="{&quot;height&quot;:284.32409448818896,&quot;left&quot;:480.9345669291339,&quot;top&quot;:418.04842519685036,&quot;width&quot;:1250.7503937007873}"/>
</p:tagLst>
</file>

<file path=ppt/tags/tag12.xml><?xml version="1.0" encoding="utf-8"?>
<p:tagLst xmlns:p="http://schemas.openxmlformats.org/presentationml/2006/main">
  <p:tag name="KSO_WM_DIAGRAM_VIRTUALLY_FRAME" val="{&quot;height&quot;:284.32409448818896,&quot;left&quot;:480.9345669291339,&quot;top&quot;:418.04842519685036,&quot;width&quot;:1250.7503937007873}"/>
</p:tagLst>
</file>

<file path=ppt/tags/tag13.xml><?xml version="1.0" encoding="utf-8"?>
<p:tagLst xmlns:p="http://schemas.openxmlformats.org/presentationml/2006/main">
  <p:tag name="COMMONDATA" val="eyJoZGlkIjoiY2YwNjQxM2Q2Yjk3MmZjMjIxZmQ1OTJhN2NkYTUwYmMifQ=="/>
  <p:tag name="commondata" val="eyJoZGlkIjoiMzk5NjM5MjVjMjNhMWQ2YWI1NmIwMDg2YTM4MjA4MzMifQ=="/>
</p:tagLst>
</file>

<file path=ppt/tags/tag2.xml><?xml version="1.0" encoding="utf-8"?>
<p:tagLst xmlns:p="http://schemas.openxmlformats.org/presentationml/2006/main">
  <p:tag name="KSO_WM_DIAGRAM_VIRTUALLY_FRAME" val="{&quot;height&quot;:284.32409448818896,&quot;left&quot;:480.9345669291339,&quot;top&quot;:418.04842519685036,&quot;width&quot;:1250.7503937007873}"/>
</p:tagLst>
</file>

<file path=ppt/tags/tag3.xml><?xml version="1.0" encoding="utf-8"?>
<p:tagLst xmlns:p="http://schemas.openxmlformats.org/presentationml/2006/main">
  <p:tag name="KSO_WM_DIAGRAM_VIRTUALLY_FRAME" val="{&quot;height&quot;:284.32409448818896,&quot;left&quot;:480.9345669291339,&quot;top&quot;:418.04842519685036,&quot;width&quot;:1250.7503937007873}"/>
</p:tagLst>
</file>

<file path=ppt/tags/tag4.xml><?xml version="1.0" encoding="utf-8"?>
<p:tagLst xmlns:p="http://schemas.openxmlformats.org/presentationml/2006/main">
  <p:tag name="KSO_WM_DIAGRAM_VIRTUALLY_FRAME" val="{&quot;height&quot;:284.32409448818896,&quot;left&quot;:480.9345669291339,&quot;top&quot;:418.04842519685036,&quot;width&quot;:1250.7503937007873}"/>
</p:tagLst>
</file>

<file path=ppt/tags/tag5.xml><?xml version="1.0" encoding="utf-8"?>
<p:tagLst xmlns:p="http://schemas.openxmlformats.org/presentationml/2006/main">
  <p:tag name="KSO_WM_DIAGRAM_VIRTUALLY_FRAME" val="{&quot;height&quot;:284.32409448818896,&quot;left&quot;:480.9345669291339,&quot;top&quot;:418.04842519685036,&quot;width&quot;:1250.7503937007873}"/>
</p:tagLst>
</file>

<file path=ppt/tags/tag6.xml><?xml version="1.0" encoding="utf-8"?>
<p:tagLst xmlns:p="http://schemas.openxmlformats.org/presentationml/2006/main">
  <p:tag name="KSO_WM_DIAGRAM_VIRTUALLY_FRAME" val="{&quot;height&quot;:284.32409448818896,&quot;left&quot;:480.9345669291339,&quot;top&quot;:418.04842519685036,&quot;width&quot;:1250.7503937007873}"/>
</p:tagLst>
</file>

<file path=ppt/tags/tag7.xml><?xml version="1.0" encoding="utf-8"?>
<p:tagLst xmlns:p="http://schemas.openxmlformats.org/presentationml/2006/main">
  <p:tag name="KSO_WM_DIAGRAM_VIRTUALLY_FRAME" val="{&quot;height&quot;:284.32409448818896,&quot;left&quot;:480.9345669291339,&quot;top&quot;:418.04842519685036,&quot;width&quot;:1250.7503937007873}"/>
</p:tagLst>
</file>

<file path=ppt/tags/tag8.xml><?xml version="1.0" encoding="utf-8"?>
<p:tagLst xmlns:p="http://schemas.openxmlformats.org/presentationml/2006/main">
  <p:tag name="KSO_WM_DIAGRAM_VIRTUALLY_FRAME" val="{&quot;height&quot;:284.32409448818896,&quot;left&quot;:480.9345669291339,&quot;top&quot;:418.04842519685036,&quot;width&quot;:1250.7503937007873}"/>
</p:tagLst>
</file>

<file path=ppt/tags/tag9.xml><?xml version="1.0" encoding="utf-8"?>
<p:tagLst xmlns:p="http://schemas.openxmlformats.org/presentationml/2006/main">
  <p:tag name="KSO_WM_DIAGRAM_VIRTUALLY_FRAME" val="{&quot;height&quot;:284.32409448818896,&quot;left&quot;:480.9345669291339,&quot;top&quot;:418.04842519685036,&quot;width&quot;:1250.7503937007873}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1556</Words>
  <Application>WPS 演示</Application>
  <PresentationFormat>自定义</PresentationFormat>
  <Paragraphs>114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Helvetica</vt:lpstr>
      <vt:lpstr>Helvetica Neue Light</vt:lpstr>
      <vt:lpstr>Helvetica Neue Medium</vt:lpstr>
      <vt:lpstr>Helvetica Neue</vt:lpstr>
      <vt:lpstr>汉仪雅酷黑 95W</vt:lpstr>
      <vt:lpstr>黑体</vt:lpstr>
      <vt:lpstr>汉仪雅酷黑 45W</vt:lpstr>
      <vt:lpstr>汉仪雅酷黑 65W</vt:lpstr>
      <vt:lpstr>微软雅黑</vt:lpstr>
      <vt:lpstr>Arial Unicode MS</vt:lpstr>
      <vt:lpstr>Calibri Light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吴艳锋</dc:creator>
  <cp:lastModifiedBy>天空的倒影</cp:lastModifiedBy>
  <cp:revision>107</cp:revision>
  <dcterms:created xsi:type="dcterms:W3CDTF">2020-11-06T07:53:00Z</dcterms:created>
  <dcterms:modified xsi:type="dcterms:W3CDTF">2024-07-04T09:47:46Z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8E80A498BBCF49AB811DC6E3F6F2938C</vt:lpwstr>
  </property>
</Properties>
</file>