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95" r:id="rId5"/>
    <p:sldId id="287" r:id="rId6"/>
    <p:sldId id="288" r:id="rId7"/>
    <p:sldId id="289" r:id="rId8"/>
    <p:sldId id="290" r:id="rId9"/>
    <p:sldId id="291" r:id="rId10"/>
    <p:sldId id="292" r:id="rId11"/>
    <p:sldId id="293" r:id="rId12"/>
    <p:sldId id="296" r:id="rId13"/>
    <p:sldId id="297" r:id="rId14"/>
    <p:sldId id="298" r:id="rId15"/>
    <p:sldId id="299" r:id="rId16"/>
    <p:sldId id="300" r:id="rId17"/>
    <p:sldId id="302" r:id="rId18"/>
    <p:sldId id="301" r:id="rId19"/>
    <p:sldId id="304" r:id="rId20"/>
    <p:sldId id="308" r:id="rId21"/>
    <p:sldId id="305" r:id="rId22"/>
    <p:sldId id="306" r:id="rId23"/>
    <p:sldId id="307" r:id="rId24"/>
    <p:sldId id="286" r:id="rId25"/>
    <p:sldId id="30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44" autoAdjust="0"/>
  </p:normalViewPr>
  <p:slideViewPr>
    <p:cSldViewPr>
      <p:cViewPr>
        <p:scale>
          <a:sx n="100" d="100"/>
          <a:sy n="100" d="100"/>
        </p:scale>
        <p:origin x="-1344" y="-80"/>
      </p:cViewPr>
      <p:guideLst>
        <p:guide orient="horz" pos="2160"/>
        <p:guide pos="2880"/>
      </p:guideLst>
    </p:cSldViewPr>
  </p:slideViewPr>
  <p:notesTextViewPr>
    <p:cViewPr>
      <p:scale>
        <a:sx n="1" d="1"/>
        <a:sy n="1" d="1"/>
      </p:scale>
      <p:origin x="0" y="0"/>
    </p:cViewPr>
  </p:notesTextViewPr>
  <p:sorterViewPr>
    <p:cViewPr>
      <p:scale>
        <a:sx n="100" d="100"/>
        <a:sy n="100" d="100"/>
      </p:scale>
      <p:origin x="0" y="234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73A96-C222-46BC-BB71-6A7A6DAEB5A2}" type="datetimeFigureOut">
              <a:rPr lang="en-US" smtClean="0"/>
              <a:t>2/23/12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A250B5-13BB-4F2D-9743-E2EAF5E9A229}" type="slidenum">
              <a:rPr lang="en-US" smtClean="0"/>
              <a:t>‹#›</a:t>
            </a:fld>
            <a:endParaRPr lang="en-US" dirty="0"/>
          </a:p>
        </p:txBody>
      </p:sp>
    </p:spTree>
    <p:extLst>
      <p:ext uri="{BB962C8B-B14F-4D97-AF65-F5344CB8AC3E}">
        <p14:creationId xmlns:p14="http://schemas.microsoft.com/office/powerpoint/2010/main" val="7001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a:t>
            </a:r>
            <a:r>
              <a:rPr lang="en-US" baseline="0" dirty="0" smtClean="0"/>
              <a:t> Rights == Permissions</a:t>
            </a:r>
            <a:endParaRPr lang="en-US" dirty="0" smtClean="0"/>
          </a:p>
          <a:p>
            <a:r>
              <a:rPr lang="en-US" dirty="0" smtClean="0"/>
              <a:t>Particular collection of users and permissions brought together</a:t>
            </a:r>
            <a:r>
              <a:rPr lang="en-US" baseline="0" dirty="0" smtClean="0"/>
              <a:t> by a role is transitory. The role is more stable because it reflects organizations functions and activities that change less frequently [SCFY96]. One force behind RBAC model is examination of current organizations </a:t>
            </a:r>
            <a:r>
              <a:rPr lang="en-US" baseline="0" dirty="0" smtClean="0">
                <a:sym typeface="Wingdings" pitchFamily="2" charset="2"/>
              </a:rPr>
              <a:t> need to formalize relationships between users and permissions. Another force – standardization (NIST); no standard products on the market.</a:t>
            </a:r>
          </a:p>
          <a:p>
            <a:r>
              <a:rPr lang="en-US" baseline="0" dirty="0" smtClean="0">
                <a:sym typeface="Wingdings" pitchFamily="2" charset="2"/>
              </a:rPr>
              <a:t>Access control was implemented by many systems, but we need the same mechanism for applications.</a:t>
            </a:r>
          </a:p>
          <a:p>
            <a:r>
              <a:rPr lang="en-US" baseline="0" dirty="0" smtClean="0">
                <a:sym typeface="Wingdings" pitchFamily="2" charset="2"/>
              </a:rPr>
              <a:t>Example: helpdesk/operators may add/remove users to roles, but should not be able to define new roles</a:t>
            </a:r>
          </a:p>
          <a:p>
            <a:endParaRPr lang="en-US" baseline="0" dirty="0" smtClean="0">
              <a:sym typeface="Wingdings" pitchFamily="2" charset="2"/>
            </a:endParaRPr>
          </a:p>
          <a:p>
            <a:r>
              <a:rPr lang="en-US" baseline="0" dirty="0" smtClean="0">
                <a:sym typeface="Wingdings" pitchFamily="2" charset="2"/>
              </a:rPr>
              <a:t>Many-to-many: scalability issues</a:t>
            </a:r>
          </a:p>
          <a:p>
            <a:endParaRPr lang="en-US" baseline="0" dirty="0" smtClean="0">
              <a:sym typeface="Wingdings" pitchFamily="2" charset="2"/>
            </a:endParaRPr>
          </a:p>
          <a:p>
            <a:r>
              <a:rPr lang="en-US" baseline="0" dirty="0" smtClean="0">
                <a:sym typeface="Wingdings" pitchFamily="2" charset="2"/>
              </a:rPr>
              <a:t>Difference between groups and roles: UNIX example – determining file permissions</a:t>
            </a:r>
          </a:p>
        </p:txBody>
      </p:sp>
      <p:sp>
        <p:nvSpPr>
          <p:cNvPr id="4" name="Slide Number Placeholder 3"/>
          <p:cNvSpPr>
            <a:spLocks noGrp="1"/>
          </p:cNvSpPr>
          <p:nvPr>
            <p:ph type="sldNum" sz="quarter" idx="10"/>
          </p:nvPr>
        </p:nvSpPr>
        <p:spPr/>
        <p:txBody>
          <a:bodyPr/>
          <a:lstStyle/>
          <a:p>
            <a:fld id="{85A250B5-13BB-4F2D-9743-E2EAF5E9A229}" type="slidenum">
              <a:rPr lang="en-US" smtClean="0"/>
              <a:t>3</a:t>
            </a:fld>
            <a:endParaRPr lang="en-US" dirty="0"/>
          </a:p>
        </p:txBody>
      </p:sp>
    </p:spTree>
    <p:extLst>
      <p:ext uri="{BB962C8B-B14F-4D97-AF65-F5344CB8AC3E}">
        <p14:creationId xmlns:p14="http://schemas.microsoft.com/office/powerpoint/2010/main" val="166243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SSD and DSD are part of Constrained</a:t>
            </a:r>
            <a:r>
              <a:rPr lang="en-US" baseline="0" dirty="0" smtClean="0"/>
              <a:t> RBAC (Level 3) in [SFK00]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 Billing and Accounts Receivable clerks</a:t>
            </a:r>
          </a:p>
        </p:txBody>
      </p:sp>
      <p:sp>
        <p:nvSpPr>
          <p:cNvPr id="4" name="Slide Number Placeholder 3"/>
          <p:cNvSpPr>
            <a:spLocks noGrp="1"/>
          </p:cNvSpPr>
          <p:nvPr>
            <p:ph type="sldNum" sz="quarter" idx="10"/>
          </p:nvPr>
        </p:nvSpPr>
        <p:spPr/>
        <p:txBody>
          <a:bodyPr/>
          <a:lstStyle/>
          <a:p>
            <a:fld id="{85A250B5-13BB-4F2D-9743-E2EAF5E9A229}" type="slidenum">
              <a:rPr lang="en-US" smtClean="0"/>
              <a:t>14</a:t>
            </a:fld>
            <a:endParaRPr lang="en-US" dirty="0"/>
          </a:p>
        </p:txBody>
      </p:sp>
    </p:spTree>
    <p:extLst>
      <p:ext uri="{BB962C8B-B14F-4D97-AF65-F5344CB8AC3E}">
        <p14:creationId xmlns:p14="http://schemas.microsoft.com/office/powerpoint/2010/main" val="161076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15</a:t>
            </a:fld>
            <a:endParaRPr lang="en-US" dirty="0"/>
          </a:p>
        </p:txBody>
      </p:sp>
    </p:spTree>
    <p:extLst>
      <p:ext uri="{BB962C8B-B14F-4D97-AF65-F5344CB8AC3E}">
        <p14:creationId xmlns:p14="http://schemas.microsoft.com/office/powerpoint/2010/main" val="161076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to the implementation; but each implementation</a:t>
            </a:r>
            <a:r>
              <a:rPr lang="en-US" baseline="0" dirty="0" smtClean="0"/>
              <a:t> must carefully consider these issues</a:t>
            </a:r>
          </a:p>
          <a:p>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16</a:t>
            </a:fld>
            <a:endParaRPr lang="en-US" dirty="0"/>
          </a:p>
        </p:txBody>
      </p:sp>
    </p:spTree>
    <p:extLst>
      <p:ext uri="{BB962C8B-B14F-4D97-AF65-F5344CB8AC3E}">
        <p14:creationId xmlns:p14="http://schemas.microsoft.com/office/powerpoint/2010/main" val="2833760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conform to RBAC96</a:t>
            </a:r>
            <a:r>
              <a:rPr lang="en-US" baseline="0" dirty="0" smtClean="0"/>
              <a:t> or NIST RBAC</a:t>
            </a:r>
          </a:p>
          <a:p>
            <a:r>
              <a:rPr lang="en-US" baseline="0" dirty="0" smtClean="0"/>
              <a:t>No concept of a session even though their model allows for multiple roles</a:t>
            </a:r>
          </a:p>
          <a:p>
            <a:r>
              <a:rPr lang="en-US" baseline="0" dirty="0" smtClean="0"/>
              <a:t>Theoretically number of roles is quadratic, but practically many combinations do not occur.</a:t>
            </a:r>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19</a:t>
            </a:fld>
            <a:endParaRPr lang="en-US" dirty="0"/>
          </a:p>
        </p:txBody>
      </p:sp>
    </p:spTree>
    <p:extLst>
      <p:ext uri="{BB962C8B-B14F-4D97-AF65-F5344CB8AC3E}">
        <p14:creationId xmlns:p14="http://schemas.microsoft.com/office/powerpoint/2010/main" val="3145649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rPr>
              <a:t>High-level</a:t>
            </a:r>
            <a:r>
              <a:rPr lang="en-US" baseline="0" dirty="0" smtClean="0">
                <a:latin typeface="Times New Roman" pitchFamily="18" charset="0"/>
              </a:rPr>
              <a:t> overview</a:t>
            </a:r>
            <a:endParaRPr lang="en-US" dirty="0" smtClean="0">
              <a:latin typeface="Times New Roman" pitchFamily="18" charset="0"/>
            </a:endParaRPr>
          </a:p>
          <a:p>
            <a:endParaRPr lang="en-US" dirty="0" smtClean="0">
              <a:latin typeface="Times New Roman" pitchFamily="18" charset="0"/>
            </a:endParaRPr>
          </a:p>
          <a:p>
            <a:r>
              <a:rPr lang="en-US" dirty="0" smtClean="0">
                <a:latin typeface="Times New Roman" pitchFamily="18" charset="0"/>
              </a:rPr>
              <a:t>When a user invokes an application, the application grants access on the basis of a centrally provided security profile. A separate authorization administration associated access rights with roles and creates the security profile for a use on the basis of the user's role. </a:t>
            </a:r>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21</a:t>
            </a:fld>
            <a:endParaRPr lang="en-US" dirty="0"/>
          </a:p>
        </p:txBody>
      </p:sp>
    </p:spTree>
    <p:extLst>
      <p:ext uri="{BB962C8B-B14F-4D97-AF65-F5344CB8AC3E}">
        <p14:creationId xmlns:p14="http://schemas.microsoft.com/office/powerpoint/2010/main" val="247466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Human Resources Department</a:t>
            </a:r>
          </a:p>
          <a:p>
            <a:r>
              <a:rPr lang="en-US" sz="1200" b="0" i="1" u="none" strike="noStrike" kern="1200" baseline="0" dirty="0" smtClean="0">
                <a:solidFill>
                  <a:schemeClr val="tx1"/>
                </a:solidFill>
                <a:latin typeface="+mn-lt"/>
                <a:ea typeface="+mn-ea"/>
                <a:cs typeface="+mn-cs"/>
              </a:rPr>
              <a:t>Role Definition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User/Role Assignment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Application Administration</a:t>
            </a:r>
          </a:p>
          <a:p>
            <a:r>
              <a:rPr lang="en-US" sz="1200" b="0" i="1" u="none" strike="noStrike" kern="1200" baseline="0" dirty="0" smtClean="0">
                <a:solidFill>
                  <a:schemeClr val="tx1"/>
                </a:solidFill>
                <a:latin typeface="+mn-lt"/>
                <a:ea typeface="+mn-ea"/>
                <a:cs typeface="+mn-cs"/>
              </a:rPr>
              <a:t>Access Right Definition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Application/Access Right Assignment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Authorization Administration</a:t>
            </a:r>
          </a:p>
          <a:p>
            <a:r>
              <a:rPr lang="en-US" sz="1200" b="0" i="1" u="none" strike="noStrike" kern="1200" baseline="0" dirty="0" smtClean="0">
                <a:solidFill>
                  <a:schemeClr val="tx1"/>
                </a:solidFill>
                <a:latin typeface="+mn-lt"/>
                <a:ea typeface="+mn-ea"/>
                <a:cs typeface="+mn-cs"/>
              </a:rPr>
              <a:t>Role/Application Assignment</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Users and application permissions are decoupled though roles, which makes their definition easier (HR know users, App Admins know applications)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Limitation: only FTEs are in the HR database and therefore are used as described; contractors have roles assigned directly in Authorization </a:t>
            </a:r>
            <a:r>
              <a:rPr lang="en-US" sz="1200" b="0" i="0" u="none" strike="noStrike" kern="1200" baseline="0" dirty="0" err="1" smtClean="0">
                <a:solidFill>
                  <a:schemeClr val="tx1"/>
                </a:solidFill>
                <a:latin typeface="+mn-lt"/>
                <a:ea typeface="+mn-ea"/>
                <a:cs typeface="+mn-cs"/>
              </a:rPr>
              <a:t>Administrtion</a:t>
            </a:r>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22</a:t>
            </a:fld>
            <a:endParaRPr lang="en-US" dirty="0"/>
          </a:p>
        </p:txBody>
      </p:sp>
    </p:spTree>
    <p:extLst>
      <p:ext uri="{BB962C8B-B14F-4D97-AF65-F5344CB8AC3E}">
        <p14:creationId xmlns:p14="http://schemas.microsoft.com/office/powerpoint/2010/main" val="291132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Roles can be object </a:t>
            </a:r>
            <a:r>
              <a:rPr lang="en-US" dirty="0" smtClean="0">
                <a:sym typeface="Wingdings" pitchFamily="2" charset="2"/>
              </a:rPr>
              <a:t> Role</a:t>
            </a:r>
            <a:r>
              <a:rPr lang="en-US" baseline="0" dirty="0" smtClean="0">
                <a:sym typeface="Wingdings" pitchFamily="2" charset="2"/>
              </a:rPr>
              <a:t> hierarchies (discussed later)</a:t>
            </a:r>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5</a:t>
            </a:fld>
            <a:endParaRPr lang="en-US" dirty="0"/>
          </a:p>
        </p:txBody>
      </p:sp>
    </p:spTree>
    <p:extLst>
      <p:ext uri="{BB962C8B-B14F-4D97-AF65-F5344CB8AC3E}">
        <p14:creationId xmlns:p14="http://schemas.microsoft.com/office/powerpoint/2010/main" val="47465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Easier to reason, platform for standardization. RBAC has been around</a:t>
            </a:r>
            <a:r>
              <a:rPr lang="en-US" baseline="0" dirty="0" smtClean="0"/>
              <a:t> for a while, but multiple commercial implementations are incompatible.</a:t>
            </a:r>
          </a:p>
          <a:p>
            <a:endParaRPr lang="en-US" dirty="0" smtClean="0"/>
          </a:p>
          <a:p>
            <a:r>
              <a:rPr lang="en-US" dirty="0" smtClean="0"/>
              <a:t>Directly supports desirable principles:</a:t>
            </a:r>
            <a:r>
              <a:rPr lang="en-US" baseline="0" dirty="0" smtClean="0"/>
              <a:t> least privilege (sessions), separation of duties (evident conflict of interest), data abstraction (abstract permissions; derive implementation-specific permissions from them)</a:t>
            </a:r>
          </a:p>
          <a:p>
            <a:endParaRPr lang="en-US" baseline="0" dirty="0" smtClean="0"/>
          </a:p>
          <a:p>
            <a:r>
              <a:rPr lang="en-US" baseline="0" dirty="0" smtClean="0"/>
              <a:t>RBAC1 and RBAC2 are called “advanced models” and incomparable between each other</a:t>
            </a:r>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6</a:t>
            </a:fld>
            <a:endParaRPr lang="en-US" dirty="0"/>
          </a:p>
        </p:txBody>
      </p:sp>
    </p:spTree>
    <p:extLst>
      <p:ext uri="{BB962C8B-B14F-4D97-AF65-F5344CB8AC3E}">
        <p14:creationId xmlns:p14="http://schemas.microsoft.com/office/powerpoint/2010/main" val="266132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Session example: UAC </a:t>
            </a:r>
            <a:r>
              <a:rPr lang="en-US" smtClean="0"/>
              <a:t>in Windows</a:t>
            </a:r>
            <a:endParaRPr lang="en-US"/>
          </a:p>
        </p:txBody>
      </p:sp>
      <p:sp>
        <p:nvSpPr>
          <p:cNvPr id="4" name="Slide Number Placeholder 3"/>
          <p:cNvSpPr>
            <a:spLocks noGrp="1"/>
          </p:cNvSpPr>
          <p:nvPr>
            <p:ph type="sldNum" sz="quarter" idx="10"/>
          </p:nvPr>
        </p:nvSpPr>
        <p:spPr/>
        <p:txBody>
          <a:bodyPr/>
          <a:lstStyle/>
          <a:p>
            <a:fld id="{85A250B5-13BB-4F2D-9743-E2EAF5E9A229}" type="slidenum">
              <a:rPr lang="en-US" smtClean="0"/>
              <a:t>7</a:t>
            </a:fld>
            <a:endParaRPr lang="en-US" dirty="0"/>
          </a:p>
        </p:txBody>
      </p:sp>
    </p:spTree>
    <p:extLst>
      <p:ext uri="{BB962C8B-B14F-4D97-AF65-F5344CB8AC3E}">
        <p14:creationId xmlns:p14="http://schemas.microsoft.com/office/powerpoint/2010/main" val="161240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Convention: senior</a:t>
            </a:r>
            <a:r>
              <a:rPr lang="en-US" baseline="0" dirty="0" smtClean="0"/>
              <a:t> / more powerful roles are on top</a:t>
            </a:r>
          </a:p>
        </p:txBody>
      </p:sp>
      <p:sp>
        <p:nvSpPr>
          <p:cNvPr id="4" name="Slide Number Placeholder 3"/>
          <p:cNvSpPr>
            <a:spLocks noGrp="1"/>
          </p:cNvSpPr>
          <p:nvPr>
            <p:ph type="sldNum" sz="quarter" idx="10"/>
          </p:nvPr>
        </p:nvSpPr>
        <p:spPr/>
        <p:txBody>
          <a:bodyPr/>
          <a:lstStyle/>
          <a:p>
            <a:fld id="{85A250B5-13BB-4F2D-9743-E2EAF5E9A229}" type="slidenum">
              <a:rPr lang="en-US" smtClean="0"/>
              <a:t>8</a:t>
            </a:fld>
            <a:endParaRPr lang="en-US" dirty="0"/>
          </a:p>
        </p:txBody>
      </p:sp>
    </p:spTree>
    <p:extLst>
      <p:ext uri="{BB962C8B-B14F-4D97-AF65-F5344CB8AC3E}">
        <p14:creationId xmlns:p14="http://schemas.microsoft.com/office/powerpoint/2010/main" val="385934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Prerequisites</a:t>
            </a:r>
            <a:r>
              <a:rPr lang="en-US" baseline="0" dirty="0" smtClean="0"/>
              <a:t> are subsumed by roles hierarchies</a:t>
            </a:r>
          </a:p>
          <a:p>
            <a:endParaRPr lang="en-US" baseline="0" dirty="0" smtClean="0"/>
          </a:p>
          <a:p>
            <a:r>
              <a:rPr lang="en-US" baseline="0" dirty="0" smtClean="0"/>
              <a:t>Revisit role hierarchy example for mutual exclusion demonstration</a:t>
            </a:r>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10</a:t>
            </a:fld>
            <a:endParaRPr lang="en-US" dirty="0"/>
          </a:p>
        </p:txBody>
      </p:sp>
    </p:spTree>
    <p:extLst>
      <p:ext uri="{BB962C8B-B14F-4D97-AF65-F5344CB8AC3E}">
        <p14:creationId xmlns:p14="http://schemas.microsoft.com/office/powerpoint/2010/main" val="572798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Builds on top of</a:t>
            </a:r>
            <a:r>
              <a:rPr lang="en-US" baseline="0" dirty="0" smtClean="0"/>
              <a:t> SAND96 and later research; approved in 2004. Consensus document, some features are left out.</a:t>
            </a:r>
          </a:p>
          <a:p>
            <a:endParaRPr lang="en-US" baseline="0" dirty="0" smtClean="0"/>
          </a:p>
          <a:p>
            <a:r>
              <a:rPr lang="en-US" baseline="0" dirty="0" smtClean="0"/>
              <a:t>Spec defines features required for an RBAC system + provides baseline</a:t>
            </a:r>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11</a:t>
            </a:fld>
            <a:endParaRPr lang="en-US" dirty="0"/>
          </a:p>
        </p:txBody>
      </p:sp>
    </p:spTree>
    <p:extLst>
      <p:ext uri="{BB962C8B-B14F-4D97-AF65-F5344CB8AC3E}">
        <p14:creationId xmlns:p14="http://schemas.microsoft.com/office/powerpoint/2010/main" val="23596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calle</a:t>
            </a:r>
            <a:r>
              <a:rPr lang="en-US" baseline="0" dirty="0" smtClean="0"/>
              <a:t>d Flat RBAC (level 1) in [SFK00].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Symmetric</a:t>
            </a:r>
            <a:r>
              <a:rPr lang="en-US" baseline="0" dirty="0" smtClean="0"/>
              <a:t> RBAC (Level 4): Must support permission-role review with performance effectively comparable to use-role review (text doesn’t say if Core RBAC requires “effectively comparable”), merged into this role in the standard (two mentioned review functions). This is an important distinction from DAC with groups.</a:t>
            </a:r>
            <a:endParaRPr lang="en-US" dirty="0" smtClean="0"/>
          </a:p>
        </p:txBody>
      </p:sp>
      <p:sp>
        <p:nvSpPr>
          <p:cNvPr id="4" name="Slide Number Placeholder 3"/>
          <p:cNvSpPr>
            <a:spLocks noGrp="1"/>
          </p:cNvSpPr>
          <p:nvPr>
            <p:ph type="sldNum" sz="quarter" idx="10"/>
          </p:nvPr>
        </p:nvSpPr>
        <p:spPr/>
        <p:txBody>
          <a:bodyPr/>
          <a:lstStyle/>
          <a:p>
            <a:fld id="{85A250B5-13BB-4F2D-9743-E2EAF5E9A229}" type="slidenum">
              <a:rPr lang="en-US" smtClean="0"/>
              <a:t>12</a:t>
            </a:fld>
            <a:endParaRPr lang="en-US" dirty="0"/>
          </a:p>
        </p:txBody>
      </p:sp>
    </p:spTree>
    <p:extLst>
      <p:ext uri="{BB962C8B-B14F-4D97-AF65-F5344CB8AC3E}">
        <p14:creationId xmlns:p14="http://schemas.microsoft.com/office/powerpoint/2010/main" val="23596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Superior</a:t>
            </a:r>
            <a:r>
              <a:rPr lang="en-US" baseline="0" dirty="0" smtClean="0"/>
              <a:t> role is a descendant of a subordinate role (higher on the graph)</a:t>
            </a:r>
          </a:p>
          <a:p>
            <a:r>
              <a:rPr lang="en-US" dirty="0" smtClean="0"/>
              <a:t>Rationale: similar</a:t>
            </a:r>
            <a:r>
              <a:rPr lang="en-US" baseline="0" dirty="0" smtClean="0"/>
              <a:t> to inheritance in OOP – overlapping permissions, organizational hierarchies</a:t>
            </a:r>
          </a:p>
          <a:p>
            <a:r>
              <a:rPr lang="en-US" baseline="0" dirty="0" smtClean="0"/>
              <a:t>General hierarchies are more powerful, but limited hierarchies were also defined to recognize existing products w/ limited functionality</a:t>
            </a:r>
            <a:endParaRPr lang="en-US" dirty="0"/>
          </a:p>
        </p:txBody>
      </p:sp>
      <p:sp>
        <p:nvSpPr>
          <p:cNvPr id="4" name="Slide Number Placeholder 3"/>
          <p:cNvSpPr>
            <a:spLocks noGrp="1"/>
          </p:cNvSpPr>
          <p:nvPr>
            <p:ph type="sldNum" sz="quarter" idx="10"/>
          </p:nvPr>
        </p:nvSpPr>
        <p:spPr/>
        <p:txBody>
          <a:bodyPr/>
          <a:lstStyle/>
          <a:p>
            <a:fld id="{85A250B5-13BB-4F2D-9743-E2EAF5E9A229}" type="slidenum">
              <a:rPr lang="en-US" smtClean="0"/>
              <a:t>13</a:t>
            </a:fld>
            <a:endParaRPr lang="en-US" dirty="0"/>
          </a:p>
        </p:txBody>
      </p:sp>
    </p:spTree>
    <p:extLst>
      <p:ext uri="{BB962C8B-B14F-4D97-AF65-F5344CB8AC3E}">
        <p14:creationId xmlns:p14="http://schemas.microsoft.com/office/powerpoint/2010/main" val="269375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B12318-5048-48BC-A146-8433A4E90C11}" type="datetimeFigureOut">
              <a:rPr lang="en-US" smtClean="0"/>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247515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12318-5048-48BC-A146-8433A4E90C11}" type="datetimeFigureOut">
              <a:rPr lang="en-US" smtClean="0"/>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60956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12318-5048-48BC-A146-8433A4E90C11}" type="datetimeFigureOut">
              <a:rPr lang="en-US" smtClean="0"/>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27366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12318-5048-48BC-A146-8433A4E90C11}" type="datetimeFigureOut">
              <a:rPr lang="en-US" smtClean="0"/>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72220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B12318-5048-48BC-A146-8433A4E90C11}" type="datetimeFigureOut">
              <a:rPr lang="en-US" smtClean="0"/>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3448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B12318-5048-48BC-A146-8433A4E90C11}" type="datetimeFigureOut">
              <a:rPr lang="en-US" smtClean="0"/>
              <a:t>2/23/12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138396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B12318-5048-48BC-A146-8433A4E90C11}" type="datetimeFigureOut">
              <a:rPr lang="en-US" smtClean="0"/>
              <a:t>2/23/12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180713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B12318-5048-48BC-A146-8433A4E90C11}" type="datetimeFigureOut">
              <a:rPr lang="en-US" smtClean="0"/>
              <a:t>2/23/12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77667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12318-5048-48BC-A146-8433A4E90C11}" type="datetimeFigureOut">
              <a:rPr lang="en-US" smtClean="0"/>
              <a:t>2/23/12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361746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12318-5048-48BC-A146-8433A4E90C11}" type="datetimeFigureOut">
              <a:rPr lang="en-US" smtClean="0"/>
              <a:t>2/23/12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42195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12318-5048-48BC-A146-8433A4E90C11}" type="datetimeFigureOut">
              <a:rPr lang="en-US" smtClean="0"/>
              <a:t>2/23/12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D7343-2B6D-45A9-8D83-14C9A42984FD}" type="slidenum">
              <a:rPr lang="en-US" smtClean="0"/>
              <a:t>‹#›</a:t>
            </a:fld>
            <a:endParaRPr lang="en-US" dirty="0"/>
          </a:p>
        </p:txBody>
      </p:sp>
    </p:spTree>
    <p:extLst>
      <p:ext uri="{BB962C8B-B14F-4D97-AF65-F5344CB8AC3E}">
        <p14:creationId xmlns:p14="http://schemas.microsoft.com/office/powerpoint/2010/main" val="35401680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12318-5048-48BC-A146-8433A4E90C11}" type="datetimeFigureOut">
              <a:rPr lang="en-US" smtClean="0"/>
              <a:t>2/23/12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7343-2B6D-45A9-8D83-14C9A42984FD}" type="slidenum">
              <a:rPr lang="en-US" smtClean="0"/>
              <a:t>‹#›</a:t>
            </a:fld>
            <a:endParaRPr lang="en-US" dirty="0"/>
          </a:p>
        </p:txBody>
      </p:sp>
    </p:spTree>
    <p:extLst>
      <p:ext uri="{BB962C8B-B14F-4D97-AF65-F5344CB8AC3E}">
        <p14:creationId xmlns:p14="http://schemas.microsoft.com/office/powerpoint/2010/main" val="3979069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profsandhu.com%5Cworkshop%5Crole-group.pdf" TargetMode="External"/><Relationship Id="rId4" Type="http://schemas.openxmlformats.org/officeDocument/2006/relationships/hyperlink" Target="http://csrc.nist.gov/rbac/sandhu-ferraiolo-kuhn-00.pdf" TargetMode="External"/><Relationship Id="rId5" Type="http://schemas.openxmlformats.org/officeDocument/2006/relationships/hyperlink" Target="http://dl.acm.org/citation.cfm?id=270159" TargetMode="External"/><Relationship Id="rId6" Type="http://schemas.openxmlformats.org/officeDocument/2006/relationships/hyperlink" Target="http://seclab.illinois.edu/wp-content/uploads/2011/07/ZhangGLTM11.pdf" TargetMode="External"/><Relationship Id="rId7" Type="http://schemas.openxmlformats.org/officeDocument/2006/relationships/hyperlink" Target="http://citeseerx.ist.psu.edu/viewdoc/download?doi=10.1.1.22.8803&amp;rep=rep1&amp;type=pdf" TargetMode="External"/><Relationship Id="rId1" Type="http://schemas.openxmlformats.org/officeDocument/2006/relationships/slideLayout" Target="../slideLayouts/slideLayout2.xml"/><Relationship Id="rId2" Type="http://schemas.openxmlformats.org/officeDocument/2006/relationships/hyperlink" Target="http://csrc.nist.gov/rbac/sandhu9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Role-Based Access Control</a:t>
            </a:r>
            <a:endParaRPr lang="en-US" dirty="0"/>
          </a:p>
        </p:txBody>
      </p:sp>
      <p:sp>
        <p:nvSpPr>
          <p:cNvPr id="3" name="Subtitle 2"/>
          <p:cNvSpPr>
            <a:spLocks noGrp="1"/>
          </p:cNvSpPr>
          <p:nvPr>
            <p:ph type="subTitle" idx="1"/>
          </p:nvPr>
        </p:nvSpPr>
        <p:spPr/>
        <p:txBody>
          <a:bodyPr/>
          <a:lstStyle/>
          <a:p>
            <a:r>
              <a:rPr lang="en-US" dirty="0" smtClean="0"/>
              <a:t>CS461/ECE422</a:t>
            </a:r>
          </a:p>
          <a:p>
            <a:r>
              <a:rPr lang="en-US" dirty="0" smtClean="0"/>
              <a:t>Spring 2012</a:t>
            </a:r>
            <a:endParaRPr lang="en-US" dirty="0"/>
          </a:p>
        </p:txBody>
      </p:sp>
    </p:spTree>
    <p:extLst>
      <p:ext uri="{BB962C8B-B14F-4D97-AF65-F5344CB8AC3E}">
        <p14:creationId xmlns:p14="http://schemas.microsoft.com/office/powerpoint/2010/main" val="29724619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RBAC</a:t>
            </a:r>
            <a:r>
              <a:rPr lang="en-US" baseline="-25000" dirty="0"/>
              <a:t>3</a:t>
            </a:r>
            <a:r>
              <a:rPr lang="en-US" dirty="0" smtClean="0"/>
              <a:t> </a:t>
            </a:r>
            <a:r>
              <a:rPr lang="en-US" dirty="0"/>
              <a:t>– </a:t>
            </a:r>
            <a:r>
              <a:rPr lang="en-US" dirty="0" smtClean="0"/>
              <a:t>Consolidated Model</a:t>
            </a:r>
            <a:endParaRPr lang="en-US" dirty="0"/>
          </a:p>
        </p:txBody>
      </p:sp>
      <p:sp>
        <p:nvSpPr>
          <p:cNvPr id="3" name="Content Placeholder 2"/>
          <p:cNvSpPr>
            <a:spLocks noGrp="1"/>
          </p:cNvSpPr>
          <p:nvPr>
            <p:ph idx="1"/>
          </p:nvPr>
        </p:nvSpPr>
        <p:spPr/>
        <p:txBody>
          <a:bodyPr/>
          <a:lstStyle/>
          <a:p>
            <a:endParaRPr lang="en-US" baseline="-250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006" y="2133600"/>
            <a:ext cx="52768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8429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NIST RBAC Model [SFK00]</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RBAC System and Administrative Functional Specification</a:t>
            </a:r>
          </a:p>
          <a:p>
            <a:r>
              <a:rPr lang="en-US" dirty="0" smtClean="0"/>
              <a:t>Three categories of features/functions:</a:t>
            </a:r>
          </a:p>
          <a:p>
            <a:pPr lvl="1"/>
            <a:r>
              <a:rPr lang="en-US" b="1" dirty="0" smtClean="0"/>
              <a:t>Administrative functions:</a:t>
            </a:r>
            <a:r>
              <a:rPr lang="en-US" dirty="0" smtClean="0"/>
              <a:t> create, delete, maintain RBAC elements and relations</a:t>
            </a:r>
          </a:p>
          <a:p>
            <a:pPr lvl="1"/>
            <a:r>
              <a:rPr lang="en-US" b="1" dirty="0" smtClean="0"/>
              <a:t>Supporting system functions:</a:t>
            </a:r>
            <a:r>
              <a:rPr lang="en-US" dirty="0" smtClean="0"/>
              <a:t> session management, access control decisions</a:t>
            </a:r>
          </a:p>
          <a:p>
            <a:pPr lvl="1"/>
            <a:r>
              <a:rPr lang="en-US" b="1" dirty="0" smtClean="0"/>
              <a:t>Review functions:</a:t>
            </a:r>
            <a:r>
              <a:rPr lang="en-US" dirty="0" smtClean="0"/>
              <a:t> query operations on RBAC elements and relations</a:t>
            </a:r>
          </a:p>
          <a:p>
            <a:r>
              <a:rPr lang="en-US" sz="3000" dirty="0" smtClean="0"/>
              <a:t>Four components: Core RBAC, Hierarchical RBAC, Static and Dynamic Separation of Duty (SSD, DSD)</a:t>
            </a:r>
            <a:endParaRPr lang="en-US" sz="3000" dirty="0"/>
          </a:p>
        </p:txBody>
      </p:sp>
    </p:spTree>
    <p:extLst>
      <p:ext uri="{BB962C8B-B14F-4D97-AF65-F5344CB8AC3E}">
        <p14:creationId xmlns:p14="http://schemas.microsoft.com/office/powerpoint/2010/main" val="27897093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RBAC</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smtClean="0"/>
              <a:t>Same as RBAC</a:t>
            </a:r>
            <a:r>
              <a:rPr lang="en-US" sz="2800" baseline="-25000" dirty="0" smtClean="0"/>
              <a:t>0</a:t>
            </a:r>
            <a:r>
              <a:rPr lang="en-US" sz="2800" dirty="0" smtClean="0"/>
              <a:t> (users, roles, </a:t>
            </a:r>
            <a:r>
              <a:rPr lang="en-US" sz="2800" b="1" dirty="0" smtClean="0"/>
              <a:t>permissions</a:t>
            </a:r>
            <a:r>
              <a:rPr lang="en-US" sz="2800" dirty="0" smtClean="0"/>
              <a:t>, sessions)</a:t>
            </a:r>
          </a:p>
          <a:p>
            <a:pPr lvl="1"/>
            <a:r>
              <a:rPr lang="en-US" sz="2000" dirty="0" smtClean="0"/>
              <a:t>Object: any resource</a:t>
            </a:r>
          </a:p>
          <a:p>
            <a:pPr lvl="1"/>
            <a:r>
              <a:rPr lang="en-US" sz="2000" dirty="0" smtClean="0"/>
              <a:t>Operation: executable image of a program</a:t>
            </a:r>
          </a:p>
          <a:p>
            <a:pPr lvl="1"/>
            <a:r>
              <a:rPr lang="en-US" sz="2000" dirty="0" smtClean="0"/>
              <a:t>Permission: approval to perform an</a:t>
            </a:r>
            <a:br>
              <a:rPr lang="en-US" sz="2000" dirty="0" smtClean="0"/>
            </a:br>
            <a:r>
              <a:rPr lang="en-US" sz="2000" i="1" dirty="0" smtClean="0"/>
              <a:t>operation</a:t>
            </a:r>
            <a:r>
              <a:rPr lang="en-US" sz="2000" dirty="0" smtClean="0"/>
              <a:t> on </a:t>
            </a:r>
            <a:r>
              <a:rPr lang="en-US" sz="2000" i="1" dirty="0" smtClean="0"/>
              <a:t>object(s)</a:t>
            </a:r>
            <a:r>
              <a:rPr lang="en-US" sz="2400" i="1" dirty="0"/>
              <a:t/>
            </a:r>
            <a:br>
              <a:rPr lang="en-US" sz="2400" i="1" dirty="0"/>
            </a:br>
            <a:endParaRPr lang="en-US" sz="3200" i="1" dirty="0"/>
          </a:p>
          <a:p>
            <a:r>
              <a:rPr lang="en-US" sz="2000" b="1" dirty="0" smtClean="0"/>
              <a:t>Administrative functions: </a:t>
            </a:r>
            <a:r>
              <a:rPr lang="en-US" sz="2000" dirty="0" smtClean="0"/>
              <a:t>add/delete users and roles,</a:t>
            </a:r>
            <a:r>
              <a:rPr lang="en-US" sz="2000" dirty="0"/>
              <a:t> </a:t>
            </a:r>
            <a:r>
              <a:rPr lang="en-US" sz="2000" dirty="0" smtClean="0"/>
              <a:t>create/delete user-to-role and permission-to-role assignments</a:t>
            </a:r>
          </a:p>
          <a:p>
            <a:r>
              <a:rPr lang="en-US" sz="2000" b="1" dirty="0" smtClean="0"/>
              <a:t>Supporting system functions: </a:t>
            </a:r>
            <a:r>
              <a:rPr lang="en-US" sz="2000" dirty="0" smtClean="0"/>
              <a:t>session </a:t>
            </a:r>
            <a:r>
              <a:rPr lang="en-US" sz="2000" dirty="0" smtClean="0">
                <a:sym typeface="Wingdings" pitchFamily="2" charset="2"/>
              </a:rPr>
              <a:t></a:t>
            </a:r>
            <a:r>
              <a:rPr lang="en-US" sz="2000" dirty="0" smtClean="0"/>
              <a:t> create, add/delete role, check permission</a:t>
            </a:r>
          </a:p>
          <a:p>
            <a:r>
              <a:rPr lang="en-US" sz="2000" b="1" dirty="0" smtClean="0"/>
              <a:t>Review functions: </a:t>
            </a:r>
            <a:r>
              <a:rPr lang="en-US" sz="2000" dirty="0" smtClean="0"/>
              <a:t>enable admin. to view entire model</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2230004"/>
            <a:ext cx="2747964" cy="133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772150"/>
            <a:ext cx="43815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6100761"/>
            <a:ext cx="47625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8598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RBAC</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smtClean="0"/>
              <a:t>Similar to RBAC</a:t>
            </a:r>
            <a:r>
              <a:rPr lang="en-US" baseline="-25000" dirty="0" smtClean="0"/>
              <a:t>1</a:t>
            </a:r>
          </a:p>
          <a:p>
            <a:r>
              <a:rPr lang="en-US" i="1" dirty="0" smtClean="0"/>
              <a:t>r</a:t>
            </a:r>
            <a:r>
              <a:rPr lang="en-US" i="1" baseline="-25000" dirty="0" smtClean="0"/>
              <a:t>1</a:t>
            </a:r>
            <a:r>
              <a:rPr lang="en-US" dirty="0" smtClean="0"/>
              <a:t> is a </a:t>
            </a:r>
            <a:r>
              <a:rPr lang="en-US" i="1" dirty="0" smtClean="0"/>
              <a:t>descendant</a:t>
            </a:r>
            <a:r>
              <a:rPr lang="en-US" dirty="0" smtClean="0"/>
              <a:t> of </a:t>
            </a:r>
            <a:r>
              <a:rPr lang="en-US" i="1" dirty="0" smtClean="0"/>
              <a:t>r</a:t>
            </a:r>
            <a:r>
              <a:rPr lang="en-US" i="1" baseline="-25000" dirty="0" smtClean="0"/>
              <a:t>2</a:t>
            </a:r>
            <a:r>
              <a:rPr lang="en-US" dirty="0" smtClean="0"/>
              <a:t> if:</a:t>
            </a:r>
          </a:p>
          <a:p>
            <a:pPr lvl="1"/>
            <a:r>
              <a:rPr lang="en-US" i="1" dirty="0" smtClean="0"/>
              <a:t>r</a:t>
            </a:r>
            <a:r>
              <a:rPr lang="en-US" i="1" baseline="-25000" dirty="0" smtClean="0"/>
              <a:t>1</a:t>
            </a:r>
            <a:r>
              <a:rPr lang="en-US" dirty="0" smtClean="0"/>
              <a:t> includes all </a:t>
            </a:r>
            <a:r>
              <a:rPr lang="en-US" i="1" dirty="0" smtClean="0"/>
              <a:t>permissions</a:t>
            </a:r>
            <a:r>
              <a:rPr lang="en-US" dirty="0" smtClean="0"/>
              <a:t> from </a:t>
            </a:r>
            <a:r>
              <a:rPr lang="en-US" i="1" dirty="0" smtClean="0"/>
              <a:t>r</a:t>
            </a:r>
            <a:r>
              <a:rPr lang="en-US" i="1" baseline="-25000" dirty="0" smtClean="0"/>
              <a:t>2</a:t>
            </a:r>
            <a:endParaRPr lang="en-US" dirty="0" smtClean="0"/>
          </a:p>
          <a:p>
            <a:pPr lvl="1"/>
            <a:r>
              <a:rPr lang="en-US" dirty="0" smtClean="0"/>
              <a:t>All </a:t>
            </a:r>
            <a:r>
              <a:rPr lang="en-US" i="1" dirty="0" smtClean="0"/>
              <a:t>users</a:t>
            </a:r>
            <a:r>
              <a:rPr lang="en-US" dirty="0" smtClean="0"/>
              <a:t> assigned to </a:t>
            </a:r>
            <a:r>
              <a:rPr lang="en-US" i="1" dirty="0"/>
              <a:t>r</a:t>
            </a:r>
            <a:r>
              <a:rPr lang="en-US" i="1" baseline="-25000" dirty="0"/>
              <a:t>1</a:t>
            </a:r>
            <a:r>
              <a:rPr lang="en-US" dirty="0" smtClean="0"/>
              <a:t> are also assigned to </a:t>
            </a:r>
            <a:r>
              <a:rPr lang="en-US" i="1" dirty="0" smtClean="0"/>
              <a:t>r</a:t>
            </a:r>
            <a:r>
              <a:rPr lang="en-US" i="1" baseline="-25000" dirty="0" smtClean="0"/>
              <a:t>2</a:t>
            </a:r>
            <a:endParaRPr lang="en-US" dirty="0" smtClean="0"/>
          </a:p>
          <a:p>
            <a:r>
              <a:rPr lang="en-US" dirty="0" smtClean="0"/>
              <a:t>General role hierarchies</a:t>
            </a:r>
          </a:p>
          <a:p>
            <a:pPr lvl="1"/>
            <a:r>
              <a:rPr lang="en-US" dirty="0" smtClean="0"/>
              <a:t>Arbitrary partial order, multiple inheritance</a:t>
            </a:r>
          </a:p>
          <a:p>
            <a:r>
              <a:rPr lang="en-US" dirty="0" smtClean="0"/>
              <a:t>Limited role hierarchies</a:t>
            </a:r>
          </a:p>
          <a:p>
            <a:pPr lvl="1"/>
            <a:r>
              <a:rPr lang="en-US" dirty="0" smtClean="0"/>
              <a:t>Tree structure, single descendant allowed</a:t>
            </a:r>
            <a:br>
              <a:rPr lang="en-US" dirty="0" smtClean="0"/>
            </a:br>
            <a:endParaRPr lang="en-US" sz="1400" dirty="0" smtClean="0"/>
          </a:p>
          <a:p>
            <a:r>
              <a:rPr lang="en-US" sz="2000" b="1" dirty="0"/>
              <a:t>Administrative functions: </a:t>
            </a:r>
            <a:r>
              <a:rPr lang="en-US" sz="2000" dirty="0"/>
              <a:t>add/delete </a:t>
            </a:r>
            <a:r>
              <a:rPr lang="en-US" sz="2000" dirty="0" smtClean="0"/>
              <a:t>immediate inheritance relationship, create new role and add it as ascendant or descendant</a:t>
            </a:r>
            <a:endParaRPr lang="en-US" sz="2000" dirty="0"/>
          </a:p>
          <a:p>
            <a:r>
              <a:rPr lang="en-US" sz="2000" b="1" dirty="0"/>
              <a:t>Review functions: </a:t>
            </a:r>
            <a:r>
              <a:rPr lang="en-US" sz="2000" dirty="0"/>
              <a:t>enable admin. to view </a:t>
            </a:r>
            <a:r>
              <a:rPr lang="en-US" sz="2000" dirty="0" smtClean="0"/>
              <a:t>users/permissions directly or by inheritance.</a:t>
            </a:r>
            <a:endParaRPr lang="en-US" sz="2000" dirty="0"/>
          </a:p>
        </p:txBody>
      </p:sp>
    </p:spTree>
    <p:extLst>
      <p:ext uri="{BB962C8B-B14F-4D97-AF65-F5344CB8AC3E}">
        <p14:creationId xmlns:p14="http://schemas.microsoft.com/office/powerpoint/2010/main" val="24700261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Separation of Duty (SSD)</a:t>
            </a:r>
            <a:endParaRPr lang="en-US" dirty="0"/>
          </a:p>
        </p:txBody>
      </p:sp>
      <p:sp>
        <p:nvSpPr>
          <p:cNvPr id="3" name="Content Placeholder 2"/>
          <p:cNvSpPr>
            <a:spLocks noGrp="1"/>
          </p:cNvSpPr>
          <p:nvPr>
            <p:ph idx="1"/>
          </p:nvPr>
        </p:nvSpPr>
        <p:spPr/>
        <p:txBody>
          <a:bodyPr>
            <a:normAutofit lnSpcReduction="10000"/>
          </a:bodyPr>
          <a:lstStyle/>
          <a:p>
            <a:r>
              <a:rPr lang="en-US" dirty="0" smtClean="0"/>
              <a:t>Prevents conflict of interest</a:t>
            </a:r>
          </a:p>
          <a:p>
            <a:r>
              <a:rPr lang="en-US" dirty="0" smtClean="0"/>
              <a:t>Cardinality constraint on a set of roles</a:t>
            </a:r>
          </a:p>
          <a:p>
            <a:pPr lvl="1"/>
            <a:r>
              <a:rPr lang="en-US" dirty="0" smtClean="0"/>
              <a:t>SSD := (</a:t>
            </a:r>
            <a:r>
              <a:rPr lang="en-US" i="1" dirty="0" smtClean="0"/>
              <a:t>role set</a:t>
            </a:r>
            <a:r>
              <a:rPr lang="en-US" dirty="0" smtClean="0"/>
              <a:t>, </a:t>
            </a:r>
            <a:r>
              <a:rPr lang="en-US" i="1" dirty="0" smtClean="0"/>
              <a:t>n</a:t>
            </a:r>
            <a:r>
              <a:rPr lang="en-US" dirty="0" smtClean="0"/>
              <a:t>) where no user is assigned to </a:t>
            </a:r>
            <a:r>
              <a:rPr lang="en-US" i="1" dirty="0" smtClean="0"/>
              <a:t>n</a:t>
            </a:r>
            <a:r>
              <a:rPr lang="en-US" dirty="0" smtClean="0"/>
              <a:t> or more roles from the </a:t>
            </a:r>
            <a:r>
              <a:rPr lang="en-US" i="1" dirty="0" smtClean="0"/>
              <a:t>role set</a:t>
            </a:r>
          </a:p>
          <a:p>
            <a:r>
              <a:rPr lang="en-US" dirty="0" smtClean="0"/>
              <a:t>Mutual exclusive roles as a special case:</a:t>
            </a:r>
          </a:p>
          <a:p>
            <a:pPr lvl="1"/>
            <a:r>
              <a:rPr lang="en-US" dirty="0" smtClean="0"/>
              <a:t>SSD := ({</a:t>
            </a:r>
            <a:r>
              <a:rPr lang="en-US" i="1" dirty="0" smtClean="0"/>
              <a:t>r</a:t>
            </a:r>
            <a:r>
              <a:rPr lang="en-US" i="1" baseline="-25000" dirty="0" smtClean="0"/>
              <a:t>1</a:t>
            </a:r>
            <a:r>
              <a:rPr lang="en-US" dirty="0" smtClean="0"/>
              <a:t>, </a:t>
            </a:r>
            <a:r>
              <a:rPr lang="en-US" i="1" dirty="0" smtClean="0"/>
              <a:t>r</a:t>
            </a:r>
            <a:r>
              <a:rPr lang="en-US" i="1" baseline="-25000" dirty="0" smtClean="0"/>
              <a:t>2</a:t>
            </a:r>
            <a:r>
              <a:rPr lang="en-US" dirty="0" smtClean="0"/>
              <a:t>}, 2)</a:t>
            </a:r>
            <a:br>
              <a:rPr lang="en-US" dirty="0" smtClean="0"/>
            </a:br>
            <a:endParaRPr lang="en-US" sz="2400" dirty="0" smtClean="0"/>
          </a:p>
          <a:p>
            <a:r>
              <a:rPr lang="en-US" sz="2200" b="1" dirty="0"/>
              <a:t>Administrative functions: </a:t>
            </a:r>
            <a:r>
              <a:rPr lang="en-US" sz="2200" dirty="0" smtClean="0"/>
              <a:t>create/delete role sets, add/delete role members</a:t>
            </a:r>
            <a:endParaRPr lang="en-US" sz="2200" dirty="0"/>
          </a:p>
          <a:p>
            <a:r>
              <a:rPr lang="en-US" sz="2200" b="1" dirty="0"/>
              <a:t>Review functions: </a:t>
            </a:r>
            <a:r>
              <a:rPr lang="en-US" sz="2200" dirty="0" smtClean="0"/>
              <a:t>view properties of SSD sets</a:t>
            </a:r>
            <a:endParaRPr lang="en-US" sz="2200" dirty="0"/>
          </a:p>
        </p:txBody>
      </p:sp>
    </p:spTree>
    <p:extLst>
      <p:ext uri="{BB962C8B-B14F-4D97-AF65-F5344CB8AC3E}">
        <p14:creationId xmlns:p14="http://schemas.microsoft.com/office/powerpoint/2010/main" val="27732816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Separation of Duty (DSD)</a:t>
            </a:r>
            <a:endParaRPr lang="en-US" dirty="0"/>
          </a:p>
        </p:txBody>
      </p:sp>
      <p:sp>
        <p:nvSpPr>
          <p:cNvPr id="3" name="Content Placeholder 2"/>
          <p:cNvSpPr>
            <a:spLocks noGrp="1"/>
          </p:cNvSpPr>
          <p:nvPr>
            <p:ph idx="1"/>
          </p:nvPr>
        </p:nvSpPr>
        <p:spPr/>
        <p:txBody>
          <a:bodyPr>
            <a:normAutofit/>
          </a:bodyPr>
          <a:lstStyle/>
          <a:p>
            <a:r>
              <a:rPr lang="en-US" dirty="0" smtClean="0"/>
              <a:t>Similar to SSD, but activated within sessions</a:t>
            </a:r>
          </a:p>
          <a:p>
            <a:r>
              <a:rPr lang="en-US" dirty="0" smtClean="0"/>
              <a:t>Typically for temporal conflicts of interest</a:t>
            </a:r>
            <a:endParaRPr lang="en-US" dirty="0"/>
          </a:p>
          <a:p>
            <a:r>
              <a:rPr lang="en-US" dirty="0" smtClean="0"/>
              <a:t>Definition</a:t>
            </a:r>
          </a:p>
          <a:p>
            <a:pPr lvl="1"/>
            <a:r>
              <a:rPr lang="en-US" dirty="0" smtClean="0"/>
              <a:t>DSD := (</a:t>
            </a:r>
            <a:r>
              <a:rPr lang="en-US" i="1" dirty="0" smtClean="0"/>
              <a:t>role set</a:t>
            </a:r>
            <a:r>
              <a:rPr lang="en-US" dirty="0" smtClean="0"/>
              <a:t>, </a:t>
            </a:r>
            <a:r>
              <a:rPr lang="en-US" i="1" dirty="0" smtClean="0"/>
              <a:t>n</a:t>
            </a:r>
            <a:r>
              <a:rPr lang="en-US" dirty="0" smtClean="0"/>
              <a:t>) (</a:t>
            </a:r>
            <a:r>
              <a:rPr lang="en-US" i="1" dirty="0" smtClean="0"/>
              <a:t>n</a:t>
            </a:r>
            <a:r>
              <a:rPr lang="en-US" dirty="0" smtClean="0"/>
              <a:t>≥2) no user session may activate ≥</a:t>
            </a:r>
            <a:r>
              <a:rPr lang="en-US" i="1" dirty="0" smtClean="0"/>
              <a:t>n</a:t>
            </a:r>
            <a:r>
              <a:rPr lang="en-US" dirty="0" smtClean="0"/>
              <a:t> roles from </a:t>
            </a:r>
            <a:r>
              <a:rPr lang="en-US" i="1" dirty="0" smtClean="0"/>
              <a:t>role set</a:t>
            </a:r>
          </a:p>
          <a:p>
            <a:r>
              <a:rPr lang="en-US" dirty="0" smtClean="0"/>
              <a:t>Example: Author and PC member (conference)</a:t>
            </a:r>
          </a:p>
          <a:p>
            <a:r>
              <a:rPr lang="en-US" sz="2800" dirty="0" smtClean="0"/>
              <a:t>Administrative and review functions: similar to SSD</a:t>
            </a:r>
            <a:endParaRPr lang="en-US" sz="2800" dirty="0"/>
          </a:p>
        </p:txBody>
      </p:sp>
    </p:spTree>
    <p:extLst>
      <p:ext uri="{BB962C8B-B14F-4D97-AF65-F5344CB8AC3E}">
        <p14:creationId xmlns:p14="http://schemas.microsoft.com/office/powerpoint/2010/main" val="3245961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Unspecified by NIST RBAC</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Scalability</a:t>
            </a:r>
          </a:p>
          <a:p>
            <a:r>
              <a:rPr lang="en-US" dirty="0" smtClean="0"/>
              <a:t>Authentication</a:t>
            </a:r>
          </a:p>
          <a:p>
            <a:r>
              <a:rPr lang="en-US" dirty="0" smtClean="0"/>
              <a:t>Negative permissions</a:t>
            </a:r>
          </a:p>
          <a:p>
            <a:r>
              <a:rPr lang="en-US" dirty="0" smtClean="0"/>
              <a:t>Nature of permissions</a:t>
            </a:r>
          </a:p>
          <a:p>
            <a:r>
              <a:rPr lang="en-US" dirty="0" smtClean="0"/>
              <a:t>Discretionary role activation</a:t>
            </a:r>
          </a:p>
          <a:p>
            <a:r>
              <a:rPr lang="en-US" dirty="0" smtClean="0"/>
              <a:t>Role engineering</a:t>
            </a:r>
          </a:p>
          <a:p>
            <a:r>
              <a:rPr lang="en-US" dirty="0" smtClean="0"/>
              <a:t>Constraints</a:t>
            </a:r>
          </a:p>
          <a:p>
            <a:r>
              <a:rPr lang="en-US" dirty="0" smtClean="0"/>
              <a:t>RBAC administration</a:t>
            </a:r>
          </a:p>
          <a:p>
            <a:r>
              <a:rPr lang="en-US" dirty="0" smtClean="0"/>
              <a:t>Role revocation</a:t>
            </a:r>
            <a:endParaRPr lang="en-US" dirty="0"/>
          </a:p>
        </p:txBody>
      </p:sp>
    </p:spTree>
    <p:extLst>
      <p:ext uri="{BB962C8B-B14F-4D97-AF65-F5344CB8AC3E}">
        <p14:creationId xmlns:p14="http://schemas.microsoft.com/office/powerpoint/2010/main" val="21528942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NIST Model Revisited</a:t>
            </a:r>
            <a:endParaRPr lang="en-US" dirty="0"/>
          </a:p>
        </p:txBody>
      </p:sp>
      <p:pic>
        <p:nvPicPr>
          <p:cNvPr id="4" name="Picture 4" descr="ch04-11.pdf                                                    00ABB570  Mnementh                      BEAE7A2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580" t="13875" r="3580" b="23125"/>
          <a:stretch>
            <a:fillRect/>
          </a:stretch>
        </p:blipFill>
        <p:spPr bwMode="auto">
          <a:xfrm>
            <a:off x="457200" y="1702009"/>
            <a:ext cx="8229600" cy="432234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7314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Engineering (RE)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Definition of roles can be difficult; essentially a requirements engineering process</a:t>
            </a:r>
          </a:p>
          <a:p>
            <a:r>
              <a:rPr lang="en-US" dirty="0" smtClean="0"/>
              <a:t>RE is required to implement an abstract model</a:t>
            </a:r>
          </a:p>
          <a:p>
            <a:r>
              <a:rPr lang="en-US" dirty="0" smtClean="0"/>
              <a:t>Basic process [C96]</a:t>
            </a:r>
          </a:p>
          <a:p>
            <a:endParaRPr lang="en-US" dirty="0"/>
          </a:p>
          <a:p>
            <a:endParaRPr lang="en-US" dirty="0" smtClean="0"/>
          </a:p>
          <a:p>
            <a:endParaRPr lang="en-US" dirty="0"/>
          </a:p>
          <a:p>
            <a:endParaRPr lang="en-US" dirty="0" smtClean="0"/>
          </a:p>
          <a:p>
            <a:endParaRPr lang="en-US" dirty="0" smtClean="0"/>
          </a:p>
          <a:p>
            <a:r>
              <a:rPr lang="en-US" dirty="0" smtClean="0">
                <a:sym typeface="Wingdings" pitchFamily="2" charset="2"/>
              </a:rPr>
              <a:t>Role prediction [Z+11]</a:t>
            </a:r>
            <a:endParaRPr lang="en-US" dirty="0">
              <a:sym typeface="Wingdings" pitchFamily="2" charset="2"/>
            </a:endParaRPr>
          </a:p>
          <a:p>
            <a:pPr lvl="1"/>
            <a:r>
              <a:rPr lang="en-US" dirty="0" smtClean="0">
                <a:sym typeface="Wingdings" pitchFamily="2" charset="2"/>
              </a:rPr>
              <a:t>Use statistical models to analyze audit logs</a:t>
            </a:r>
          </a:p>
          <a:p>
            <a:pPr lvl="1"/>
            <a:r>
              <a:rPr lang="en-US" dirty="0" smtClean="0">
                <a:sym typeface="Wingdings" pitchFamily="2" charset="2"/>
              </a:rPr>
              <a:t>Predict roles, detect anomalies</a:t>
            </a:r>
          </a:p>
          <a:p>
            <a:pPr lvl="1"/>
            <a:r>
              <a:rPr lang="en-US" dirty="0" smtClean="0">
                <a:sym typeface="Wingdings" pitchFamily="2" charset="2"/>
              </a:rPr>
              <a:t>Refine roles (generalize or split)</a:t>
            </a:r>
            <a:endParaRPr lang="en-US" dirty="0" smtClean="0"/>
          </a:p>
          <a:p>
            <a:endParaRPr lang="en-US" dirty="0"/>
          </a:p>
        </p:txBody>
      </p:sp>
      <p:sp>
        <p:nvSpPr>
          <p:cNvPr id="7" name="Rounded Rectangle 6"/>
          <p:cNvSpPr/>
          <p:nvPr/>
        </p:nvSpPr>
        <p:spPr>
          <a:xfrm>
            <a:off x="914400" y="3316069"/>
            <a:ext cx="1143000" cy="6463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collect activities</a:t>
            </a:r>
            <a:endParaRPr lang="en-US" dirty="0"/>
          </a:p>
        </p:txBody>
      </p:sp>
      <p:sp>
        <p:nvSpPr>
          <p:cNvPr id="8" name="Rounded Rectangle 7"/>
          <p:cNvSpPr/>
          <p:nvPr/>
        </p:nvSpPr>
        <p:spPr>
          <a:xfrm>
            <a:off x="2514600" y="3316069"/>
            <a:ext cx="1219200" cy="6463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group into</a:t>
            </a:r>
          </a:p>
          <a:p>
            <a:pPr algn="ctr"/>
            <a:r>
              <a:rPr lang="en-US" dirty="0" smtClean="0"/>
              <a:t>clusters</a:t>
            </a:r>
            <a:endParaRPr lang="en-US" dirty="0"/>
          </a:p>
        </p:txBody>
      </p:sp>
      <p:sp>
        <p:nvSpPr>
          <p:cNvPr id="9" name="Rounded Rectangle 8"/>
          <p:cNvSpPr/>
          <p:nvPr/>
        </p:nvSpPr>
        <p:spPr>
          <a:xfrm>
            <a:off x="4191000" y="3316069"/>
            <a:ext cx="1143000" cy="6463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name</a:t>
            </a:r>
          </a:p>
          <a:p>
            <a:pPr algn="ctr"/>
            <a:r>
              <a:rPr lang="en-US" dirty="0" smtClean="0"/>
              <a:t>clusters</a:t>
            </a:r>
            <a:endParaRPr lang="en-US" dirty="0"/>
          </a:p>
        </p:txBody>
      </p:sp>
      <p:sp>
        <p:nvSpPr>
          <p:cNvPr id="10" name="Rounded Rectangle 9"/>
          <p:cNvSpPr/>
          <p:nvPr/>
        </p:nvSpPr>
        <p:spPr>
          <a:xfrm>
            <a:off x="5791200" y="3316069"/>
            <a:ext cx="1143000" cy="6463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describe</a:t>
            </a:r>
            <a:endParaRPr lang="en-US" dirty="0"/>
          </a:p>
        </p:txBody>
      </p:sp>
      <p:sp>
        <p:nvSpPr>
          <p:cNvPr id="11" name="Rounded Rectangle 10"/>
          <p:cNvSpPr/>
          <p:nvPr/>
        </p:nvSpPr>
        <p:spPr>
          <a:xfrm>
            <a:off x="7391400" y="3316069"/>
            <a:ext cx="1219200" cy="6463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remove duplicates</a:t>
            </a:r>
            <a:endParaRPr lang="en-US" dirty="0"/>
          </a:p>
        </p:txBody>
      </p:sp>
      <p:sp>
        <p:nvSpPr>
          <p:cNvPr id="12" name="Rounded Rectangle 11"/>
          <p:cNvSpPr/>
          <p:nvPr/>
        </p:nvSpPr>
        <p:spPr>
          <a:xfrm>
            <a:off x="6477000" y="4459069"/>
            <a:ext cx="2133600" cy="6463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identify minimal set of permissions</a:t>
            </a:r>
            <a:endParaRPr lang="en-US" dirty="0"/>
          </a:p>
        </p:txBody>
      </p:sp>
      <p:sp>
        <p:nvSpPr>
          <p:cNvPr id="13" name="Rounded Rectangle 12"/>
          <p:cNvSpPr/>
          <p:nvPr/>
        </p:nvSpPr>
        <p:spPr>
          <a:xfrm>
            <a:off x="4495800" y="4459069"/>
            <a:ext cx="1362075" cy="6463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simulate activities</a:t>
            </a:r>
            <a:endParaRPr lang="en-US" dirty="0"/>
          </a:p>
        </p:txBody>
      </p:sp>
      <p:sp>
        <p:nvSpPr>
          <p:cNvPr id="14" name="Rounded Rectangle 13"/>
          <p:cNvSpPr/>
          <p:nvPr/>
        </p:nvSpPr>
        <p:spPr>
          <a:xfrm>
            <a:off x="2514600" y="4459069"/>
            <a:ext cx="1362075" cy="6463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role candidates</a:t>
            </a:r>
            <a:endParaRPr lang="en-US" dirty="0"/>
          </a:p>
        </p:txBody>
      </p:sp>
      <p:cxnSp>
        <p:nvCxnSpPr>
          <p:cNvPr id="16" name="Straight Arrow Connector 15"/>
          <p:cNvCxnSpPr>
            <a:stCxn id="7" idx="3"/>
            <a:endCxn id="8" idx="1"/>
          </p:cNvCxnSpPr>
          <p:nvPr/>
        </p:nvCxnSpPr>
        <p:spPr>
          <a:xfrm>
            <a:off x="2057400" y="3639235"/>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8" idx="3"/>
            <a:endCxn id="9" idx="1"/>
          </p:cNvCxnSpPr>
          <p:nvPr/>
        </p:nvCxnSpPr>
        <p:spPr>
          <a:xfrm>
            <a:off x="3733800" y="3639235"/>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9" idx="3"/>
            <a:endCxn id="10" idx="1"/>
          </p:cNvCxnSpPr>
          <p:nvPr/>
        </p:nvCxnSpPr>
        <p:spPr>
          <a:xfrm>
            <a:off x="5334000" y="3639235"/>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0" idx="3"/>
            <a:endCxn id="11" idx="1"/>
          </p:cNvCxnSpPr>
          <p:nvPr/>
        </p:nvCxnSpPr>
        <p:spPr>
          <a:xfrm>
            <a:off x="6934200" y="3639235"/>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2"/>
          </p:cNvCxnSpPr>
          <p:nvPr/>
        </p:nvCxnSpPr>
        <p:spPr>
          <a:xfrm>
            <a:off x="8001000" y="3962400"/>
            <a:ext cx="0" cy="496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2" idx="1"/>
            <a:endCxn id="13" idx="3"/>
          </p:cNvCxnSpPr>
          <p:nvPr/>
        </p:nvCxnSpPr>
        <p:spPr>
          <a:xfrm flipH="1">
            <a:off x="5857875" y="4782235"/>
            <a:ext cx="61912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3" idx="1"/>
            <a:endCxn id="14" idx="3"/>
          </p:cNvCxnSpPr>
          <p:nvPr/>
        </p:nvCxnSpPr>
        <p:spPr>
          <a:xfrm flipH="1">
            <a:off x="3876675" y="4782235"/>
            <a:ext cx="61912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257899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RBAC for a Bank [SMJ01]</a:t>
            </a:r>
            <a:endParaRPr lang="en-US" dirty="0"/>
          </a:p>
        </p:txBody>
      </p:sp>
      <p:sp>
        <p:nvSpPr>
          <p:cNvPr id="3" name="Content Placeholder 2"/>
          <p:cNvSpPr>
            <a:spLocks noGrp="1"/>
          </p:cNvSpPr>
          <p:nvPr>
            <p:ph idx="1"/>
          </p:nvPr>
        </p:nvSpPr>
        <p:spPr/>
        <p:txBody>
          <a:bodyPr>
            <a:normAutofit lnSpcReduction="10000"/>
          </a:bodyPr>
          <a:lstStyle/>
          <a:p>
            <a:r>
              <a:rPr lang="en-US" dirty="0" smtClean="0"/>
              <a:t>Prior to 1990 used local access control files</a:t>
            </a:r>
          </a:p>
          <a:p>
            <a:pPr lvl="1"/>
            <a:r>
              <a:rPr lang="en-US" dirty="0" smtClean="0"/>
              <a:t>manually administered for each user, application, and host </a:t>
            </a:r>
            <a:r>
              <a:rPr lang="en-US" dirty="0" smtClean="0">
                <a:sym typeface="Wingdings" pitchFamily="2" charset="2"/>
              </a:rPr>
              <a:t> administrative overhead, error-prone</a:t>
            </a:r>
          </a:p>
          <a:p>
            <a:r>
              <a:rPr lang="en-US" dirty="0" smtClean="0">
                <a:sym typeface="Wingdings" pitchFamily="2" charset="2"/>
              </a:rPr>
              <a:t>Implemented RBAC scheme (Authorization)</a:t>
            </a:r>
          </a:p>
          <a:p>
            <a:r>
              <a:rPr lang="en-US" dirty="0" smtClean="0">
                <a:sym typeface="Wingdings" pitchFamily="2" charset="2"/>
              </a:rPr>
              <a:t>Applications no longer make AC decisions; query Authorization for a security profile instead</a:t>
            </a:r>
          </a:p>
          <a:p>
            <a:r>
              <a:rPr lang="en-US" dirty="0" smtClean="0">
                <a:sym typeface="Wingdings" pitchFamily="2" charset="2"/>
              </a:rPr>
              <a:t>Role := (official position, job function)</a:t>
            </a:r>
          </a:p>
          <a:p>
            <a:pPr lvl="1"/>
            <a:r>
              <a:rPr lang="en-US" dirty="0" smtClean="0">
                <a:sym typeface="Wingdings" pitchFamily="2" charset="2"/>
              </a:rPr>
              <a:t>(different from NIST RBAC)</a:t>
            </a:r>
          </a:p>
          <a:p>
            <a:pPr lvl="1"/>
            <a:endParaRPr lang="en-US" dirty="0"/>
          </a:p>
        </p:txBody>
      </p:sp>
    </p:spTree>
    <p:extLst>
      <p:ext uri="{BB962C8B-B14F-4D97-AF65-F5344CB8AC3E}">
        <p14:creationId xmlns:p14="http://schemas.microsoft.com/office/powerpoint/2010/main" val="18808852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Material</a:t>
            </a:r>
            <a:endParaRPr lang="en-US" dirty="0"/>
          </a:p>
        </p:txBody>
      </p:sp>
      <p:sp>
        <p:nvSpPr>
          <p:cNvPr id="3" name="Content Placeholder 2"/>
          <p:cNvSpPr>
            <a:spLocks noGrp="1"/>
          </p:cNvSpPr>
          <p:nvPr>
            <p:ph idx="1"/>
          </p:nvPr>
        </p:nvSpPr>
        <p:spPr/>
        <p:txBody>
          <a:bodyPr>
            <a:normAutofit/>
          </a:bodyPr>
          <a:lstStyle/>
          <a:p>
            <a:r>
              <a:rPr lang="en-US" dirty="0" smtClean="0"/>
              <a:t>Chapter 4, sections 4.5 and 4.6</a:t>
            </a:r>
          </a:p>
          <a:p>
            <a:r>
              <a:rPr lang="en-US" dirty="0"/>
              <a:t>[SFK00]</a:t>
            </a:r>
            <a:endParaRPr lang="en-US" dirty="0" smtClean="0"/>
          </a:p>
        </p:txBody>
      </p:sp>
    </p:spTree>
    <p:extLst>
      <p:ext uri="{BB962C8B-B14F-4D97-AF65-F5344CB8AC3E}">
        <p14:creationId xmlns:p14="http://schemas.microsoft.com/office/powerpoint/2010/main" val="9272180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052" y="228600"/>
            <a:ext cx="439169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16" y="3829050"/>
            <a:ext cx="414378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878" y="3943350"/>
            <a:ext cx="386192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4929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71600"/>
            <a:ext cx="4315057" cy="512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62528" y="3819525"/>
            <a:ext cx="1066800" cy="276999"/>
          </a:xfrm>
          <a:prstGeom prst="rect">
            <a:avLst/>
          </a:prstGeom>
          <a:solidFill>
            <a:schemeClr val="bg1"/>
          </a:solidFill>
        </p:spPr>
        <p:txBody>
          <a:bodyPr wrap="square" rtlCol="0">
            <a:spAutoFit/>
          </a:bodyPr>
          <a:lstStyle/>
          <a:p>
            <a:r>
              <a:rPr lang="en-US" sz="1200" b="1" dirty="0" smtClean="0"/>
              <a:t>Authorization</a:t>
            </a:r>
            <a:endParaRPr lang="en-US" sz="1200" b="1" dirty="0"/>
          </a:p>
        </p:txBody>
      </p:sp>
    </p:spTree>
    <p:extLst>
      <p:ext uri="{BB962C8B-B14F-4D97-AF65-F5344CB8AC3E}">
        <p14:creationId xmlns:p14="http://schemas.microsoft.com/office/powerpoint/2010/main" val="3055083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Administration</a:t>
            </a:r>
            <a:endParaRPr lang="en-US" dirty="0"/>
          </a:p>
        </p:txBody>
      </p:sp>
      <p:sp>
        <p:nvSpPr>
          <p:cNvPr id="3" name="Content Placeholder 2"/>
          <p:cNvSpPr>
            <a:spLocks noGrp="1"/>
          </p:cNvSpPr>
          <p:nvPr>
            <p:ph idx="1"/>
          </p:nvPr>
        </p:nvSpPr>
        <p:spPr/>
        <p:txBody>
          <a:bodyPr/>
          <a:lstStyle/>
          <a:p>
            <a:endParaRPr lang="en-US"/>
          </a:p>
        </p:txBody>
      </p:sp>
      <p:pic>
        <p:nvPicPr>
          <p:cNvPr id="4" name="Picture 4" descr="ch04-12.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7159" t="13875" r="3580" b="13875"/>
          <a:stretch>
            <a:fillRect/>
          </a:stretch>
        </p:blipFill>
        <p:spPr bwMode="auto">
          <a:xfrm>
            <a:off x="533400" y="1371600"/>
            <a:ext cx="8075613" cy="50593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8338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lstStyle/>
          <a:p>
            <a:r>
              <a:rPr lang="en-US" dirty="0" smtClean="0"/>
              <a:t>65 official positions, 368 job functions</a:t>
            </a:r>
          </a:p>
          <a:p>
            <a:r>
              <a:rPr lang="en-US" dirty="0" smtClean="0"/>
              <a:t>50,659 employees</a:t>
            </a:r>
          </a:p>
          <a:p>
            <a:r>
              <a:rPr lang="en-US" dirty="0" smtClean="0"/>
              <a:t>1300 roles (potentially 23,920)</a:t>
            </a:r>
          </a:p>
          <a:p>
            <a:pPr lvl="1"/>
            <a:r>
              <a:rPr lang="en-US" dirty="0" smtClean="0"/>
              <a:t>Agrees with estimate – #roles is 3-4% of #users</a:t>
            </a:r>
          </a:p>
          <a:p>
            <a:r>
              <a:rPr lang="en-US" dirty="0" smtClean="0"/>
              <a:t>42,000 security profiles distributed daily</a:t>
            </a:r>
            <a:endParaRPr lang="en-US" dirty="0"/>
          </a:p>
        </p:txBody>
      </p:sp>
    </p:spTree>
    <p:extLst>
      <p:ext uri="{BB962C8B-B14F-4D97-AF65-F5344CB8AC3E}">
        <p14:creationId xmlns:p14="http://schemas.microsoft.com/office/powerpoint/2010/main" val="21184103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a:bodyPr>
          <a:lstStyle/>
          <a:p>
            <a:r>
              <a:rPr lang="en-US" dirty="0" smtClean="0"/>
              <a:t>Roles are collections of permissions, users, and possibly other roles (many-to-many)</a:t>
            </a:r>
            <a:endParaRPr lang="en-US" dirty="0"/>
          </a:p>
          <a:p>
            <a:r>
              <a:rPr lang="en-US" dirty="0" smtClean="0"/>
              <a:t>Role hierarchies simplify RBAC management and can be derived from org structure</a:t>
            </a:r>
          </a:p>
          <a:p>
            <a:r>
              <a:rPr lang="en-US" dirty="0" smtClean="0"/>
              <a:t>Constraints prevent conflict of interest</a:t>
            </a:r>
          </a:p>
          <a:p>
            <a:r>
              <a:rPr lang="en-US" dirty="0" smtClean="0"/>
              <a:t>RBAC implementations simplify access control but may require role engineering</a:t>
            </a:r>
          </a:p>
        </p:txBody>
      </p:sp>
    </p:spTree>
    <p:extLst>
      <p:ext uri="{BB962C8B-B14F-4D97-AF65-F5344CB8AC3E}">
        <p14:creationId xmlns:p14="http://schemas.microsoft.com/office/powerpoint/2010/main" val="38843179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sz="2000" dirty="0"/>
              <a:t>[SCFY96] </a:t>
            </a:r>
            <a:r>
              <a:rPr lang="en-US" sz="2000" dirty="0" err="1"/>
              <a:t>Sandhu</a:t>
            </a:r>
            <a:r>
              <a:rPr lang="en-US" sz="2000" dirty="0"/>
              <a:t>, R., et al. “</a:t>
            </a:r>
            <a:r>
              <a:rPr lang="en-US" sz="2000" dirty="0">
                <a:hlinkClick r:id="rId2"/>
              </a:rPr>
              <a:t>Role-Based Access Control Models</a:t>
            </a:r>
            <a:r>
              <a:rPr lang="en-US" sz="2000" dirty="0"/>
              <a:t>.” </a:t>
            </a:r>
            <a:r>
              <a:rPr lang="en-US" sz="2000" i="1" dirty="0"/>
              <a:t>Computer</a:t>
            </a:r>
            <a:r>
              <a:rPr lang="en-US" sz="2000" dirty="0"/>
              <a:t>, 1994.</a:t>
            </a:r>
          </a:p>
          <a:p>
            <a:r>
              <a:rPr lang="en-US" sz="2000" dirty="0"/>
              <a:t>[S96] </a:t>
            </a:r>
            <a:r>
              <a:rPr lang="en-US" sz="2000" dirty="0" err="1"/>
              <a:t>Sandhu</a:t>
            </a:r>
            <a:r>
              <a:rPr lang="en-US" sz="2000" dirty="0"/>
              <a:t>, R. </a:t>
            </a:r>
            <a:r>
              <a:rPr lang="en-US" sz="2000" dirty="0">
                <a:hlinkClick r:id="rId3" action="ppaction://hlinkfile"/>
              </a:rPr>
              <a:t>Roles versus groups.</a:t>
            </a:r>
            <a:r>
              <a:rPr lang="en-US" sz="2000" dirty="0"/>
              <a:t> In </a:t>
            </a:r>
            <a:r>
              <a:rPr lang="en-US" sz="2000" i="1" dirty="0"/>
              <a:t>Proceedings of the first ACM Workshop on Role-based access control</a:t>
            </a:r>
            <a:r>
              <a:rPr lang="en-US" sz="2000" dirty="0"/>
              <a:t> (RBAC '95)</a:t>
            </a:r>
          </a:p>
          <a:p>
            <a:r>
              <a:rPr lang="en-US" sz="2000" dirty="0"/>
              <a:t>[SFK00] </a:t>
            </a:r>
            <a:r>
              <a:rPr lang="en-US" sz="2000" dirty="0" err="1"/>
              <a:t>Sandhu</a:t>
            </a:r>
            <a:r>
              <a:rPr lang="en-US" sz="2000" dirty="0"/>
              <a:t>, R., </a:t>
            </a:r>
            <a:r>
              <a:rPr lang="en-US" sz="2000" dirty="0" err="1"/>
              <a:t>Ferraiolo</a:t>
            </a:r>
            <a:r>
              <a:rPr lang="en-US" sz="2000" dirty="0"/>
              <a:t>, D.F. and Kuhn, D.R. (July 2000). </a:t>
            </a:r>
            <a:r>
              <a:rPr lang="en-US" sz="2000" dirty="0">
                <a:hlinkClick r:id="rId4"/>
              </a:rPr>
              <a:t>"The NIST Model for Role Based Access Control: Toward a Unified Standard"</a:t>
            </a:r>
            <a:r>
              <a:rPr lang="en-US" sz="2000" dirty="0"/>
              <a:t>. </a:t>
            </a:r>
            <a:r>
              <a:rPr lang="en-US" sz="2000" i="1" dirty="0"/>
              <a:t>5th ACM Workshop Role-Based Access Control </a:t>
            </a:r>
            <a:r>
              <a:rPr lang="en-US" sz="2000" dirty="0"/>
              <a:t>(RBAC ‘00)</a:t>
            </a:r>
          </a:p>
          <a:p>
            <a:r>
              <a:rPr lang="en-US" sz="2000" dirty="0"/>
              <a:t>[C96] Coyne, E. </a:t>
            </a:r>
            <a:r>
              <a:rPr lang="en-US" sz="2000" dirty="0">
                <a:hlinkClick r:id="rId5"/>
              </a:rPr>
              <a:t>Role engineering</a:t>
            </a:r>
            <a:r>
              <a:rPr lang="en-US" sz="2000" dirty="0"/>
              <a:t>. In </a:t>
            </a:r>
            <a:r>
              <a:rPr lang="en-US" sz="2000" i="1" dirty="0"/>
              <a:t>Proceedings of the first ACM Workshop on Role-based access control</a:t>
            </a:r>
            <a:r>
              <a:rPr lang="en-US" sz="2000" dirty="0"/>
              <a:t> (RBAC '95)</a:t>
            </a:r>
          </a:p>
          <a:p>
            <a:r>
              <a:rPr lang="en-US" sz="2000" dirty="0" smtClean="0"/>
              <a:t>[</a:t>
            </a:r>
            <a:r>
              <a:rPr lang="en-US" sz="2000" dirty="0"/>
              <a:t>Z+11] </a:t>
            </a:r>
            <a:r>
              <a:rPr lang="en-US" sz="2000" dirty="0">
                <a:hlinkClick r:id="rId6" tooltip="Role Prediction using Electronic Medical Record System Audits"/>
              </a:rPr>
              <a:t>Role Prediction using Electronic Medical Record System Audits</a:t>
            </a:r>
            <a:r>
              <a:rPr lang="en-US" sz="2000" dirty="0"/>
              <a:t/>
            </a:r>
            <a:br>
              <a:rPr lang="en-US" sz="2000" dirty="0"/>
            </a:br>
            <a:r>
              <a:rPr lang="en-US" sz="2000" dirty="0"/>
              <a:t>Wen Zhang, Carl A. Gunter, David Liebovitz, </a:t>
            </a:r>
            <a:r>
              <a:rPr lang="en-US" sz="2000" dirty="0" err="1"/>
              <a:t>Jian</a:t>
            </a:r>
            <a:r>
              <a:rPr lang="en-US" sz="2000" dirty="0"/>
              <a:t> </a:t>
            </a:r>
            <a:r>
              <a:rPr lang="en-US" sz="2000" dirty="0" err="1"/>
              <a:t>Tian</a:t>
            </a:r>
            <a:r>
              <a:rPr lang="en-US" sz="2000" dirty="0"/>
              <a:t>, and Bradley </a:t>
            </a:r>
            <a:r>
              <a:rPr lang="en-US" sz="2000" dirty="0" err="1"/>
              <a:t>Malin</a:t>
            </a:r>
            <a:r>
              <a:rPr lang="en-US" sz="2000" dirty="0"/>
              <a:t/>
            </a:r>
            <a:br>
              <a:rPr lang="en-US" sz="2000" dirty="0"/>
            </a:br>
            <a:r>
              <a:rPr lang="en-US" sz="2000" dirty="0"/>
              <a:t>AMIA 2011 Annual Symposium, Washington, DC, October </a:t>
            </a:r>
            <a:r>
              <a:rPr lang="en-US" sz="2000" dirty="0" smtClean="0"/>
              <a:t>2011</a:t>
            </a:r>
          </a:p>
          <a:p>
            <a:r>
              <a:rPr lang="en-US" sz="2000" dirty="0"/>
              <a:t>[SMJ01] Andreas </a:t>
            </a:r>
            <a:r>
              <a:rPr lang="en-US" sz="2000" dirty="0" err="1"/>
              <a:t>Schaad</a:t>
            </a:r>
            <a:r>
              <a:rPr lang="en-US" sz="2000" dirty="0"/>
              <a:t>, Jonathan Moffett, and Jeremy Jacob. 2001. </a:t>
            </a:r>
            <a:r>
              <a:rPr lang="en-US" sz="2000" dirty="0">
                <a:hlinkClick r:id="rId7"/>
              </a:rPr>
              <a:t>The role-based access control system of a European bank: a case study and discussion</a:t>
            </a:r>
            <a:r>
              <a:rPr lang="en-US" sz="2000" dirty="0"/>
              <a:t>. In </a:t>
            </a:r>
            <a:r>
              <a:rPr lang="en-US" sz="2000" i="1" dirty="0"/>
              <a:t>Proceedings of the sixth ACM symposium on Access control models and technologies</a:t>
            </a:r>
            <a:r>
              <a:rPr lang="en-US" sz="2000" dirty="0"/>
              <a:t> (SACMAT '01)</a:t>
            </a:r>
          </a:p>
        </p:txBody>
      </p:sp>
    </p:spTree>
    <p:extLst>
      <p:ext uri="{BB962C8B-B14F-4D97-AF65-F5344CB8AC3E}">
        <p14:creationId xmlns:p14="http://schemas.microsoft.com/office/powerpoint/2010/main" val="10252152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DAC </a:t>
            </a:r>
            <a:r>
              <a:rPr lang="en-US" dirty="0" err="1" smtClean="0"/>
              <a:t>vs</a:t>
            </a:r>
            <a:r>
              <a:rPr lang="en-US" dirty="0" smtClean="0"/>
              <a:t> RBAC</a:t>
            </a:r>
            <a:endParaRPr lang="en-US" dirty="0"/>
          </a:p>
        </p:txBody>
      </p:sp>
      <p:sp>
        <p:nvSpPr>
          <p:cNvPr id="3" name="Content Placeholder 2"/>
          <p:cNvSpPr>
            <a:spLocks noGrp="1"/>
          </p:cNvSpPr>
          <p:nvPr>
            <p:ph idx="1"/>
          </p:nvPr>
        </p:nvSpPr>
        <p:spPr>
          <a:xfrm>
            <a:off x="457200" y="1447800"/>
            <a:ext cx="8229600" cy="5257800"/>
          </a:xfrm>
        </p:spPr>
        <p:txBody>
          <a:bodyPr>
            <a:normAutofit fontScale="92500" lnSpcReduction="10000"/>
          </a:bodyPr>
          <a:lstStyle/>
          <a:p>
            <a:r>
              <a:rPr lang="en-US" dirty="0" smtClean="0"/>
              <a:t>DAC</a:t>
            </a:r>
          </a:p>
          <a:p>
            <a:pPr lvl="1"/>
            <a:r>
              <a:rPr lang="en-US" dirty="0" smtClean="0"/>
              <a:t>Users, Groups </a:t>
            </a:r>
            <a:r>
              <a:rPr lang="en-US" dirty="0" smtClean="0">
                <a:sym typeface="Wingdings" pitchFamily="2" charset="2"/>
              </a:rPr>
              <a:t> Permissions</a:t>
            </a:r>
            <a:endParaRPr lang="en-US" dirty="0" smtClean="0"/>
          </a:p>
          <a:p>
            <a:r>
              <a:rPr lang="en-US" dirty="0" smtClean="0"/>
              <a:t>RBAC</a:t>
            </a:r>
          </a:p>
          <a:p>
            <a:pPr lvl="1"/>
            <a:r>
              <a:rPr lang="en-US" dirty="0" smtClean="0"/>
              <a:t>Roles </a:t>
            </a:r>
            <a:r>
              <a:rPr lang="en-US" dirty="0" smtClean="0">
                <a:sym typeface="Wingdings" pitchFamily="2" charset="2"/>
              </a:rPr>
              <a:t> Permissions</a:t>
            </a:r>
          </a:p>
          <a:p>
            <a:pPr lvl="1"/>
            <a:r>
              <a:rPr lang="en-US" dirty="0" smtClean="0">
                <a:sym typeface="Wingdings" pitchFamily="2" charset="2"/>
              </a:rPr>
              <a:t>Users  Roles</a:t>
            </a:r>
          </a:p>
          <a:p>
            <a:pPr lvl="1"/>
            <a:r>
              <a:rPr lang="en-US" dirty="0" smtClean="0">
                <a:sym typeface="Wingdings" pitchFamily="2" charset="2"/>
              </a:rPr>
              <a:t>Many-to-many relations</a:t>
            </a:r>
          </a:p>
          <a:p>
            <a:r>
              <a:rPr lang="en-US" dirty="0" smtClean="0">
                <a:sym typeface="Wingdings" pitchFamily="2" charset="2"/>
              </a:rPr>
              <a:t>Difference between groups and roles?</a:t>
            </a:r>
          </a:p>
          <a:p>
            <a:pPr lvl="1"/>
            <a:r>
              <a:rPr lang="en-US" dirty="0" smtClean="0">
                <a:sym typeface="Wingdings" pitchFamily="2" charset="2"/>
              </a:rPr>
              <a:t>Groups: collection of users</a:t>
            </a:r>
          </a:p>
          <a:p>
            <a:pPr lvl="1"/>
            <a:r>
              <a:rPr lang="en-US" dirty="0" smtClean="0">
                <a:sym typeface="Wingdings" pitchFamily="2" charset="2"/>
              </a:rPr>
              <a:t>Roles:</a:t>
            </a:r>
          </a:p>
          <a:p>
            <a:pPr lvl="2"/>
            <a:r>
              <a:rPr lang="en-US" dirty="0" smtClean="0">
                <a:sym typeface="Wingdings" pitchFamily="2" charset="2"/>
              </a:rPr>
              <a:t>collection of permissions </a:t>
            </a:r>
            <a:r>
              <a:rPr lang="en-US" i="1" dirty="0" smtClean="0">
                <a:sym typeface="Wingdings" pitchFamily="2" charset="2"/>
              </a:rPr>
              <a:t>and/or</a:t>
            </a:r>
            <a:r>
              <a:rPr lang="en-US" dirty="0" smtClean="0">
                <a:sym typeface="Wingdings" pitchFamily="2" charset="2"/>
              </a:rPr>
              <a:t> users, and possibly other roles [S96]</a:t>
            </a:r>
          </a:p>
          <a:p>
            <a:pPr lvl="2"/>
            <a:r>
              <a:rPr lang="en-US" dirty="0" smtClean="0">
                <a:sym typeface="Wingdings" pitchFamily="2" charset="2"/>
              </a:rPr>
              <a:t>job function within an organization [text]</a:t>
            </a:r>
          </a:p>
        </p:txBody>
      </p:sp>
    </p:spTree>
    <p:extLst>
      <p:ext uri="{BB962C8B-B14F-4D97-AF65-F5344CB8AC3E}">
        <p14:creationId xmlns:p14="http://schemas.microsoft.com/office/powerpoint/2010/main" val="34585438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RBAC </a:t>
            </a:r>
            <a:r>
              <a:rPr lang="en-US" dirty="0"/>
              <a:t>I</a:t>
            </a:r>
            <a:r>
              <a:rPr lang="en-US" dirty="0" smtClean="0"/>
              <a:t>llustrated</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24504" y="2437586"/>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06749" y="3505200"/>
            <a:ext cx="779755" cy="77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199225" y="4495800"/>
            <a:ext cx="753122" cy="75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235" y="5446931"/>
            <a:ext cx="801469" cy="80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3025217" y="3086470"/>
            <a:ext cx="1013383" cy="381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t>Role 1</a:t>
            </a:r>
            <a:endParaRPr lang="en-US" sz="1400" b="1" dirty="0"/>
          </a:p>
        </p:txBody>
      </p:sp>
      <p:sp>
        <p:nvSpPr>
          <p:cNvPr id="21" name="Oval 20"/>
          <p:cNvSpPr/>
          <p:nvPr/>
        </p:nvSpPr>
        <p:spPr>
          <a:xfrm>
            <a:off x="3025217" y="4228285"/>
            <a:ext cx="1013383" cy="381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t>Role 2</a:t>
            </a:r>
            <a:endParaRPr lang="en-US" sz="1400" b="1" dirty="0"/>
          </a:p>
        </p:txBody>
      </p:sp>
      <p:sp>
        <p:nvSpPr>
          <p:cNvPr id="22" name="Oval 21"/>
          <p:cNvSpPr/>
          <p:nvPr/>
        </p:nvSpPr>
        <p:spPr>
          <a:xfrm>
            <a:off x="3025217" y="5242558"/>
            <a:ext cx="1013383" cy="381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t>Role 3</a:t>
            </a:r>
            <a:endParaRPr lang="en-US" sz="1400" b="1" dirty="0"/>
          </a:p>
        </p:txBody>
      </p:sp>
      <p:pic>
        <p:nvPicPr>
          <p:cNvPr id="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5105400"/>
            <a:ext cx="609599" cy="6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3016" y="4073816"/>
            <a:ext cx="650584" cy="65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972170"/>
            <a:ext cx="609599" cy="6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1127464" y="1760724"/>
            <a:ext cx="1006136" cy="400110"/>
          </a:xfrm>
          <a:prstGeom prst="rect">
            <a:avLst/>
          </a:prstGeom>
          <a:solidFill>
            <a:schemeClr val="bg1"/>
          </a:solidFill>
        </p:spPr>
        <p:txBody>
          <a:bodyPr wrap="square" rtlCol="0">
            <a:spAutoFit/>
          </a:bodyPr>
          <a:lstStyle/>
          <a:p>
            <a:r>
              <a:rPr lang="en-US" sz="2000" b="1" dirty="0" smtClean="0">
                <a:latin typeface="+mj-lt"/>
                <a:cs typeface="Times New Roman" pitchFamily="18" charset="0"/>
              </a:rPr>
              <a:t>Users</a:t>
            </a:r>
            <a:endParaRPr lang="en-US" sz="2000" b="1" dirty="0">
              <a:latin typeface="+mj-lt"/>
              <a:cs typeface="Times New Roman" pitchFamily="18" charset="0"/>
            </a:endParaRPr>
          </a:p>
        </p:txBody>
      </p:sp>
      <p:cxnSp>
        <p:nvCxnSpPr>
          <p:cNvPr id="10" name="Straight Arrow Connector 9"/>
          <p:cNvCxnSpPr>
            <a:stCxn id="4100" idx="1"/>
          </p:cNvCxnSpPr>
          <p:nvPr/>
        </p:nvCxnSpPr>
        <p:spPr>
          <a:xfrm>
            <a:off x="1886504" y="2818586"/>
            <a:ext cx="1085296"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4101" idx="1"/>
          </p:cNvCxnSpPr>
          <p:nvPr/>
        </p:nvCxnSpPr>
        <p:spPr>
          <a:xfrm flipV="1">
            <a:off x="1886504" y="3411674"/>
            <a:ext cx="1085296" cy="4834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4103" idx="1"/>
          </p:cNvCxnSpPr>
          <p:nvPr/>
        </p:nvCxnSpPr>
        <p:spPr>
          <a:xfrm flipV="1">
            <a:off x="1952347" y="4495800"/>
            <a:ext cx="1019453" cy="3765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4103" idx="1"/>
          </p:cNvCxnSpPr>
          <p:nvPr/>
        </p:nvCxnSpPr>
        <p:spPr>
          <a:xfrm>
            <a:off x="1952347" y="4872361"/>
            <a:ext cx="1019453" cy="4616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4104" idx="3"/>
          </p:cNvCxnSpPr>
          <p:nvPr/>
        </p:nvCxnSpPr>
        <p:spPr>
          <a:xfrm flipV="1">
            <a:off x="1962704" y="5562600"/>
            <a:ext cx="1009096" cy="285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4114800" y="3276600"/>
            <a:ext cx="114884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p:nvPr/>
        </p:nvCxnSpPr>
        <p:spPr>
          <a:xfrm>
            <a:off x="4114800" y="4418785"/>
            <a:ext cx="114884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p:nvPr/>
        </p:nvCxnSpPr>
        <p:spPr>
          <a:xfrm>
            <a:off x="4114800" y="5430763"/>
            <a:ext cx="114884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p:nvPr/>
        </p:nvCxnSpPr>
        <p:spPr>
          <a:xfrm flipV="1">
            <a:off x="4114800" y="3411674"/>
            <a:ext cx="1143000" cy="87328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p:nvPr/>
        </p:nvCxnSpPr>
        <p:spPr>
          <a:xfrm flipV="1">
            <a:off x="4114800" y="4495800"/>
            <a:ext cx="1143000" cy="838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p:nvPr/>
        </p:nvCxnSpPr>
        <p:spPr>
          <a:xfrm flipV="1">
            <a:off x="4114800" y="3581769"/>
            <a:ext cx="1143000" cy="16555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3108664" y="1760724"/>
            <a:ext cx="1006136" cy="400110"/>
          </a:xfrm>
          <a:prstGeom prst="rect">
            <a:avLst/>
          </a:prstGeom>
          <a:solidFill>
            <a:schemeClr val="bg1"/>
          </a:solidFill>
        </p:spPr>
        <p:txBody>
          <a:bodyPr wrap="square" rtlCol="0">
            <a:spAutoFit/>
          </a:bodyPr>
          <a:lstStyle/>
          <a:p>
            <a:r>
              <a:rPr lang="en-US" sz="2000" b="1" dirty="0" smtClean="0">
                <a:latin typeface="+mj-lt"/>
                <a:cs typeface="Times New Roman" pitchFamily="18" charset="0"/>
              </a:rPr>
              <a:t>Roles</a:t>
            </a:r>
            <a:endParaRPr lang="en-US" sz="2000" b="1" dirty="0">
              <a:latin typeface="+mj-lt"/>
              <a:cs typeface="Times New Roman" pitchFamily="18" charset="0"/>
            </a:endParaRPr>
          </a:p>
        </p:txBody>
      </p:sp>
      <p:sp>
        <p:nvSpPr>
          <p:cNvPr id="62" name="TextBox 61"/>
          <p:cNvSpPr txBox="1"/>
          <p:nvPr/>
        </p:nvSpPr>
        <p:spPr>
          <a:xfrm>
            <a:off x="4841623" y="1654314"/>
            <a:ext cx="1482977" cy="707886"/>
          </a:xfrm>
          <a:prstGeom prst="rect">
            <a:avLst/>
          </a:prstGeom>
          <a:solidFill>
            <a:schemeClr val="bg1"/>
          </a:solidFill>
        </p:spPr>
        <p:txBody>
          <a:bodyPr wrap="square" rtlCol="0">
            <a:spAutoFit/>
          </a:bodyPr>
          <a:lstStyle/>
          <a:p>
            <a:pPr algn="ctr"/>
            <a:r>
              <a:rPr lang="en-US" sz="2000" b="1" dirty="0" smtClean="0">
                <a:latin typeface="+mj-lt"/>
                <a:cs typeface="Times New Roman" pitchFamily="18" charset="0"/>
              </a:rPr>
              <a:t>Permissions</a:t>
            </a:r>
            <a:br>
              <a:rPr lang="en-US" sz="2000" b="1" dirty="0" smtClean="0">
                <a:latin typeface="+mj-lt"/>
                <a:cs typeface="Times New Roman" pitchFamily="18" charset="0"/>
              </a:rPr>
            </a:br>
            <a:r>
              <a:rPr lang="en-US" sz="2000" b="1" dirty="0" smtClean="0">
                <a:latin typeface="+mj-lt"/>
                <a:cs typeface="Times New Roman" pitchFamily="18" charset="0"/>
              </a:rPr>
              <a:t>(Objects)</a:t>
            </a:r>
            <a:endParaRPr lang="en-US" sz="2000" b="1" dirty="0">
              <a:latin typeface="+mj-lt"/>
              <a:cs typeface="Times New Roman" pitchFamily="18" charset="0"/>
            </a:endParaRPr>
          </a:p>
        </p:txBody>
      </p:sp>
      <p:cxnSp>
        <p:nvCxnSpPr>
          <p:cNvPr id="63" name="Straight Arrow Connector 62"/>
          <p:cNvCxnSpPr/>
          <p:nvPr/>
        </p:nvCxnSpPr>
        <p:spPr>
          <a:xfrm>
            <a:off x="7677704" y="3200400"/>
            <a:ext cx="85669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7450584" y="2514600"/>
            <a:ext cx="1388616" cy="400110"/>
          </a:xfrm>
          <a:prstGeom prst="rect">
            <a:avLst/>
          </a:prstGeom>
          <a:solidFill>
            <a:schemeClr val="bg1"/>
          </a:solidFill>
        </p:spPr>
        <p:txBody>
          <a:bodyPr wrap="square" rtlCol="0">
            <a:spAutoFit/>
          </a:bodyPr>
          <a:lstStyle/>
          <a:p>
            <a:r>
              <a:rPr lang="en-US" sz="2000" b="1" dirty="0" smtClean="0">
                <a:latin typeface="+mj-lt"/>
                <a:cs typeface="Times New Roman" pitchFamily="18" charset="0"/>
              </a:rPr>
              <a:t>Relations:</a:t>
            </a:r>
            <a:endParaRPr lang="en-US" sz="2000" b="1" dirty="0">
              <a:latin typeface="+mj-lt"/>
              <a:cs typeface="Times New Roman" pitchFamily="18" charset="0"/>
            </a:endParaRPr>
          </a:p>
        </p:txBody>
      </p:sp>
      <p:sp>
        <p:nvSpPr>
          <p:cNvPr id="66" name="TextBox 65"/>
          <p:cNvSpPr txBox="1"/>
          <p:nvPr/>
        </p:nvSpPr>
        <p:spPr>
          <a:xfrm>
            <a:off x="7086600" y="3305145"/>
            <a:ext cx="1981200" cy="646331"/>
          </a:xfrm>
          <a:prstGeom prst="rect">
            <a:avLst/>
          </a:prstGeom>
          <a:solidFill>
            <a:schemeClr val="bg1"/>
          </a:solidFill>
        </p:spPr>
        <p:txBody>
          <a:bodyPr wrap="square" rtlCol="0">
            <a:spAutoFit/>
          </a:bodyPr>
          <a:lstStyle/>
          <a:p>
            <a:pPr algn="ctr"/>
            <a:r>
              <a:rPr lang="en-US" dirty="0" smtClean="0">
                <a:latin typeface="+mj-lt"/>
                <a:cs typeface="Times New Roman" pitchFamily="18" charset="0"/>
              </a:rPr>
              <a:t>User</a:t>
            </a:r>
          </a:p>
          <a:p>
            <a:pPr algn="ctr"/>
            <a:r>
              <a:rPr lang="en-US" dirty="0" smtClean="0">
                <a:latin typeface="+mj-lt"/>
                <a:cs typeface="Times New Roman" pitchFamily="18" charset="0"/>
              </a:rPr>
              <a:t>Assignment (UA)</a:t>
            </a:r>
            <a:endParaRPr lang="en-US" dirty="0">
              <a:latin typeface="+mj-lt"/>
              <a:cs typeface="Times New Roman" pitchFamily="18" charset="0"/>
            </a:endParaRPr>
          </a:p>
        </p:txBody>
      </p:sp>
      <p:cxnSp>
        <p:nvCxnSpPr>
          <p:cNvPr id="67" name="Straight Arrow Connector 66"/>
          <p:cNvCxnSpPr/>
          <p:nvPr/>
        </p:nvCxnSpPr>
        <p:spPr>
          <a:xfrm>
            <a:off x="7677704" y="4758461"/>
            <a:ext cx="85669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8" name="TextBox 67"/>
          <p:cNvSpPr txBox="1"/>
          <p:nvPr/>
        </p:nvSpPr>
        <p:spPr>
          <a:xfrm>
            <a:off x="7086600" y="4863206"/>
            <a:ext cx="1981200" cy="646331"/>
          </a:xfrm>
          <a:prstGeom prst="rect">
            <a:avLst/>
          </a:prstGeom>
          <a:solidFill>
            <a:schemeClr val="bg1"/>
          </a:solidFill>
        </p:spPr>
        <p:txBody>
          <a:bodyPr wrap="square" rtlCol="0">
            <a:spAutoFit/>
          </a:bodyPr>
          <a:lstStyle/>
          <a:p>
            <a:pPr algn="ctr"/>
            <a:r>
              <a:rPr lang="en-US" dirty="0" smtClean="0">
                <a:latin typeface="+mj-lt"/>
                <a:cs typeface="Times New Roman" pitchFamily="18" charset="0"/>
              </a:rPr>
              <a:t>Permission Assignment (PA)</a:t>
            </a:r>
            <a:endParaRPr lang="en-US" dirty="0">
              <a:latin typeface="+mj-lt"/>
              <a:cs typeface="Times New Roman" pitchFamily="18" charset="0"/>
            </a:endParaRPr>
          </a:p>
        </p:txBody>
      </p:sp>
    </p:spTree>
    <p:extLst>
      <p:ext uri="{BB962C8B-B14F-4D97-AF65-F5344CB8AC3E}">
        <p14:creationId xmlns:p14="http://schemas.microsoft.com/office/powerpoint/2010/main" val="567050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Matrix Representation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4" descr="&#10;ch04-8.pdf                                                     002C63FFMacintosh HD                   BFC49AD8:"/>
          <p:cNvPicPr>
            <a:picLocks noChangeAspect="1" noChangeArrowheads="1"/>
          </p:cNvPicPr>
          <p:nvPr/>
        </p:nvPicPr>
        <p:blipFill>
          <a:blip r:embed="rId3">
            <a:extLst>
              <a:ext uri="{28A0092B-C50C-407E-A947-70E740481C1C}">
                <a14:useLocalDpi xmlns:a14="http://schemas.microsoft.com/office/drawing/2010/main" val="0"/>
              </a:ext>
            </a:extLst>
          </a:blip>
          <a:srcRect l="4633" t="3580" r="4633" b="10739"/>
          <a:stretch>
            <a:fillRect/>
          </a:stretch>
        </p:blipFill>
        <p:spPr bwMode="auto">
          <a:xfrm>
            <a:off x="1066800" y="1447800"/>
            <a:ext cx="4267200" cy="5214186"/>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638800" y="2057400"/>
            <a:ext cx="2895600" cy="461665"/>
          </a:xfrm>
          <a:prstGeom prst="rect">
            <a:avLst/>
          </a:prstGeom>
          <a:noFill/>
        </p:spPr>
        <p:txBody>
          <a:bodyPr wrap="square" rtlCol="0">
            <a:spAutoFit/>
          </a:bodyPr>
          <a:lstStyle/>
          <a:p>
            <a:r>
              <a:rPr lang="en-US" sz="2400" b="1" dirty="0" smtClean="0"/>
              <a:t>(Users, Roles)</a:t>
            </a:r>
            <a:endParaRPr lang="en-US" sz="2400" b="1" dirty="0"/>
          </a:p>
        </p:txBody>
      </p:sp>
      <p:sp>
        <p:nvSpPr>
          <p:cNvPr id="6" name="TextBox 5"/>
          <p:cNvSpPr txBox="1"/>
          <p:nvPr/>
        </p:nvSpPr>
        <p:spPr>
          <a:xfrm>
            <a:off x="5629183" y="5181600"/>
            <a:ext cx="2895600" cy="1200329"/>
          </a:xfrm>
          <a:prstGeom prst="rect">
            <a:avLst/>
          </a:prstGeom>
          <a:noFill/>
        </p:spPr>
        <p:txBody>
          <a:bodyPr wrap="square" rtlCol="0">
            <a:spAutoFit/>
          </a:bodyPr>
          <a:lstStyle/>
          <a:p>
            <a:r>
              <a:rPr lang="en-US" sz="2400" b="1" dirty="0" smtClean="0"/>
              <a:t>(Roles, Objects)</a:t>
            </a:r>
          </a:p>
          <a:p>
            <a:r>
              <a:rPr lang="en-US" sz="2400" dirty="0" smtClean="0"/>
              <a:t>- Similar to DAC ACM</a:t>
            </a:r>
          </a:p>
          <a:p>
            <a:r>
              <a:rPr lang="en-US" sz="2400" dirty="0" smtClean="0"/>
              <a:t>- Roles can be Objects</a:t>
            </a:r>
            <a:endParaRPr lang="en-US" sz="2400" dirty="0"/>
          </a:p>
        </p:txBody>
      </p:sp>
    </p:spTree>
    <p:extLst>
      <p:ext uri="{BB962C8B-B14F-4D97-AF65-F5344CB8AC3E}">
        <p14:creationId xmlns:p14="http://schemas.microsoft.com/office/powerpoint/2010/main" val="14754045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RBAC Reference Models [SCFY96]</a:t>
            </a:r>
            <a:endParaRPr lang="en-US" dirty="0"/>
          </a:p>
        </p:txBody>
      </p:sp>
      <p:sp>
        <p:nvSpPr>
          <p:cNvPr id="3" name="Content Placeholder 2"/>
          <p:cNvSpPr>
            <a:spLocks noGrp="1"/>
          </p:cNvSpPr>
          <p:nvPr>
            <p:ph idx="1"/>
          </p:nvPr>
        </p:nvSpPr>
        <p:spPr/>
        <p:txBody>
          <a:bodyPr/>
          <a:lstStyle/>
          <a:p>
            <a:r>
              <a:rPr lang="en-US" dirty="0" smtClean="0"/>
              <a:t>RBAC</a:t>
            </a:r>
            <a:r>
              <a:rPr lang="en-US" baseline="-25000" dirty="0" smtClean="0"/>
              <a:t>0</a:t>
            </a:r>
          </a:p>
          <a:p>
            <a:pPr lvl="1"/>
            <a:r>
              <a:rPr lang="en-US" dirty="0" smtClean="0"/>
              <a:t>Minimum functionality</a:t>
            </a:r>
          </a:p>
          <a:p>
            <a:r>
              <a:rPr lang="en-US" dirty="0" smtClean="0"/>
              <a:t>RBAC</a:t>
            </a:r>
            <a:r>
              <a:rPr lang="en-US" baseline="-25000" dirty="0" smtClean="0"/>
              <a:t>1</a:t>
            </a:r>
          </a:p>
          <a:p>
            <a:pPr lvl="1"/>
            <a:r>
              <a:rPr lang="en-US" dirty="0" smtClean="0"/>
              <a:t>RBAC</a:t>
            </a:r>
            <a:r>
              <a:rPr lang="en-US" baseline="-25000" dirty="0" smtClean="0"/>
              <a:t>0</a:t>
            </a:r>
            <a:r>
              <a:rPr lang="en-US" dirty="0" smtClean="0"/>
              <a:t> + Role hierarchies</a:t>
            </a:r>
          </a:p>
          <a:p>
            <a:r>
              <a:rPr lang="en-US" dirty="0" smtClean="0"/>
              <a:t>RBAC</a:t>
            </a:r>
            <a:r>
              <a:rPr lang="en-US" baseline="-25000" dirty="0" smtClean="0"/>
              <a:t>2</a:t>
            </a:r>
            <a:endParaRPr lang="en-US" baseline="-25000" dirty="0"/>
          </a:p>
          <a:p>
            <a:pPr lvl="1"/>
            <a:r>
              <a:rPr lang="en-US" dirty="0"/>
              <a:t>RBAC</a:t>
            </a:r>
            <a:r>
              <a:rPr lang="en-US" baseline="-25000" dirty="0"/>
              <a:t>0</a:t>
            </a:r>
            <a:r>
              <a:rPr lang="en-US" dirty="0"/>
              <a:t> + </a:t>
            </a:r>
            <a:r>
              <a:rPr lang="en-US" dirty="0" smtClean="0"/>
              <a:t>Constraints</a:t>
            </a:r>
          </a:p>
          <a:p>
            <a:r>
              <a:rPr lang="en-US" dirty="0" smtClean="0"/>
              <a:t>RBAC</a:t>
            </a:r>
            <a:r>
              <a:rPr lang="en-US" baseline="-25000" dirty="0" smtClean="0"/>
              <a:t>3</a:t>
            </a:r>
            <a:endParaRPr lang="en-US" baseline="-25000" dirty="0"/>
          </a:p>
          <a:p>
            <a:pPr lvl="1"/>
            <a:r>
              <a:rPr lang="en-US" dirty="0"/>
              <a:t>RBAC</a:t>
            </a:r>
            <a:r>
              <a:rPr lang="en-US" baseline="-25000" dirty="0"/>
              <a:t>0</a:t>
            </a:r>
            <a:r>
              <a:rPr lang="en-US" dirty="0"/>
              <a:t> + </a:t>
            </a:r>
            <a:r>
              <a:rPr lang="en-US" dirty="0" smtClean="0"/>
              <a:t>RBAC</a:t>
            </a:r>
            <a:r>
              <a:rPr lang="en-US" baseline="-25000" dirty="0" smtClean="0"/>
              <a:t>1</a:t>
            </a:r>
            <a:r>
              <a:rPr lang="en-US" dirty="0" smtClean="0"/>
              <a:t> </a:t>
            </a:r>
            <a:r>
              <a:rPr lang="en-US" dirty="0"/>
              <a:t>+ </a:t>
            </a:r>
            <a:r>
              <a:rPr lang="en-US" dirty="0" smtClean="0"/>
              <a:t>RBAC</a:t>
            </a:r>
            <a:r>
              <a:rPr lang="en-US" baseline="-25000" dirty="0" smtClean="0"/>
              <a:t>2</a:t>
            </a:r>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362200"/>
            <a:ext cx="27146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976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RBAC</a:t>
            </a:r>
            <a:r>
              <a:rPr lang="en-US" baseline="-25000" dirty="0" smtClean="0"/>
              <a:t>0</a:t>
            </a:r>
            <a:r>
              <a:rPr lang="en-US" dirty="0" smtClean="0"/>
              <a:t> – Base</a:t>
            </a:r>
            <a:endParaRPr lang="en-US" dirty="0"/>
          </a:p>
        </p:txBody>
      </p:sp>
      <p:sp>
        <p:nvSpPr>
          <p:cNvPr id="3" name="Content Placeholder 2"/>
          <p:cNvSpPr>
            <a:spLocks noGrp="1"/>
          </p:cNvSpPr>
          <p:nvPr>
            <p:ph idx="1"/>
          </p:nvPr>
        </p:nvSpPr>
        <p:spPr>
          <a:xfrm>
            <a:off x="457200" y="1600200"/>
            <a:ext cx="8229600" cy="51816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sz="2400" b="1" dirty="0" smtClean="0"/>
              <a:t>Users:</a:t>
            </a:r>
            <a:r>
              <a:rPr lang="en-US" sz="2400" dirty="0" smtClean="0"/>
              <a:t> individuals with access to the system</a:t>
            </a:r>
          </a:p>
          <a:p>
            <a:r>
              <a:rPr lang="en-US" sz="2400" b="1" dirty="0" smtClean="0"/>
              <a:t>Role:</a:t>
            </a:r>
            <a:r>
              <a:rPr lang="en-US" sz="2400" dirty="0" smtClean="0"/>
              <a:t> named job function within the org</a:t>
            </a:r>
          </a:p>
          <a:p>
            <a:r>
              <a:rPr lang="en-US" sz="2400" b="1" dirty="0" smtClean="0"/>
              <a:t>Permission:</a:t>
            </a:r>
            <a:r>
              <a:rPr lang="en-US" sz="2400" dirty="0" smtClean="0"/>
              <a:t> approval of a particular mode of access to objects</a:t>
            </a:r>
          </a:p>
          <a:p>
            <a:r>
              <a:rPr lang="en-US" sz="2400" b="1" dirty="0" smtClean="0"/>
              <a:t>Session:</a:t>
            </a:r>
            <a:r>
              <a:rPr lang="en-US" sz="2400" dirty="0"/>
              <a:t> </a:t>
            </a:r>
            <a:r>
              <a:rPr lang="en-US" sz="2400" dirty="0" smtClean="0"/>
              <a:t>mapping between a user and a subset of roles</a:t>
            </a:r>
            <a:endParaRPr lang="en-US"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52768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8714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RBAC</a:t>
            </a:r>
            <a:r>
              <a:rPr lang="en-US" baseline="-25000" dirty="0" smtClean="0"/>
              <a:t>1</a:t>
            </a:r>
            <a:r>
              <a:rPr lang="en-US" dirty="0" smtClean="0"/>
              <a:t> </a:t>
            </a:r>
            <a:r>
              <a:rPr lang="en-US" dirty="0"/>
              <a:t>– </a:t>
            </a:r>
            <a:r>
              <a:rPr lang="en-US" dirty="0" smtClean="0"/>
              <a:t>Role Hierarchies</a:t>
            </a:r>
            <a:endParaRPr lang="en-US" dirty="0"/>
          </a:p>
        </p:txBody>
      </p:sp>
      <p:sp>
        <p:nvSpPr>
          <p:cNvPr id="3" name="Content Placeholder 2"/>
          <p:cNvSpPr>
            <a:spLocks noGrp="1"/>
          </p:cNvSpPr>
          <p:nvPr>
            <p:ph idx="1"/>
          </p:nvPr>
        </p:nvSpPr>
        <p:spPr/>
        <p:txBody>
          <a:bodyPr/>
          <a:lstStyle/>
          <a:p>
            <a:r>
              <a:rPr lang="en-US" dirty="0" smtClean="0"/>
              <a:t>Reflect hierarchical structure of roles in org</a:t>
            </a:r>
          </a:p>
          <a:p>
            <a:r>
              <a:rPr lang="en-US" dirty="0" smtClean="0"/>
              <a:t>Mathematically, partial order (reflexive, transitive, anti-symmetric)</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58465"/>
            <a:ext cx="29908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558465"/>
            <a:ext cx="48768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3733800" y="4724400"/>
            <a:ext cx="990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685800" y="5943600"/>
            <a:ext cx="2914650" cy="369332"/>
          </a:xfrm>
          <a:prstGeom prst="rect">
            <a:avLst/>
          </a:prstGeom>
          <a:noFill/>
        </p:spPr>
        <p:txBody>
          <a:bodyPr wrap="square" rtlCol="0">
            <a:spAutoFit/>
          </a:bodyPr>
          <a:lstStyle/>
          <a:p>
            <a:r>
              <a:rPr lang="en-US" dirty="0" smtClean="0"/>
              <a:t>Example of Role Hierarchy</a:t>
            </a:r>
            <a:endParaRPr lang="en-US" dirty="0"/>
          </a:p>
        </p:txBody>
      </p:sp>
      <p:sp>
        <p:nvSpPr>
          <p:cNvPr id="9" name="TextBox 8"/>
          <p:cNvSpPr txBox="1"/>
          <p:nvPr/>
        </p:nvSpPr>
        <p:spPr>
          <a:xfrm>
            <a:off x="5029200" y="5943600"/>
            <a:ext cx="3429000" cy="646331"/>
          </a:xfrm>
          <a:prstGeom prst="rect">
            <a:avLst/>
          </a:prstGeom>
          <a:noFill/>
        </p:spPr>
        <p:txBody>
          <a:bodyPr wrap="square" rtlCol="0">
            <a:spAutoFit/>
          </a:bodyPr>
          <a:lstStyle/>
          <a:p>
            <a:pPr algn="ctr"/>
            <a:r>
              <a:rPr lang="en-US" dirty="0" smtClean="0"/>
              <a:t>Limiting the scope of inheritance:</a:t>
            </a:r>
          </a:p>
          <a:p>
            <a:pPr algn="ctr"/>
            <a:r>
              <a:rPr lang="en-US" dirty="0" smtClean="0"/>
              <a:t>Role Hierarchy with </a:t>
            </a:r>
            <a:r>
              <a:rPr lang="en-US" i="1" dirty="0" smtClean="0"/>
              <a:t>private roles</a:t>
            </a:r>
            <a:endParaRPr lang="en-US" i="1" dirty="0"/>
          </a:p>
        </p:txBody>
      </p:sp>
    </p:spTree>
    <p:extLst>
      <p:ext uri="{BB962C8B-B14F-4D97-AF65-F5344CB8AC3E}">
        <p14:creationId xmlns:p14="http://schemas.microsoft.com/office/powerpoint/2010/main" val="328827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RBAC</a:t>
            </a:r>
            <a:r>
              <a:rPr lang="en-US" baseline="-25000" dirty="0" smtClean="0"/>
              <a:t>2</a:t>
            </a:r>
            <a:r>
              <a:rPr lang="en-US" dirty="0" smtClean="0"/>
              <a:t> </a:t>
            </a:r>
            <a:r>
              <a:rPr lang="en-US" dirty="0"/>
              <a:t>– </a:t>
            </a:r>
            <a:r>
              <a:rPr lang="en-US" dirty="0" smtClean="0"/>
              <a:t>Constraints</a:t>
            </a:r>
            <a:endParaRPr lang="en-US" dirty="0"/>
          </a:p>
        </p:txBody>
      </p:sp>
      <p:sp>
        <p:nvSpPr>
          <p:cNvPr id="3" name="Content Placeholder 2"/>
          <p:cNvSpPr>
            <a:spLocks noGrp="1"/>
          </p:cNvSpPr>
          <p:nvPr>
            <p:ph idx="1"/>
          </p:nvPr>
        </p:nvSpPr>
        <p:spPr/>
        <p:txBody>
          <a:bodyPr/>
          <a:lstStyle/>
          <a:p>
            <a:r>
              <a:rPr lang="en-US" dirty="0" smtClean="0"/>
              <a:t>Reflect higher-level organizational policy</a:t>
            </a:r>
          </a:p>
          <a:p>
            <a:r>
              <a:rPr lang="en-US" b="1" dirty="0" smtClean="0"/>
              <a:t>Mutually exclusive roles</a:t>
            </a:r>
            <a:r>
              <a:rPr lang="en-US" dirty="0" smtClean="0"/>
              <a:t> (U </a:t>
            </a:r>
            <a:r>
              <a:rPr lang="en-US" dirty="0" smtClean="0">
                <a:sym typeface="Wingdings" pitchFamily="2" charset="2"/>
              </a:rPr>
              <a:t> R and R  P)</a:t>
            </a:r>
          </a:p>
          <a:p>
            <a:r>
              <a:rPr lang="en-US" b="1" dirty="0" smtClean="0">
                <a:sym typeface="Wingdings" pitchFamily="2" charset="2"/>
              </a:rPr>
              <a:t>Cardinality</a:t>
            </a:r>
            <a:r>
              <a:rPr lang="en-US" dirty="0" smtClean="0">
                <a:sym typeface="Wingdings" pitchFamily="2" charset="2"/>
              </a:rPr>
              <a:t> – maximum number with respect to role</a:t>
            </a:r>
          </a:p>
          <a:p>
            <a:r>
              <a:rPr lang="en-US" b="1" dirty="0" smtClean="0">
                <a:sym typeface="Wingdings" pitchFamily="2" charset="2"/>
              </a:rPr>
              <a:t>Prerequisite</a:t>
            </a:r>
            <a:r>
              <a:rPr lang="en-US" dirty="0" smtClean="0">
                <a:sym typeface="Wingdings" pitchFamily="2" charset="2"/>
              </a:rPr>
              <a:t> – can assign role only if already assigned prerequisite role</a:t>
            </a:r>
          </a:p>
          <a:p>
            <a:pPr lvl="1"/>
            <a:r>
              <a:rPr lang="en-US" dirty="0" smtClean="0">
                <a:sym typeface="Wingdings" pitchFamily="2" charset="2"/>
              </a:rPr>
              <a:t>Remember, no hierarchies in RBAC</a:t>
            </a:r>
            <a:r>
              <a:rPr lang="en-US" baseline="-25000" dirty="0" smtClean="0">
                <a:sym typeface="Wingdings" pitchFamily="2" charset="2"/>
              </a:rPr>
              <a:t>2</a:t>
            </a:r>
            <a:endParaRPr lang="en-US" baseline="-25000" dirty="0"/>
          </a:p>
        </p:txBody>
      </p:sp>
    </p:spTree>
    <p:extLst>
      <p:ext uri="{BB962C8B-B14F-4D97-AF65-F5344CB8AC3E}">
        <p14:creationId xmlns:p14="http://schemas.microsoft.com/office/powerpoint/2010/main" val="17656094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1753</TotalTime>
  <Words>1579</Words>
  <Application>Microsoft Macintosh PowerPoint</Application>
  <PresentationFormat>On-screen Show (4:3)</PresentationFormat>
  <Paragraphs>231</Paragraphs>
  <Slides>25</Slides>
  <Notes>15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Role-Based Access Control</vt:lpstr>
      <vt:lpstr>Reading Material</vt:lpstr>
      <vt:lpstr>DAC vs RBAC</vt:lpstr>
      <vt:lpstr>Basic RBAC Illustrated</vt:lpstr>
      <vt:lpstr>Access Matrix Representation</vt:lpstr>
      <vt:lpstr>RBAC Reference Models [SCFY96]</vt:lpstr>
      <vt:lpstr>RBAC0 – Base</vt:lpstr>
      <vt:lpstr>RBAC1 – Role Hierarchies</vt:lpstr>
      <vt:lpstr>RBAC2 – Constraints</vt:lpstr>
      <vt:lpstr>RBAC3 – Consolidated Model</vt:lpstr>
      <vt:lpstr>NIST RBAC Model [SFK00]</vt:lpstr>
      <vt:lpstr>Core RBAC</vt:lpstr>
      <vt:lpstr>Hierarchical RBAC</vt:lpstr>
      <vt:lpstr>Static Separation of Duty (SSD)</vt:lpstr>
      <vt:lpstr>Dynamic Separation of Duty (DSD)</vt:lpstr>
      <vt:lpstr>Unspecified by NIST RBAC</vt:lpstr>
      <vt:lpstr>NIST Model Revisited</vt:lpstr>
      <vt:lpstr>Role Engineering (RE)</vt:lpstr>
      <vt:lpstr>Case Study: RBAC for a Bank [SMJ01]</vt:lpstr>
      <vt:lpstr>PowerPoint Presentation</vt:lpstr>
      <vt:lpstr>Architecture</vt:lpstr>
      <vt:lpstr>Role Administration</vt:lpstr>
      <vt:lpstr>Numbers</vt:lpstr>
      <vt:lpstr>Key Points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shinrich</dc:creator>
  <cp:lastModifiedBy>Nikita Borisov</cp:lastModifiedBy>
  <cp:revision>187</cp:revision>
  <dcterms:created xsi:type="dcterms:W3CDTF">2011-09-20T22:56:36Z</dcterms:created>
  <dcterms:modified xsi:type="dcterms:W3CDTF">2012-02-23T17:26:05Z</dcterms:modified>
</cp:coreProperties>
</file>