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vm" ContentType="image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handoutMasterIdLst>
    <p:handoutMasterId r:id="rId6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72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8F0C315-A976-4E68-A9C2-C7822BEF89F0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2056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8AA9FF7-A6CD-4EF5-AF96-D811816CE27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03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altLang="zh-CN" sz="2000" b="0" i="0" u="none" strike="noStrike" kern="1200" cap="none">
        <a:ln>
          <a:noFill/>
        </a:ln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165C3F-4499-4C9A-9B5E-C2D662168AE9}" type="slidenum">
              <a:t>1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471002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2528CE-3526-4E4F-9CCD-093928FD19E1}" type="slidenum">
              <a:t>11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0812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3231DF-F610-4CD0-9B83-E76FB09082B5}" type="slidenum">
              <a:t>12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410958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BB89A3-C9AC-49F9-8F73-23BEF443CE96}" type="slidenum">
              <a:t>13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11505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374326-6238-479C-9FAF-73D00DC799F8}" type="slidenum">
              <a:t>14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69934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ADD299-E8AC-4D02-A9A9-14E404F80BA0}" type="slidenum">
              <a:t>15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367978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641D21-C257-4DFD-8D47-B5CFF89CA29C}" type="slidenum">
              <a:t>16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57253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F3473-1A5B-4B91-8D26-B131C1D273F6}" type="slidenum">
              <a:t>17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91525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BE7A36-431E-4407-9127-E9C534D0785D}" type="slidenum">
              <a:t>18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139391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4969C1-5837-4A0C-8AB0-1ED35805DB06}" type="slidenum">
              <a:t>19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433173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103D67-E50E-4C6A-90C3-45BAEB50AF47}" type="slidenum">
              <a:t>20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61297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38924F-8E18-48DA-9D50-6E8C3DF3B182}" type="slidenum">
              <a:t>2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69025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5394BF-E5C0-4124-BFF6-0AB717FE9A2B}" type="slidenum">
              <a:t>21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6041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530F3C-D6F9-45C7-8B22-6D5AA929B79A}" type="slidenum">
              <a:t>22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47045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5D7D83-24D4-4C07-9F44-501716C30283}" type="slidenum">
              <a:t>23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57699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27E6ED-ECCA-43C2-9824-2A1CE6C1E4B8}" type="slidenum">
              <a:t>24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598039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3DE20A-842D-450A-A8AA-082116F25BCB}" type="slidenum">
              <a:t>25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587767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43826A-864E-413C-8CEB-3C12BF3CBB30}" type="slidenum">
              <a:t>26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057430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957673-F8B9-4CD9-8973-6E9AF2D183BC}" type="slidenum">
              <a:t>27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992469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3EB4A7-F43D-44D5-A3BE-E855E42AEF4D}" type="slidenum">
              <a:t>28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4167847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5726A6-9EBF-4C0E-9BBD-575F7522C50D}" type="slidenum">
              <a:t>29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5899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9F07D8-BFBE-4880-87CF-21121ED05826}" type="slidenum">
              <a:t>30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64878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F9707D-802F-4321-A47A-6F7DB00B7CA3}" type="slidenum">
              <a:t>4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44088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2934C6-A804-47BF-8205-8BAF23BE3832}" type="slidenum">
              <a:t>31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14244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3E3944-1CC4-41E0-B51F-F27FCEDAF1A2}" type="slidenum">
              <a:t>32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863323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A13F26-EF88-454D-8C7B-7799ABBD0264}" type="slidenum">
              <a:t>33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143808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1AF39D4-B4DE-4D3A-8977-1C503E6287E0}" type="slidenum">
              <a:t>34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664276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308BE5-395F-4A21-837F-245FA4C48514}" type="slidenum">
              <a:t>35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281180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EB2F46-2873-41E8-ACEA-476BACF3C8CA}" type="slidenum">
              <a:t>36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625152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144935A-7FED-4072-920B-AE98137D9074}" type="slidenum">
              <a:t>37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956907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46E352-0E5E-4772-A250-36EBBC9CFA87}" type="slidenum">
              <a:t>38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49557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C856B5-B559-4857-A923-D0696B84A9E9}" type="slidenum">
              <a:t>39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042536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E36F2E-A0A7-4E4A-9903-C869864942AC}" type="slidenum">
              <a:t>40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13607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633726-1BCB-4F11-A11F-38739AB360B1}" type="slidenum">
              <a:t>5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7159748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FEC7D3-4C53-4803-A470-A6D58A9118AD}" type="slidenum">
              <a:t>41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87070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CEF20A-13E1-4F2F-974F-3CC696EAB0E5}" type="slidenum">
              <a:t>42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606251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9592FE-A916-499E-A029-C5976E61927B}" type="slidenum">
              <a:t>43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451194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0A4DBA-8473-43EF-85B8-CC313D03BC32}" type="slidenum">
              <a:t>44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889875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9EB0E3-3098-4109-B66B-A4ACDEF57098}" type="slidenum">
              <a:t>45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759319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E6C557-8978-4560-8D96-ED0C00D76481}" type="slidenum">
              <a:t>46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839659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30FA7A-1350-4F0A-86F9-72F7F65BDDA7}" type="slidenum">
              <a:t>47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5837324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A1BC4-46C9-4A83-868C-19C76273EC92}" type="slidenum">
              <a:t>48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890795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399C85-9738-4375-A750-1F55BD94D7D5}" type="slidenum">
              <a:t>49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6601642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87EC33-717B-4506-84A2-66D911D4C4B3}" type="slidenum">
              <a:t>50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24200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AF3B40-6F09-43C9-9658-65A48D9F3589}" type="slidenum">
              <a:t>6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9664643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23D470-80E6-4275-BA4F-CFDF2334609A}" type="slidenum">
              <a:t>51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338622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85E7F8-4B80-4834-B2B1-243CFB08EE9F}" type="slidenum">
              <a:t>52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41207663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2B7C9B-2B3A-4893-91E4-3B52E7DACFF7}" type="slidenum">
              <a:t>53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146151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63BDAF-C040-45FF-9936-562CE86E6862}" type="slidenum">
              <a:t>54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6436046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B3C573-C202-49A5-B4E2-077B1BAAD9F1}" type="slidenum">
              <a:t>55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6895983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85D964-2ACC-4CF7-BD64-40C2294625E5}" type="slidenum">
              <a:t>56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358393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158131-D7BF-4BC2-8E8A-6D30031A3C07}" type="slidenum">
              <a:t>57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3602807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4B74E5-DD82-40D1-B4D9-84F1EA548D1E}" type="slidenum">
              <a:t>58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41749945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37578D-6742-4DBB-B571-D6E05989E6C5}" type="slidenum">
              <a:t>59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594783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E3A4D1-BCE0-41BA-A5E9-F0DA59446632}" type="slidenum">
              <a:t>60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43713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3815CB-BCFC-4531-BEB5-A6ED3CC23D89}" type="slidenum">
              <a:t>7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51961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B54555-04A1-4AA7-AC72-E805AA447613}" type="slidenum">
              <a:t>8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359386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410A3A-C38F-490F-9C40-D243435CC4B7}" type="slidenum">
              <a:t>9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164870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2AEC47-A623-42FE-8A20-DD9D0F5FDF04}" type="slidenum">
              <a:t>10</a:t>
            </a:fld>
            <a:endParaRPr lang="de-DE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6079" y="934199"/>
            <a:ext cx="5871960" cy="46108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830159" y="5840640"/>
            <a:ext cx="6643799" cy="5533200"/>
          </a:xfrm>
        </p:spPr>
        <p:txBody>
          <a:bodyPr/>
          <a:lstStyle/>
          <a:p>
            <a:endParaRPr lang="de-DE" altLang="zh-CN" sz="3230"/>
          </a:p>
        </p:txBody>
      </p:sp>
    </p:spTree>
    <p:extLst>
      <p:ext uri="{BB962C8B-B14F-4D97-AF65-F5344CB8AC3E}">
        <p14:creationId xmlns:p14="http://schemas.microsoft.com/office/powerpoint/2010/main" val="242312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72615D-10F2-4FA5-880D-97BAA9747FE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3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71ABBE-3890-4332-B141-7CEF69D53A3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49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5793FD-4E8F-4E48-AF6D-2F571A71F8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6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5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8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239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2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09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108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870D9-4D12-4629-B41C-2C50B9160BE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04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20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2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6613" y="-68263"/>
            <a:ext cx="2389187" cy="6221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463" y="-68263"/>
            <a:ext cx="7016750" cy="6221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2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7FE22-5DCB-4815-BBFA-048242F8291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7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2C3795-989A-44B6-B55A-4F4E507BD3A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00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7C6FAB-8648-4963-A06D-5E3BFD957CD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57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45227D-3988-47E0-AC8A-456CE564C62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264B4E-7FA2-4FAC-8309-6889A141C53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9C9AA5-6C31-4B7B-94FA-CD27783ECFE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61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40A4-AE17-4C39-9472-DF20CC564CB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15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F29C2B8-5F68-4031-ABE5-9738C8F8DE91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de-DE" altLang="zh-CN" sz="4400" b="0" i="0" u="none" strike="noStrike" kern="1200" cap="none">
          <a:ln>
            <a:noFill/>
          </a:ln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altLang="zh-CN" sz="3200" b="0" i="0" u="none" strike="noStrike" kern="1200" cap="none">
          <a:ln>
            <a:noFill/>
          </a:ln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/>
          <p:nvPr/>
        </p:nvSpPr>
        <p:spPr>
          <a:xfrm>
            <a:off x="93600" y="505439"/>
            <a:ext cx="9878400" cy="0"/>
          </a:xfrm>
          <a:prstGeom prst="line">
            <a:avLst/>
          </a:prstGeom>
          <a:noFill/>
          <a:ln w="19080">
            <a:solidFill>
              <a:srgbClr val="595959"/>
            </a:solidFill>
            <a:prstDash val="solid"/>
          </a:ln>
        </p:spPr>
        <p:txBody>
          <a:bodyPr vert="horz" wrap="square" lIns="90000" tIns="45000" rIns="90000" bIns="4500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Bild 1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8787960" y="261360"/>
            <a:ext cx="1078559" cy="5115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7640" y="-68760"/>
            <a:ext cx="8567640" cy="68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Subtitle 2"/>
          <p:cNvSpPr txBox="1">
            <a:spLocks noGrp="1"/>
          </p:cNvSpPr>
          <p:nvPr>
            <p:ph type="subTitle" sz="quarter" idx="4294967295"/>
          </p:nvPr>
        </p:nvSpPr>
        <p:spPr>
          <a:xfrm>
            <a:off x="167760" y="671760"/>
            <a:ext cx="9743400" cy="67194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de-DE"/>
              <a:t>Click to edit text</a:t>
            </a:r>
          </a:p>
        </p:txBody>
      </p:sp>
      <p:sp>
        <p:nvSpPr>
          <p:cNvPr id="6" name="文本占位符 5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1559"/>
        </a:spcBef>
        <a:spcAft>
          <a:spcPts val="0"/>
        </a:spcAft>
        <a:tabLst/>
        <a:defRPr lang="en-US" altLang="zh-CN" sz="3090" b="0" i="0" u="none" strike="noStrike" kern="1200" cap="none" spc="0" baseline="0">
          <a:ln>
            <a:noFill/>
          </a:ln>
          <a:solidFill>
            <a:srgbClr val="000000"/>
          </a:solidFill>
          <a:latin typeface="Calibri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6.sv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999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Wenbin Yang</a:t>
            </a:r>
          </a:p>
          <a:p>
            <a:pPr marL="0" marR="0" lvl="0" indent="0" algn="ctr" rtl="0" hangingPunct="0"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Bachelor Thesis Project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000" y="1628280"/>
            <a:ext cx="8829360" cy="1253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 algn="ctr" rtl="0" hangingPunct="1">
              <a:lnSpc>
                <a:spcPct val="100000"/>
              </a:lnSpc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Mangal" pitchFamily="2"/>
              </a:rPr>
              <a:t>Simulation of</a:t>
            </a:r>
          </a:p>
          <a:p>
            <a:pPr lvl="0" algn="ctr" rtl="0" hangingPunct="1">
              <a:lnSpc>
                <a:spcPct val="100000"/>
              </a:lnSpc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Mangal" pitchFamily="2"/>
              </a:rPr>
              <a:t>spike induced field in turtle's cortex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Soma doesn't contribute so much as we thought before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60" y="4320000"/>
            <a:ext cx="10079640" cy="3359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17160" y="4104000"/>
            <a:ext cx="22748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Soma: 300, syn: 110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44000" y="1007999"/>
            <a:ext cx="9936000" cy="29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88000" y="661680"/>
            <a:ext cx="2148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Soma: 300, syn: 60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00000" y="360000"/>
            <a:ext cx="324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Cut unrelated part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The simulation idea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7999" y="1440000"/>
            <a:ext cx="7776000" cy="468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Make a kernel of potential field around soma of specific neuron.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Then use interpolation method to superimposed all influence of all synapses.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Radically average the LFP</a:t>
            </a:r>
          </a:p>
        </p:txBody>
      </p:sp>
      <p:sp>
        <p:nvSpPr>
          <p:cNvPr id="3" name="直接连接符 2"/>
          <p:cNvSpPr/>
          <p:nvPr/>
        </p:nvSpPr>
        <p:spPr>
          <a:xfrm>
            <a:off x="5616000" y="2317320"/>
            <a:ext cx="144000" cy="1264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直接连接符 3"/>
          <p:cNvSpPr/>
          <p:nvPr/>
        </p:nvSpPr>
        <p:spPr>
          <a:xfrm flipV="1">
            <a:off x="5976000" y="2317320"/>
            <a:ext cx="360000" cy="129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直接连接符 4"/>
          <p:cNvSpPr/>
          <p:nvPr/>
        </p:nvSpPr>
        <p:spPr>
          <a:xfrm>
            <a:off x="5832000" y="4189319"/>
            <a:ext cx="0" cy="64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04000" y="2677320"/>
            <a:ext cx="2808000" cy="1831680"/>
            <a:chOff x="4104000" y="2677320"/>
            <a:chExt cx="2808000" cy="1831680"/>
          </a:xfrm>
        </p:grpSpPr>
        <p:sp>
          <p:nvSpPr>
            <p:cNvPr id="7" name="任意多边形 6"/>
            <p:cNvSpPr/>
            <p:nvPr/>
          </p:nvSpPr>
          <p:spPr>
            <a:xfrm>
              <a:off x="5544000" y="354132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直接连接符 7"/>
            <p:cNvSpPr/>
            <p:nvPr/>
          </p:nvSpPr>
          <p:spPr>
            <a:xfrm>
              <a:off x="5040000" y="2749320"/>
              <a:ext cx="576000" cy="935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直接连接符 8"/>
            <p:cNvSpPr/>
            <p:nvPr/>
          </p:nvSpPr>
          <p:spPr>
            <a:xfrm>
              <a:off x="4608000" y="3109319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直接连接符 9"/>
            <p:cNvSpPr/>
            <p:nvPr/>
          </p:nvSpPr>
          <p:spPr>
            <a:xfrm flipV="1">
              <a:off x="6120000" y="2749320"/>
              <a:ext cx="792000" cy="935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 flipH="1">
              <a:off x="4896000" y="3901320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04000" y="2677320"/>
              <a:ext cx="91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Synaptic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input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24000" y="4019040"/>
              <a:ext cx="73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Return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current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64000" y="5125319"/>
            <a:ext cx="2592000" cy="490680"/>
            <a:chOff x="4464000" y="5125319"/>
            <a:chExt cx="2592000" cy="490680"/>
          </a:xfrm>
        </p:grpSpPr>
        <p:sp>
          <p:nvSpPr>
            <p:cNvPr id="15" name="直接连接符 14"/>
            <p:cNvSpPr/>
            <p:nvPr/>
          </p:nvSpPr>
          <p:spPr>
            <a:xfrm>
              <a:off x="4464000" y="5125319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48640" y="5269679"/>
              <a:ext cx="676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MEA</a:t>
              </a:r>
            </a:p>
          </p:txBody>
        </p:sp>
      </p:grpSp>
      <p:sp>
        <p:nvSpPr>
          <p:cNvPr id="17" name="直接连接符 16"/>
          <p:cNvSpPr/>
          <p:nvPr/>
        </p:nvSpPr>
        <p:spPr>
          <a:xfrm flipV="1">
            <a:off x="3960000" y="2461320"/>
            <a:ext cx="0" cy="25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112000" y="2951999"/>
            <a:ext cx="216000" cy="21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C5000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-648000" y="3528000"/>
            <a:ext cx="360" cy="72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直接连接符 19"/>
          <p:cNvSpPr/>
          <p:nvPr/>
        </p:nvSpPr>
        <p:spPr>
          <a:xfrm>
            <a:off x="5184000" y="2160000"/>
            <a:ext cx="72000" cy="3600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999" y="1872000"/>
            <a:ext cx="216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Average over 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φ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 for each r position.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43999" y="1368000"/>
            <a:ext cx="2232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State it in a different  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Average over z-zone</a:t>
            </a:r>
          </a:p>
        </p:txBody>
      </p:sp>
      <p:sp>
        <p:nvSpPr>
          <p:cNvPr id="3" name="直接连接符 2"/>
          <p:cNvSpPr/>
          <p:nvPr/>
        </p:nvSpPr>
        <p:spPr>
          <a:xfrm>
            <a:off x="4968000" y="2101320"/>
            <a:ext cx="144000" cy="1264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直接连接符 3"/>
          <p:cNvSpPr/>
          <p:nvPr/>
        </p:nvSpPr>
        <p:spPr>
          <a:xfrm flipV="1">
            <a:off x="5328000" y="2101320"/>
            <a:ext cx="360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直接连接符 4"/>
          <p:cNvSpPr/>
          <p:nvPr/>
        </p:nvSpPr>
        <p:spPr>
          <a:xfrm>
            <a:off x="5184000" y="3973319"/>
            <a:ext cx="0" cy="64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56000" y="2461320"/>
            <a:ext cx="2807999" cy="1831680"/>
            <a:chOff x="3456000" y="2461320"/>
            <a:chExt cx="2807999" cy="1831680"/>
          </a:xfrm>
        </p:grpSpPr>
        <p:sp>
          <p:nvSpPr>
            <p:cNvPr id="7" name="任意多边形 6"/>
            <p:cNvSpPr/>
            <p:nvPr/>
          </p:nvSpPr>
          <p:spPr>
            <a:xfrm>
              <a:off x="4896000" y="3325319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直接连接符 7"/>
            <p:cNvSpPr/>
            <p:nvPr/>
          </p:nvSpPr>
          <p:spPr>
            <a:xfrm>
              <a:off x="4392000" y="2533320"/>
              <a:ext cx="576000" cy="935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直接连接符 8"/>
            <p:cNvSpPr/>
            <p:nvPr/>
          </p:nvSpPr>
          <p:spPr>
            <a:xfrm>
              <a:off x="3960000" y="2893319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直接连接符 9"/>
            <p:cNvSpPr/>
            <p:nvPr/>
          </p:nvSpPr>
          <p:spPr>
            <a:xfrm flipV="1">
              <a:off x="5472000" y="2533320"/>
              <a:ext cx="791999" cy="935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 flipH="1">
              <a:off x="4248000" y="3685319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56000" y="2461320"/>
              <a:ext cx="91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Synaptic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input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76000" y="3803040"/>
              <a:ext cx="73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Return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current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16000" y="4909319"/>
            <a:ext cx="2592000" cy="490680"/>
            <a:chOff x="3816000" y="4909319"/>
            <a:chExt cx="2592000" cy="490680"/>
          </a:xfrm>
        </p:grpSpPr>
        <p:sp>
          <p:nvSpPr>
            <p:cNvPr id="15" name="直接连接符 14"/>
            <p:cNvSpPr/>
            <p:nvPr/>
          </p:nvSpPr>
          <p:spPr>
            <a:xfrm>
              <a:off x="3816000" y="4909319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0639" y="5053679"/>
              <a:ext cx="676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MEA</a:t>
              </a:r>
            </a:p>
          </p:txBody>
        </p:sp>
      </p:grpSp>
      <p:sp>
        <p:nvSpPr>
          <p:cNvPr id="17" name="直接连接符 16"/>
          <p:cNvSpPr/>
          <p:nvPr/>
        </p:nvSpPr>
        <p:spPr>
          <a:xfrm flipV="1">
            <a:off x="3311999" y="2245320"/>
            <a:ext cx="0" cy="25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直接连接符 17"/>
          <p:cNvSpPr/>
          <p:nvPr/>
        </p:nvSpPr>
        <p:spPr>
          <a:xfrm>
            <a:off x="2232000" y="2664000"/>
            <a:ext cx="5040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直接连接符 18"/>
          <p:cNvSpPr/>
          <p:nvPr/>
        </p:nvSpPr>
        <p:spPr>
          <a:xfrm>
            <a:off x="2232000" y="3096000"/>
            <a:ext cx="5040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80000" y="2520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z=140 um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0000" y="3096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z=130 um</a:t>
            </a:r>
          </a:p>
        </p:txBody>
      </p:sp>
      <p:sp>
        <p:nvSpPr>
          <p:cNvPr id="22" name="直接连接符 21"/>
          <p:cNvSpPr/>
          <p:nvPr/>
        </p:nvSpPr>
        <p:spPr>
          <a:xfrm>
            <a:off x="4608000" y="2533320"/>
            <a:ext cx="360000" cy="0"/>
          </a:xfrm>
          <a:prstGeom prst="line">
            <a:avLst/>
          </a:prstGeom>
          <a:noFill/>
          <a:ln w="0">
            <a:solidFill>
              <a:srgbClr val="80808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直接连接符 22"/>
          <p:cNvSpPr/>
          <p:nvPr/>
        </p:nvSpPr>
        <p:spPr>
          <a:xfrm>
            <a:off x="4680000" y="2808000"/>
            <a:ext cx="360000" cy="0"/>
          </a:xfrm>
          <a:prstGeom prst="line">
            <a:avLst/>
          </a:prstGeom>
          <a:noFill/>
          <a:ln w="0">
            <a:solidFill>
              <a:srgbClr val="80808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直接连接符 23"/>
          <p:cNvSpPr/>
          <p:nvPr/>
        </p:nvSpPr>
        <p:spPr>
          <a:xfrm>
            <a:off x="5256000" y="2448000"/>
            <a:ext cx="360000" cy="0"/>
          </a:xfrm>
          <a:prstGeom prst="line">
            <a:avLst/>
          </a:prstGeom>
          <a:noFill/>
          <a:ln w="0">
            <a:solidFill>
              <a:srgbClr val="80808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直接连接符 24"/>
          <p:cNvSpPr/>
          <p:nvPr/>
        </p:nvSpPr>
        <p:spPr>
          <a:xfrm>
            <a:off x="5688000" y="2808000"/>
            <a:ext cx="360000" cy="0"/>
          </a:xfrm>
          <a:prstGeom prst="line">
            <a:avLst/>
          </a:prstGeom>
          <a:noFill/>
          <a:ln w="0">
            <a:solidFill>
              <a:srgbClr val="80808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直接连接符 25"/>
          <p:cNvSpPr/>
          <p:nvPr/>
        </p:nvSpPr>
        <p:spPr>
          <a:xfrm>
            <a:off x="5112000" y="3024000"/>
            <a:ext cx="360000" cy="0"/>
          </a:xfrm>
          <a:prstGeom prst="line">
            <a:avLst/>
          </a:prstGeom>
          <a:noFill/>
          <a:ln w="0">
            <a:solidFill>
              <a:srgbClr val="80808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4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Get kernel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>
                <a:spLocks noResize="1"/>
              </p:cNvSpPr>
              <p:nvPr/>
            </p:nvSpPr>
            <p:spPr>
              <a:xfrm>
                <a:off x="1080000" y="1152000"/>
                <a:ext cx="2880000" cy="151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en-US" i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1152000"/>
                <a:ext cx="2880000" cy="151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88000" y="5117760"/>
            <a:ext cx="5400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 is the distance between the projected point of synapse and the site on the MEA.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直接连接符 4"/>
          <p:cNvSpPr/>
          <p:nvPr/>
        </p:nvSpPr>
        <p:spPr>
          <a:xfrm>
            <a:off x="7272000" y="1669319"/>
            <a:ext cx="144000" cy="1264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直接连接符 5"/>
          <p:cNvSpPr/>
          <p:nvPr/>
        </p:nvSpPr>
        <p:spPr>
          <a:xfrm flipV="1">
            <a:off x="7632000" y="1669319"/>
            <a:ext cx="360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直接连接符 6"/>
          <p:cNvSpPr/>
          <p:nvPr/>
        </p:nvSpPr>
        <p:spPr>
          <a:xfrm>
            <a:off x="7488000" y="3541320"/>
            <a:ext cx="0" cy="647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60000" y="2029319"/>
            <a:ext cx="2808000" cy="1831681"/>
            <a:chOff x="5760000" y="2029319"/>
            <a:chExt cx="2808000" cy="1831681"/>
          </a:xfrm>
        </p:grpSpPr>
        <p:sp>
          <p:nvSpPr>
            <p:cNvPr id="9" name="任意多边形 8"/>
            <p:cNvSpPr/>
            <p:nvPr/>
          </p:nvSpPr>
          <p:spPr>
            <a:xfrm>
              <a:off x="7200000" y="2893319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直接连接符 9"/>
            <p:cNvSpPr/>
            <p:nvPr/>
          </p:nvSpPr>
          <p:spPr>
            <a:xfrm>
              <a:off x="6696000" y="2101320"/>
              <a:ext cx="576000" cy="936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6263999" y="2461320"/>
              <a:ext cx="648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直接连接符 11"/>
            <p:cNvSpPr/>
            <p:nvPr/>
          </p:nvSpPr>
          <p:spPr>
            <a:xfrm flipV="1">
              <a:off x="7776000" y="2101320"/>
              <a:ext cx="792000" cy="936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直接连接符 12"/>
            <p:cNvSpPr/>
            <p:nvPr/>
          </p:nvSpPr>
          <p:spPr>
            <a:xfrm flipH="1">
              <a:off x="6552000" y="3253319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60000" y="2029319"/>
              <a:ext cx="91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Synaptic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input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80000" y="3371040"/>
              <a:ext cx="73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Return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current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36000" y="4477320"/>
            <a:ext cx="2592000" cy="490680"/>
            <a:chOff x="6336000" y="4477320"/>
            <a:chExt cx="2592000" cy="490680"/>
          </a:xfrm>
        </p:grpSpPr>
        <p:sp>
          <p:nvSpPr>
            <p:cNvPr id="17" name="直接连接符 16"/>
            <p:cNvSpPr/>
            <p:nvPr/>
          </p:nvSpPr>
          <p:spPr>
            <a:xfrm>
              <a:off x="6336000" y="447732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20640" y="4621680"/>
              <a:ext cx="676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MEA</a:t>
              </a:r>
            </a:p>
          </p:txBody>
        </p:sp>
      </p:grpSp>
      <p:sp>
        <p:nvSpPr>
          <p:cNvPr id="19" name="直接连接符 18"/>
          <p:cNvSpPr/>
          <p:nvPr/>
        </p:nvSpPr>
        <p:spPr>
          <a:xfrm flipV="1">
            <a:off x="5616000" y="1813320"/>
            <a:ext cx="0" cy="2591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76800" y="1827000"/>
            <a:ext cx="2952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</a:t>
            </a:r>
          </a:p>
        </p:txBody>
      </p:sp>
      <p:sp>
        <p:nvSpPr>
          <p:cNvPr id="21" name="直接连接符 20"/>
          <p:cNvSpPr/>
          <p:nvPr/>
        </p:nvSpPr>
        <p:spPr>
          <a:xfrm>
            <a:off x="6912000" y="1296000"/>
            <a:ext cx="0" cy="3888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8208000" y="4392000"/>
            <a:ext cx="216000" cy="144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C5000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840000" y="4392000"/>
            <a:ext cx="216000" cy="144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4B1F6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93120" y="4211640"/>
            <a:ext cx="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</a:t>
            </a:r>
          </a:p>
        </p:txBody>
      </p:sp>
      <p:sp>
        <p:nvSpPr>
          <p:cNvPr id="25" name="直接连接符 24"/>
          <p:cNvSpPr/>
          <p:nvPr/>
        </p:nvSpPr>
        <p:spPr>
          <a:xfrm>
            <a:off x="7703999" y="4320000"/>
            <a:ext cx="57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直接连接符 25"/>
          <p:cNvSpPr/>
          <p:nvPr/>
        </p:nvSpPr>
        <p:spPr>
          <a:xfrm flipH="1">
            <a:off x="6912000" y="4315320"/>
            <a:ext cx="576000" cy="9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20000" y="5256000"/>
            <a:ext cx="302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Different z positions for MEA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make the kernel (basic idea and illustration)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L2 pyramidal kernel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L1 inhibitory kernel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L3 inhibitory kernel (with morphology image)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0360" y="1176120"/>
            <a:ext cx="8567640" cy="6840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2000" y="2304000"/>
            <a:ext cx="8496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We are trying to investigate how the height of L2 changes the LFP pattern. Especially for those inversion points.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705320" y="1141920"/>
            <a:ext cx="4928040" cy="32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571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10 um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0000" y="3168000"/>
            <a:ext cx="252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Best fit, and inversion points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732319" y="1672199"/>
            <a:ext cx="4928040" cy="32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07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20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802080" y="11520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800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30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1584000" y="2313360"/>
            <a:ext cx="7056000" cy="2654640"/>
          </a:xfrm>
        </p:spPr>
        <p:txBody>
          <a:bodyPr lIns="0" tIns="0" rIns="0" bIns="0" anchor="ctr"/>
          <a:lstStyle/>
          <a:p>
            <a:pPr lvl="0"/>
            <a:r>
              <a:rPr lang="en-US" sz="5400"/>
              <a:t>Experiment background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88000" y="8640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07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40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58080" y="10800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07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50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32000" y="1276200"/>
            <a:ext cx="491544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07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60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42080" y="14202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07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70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92000" y="12042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43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80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0000" y="10800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83999" y="148643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90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70080" y="13482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2"/>
          <p:cNvSpPr txBox="1">
            <a:spLocks noGrp="1"/>
          </p:cNvSpPr>
          <p:nvPr>
            <p:ph type="title" idx="4294967295"/>
          </p:nvPr>
        </p:nvSpPr>
        <p:spPr>
          <a:xfrm>
            <a:off x="432000" y="0"/>
            <a:ext cx="8567640" cy="6840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83999" y="148643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100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03999" y="1007999"/>
            <a:ext cx="491544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2"/>
          <p:cNvSpPr txBox="1">
            <a:spLocks noGrp="1"/>
          </p:cNvSpPr>
          <p:nvPr>
            <p:ph type="title" idx="4294967295"/>
          </p:nvPr>
        </p:nvSpPr>
        <p:spPr>
          <a:xfrm>
            <a:off x="18000" y="-36000"/>
            <a:ext cx="8567640" cy="6840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83999" y="14868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110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92000" y="1152000"/>
            <a:ext cx="502992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2"/>
          <p:cNvSpPr txBox="1">
            <a:spLocks noGrp="1"/>
          </p:cNvSpPr>
          <p:nvPr>
            <p:ph type="title" idx="4294967295"/>
          </p:nvPr>
        </p:nvSpPr>
        <p:spPr>
          <a:xfrm>
            <a:off x="72360" y="36000"/>
            <a:ext cx="8567640" cy="6840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height of the L2 layer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83999" y="14868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L2 cell layer to MEA is 120 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0360" y="116460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2000" y="2304000"/>
            <a:ext cx="8496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We are trying to find a suitable relative position for stimulated neuron and L2, because this relative distance is hard to measure in the experiment.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Also, we want to investigate how this distance changes the LFP pattern.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3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8000" y="590399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-50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360" y="777960"/>
            <a:ext cx="6623999" cy="50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83999" y="602172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-40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88000" y="864000"/>
            <a:ext cx="5662799" cy="4813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52000" y="1655999"/>
            <a:ext cx="3528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Stress the variance and correspondence with morphology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6000" y="5903999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-30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30920" y="1089000"/>
            <a:ext cx="5977080" cy="46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8000" y="645372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-20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85320" y="1007999"/>
            <a:ext cx="6538680" cy="5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12000" y="638172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-10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45160" y="77796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0000" y="6408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160" y="64800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8000" y="6048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10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360" y="77796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6000" y="5832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20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44000" y="70596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6000" y="594972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30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360" y="77796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40000" y="6048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40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01160" y="77796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2592000" y="754199"/>
            <a:ext cx="5085720" cy="2088000"/>
            <a:chOff x="2592000" y="754199"/>
            <a:chExt cx="5085720" cy="208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lum bright="-50000"/>
              <a:alphaModFix/>
            </a:blip>
            <a:srcRect l="7648" t="29777" r="1709" b="18390"/>
            <a:stretch>
              <a:fillRect/>
            </a:stretch>
          </p:blipFill>
          <p:spPr>
            <a:xfrm>
              <a:off x="2592000" y="754199"/>
              <a:ext cx="5085720" cy="20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lum bright="-50000"/>
              <a:alphaModFix/>
            </a:blip>
            <a:srcRect l="88365" t="2027" r="1745" b="75591"/>
            <a:stretch>
              <a:fillRect/>
            </a:stretch>
          </p:blipFill>
          <p:spPr>
            <a:xfrm>
              <a:off x="2976120" y="837359"/>
              <a:ext cx="590400" cy="9604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3024000" y="2880000"/>
            <a:ext cx="3960000" cy="3762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9080" y="117720"/>
            <a:ext cx="8523000" cy="46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rPr>
              <a:t>Correspondence between neuronal morphology and LFP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000" y="7200000"/>
            <a:ext cx="2098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Pictures from Mark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360" y="24480"/>
            <a:ext cx="8567640" cy="7074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LFP pattern changes with different z-shift between L2 layer and soma of stimulated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43999" y="6048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z-shift is 50 um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160" y="720000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L1 inhibitory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8000" y="936000"/>
            <a:ext cx="2445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The effect is negligible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623999" y="1080000"/>
            <a:ext cx="4429800" cy="4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29160" y="720000"/>
            <a:ext cx="7026840" cy="527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L3 inhibitory neuron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8000" y="936000"/>
            <a:ext cx="7811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The effect is negligible, because the ratio of cell density in L2 and in L3 is 5.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1920" y="1584000"/>
            <a:ext cx="6994079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7200000" y="1512000"/>
            <a:ext cx="4536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80000" y="6120000"/>
            <a:ext cx="4752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L3 to MEA is 10 um, and the height of stimulated pyramidal neuron is at 110 um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28000" y="21600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Re-do the simulation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Predicting power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1.active membrane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1.1 Propagation of AP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1.1.1 Delay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1.1.2 Amplitude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2. ???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Delay of action potential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132560" y="1060200"/>
            <a:ext cx="4915440" cy="36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56000" y="2160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side view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7999" y="5256360"/>
            <a:ext cx="381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Invert the morphology and drop the dendrites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Amplitude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1348200"/>
            <a:ext cx="4915440" cy="3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4944239" y="1368000"/>
            <a:ext cx="4991760" cy="36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007999" y="5256000"/>
            <a:ext cx="381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Invert the morphology and drop the dendrites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4000" y="1728000"/>
            <a:ext cx="6480000" cy="268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Thank Mark for great help and patience!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Thank Mike for providing experiment data!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Thank Torbjørn for his great packages and help of improving the code!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Thank Gilles for giving me this precious chance to be here!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Thank other members in the group!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800" y="134640"/>
            <a:ext cx="3054960" cy="46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600" b="0" i="0" u="none" strike="noStrike" kern="1200" cap="non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rPr>
              <a:t>Acknowledgements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References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Averaged real neuron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538720" y="615240"/>
            <a:ext cx="5309279" cy="34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2831039" y="3960000"/>
            <a:ext cx="5232960" cy="349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 Radical symmetry neuron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232000" y="746640"/>
            <a:ext cx="5309279" cy="34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2376000" y="4104000"/>
            <a:ext cx="5157000" cy="342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3456000" y="2502360"/>
            <a:ext cx="3168000" cy="1673640"/>
          </a:xfrm>
        </p:spPr>
        <p:txBody>
          <a:bodyPr lIns="0" tIns="0" rIns="0" bIns="0" anchor="ctr"/>
          <a:lstStyle/>
          <a:p>
            <a:pPr lvl="0"/>
            <a:r>
              <a:rPr lang="en-US" sz="5400"/>
              <a:t>Simulation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Simplest Neuron Model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460160" y="704520"/>
            <a:ext cx="5309279" cy="34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517039" y="4054320"/>
            <a:ext cx="5157000" cy="349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Soma doesn't contribute so much as we thought before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60" y="4320000"/>
            <a:ext cx="10079640" cy="3359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17160" y="4104000"/>
            <a:ext cx="22748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Soma: 300, syn: 110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44000" y="1007999"/>
            <a:ext cx="9936000" cy="29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88000" y="661680"/>
            <a:ext cx="2148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Soma: 300, syn: 60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17640" y="-68760"/>
            <a:ext cx="10134360" cy="684000"/>
          </a:xfrm>
        </p:spPr>
        <p:txBody>
          <a:bodyPr lIns="0" tIns="0" rIns="0" bIns="0" anchor="ctr"/>
          <a:lstStyle/>
          <a:p>
            <a:pPr lvl="0"/>
            <a:r>
              <a:rPr lang="en-US" sz="2280"/>
              <a:t>soma position won't change the distribution of return current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520000" y="780480"/>
            <a:ext cx="4890240" cy="325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880000" y="4031999"/>
            <a:ext cx="4890240" cy="32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64000" y="1800000"/>
            <a:ext cx="1440000" cy="648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soma 10: syn 60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6000" y="5040000"/>
            <a:ext cx="129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soma 300: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 60: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Flat star, can see some inversion change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16000" y="1728000"/>
            <a:ext cx="10079640" cy="335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76000" y="115200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syn_x:255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609920" y="5035320"/>
            <a:ext cx="3771000" cy="243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552000" y="5616000"/>
            <a:ext cx="2304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LFP pattern, not sure if the oritation is right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L1 inhibitory neuron contributes nothing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878400" y="1708200"/>
            <a:ext cx="4953600" cy="3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912000" y="1872000"/>
            <a:ext cx="2232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the amplitude of L2 pyramidal neuron is about -700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LFP of active membrane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36000" y="1497959"/>
            <a:ext cx="7314840" cy="548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endParaRPr lang="en-US" altLang="zh-CN" sz="228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endParaRPr lang="en-US" altLang="zh-CN" sz="228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endParaRPr lang="en-US" altLang="zh-CN" sz="228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Content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Experiment background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The correspondence between morphology and LFP (recap)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What they do in the experiment and set-ups (need to be clarified)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Simulation goals and results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Reproduce the experiment results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Simulation method (compartmental modeling and return current) (recap)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Homogeneous assumption test (recall)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How to do the simulation (basic idea) (make the kernel) (draw a picture, make it clear)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Sim with the kernel(pyramidal) (done, organize the figures)</a:t>
            </a:r>
          </a:p>
          <a:p>
            <a:pPr marL="0" lvl="3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Height of L2 cell layer</a:t>
            </a:r>
          </a:p>
          <a:p>
            <a:pPr marL="0" lvl="3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Height of zShift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Sim with L3 inhibitory neuron: (easy)</a:t>
            </a:r>
          </a:p>
          <a:p>
            <a:pPr marL="0" lvl="3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The effect is negligible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Sim with L1 inhibitory neuron: (easy)</a:t>
            </a:r>
          </a:p>
          <a:p>
            <a:pPr marL="0" lvl="3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The effect is negligible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Predicting power: (a few results)</a:t>
            </a:r>
          </a:p>
          <a:p>
            <a:pPr marL="0" lvl="2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active membrane</a:t>
            </a:r>
          </a:p>
          <a:p>
            <a:pPr marL="0" lvl="3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Propagation of AP</a:t>
            </a:r>
          </a:p>
          <a:p>
            <a:pPr marL="0" lvl="4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Delay (done)</a:t>
            </a:r>
          </a:p>
          <a:p>
            <a:pPr marL="0" lvl="4" indent="0">
              <a:lnSpc>
                <a:spcPct val="100000"/>
              </a:lnSpc>
              <a:spcBef>
                <a:spcPts val="1559"/>
              </a:spcBef>
              <a:buSzPct val="45000"/>
              <a:buFont typeface="StarSymbol"/>
              <a:buChar char="●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Amplitude (done)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Simulation goals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67760" y="671760"/>
            <a:ext cx="9743400" cy="6719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Reproduce experiment results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If succeed, which means we can use the mechanism underlying the simulation to explain the formation of LFP pattern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Predicting power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Try to implement the active membrane mechanism, to include some high filtering effect;</a:t>
            </a:r>
          </a:p>
          <a:p>
            <a:pPr marL="0" lvl="1" indent="0">
              <a:lnSpc>
                <a:spcPct val="100000"/>
              </a:lnSpc>
              <a:spcBef>
                <a:spcPts val="1559"/>
              </a:spcBef>
              <a:buSzPct val="75000"/>
              <a:buFont typeface="StarSymbol"/>
              <a:buChar char="–"/>
            </a:pPr>
            <a:r>
              <a:rPr lang="en-US" sz="3090">
                <a:solidFill>
                  <a:srgbClr val="000000"/>
                </a:solidFill>
                <a:latin typeface="Calibri"/>
                <a:ea typeface="Microsoft YaHei" pitchFamily="2"/>
              </a:rPr>
              <a:t>Inverse problem, try different morphologies to get different LFP pattern; inversely use LFP pattern to determine neuronal morphology.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sz="2280"/>
              <a:t>How to build a homogeneous kernel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44000" y="522000"/>
            <a:ext cx="9648000" cy="72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467000" y="1301400"/>
            <a:ext cx="7100999" cy="53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任意多边形 4"/>
          <p:cNvSpPr/>
          <p:nvPr/>
        </p:nvSpPr>
        <p:spPr>
          <a:xfrm>
            <a:off x="6480000" y="3671999"/>
            <a:ext cx="432000" cy="36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120000" y="3024000"/>
            <a:ext cx="1296000" cy="1296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3999" y="2893679"/>
            <a:ext cx="2265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Average it radically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0000" y="720000"/>
            <a:ext cx="9288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Elaborate it, 3 steps, 1. insert a single synapse; 2. radically average the LFP with synaptic position as  centre. 3. average over the the z-zone.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6000"/>
            <a:ext cx="4248000" cy="396000"/>
          </a:xfrm>
        </p:spPr>
        <p:txBody>
          <a:bodyPr/>
          <a:lstStyle/>
          <a:p>
            <a:pPr lvl="0" hangingPunct="0"/>
            <a:r>
              <a:rPr lang="en-US" sz="2600">
                <a:latin typeface="Arial" pitchFamily="34"/>
              </a:rPr>
              <a:t>Compartmental Modeling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32000" y="864000"/>
            <a:ext cx="52236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How to make a biological neuron digital?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948680" y="1681200"/>
            <a:ext cx="7267320" cy="5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60000" y="7272000"/>
            <a:ext cx="34268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Adapted from Linden et al. 2006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79278" r="-559" b="64716"/>
          <a:stretch>
            <a:fillRect/>
          </a:stretch>
        </p:blipFill>
        <p:spPr>
          <a:xfrm>
            <a:off x="0" y="4968000"/>
            <a:ext cx="2736000" cy="1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直接连接符 2"/>
          <p:cNvSpPr/>
          <p:nvPr/>
        </p:nvSpPr>
        <p:spPr>
          <a:xfrm>
            <a:off x="7848000" y="2304000"/>
            <a:ext cx="144000" cy="1264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直接连接符 3"/>
          <p:cNvSpPr/>
          <p:nvPr/>
        </p:nvSpPr>
        <p:spPr>
          <a:xfrm flipV="1">
            <a:off x="8208000" y="2304000"/>
            <a:ext cx="360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直接连接符 4"/>
          <p:cNvSpPr/>
          <p:nvPr/>
        </p:nvSpPr>
        <p:spPr>
          <a:xfrm>
            <a:off x="8063999" y="4176000"/>
            <a:ext cx="0" cy="64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36000" y="2664000"/>
            <a:ext cx="2808000" cy="1831679"/>
            <a:chOff x="6336000" y="2664000"/>
            <a:chExt cx="2808000" cy="1831679"/>
          </a:xfrm>
        </p:grpSpPr>
        <p:sp>
          <p:nvSpPr>
            <p:cNvPr id="7" name="任意多边形 6"/>
            <p:cNvSpPr/>
            <p:nvPr/>
          </p:nvSpPr>
          <p:spPr>
            <a:xfrm>
              <a:off x="7776000" y="3528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直接连接符 7"/>
            <p:cNvSpPr/>
            <p:nvPr/>
          </p:nvSpPr>
          <p:spPr>
            <a:xfrm>
              <a:off x="7272000" y="2736000"/>
              <a:ext cx="576000" cy="935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直接连接符 8"/>
            <p:cNvSpPr/>
            <p:nvPr/>
          </p:nvSpPr>
          <p:spPr>
            <a:xfrm>
              <a:off x="6840000" y="3096000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直接连接符 9"/>
            <p:cNvSpPr/>
            <p:nvPr/>
          </p:nvSpPr>
          <p:spPr>
            <a:xfrm flipV="1">
              <a:off x="8352000" y="2736000"/>
              <a:ext cx="792000" cy="935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 flipH="1">
              <a:off x="7128000" y="3888000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36000" y="2664000"/>
              <a:ext cx="91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Synaptic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input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56000" y="4005719"/>
              <a:ext cx="736920" cy="489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Return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4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current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96000" y="5112000"/>
            <a:ext cx="2592000" cy="490680"/>
            <a:chOff x="6696000" y="5112000"/>
            <a:chExt cx="2592000" cy="490680"/>
          </a:xfrm>
        </p:grpSpPr>
        <p:sp>
          <p:nvSpPr>
            <p:cNvPr id="15" name="直接连接符 14"/>
            <p:cNvSpPr/>
            <p:nvPr/>
          </p:nvSpPr>
          <p:spPr>
            <a:xfrm>
              <a:off x="6696000" y="511200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80640" y="5256360"/>
              <a:ext cx="676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rPr>
                <a:t>MEA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>
                <a:spLocks noResize="1"/>
              </p:cNvSpPr>
              <p:nvPr/>
            </p:nvSpPr>
            <p:spPr>
              <a:xfrm>
                <a:off x="2880000" y="3077640"/>
                <a:ext cx="2808000" cy="450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i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3077640"/>
                <a:ext cx="2808000" cy="450359"/>
              </a:xfrm>
              <a:prstGeom prst="rect">
                <a:avLst/>
              </a:prstGeom>
              <a:blipFill rotWithShape="0">
                <a:blip r:embed="rId4"/>
                <a:stretch>
                  <a:fillRect t="-82432" r="-66811" b="-1405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788920" y="3653639"/>
            <a:ext cx="3547080" cy="1223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k: the weight factor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 τ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1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,τ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2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: the time constant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V: the membrane potential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V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0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: rest membrane potential</a:t>
            </a:r>
          </a:p>
        </p:txBody>
      </p:sp>
      <p:pic>
        <p:nvPicPr>
          <p:cNvPr id="19" name="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495720" y="648000"/>
            <a:ext cx="4472280" cy="23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38520" y="105840"/>
            <a:ext cx="2369160" cy="46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600" b="0" i="0" u="none" strike="noStrike" kern="1200" cap="non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rPr>
              <a:t>Return Current</a:t>
            </a:r>
          </a:p>
        </p:txBody>
      </p:sp>
      <p:sp>
        <p:nvSpPr>
          <p:cNvPr id="21" name="直接连接符 20"/>
          <p:cNvSpPr/>
          <p:nvPr/>
        </p:nvSpPr>
        <p:spPr>
          <a:xfrm flipV="1">
            <a:off x="6192000" y="2448000"/>
            <a:ext cx="0" cy="25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2800" y="2461680"/>
            <a:ext cx="2952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</a:t>
            </a:r>
          </a:p>
        </p:txBody>
      </p:sp>
      <p:pic>
        <p:nvPicPr>
          <p:cNvPr id="2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79278" t="34480" b="35268"/>
          <a:stretch>
            <a:fillRect/>
          </a:stretch>
        </p:blipFill>
        <p:spPr>
          <a:xfrm>
            <a:off x="72000" y="3024000"/>
            <a:ext cx="2664000" cy="166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79278" t="65504"/>
          <a:stretch>
            <a:fillRect/>
          </a:stretch>
        </p:blipFill>
        <p:spPr>
          <a:xfrm>
            <a:off x="2592000" y="5112000"/>
            <a:ext cx="2664000" cy="147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72000"/>
            <a:ext cx="8567640" cy="684000"/>
          </a:xfrm>
        </p:spPr>
        <p:txBody>
          <a:bodyPr/>
          <a:lstStyle/>
          <a:p>
            <a:pPr lvl="0"/>
            <a:r>
              <a:rPr lang="en-US" sz="2600">
                <a:latin typeface="Arial" pitchFamily="34"/>
              </a:rPr>
              <a:t>Extracellular potential versus z-position of synaptic input</a:t>
            </a:r>
          </a:p>
        </p:txBody>
      </p:sp>
      <p:sp>
        <p:nvSpPr>
          <p:cNvPr id="3" name="文本框 2"/>
          <p:cNvSpPr txBox="1"/>
          <p:nvPr/>
        </p:nvSpPr>
        <p:spPr>
          <a:xfrm rot="5380800">
            <a:off x="3921574" y="7646267"/>
            <a:ext cx="248183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Extrema Potential (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μ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V)</a:t>
            </a:r>
          </a:p>
        </p:txBody>
      </p:sp>
      <p:sp>
        <p:nvSpPr>
          <p:cNvPr id="4" name="文本框 3"/>
          <p:cNvSpPr txBox="1"/>
          <p:nvPr/>
        </p:nvSpPr>
        <p:spPr>
          <a:xfrm rot="5380800">
            <a:off x="-1177419" y="7964865"/>
            <a:ext cx="28857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Extracellular Potential (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μ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V)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23000" y="6693840"/>
            <a:ext cx="80856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time/ms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41200" y="1325880"/>
            <a:ext cx="3681359" cy="1882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Set soma position as (0,0,0)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Set a single electrode at (0,0,-150)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Insert synaptic input from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z=-50 to z=190 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μ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(20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μ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Liberation Sans" pitchFamily="34"/>
                <a:cs typeface="Liberation Sans" pitchFamily="34"/>
              </a:rPr>
              <a:t>m a trial)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Liberation Sans" pitchFamily="34"/>
              <a:cs typeface="Liberation Sans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Liberation Sans" pitchFamily="34"/>
              <a:cs typeface="Liberation Sans" pitchFamily="34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4134" t="3973" r="60705" b="69084"/>
          <a:stretch>
            <a:fillRect/>
          </a:stretch>
        </p:blipFill>
        <p:spPr>
          <a:xfrm>
            <a:off x="792000" y="4104000"/>
            <a:ext cx="4248000" cy="2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307240" y="4320000"/>
            <a:ext cx="78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high z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95439" y="5773680"/>
            <a:ext cx="7005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low z</a:t>
            </a:r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 l="5570"/>
          <a:stretch>
            <a:fillRect/>
          </a:stretch>
        </p:blipFill>
        <p:spPr>
          <a:xfrm>
            <a:off x="5616000" y="4104000"/>
            <a:ext cx="4464000" cy="298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 t="53861" r="60602"/>
          <a:stretch>
            <a:fillRect/>
          </a:stretch>
        </p:blipFill>
        <p:spPr>
          <a:xfrm>
            <a:off x="557280" y="1108440"/>
            <a:ext cx="4968000" cy="247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任意多边形 11"/>
          <p:cNvSpPr/>
          <p:nvPr/>
        </p:nvSpPr>
        <p:spPr>
          <a:xfrm>
            <a:off x="3096000" y="2520000"/>
            <a:ext cx="72000" cy="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4B1F6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1347</Words>
  <Application>Microsoft Office PowerPoint</Application>
  <PresentationFormat>宽屏</PresentationFormat>
  <Paragraphs>258</Paragraphs>
  <Slides>60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Liberation Sans</vt:lpstr>
      <vt:lpstr>Liberation Serif</vt:lpstr>
      <vt:lpstr>Mangal</vt:lpstr>
      <vt:lpstr>StarSymbol</vt:lpstr>
      <vt:lpstr>宋体</vt:lpstr>
      <vt:lpstr>Microsoft YaHei</vt:lpstr>
      <vt:lpstr>Arial</vt:lpstr>
      <vt:lpstr>Calibri</vt:lpstr>
      <vt:lpstr>Cambria Math</vt:lpstr>
      <vt:lpstr>Segoe UI</vt:lpstr>
      <vt:lpstr>Tahoma</vt:lpstr>
      <vt:lpstr>Times New Roman</vt:lpstr>
      <vt:lpstr>Default</vt:lpstr>
      <vt:lpstr>Title Slide</vt:lpstr>
      <vt:lpstr>PowerPoint 演示文稿</vt:lpstr>
      <vt:lpstr>Experiment background</vt:lpstr>
      <vt:lpstr>PowerPoint 演示文稿</vt:lpstr>
      <vt:lpstr>PowerPoint 演示文稿</vt:lpstr>
      <vt:lpstr>Simulation</vt:lpstr>
      <vt:lpstr>Simulation goals</vt:lpstr>
      <vt:lpstr>Compartmental Modeling</vt:lpstr>
      <vt:lpstr>PowerPoint 演示文稿</vt:lpstr>
      <vt:lpstr>Extracellular potential versus z-position of synaptic input</vt:lpstr>
      <vt:lpstr>Soma doesn't contribute so much as we thought before</vt:lpstr>
      <vt:lpstr>The simulation idea</vt:lpstr>
      <vt:lpstr>Radically average the LFP</vt:lpstr>
      <vt:lpstr>Average over z-zone</vt:lpstr>
      <vt:lpstr>PowerPoint 演示文稿</vt:lpstr>
      <vt:lpstr>make the kernel (basic idea and illustration)</vt:lpstr>
      <vt:lpstr>LFP pattern changes with different height of the L2</vt:lpstr>
      <vt:lpstr>LFP pattern changes with different height of the L2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height of the L2 layer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LFP pattern changes with different z-shift between L2 layer and soma of stimulated neuron</vt:lpstr>
      <vt:lpstr>L1 inhibitory neuron</vt:lpstr>
      <vt:lpstr>L3 inhibitory neuron</vt:lpstr>
      <vt:lpstr>Predicting power</vt:lpstr>
      <vt:lpstr>Delay of action potential</vt:lpstr>
      <vt:lpstr>Amplitude</vt:lpstr>
      <vt:lpstr>PowerPoint 演示文稿</vt:lpstr>
      <vt:lpstr>References</vt:lpstr>
      <vt:lpstr>Averaged real neuron</vt:lpstr>
      <vt:lpstr> Radical symmetry neuron</vt:lpstr>
      <vt:lpstr>Simplest Neuron Model</vt:lpstr>
      <vt:lpstr>Soma doesn't contribute so much as we thought before</vt:lpstr>
      <vt:lpstr>soma position won't change the distribution of return current</vt:lpstr>
      <vt:lpstr>Flat star, can see some inversion change</vt:lpstr>
      <vt:lpstr>L1 inhibitory neuron contributes nothing</vt:lpstr>
      <vt:lpstr>LFP of active membrane</vt:lpstr>
      <vt:lpstr>PowerPoint 演示文稿</vt:lpstr>
      <vt:lpstr>PowerPoint 演示文稿</vt:lpstr>
      <vt:lpstr>PowerPoint 演示文稿</vt:lpstr>
      <vt:lpstr>Content</vt:lpstr>
      <vt:lpstr>How to build a homogeneous kernel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17</cp:revision>
  <dcterms:created xsi:type="dcterms:W3CDTF">2016-05-18T16:29:16Z</dcterms:created>
  <dcterms:modified xsi:type="dcterms:W3CDTF">2018-07-25T06:47:14Z</dcterms:modified>
</cp:coreProperties>
</file>