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1"/>
  </p:notesMasterIdLst>
  <p:sldIdLst>
    <p:sldId id="257" r:id="rId3"/>
    <p:sldId id="286" r:id="rId4"/>
    <p:sldId id="289" r:id="rId5"/>
    <p:sldId id="290" r:id="rId6"/>
    <p:sldId id="291" r:id="rId7"/>
    <p:sldId id="299" r:id="rId8"/>
    <p:sldId id="300" r:id="rId9"/>
    <p:sldId id="292" r:id="rId10"/>
    <p:sldId id="301" r:id="rId11"/>
    <p:sldId id="302" r:id="rId12"/>
    <p:sldId id="303" r:id="rId13"/>
    <p:sldId id="304" r:id="rId14"/>
    <p:sldId id="305" r:id="rId15"/>
    <p:sldId id="293" r:id="rId16"/>
    <p:sldId id="294" r:id="rId17"/>
    <p:sldId id="306" r:id="rId18"/>
    <p:sldId id="295" r:id="rId19"/>
    <p:sldId id="296" r:id="rId20"/>
    <p:sldId id="297" r:id="rId21"/>
    <p:sldId id="312" r:id="rId22"/>
    <p:sldId id="298" r:id="rId23"/>
    <p:sldId id="307" r:id="rId24"/>
    <p:sldId id="308" r:id="rId25"/>
    <p:sldId id="309" r:id="rId26"/>
    <p:sldId id="313" r:id="rId27"/>
    <p:sldId id="310" r:id="rId28"/>
    <p:sldId id="311" r:id="rId29"/>
    <p:sldId id="27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D70"/>
    <a:srgbClr val="FED4F0"/>
    <a:srgbClr val="FB47BF"/>
    <a:srgbClr val="EB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4" autoAdjust="0"/>
    <p:restoredTop sz="78591" autoAdjust="0"/>
  </p:normalViewPr>
  <p:slideViewPr>
    <p:cSldViewPr snapToGrid="0">
      <p:cViewPr varScale="1">
        <p:scale>
          <a:sx n="52" d="100"/>
          <a:sy n="52" d="100"/>
        </p:scale>
        <p:origin x="4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77620-42F7-4298-A139-095E92550388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5E0A-6D1A-4AAA-A0DD-4B3D9037F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9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92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691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156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01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76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346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193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561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93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453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9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1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385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64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1945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11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2198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2423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3021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113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저의 발표는 여기까지 입니다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244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969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002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964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49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081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358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6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9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06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23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6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5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896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831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57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393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70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4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78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40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242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90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6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4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7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4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4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4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59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6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4F0">
            <a:alpha val="4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3146394" y="1356506"/>
            <a:ext cx="5899211" cy="3262543"/>
          </a:xfrm>
          <a:prstGeom prst="round2SameRect">
            <a:avLst>
              <a:gd name="adj1" fmla="val 0"/>
              <a:gd name="adj2" fmla="val 3737"/>
            </a:avLst>
          </a:prstGeom>
          <a:solidFill>
            <a:schemeClr val="bg1"/>
          </a:solidFill>
          <a:ln>
            <a:noFill/>
          </a:ln>
          <a:effectLst>
            <a:outerShdw blurRad="241300" dist="4318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헤드퍼스트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DA - chap 13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데이터 정리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순서를 부여하라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46394" y="1010893"/>
            <a:ext cx="5899211" cy="345613"/>
          </a:xfrm>
          <a:prstGeom prst="round2SameRect">
            <a:avLst>
              <a:gd name="adj1" fmla="val 32079"/>
              <a:gd name="adj2" fmla="val 0"/>
            </a:avLst>
          </a:prstGeom>
          <a:solidFill>
            <a:srgbClr val="FB47B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bg1"/>
                </a:solidFill>
              </a:rPr>
              <a:t>수</a:t>
            </a:r>
            <a:r>
              <a:rPr lang="en-US" altLang="ko-KR" b="1" dirty="0">
                <a:solidFill>
                  <a:schemeClr val="bg1"/>
                </a:solidFill>
              </a:rPr>
              <a:t>DA</a:t>
            </a:r>
            <a:r>
              <a:rPr lang="ko-KR" altLang="en-US" b="1" dirty="0">
                <a:solidFill>
                  <a:schemeClr val="bg1"/>
                </a:solidFill>
              </a:rPr>
              <a:t>쟁이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208746" y="5226518"/>
            <a:ext cx="5925629" cy="9336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Department of Mathematics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Gyeongsang</a:t>
            </a:r>
            <a:r>
              <a:rPr lang="en-US" altLang="ko-KR" dirty="0">
                <a:solidFill>
                  <a:schemeClr val="tx1"/>
                </a:solidFill>
              </a:rPr>
              <a:t> National University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Youngmin</a:t>
            </a:r>
            <a:r>
              <a:rPr lang="en-US" altLang="ko-KR" dirty="0">
                <a:solidFill>
                  <a:schemeClr val="tx1"/>
                </a:solidFill>
              </a:rPr>
              <a:t> Shin </a:t>
            </a:r>
          </a:p>
        </p:txBody>
      </p:sp>
    </p:spTree>
    <p:extLst>
      <p:ext uri="{BB962C8B-B14F-4D97-AF65-F5344CB8AC3E}">
        <p14:creationId xmlns:p14="http://schemas.microsoft.com/office/powerpoint/2010/main" val="155050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79" y="635618"/>
            <a:ext cx="90339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7.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엑셀은 구분 기호를 사용해 데이터를 열로 분할합니다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58237F-A57E-4797-BFFF-7BD619A9C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79" y="1210584"/>
            <a:ext cx="7390470" cy="5210359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4B27B561-9AD2-4BDE-A8E5-067416630648}"/>
              </a:ext>
            </a:extLst>
          </p:cNvPr>
          <p:cNvSpPr/>
          <p:nvPr/>
        </p:nvSpPr>
        <p:spPr>
          <a:xfrm>
            <a:off x="7549977" y="1687073"/>
            <a:ext cx="580769" cy="704335"/>
          </a:xfrm>
          <a:prstGeom prst="ellipse">
            <a:avLst/>
          </a:prstGeom>
          <a:solidFill>
            <a:schemeClr val="accent1">
              <a:alpha val="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51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79" y="635618"/>
            <a:ext cx="90339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7.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엑셀은 구분 기호를 사용해 데이터를 열로 분할합니다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58D026-584E-4825-B895-521C74CB3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79" y="1210584"/>
            <a:ext cx="4952906" cy="52427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64917C-0E5D-4E4D-A3D4-DF505EE8C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925" y="1210584"/>
            <a:ext cx="5005737" cy="5236569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610887E6-A391-4251-93C0-216FBB922A62}"/>
              </a:ext>
            </a:extLst>
          </p:cNvPr>
          <p:cNvSpPr/>
          <p:nvPr/>
        </p:nvSpPr>
        <p:spPr>
          <a:xfrm>
            <a:off x="944953" y="2372497"/>
            <a:ext cx="4492020" cy="1149179"/>
          </a:xfrm>
          <a:prstGeom prst="ellipse">
            <a:avLst/>
          </a:prstGeom>
          <a:solidFill>
            <a:schemeClr val="accent1">
              <a:alpha val="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E00CD18-F2F4-4FE1-9D63-97E9B7B6BAED}"/>
              </a:ext>
            </a:extLst>
          </p:cNvPr>
          <p:cNvSpPr/>
          <p:nvPr/>
        </p:nvSpPr>
        <p:spPr>
          <a:xfrm>
            <a:off x="5897859" y="2905074"/>
            <a:ext cx="1466768" cy="657387"/>
          </a:xfrm>
          <a:prstGeom prst="ellipse">
            <a:avLst/>
          </a:prstGeom>
          <a:solidFill>
            <a:schemeClr val="accent1">
              <a:alpha val="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8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79" y="635618"/>
            <a:ext cx="90339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7.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엑셀은 구분 기호를 사용해 데이터를 열로 분할합니다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5A78870-B2E8-4918-8D0F-24641583B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85" y="1516570"/>
            <a:ext cx="5376012" cy="47058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60C5FF-7D24-47E1-A125-14D1B23C9BB4}"/>
              </a:ext>
            </a:extLst>
          </p:cNvPr>
          <p:cNvSpPr txBox="1"/>
          <p:nvPr/>
        </p:nvSpPr>
        <p:spPr>
          <a:xfrm>
            <a:off x="6783859" y="2022803"/>
            <a:ext cx="4300152" cy="294728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데이터가 제대로 열 단위로 분리 됨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데이터가 각 부분으로 분리되어 있기 때문에 필요한 각 부분을 개별적으로 조작할 수 있음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6902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79" y="635618"/>
            <a:ext cx="90339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7.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엑셀은 구분 기호를 사용해 데이터를 열로 분할합니다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대각선 방향의 모서리가 둥근 사각형 75">
            <a:extLst>
              <a:ext uri="{FF2B5EF4-FFF2-40B4-BE49-F238E27FC236}">
                <a16:creationId xmlns:a16="http://schemas.microsoft.com/office/drawing/2014/main" id="{AADA9F03-82AD-4585-83B4-BE1098B4CE00}"/>
              </a:ext>
            </a:extLst>
          </p:cNvPr>
          <p:cNvSpPr/>
          <p:nvPr/>
        </p:nvSpPr>
        <p:spPr>
          <a:xfrm flipH="1">
            <a:off x="895197" y="1536927"/>
            <a:ext cx="8594791" cy="4685455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FIND: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검색하려는 문자열이 셀의 어느 위치에 있는 지 알려줍니다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LEFT: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셀의 왼쪽 부터 문자열을 가져옵니다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RIGHT: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셀의 오른쪽 부터 문자열을 가져옵니다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TRIM: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셀에서 불필요한 공백을 제거합니다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LEN: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셀의 길이를 알려줍니다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CONCATENATE: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두개의 값을 연결합니다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VALUE: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텍스트로 저장되어 있는 숫자의 값을 반환합니다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SUBSTITUTE: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셀의 불필요한 텍스트를 새로운 텍스트로 바꿉니다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926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79" y="635618"/>
            <a:ext cx="9157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8. SUBSTITUTE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를 사용해 캐럿을 해체할 수 잇습니다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09BC38-06CF-42A2-AC93-0194815DD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14" y="1449054"/>
            <a:ext cx="7834625" cy="19799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1CDB20-7DCE-472B-8907-6434783FB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265" y="2889845"/>
            <a:ext cx="6508021" cy="304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4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9.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모든 이름을 정리했습니다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D97724-C425-44F3-B4C6-DD0F50164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80" y="1372333"/>
            <a:ext cx="6054840" cy="49703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9C956D-F542-4088-AE8F-E18693DF5D5F}"/>
              </a:ext>
            </a:extLst>
          </p:cNvPr>
          <p:cNvSpPr txBox="1"/>
          <p:nvPr/>
        </p:nvSpPr>
        <p:spPr>
          <a:xfrm>
            <a:off x="7105135" y="1886878"/>
            <a:ext cx="2706130" cy="4542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복사 붙여넣기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8209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1015838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10.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성의 패턴을 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SUBSTITUTE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를 사용하기에 너무 복잡합니다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대각선 방향의 모서리가 둥근 사각형 75">
            <a:extLst>
              <a:ext uri="{FF2B5EF4-FFF2-40B4-BE49-F238E27FC236}">
                <a16:creationId xmlns:a16="http://schemas.microsoft.com/office/drawing/2014/main" id="{14913403-D3CC-4FBA-8D47-8177049FD047}"/>
              </a:ext>
            </a:extLst>
          </p:cNvPr>
          <p:cNvSpPr/>
          <p:nvPr/>
        </p:nvSpPr>
        <p:spPr>
          <a:xfrm flipH="1">
            <a:off x="808701" y="1607843"/>
            <a:ext cx="8247078" cy="843754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각 줄마다 패턴이 다르기 때문에 하나씩 하기에 힘들다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AE2E0A-44D3-4CEA-8EF4-6C0AD3B122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07"/>
          <a:stretch/>
        </p:blipFill>
        <p:spPr>
          <a:xfrm>
            <a:off x="1047880" y="2559478"/>
            <a:ext cx="2758002" cy="386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43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11.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텍스트 식의 중첩된 복잡한 패턴을 다룹니다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701" y="1607843"/>
            <a:ext cx="8409440" cy="768382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FIND, LEFT, RIGHT, CONCATENATE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를 다룹니다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57FE7D-999A-4386-9D9D-0130B14AB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58" y="2773484"/>
            <a:ext cx="9018888" cy="2225152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78346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1099864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12. R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에서는 정규 표현식을 사용해 복잡한 데이터 패턴을 처리할 수 있습니다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700" y="1681982"/>
            <a:ext cx="8557721" cy="1793975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정규 표현식은 텍스트 문자열을 찾고 바꾸기 위해 복잡한 패턴을 지정할 수 있는 프로그램 도구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은 정규 표현식을 사용하기 위한 강력한 기능을 가지고 있음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483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13. Sub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명령은 성에 관한 열을 수정했습니다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701" y="1607843"/>
            <a:ext cx="8247078" cy="669510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그 전에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을 통해 데이터를 불러오고 확인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0F927F-0342-4E13-8F58-24EAD6B05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00" y="2490145"/>
            <a:ext cx="8188373" cy="3552309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3788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파산한 경쟁사의 고객 목록을 구했습니다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701" y="1607842"/>
            <a:ext cx="8247078" cy="1246569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파산한 경쟁사의 구직자 목록을 구했습니다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고객은 이 목록에서 채용을 원함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2ED8DB-B7C6-41A6-B011-EC74B31E0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108" y="2500484"/>
            <a:ext cx="5301050" cy="350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74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13. Sub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명령은 성에 관한 열을 수정했습니다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대각선 방향의 모서리가 둥근 사각형 75">
            <a:extLst>
              <a:ext uri="{FF2B5EF4-FFF2-40B4-BE49-F238E27FC236}">
                <a16:creationId xmlns:a16="http://schemas.microsoft.com/office/drawing/2014/main" id="{3F237916-82D0-4856-BF3B-5356C4B9693D}"/>
              </a:ext>
            </a:extLst>
          </p:cNvPr>
          <p:cNvSpPr/>
          <p:nvPr/>
        </p:nvSpPr>
        <p:spPr>
          <a:xfrm flipH="1">
            <a:off x="808699" y="1607843"/>
            <a:ext cx="9089061" cy="801726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Sub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명령을 지정한 패턴과 일치하는 모든 문자를 빈 텍스로 대체 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8FCD09-7093-4021-9960-AA4AD490E7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62"/>
          <a:stretch/>
        </p:blipFill>
        <p:spPr>
          <a:xfrm>
            <a:off x="808699" y="2627273"/>
            <a:ext cx="11131894" cy="8944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6B8F0F-79FB-4239-94C8-6952BDE637DE}"/>
                  </a:ext>
                </a:extLst>
              </p:cNvPr>
              <p:cNvSpPr txBox="1"/>
              <p:nvPr/>
            </p:nvSpPr>
            <p:spPr>
              <a:xfrm>
                <a:off x="653780" y="3861813"/>
                <a:ext cx="4078858" cy="1285288"/>
              </a:xfrm>
              <a:prstGeom prst="rect">
                <a:avLst/>
              </a:prstGeom>
              <a:noFill/>
              <a:ln w="2222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∖∖</m:t>
                    </m:r>
                  </m:oMath>
                </a14:m>
                <a:r>
                  <a:rPr lang="en-US" altLang="ko-KR" b="1" dirty="0"/>
                  <a:t>(” : </a:t>
                </a:r>
                <a:r>
                  <a:rPr lang="ko-KR" altLang="en-US" b="1" dirty="0"/>
                  <a:t>왼쪽 괄호</a:t>
                </a:r>
                <a:endParaRPr lang="en-US" altLang="ko-KR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“.</a:t>
                </a:r>
                <a:r>
                  <a:rPr lang="ko-KR" altLang="en-US" b="1" dirty="0"/>
                  <a:t>*</a:t>
                </a:r>
                <a:r>
                  <a:rPr lang="en-US" altLang="ko-KR" b="1" dirty="0"/>
                  <a:t>” : </a:t>
                </a:r>
                <a:r>
                  <a:rPr lang="ko-KR" altLang="en-US" b="1" dirty="0"/>
                  <a:t>괄호 사이 모든 것</a:t>
                </a:r>
                <a:endParaRPr lang="en-US" altLang="ko-KR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“</a:t>
                </a:r>
                <a:r>
                  <a:rPr lang="en-US" altLang="ko-KR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∖∖</m:t>
                    </m:r>
                  </m:oMath>
                </a14:m>
                <a:r>
                  <a:rPr lang="en-US" altLang="ko-KR" b="1" dirty="0"/>
                  <a:t>)” : </a:t>
                </a:r>
                <a:r>
                  <a:rPr lang="ko-KR" altLang="en-US" b="1" dirty="0"/>
                  <a:t>오른쪽 괄호</a:t>
                </a:r>
                <a:r>
                  <a:rPr lang="en-US" altLang="ko-KR" b="1" dirty="0"/>
                  <a:t> 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6B8F0F-79FB-4239-94C8-6952BDE63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80" y="3861813"/>
                <a:ext cx="4078858" cy="1285288"/>
              </a:xfrm>
              <a:prstGeom prst="rect">
                <a:avLst/>
              </a:prstGeom>
              <a:blipFill>
                <a:blip r:embed="rId4"/>
                <a:stretch>
                  <a:fillRect l="-594" b="-5581"/>
                </a:stretch>
              </a:blipFill>
              <a:ln w="222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086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14.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아직 끝나지 못한 것 같네요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701" y="1607843"/>
            <a:ext cx="8247078" cy="731294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중복된 항복이 있습니다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이를 처리해야 합니다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D958C1-F6B9-4688-8780-C2C22A09E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350" y="2736396"/>
            <a:ext cx="2581275" cy="30670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D8348AB-59D1-4398-88DC-0F619620D630}"/>
              </a:ext>
            </a:extLst>
          </p:cNvPr>
          <p:cNvSpPr/>
          <p:nvPr/>
        </p:nvSpPr>
        <p:spPr>
          <a:xfrm>
            <a:off x="1650349" y="3428999"/>
            <a:ext cx="2674515" cy="401595"/>
          </a:xfrm>
          <a:prstGeom prst="rect">
            <a:avLst/>
          </a:prstGeom>
          <a:solidFill>
            <a:schemeClr val="lt1">
              <a:alpha val="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BB581A-6A2B-47D1-B8E4-0CBBCEFE3193}"/>
              </a:ext>
            </a:extLst>
          </p:cNvPr>
          <p:cNvSpPr/>
          <p:nvPr/>
        </p:nvSpPr>
        <p:spPr>
          <a:xfrm>
            <a:off x="1650348" y="4345173"/>
            <a:ext cx="2674515" cy="401595"/>
          </a:xfrm>
          <a:prstGeom prst="rect">
            <a:avLst/>
          </a:prstGeom>
          <a:solidFill>
            <a:schemeClr val="lt1">
              <a:alpha val="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56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963939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15.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중복된 값을 모아 한눈에 보기 위해 데이터를 정렬합니다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701" y="1607843"/>
            <a:ext cx="8421796" cy="768364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목록이 정렬 되어 있으면 중복을 확인하기 매우 쉬워진다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3615B1-9CA4-40E6-8CF6-39FEE86F8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36" y="2690152"/>
            <a:ext cx="8467725" cy="3476625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82738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79" y="635618"/>
            <a:ext cx="967646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16.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이 데이터는 아마도 관계형 데이터 베이스에서 나온 것 같습니다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701" y="1607842"/>
            <a:ext cx="9323840" cy="2065823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만약 정리 되지 않은 데이터 목록에서 중복되는 요소가 있다면 관계형 데이터 베이스에서 나온 데이터일 가능성이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그렇다면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데이터는 두 개의 테이블을 결합해서 나온 결과물일 가능성이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77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17.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중복된 이름을 삭제합니다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700" y="1607843"/>
            <a:ext cx="8335299" cy="748610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과 엑셀은 모두 중복을 쉽게 제거하는 함수를 제공합니다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584DF-C3BE-485C-A164-687969C0AE5E}"/>
              </a:ext>
            </a:extLst>
          </p:cNvPr>
          <p:cNvSpPr txBox="1"/>
          <p:nvPr/>
        </p:nvSpPr>
        <p:spPr>
          <a:xfrm>
            <a:off x="940741" y="2885629"/>
            <a:ext cx="7634848" cy="113928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5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unique: </a:t>
            </a:r>
            <a:r>
              <a:rPr lang="ko-KR" altLang="en-US" b="1" dirty="0"/>
              <a:t>지정된 벡터 또는 데이터 프레임에서 중복을 제거한 값을 반환합니다</a:t>
            </a:r>
            <a:r>
              <a:rPr lang="en-US" altLang="ko-KR" b="1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300" b="1" dirty="0"/>
          </a:p>
        </p:txBody>
      </p:sp>
    </p:spTree>
    <p:extLst>
      <p:ext uri="{BB962C8B-B14F-4D97-AF65-F5344CB8AC3E}">
        <p14:creationId xmlns:p14="http://schemas.microsoft.com/office/powerpoint/2010/main" val="1822764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17.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중복된 이름을 삭제합니다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584DF-C3BE-485C-A164-687969C0AE5E}"/>
              </a:ext>
            </a:extLst>
          </p:cNvPr>
          <p:cNvSpPr txBox="1"/>
          <p:nvPr/>
        </p:nvSpPr>
        <p:spPr>
          <a:xfrm>
            <a:off x="562402" y="1264070"/>
            <a:ext cx="7634848" cy="113928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5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unique: </a:t>
            </a:r>
            <a:r>
              <a:rPr lang="ko-KR" altLang="en-US" b="1" dirty="0"/>
              <a:t>지정된 벡터 또는 데이터 프레임에서 중복을 제거한 값을 반환합니다</a:t>
            </a:r>
            <a:r>
              <a:rPr lang="en-US" altLang="ko-KR" b="1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3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FC06E1-14E5-4FAA-A1BD-6345D4779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02" y="3642331"/>
            <a:ext cx="7370636" cy="24262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861E46D-C997-46E8-9D83-77EF36315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562" y="2111495"/>
            <a:ext cx="71913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43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18.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제대로 정리된 고유 레코드를 생성합니다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907555" y="1433740"/>
            <a:ext cx="8247078" cy="801726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이제 데이터가 완벽하군요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!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EFA7464-03D7-474C-9F49-6CD2A123D626}"/>
              </a:ext>
            </a:extLst>
          </p:cNvPr>
          <p:cNvSpPr/>
          <p:nvPr/>
        </p:nvSpPr>
        <p:spPr>
          <a:xfrm>
            <a:off x="907555" y="2683809"/>
            <a:ext cx="3133979" cy="1098555"/>
          </a:xfrm>
          <a:prstGeom prst="roundRect">
            <a:avLst/>
          </a:prstGeom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1.</a:t>
            </a:r>
            <a:r>
              <a:rPr lang="ko-KR" altLang="en-US" sz="2000" dirty="0"/>
              <a:t> 원본 데이터의 복사본을 저장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C4876BC-CB86-45CE-BB59-4F165D017F91}"/>
              </a:ext>
            </a:extLst>
          </p:cNvPr>
          <p:cNvSpPr/>
          <p:nvPr/>
        </p:nvSpPr>
        <p:spPr>
          <a:xfrm>
            <a:off x="4675491" y="2683808"/>
            <a:ext cx="3133979" cy="1098555"/>
          </a:xfrm>
          <a:prstGeom prst="roundRect">
            <a:avLst/>
          </a:prstGeom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2.</a:t>
            </a:r>
            <a:r>
              <a:rPr lang="ko-KR" altLang="en-US" sz="2000" dirty="0"/>
              <a:t> 최종적으로 필요한 데이터 집합의 모양을 미리 시각화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14C5434-644F-420E-8982-CFA9320310C7}"/>
              </a:ext>
            </a:extLst>
          </p:cNvPr>
          <p:cNvSpPr/>
          <p:nvPr/>
        </p:nvSpPr>
        <p:spPr>
          <a:xfrm>
            <a:off x="8150468" y="2683807"/>
            <a:ext cx="3133979" cy="1098555"/>
          </a:xfrm>
          <a:prstGeom prst="roundRect">
            <a:avLst/>
          </a:prstGeom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3. </a:t>
            </a:r>
            <a:r>
              <a:rPr lang="ko-KR" altLang="en-US" sz="2000" dirty="0"/>
              <a:t>정돈되지 않은 데이터에서 </a:t>
            </a:r>
            <a:endParaRPr lang="en-US" altLang="ko-KR" sz="2000" dirty="0"/>
          </a:p>
          <a:p>
            <a:pPr algn="ctr"/>
            <a:r>
              <a:rPr lang="ko-KR" altLang="en-US" sz="2000" dirty="0"/>
              <a:t>반복적인 패턴을 찾음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06E2E2-030A-4FE5-8AB7-250251A9B6CB}"/>
              </a:ext>
            </a:extLst>
          </p:cNvPr>
          <p:cNvSpPr/>
          <p:nvPr/>
        </p:nvSpPr>
        <p:spPr>
          <a:xfrm>
            <a:off x="2474544" y="4000260"/>
            <a:ext cx="3133980" cy="1098555"/>
          </a:xfrm>
          <a:prstGeom prst="roundRect">
            <a:avLst/>
          </a:prstGeom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4.</a:t>
            </a:r>
            <a:r>
              <a:rPr lang="ko-KR" altLang="en-US" sz="2000" dirty="0"/>
              <a:t> 정리와 재구성을 수행합니다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A51DF09-1954-4740-86D4-D540C2FBFCF2}"/>
              </a:ext>
            </a:extLst>
          </p:cNvPr>
          <p:cNvSpPr/>
          <p:nvPr/>
        </p:nvSpPr>
        <p:spPr>
          <a:xfrm>
            <a:off x="6965086" y="4000261"/>
            <a:ext cx="3133980" cy="1098555"/>
          </a:xfrm>
          <a:prstGeom prst="roundRect">
            <a:avLst/>
          </a:prstGeom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5.</a:t>
            </a:r>
            <a:r>
              <a:rPr lang="ko-KR" altLang="en-US" sz="2000" dirty="0"/>
              <a:t> 완성된 데이터를 사용합니다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8242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934283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19.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헤드 퍼스트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헌터사는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기세를 몰아 인재를 모집합니다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701" y="1607842"/>
            <a:ext cx="8247078" cy="1246569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우리의 목록은 매우 효과적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!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756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CFCE20-2144-4FB1-A812-78485C693F52}"/>
              </a:ext>
            </a:extLst>
          </p:cNvPr>
          <p:cNvSpPr txBox="1"/>
          <p:nvPr/>
        </p:nvSpPr>
        <p:spPr>
          <a:xfrm>
            <a:off x="3611880" y="2895600"/>
            <a:ext cx="4968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Thank you!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3752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데이터 분석의 알리고 싶지 않은 비밀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699" y="1607843"/>
            <a:ext cx="10324738" cy="2691080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데이터 분석보다 데이터 정리에 더 많은 시간을 보내기도 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데이터는 완벽히 조직화 된 상태로 전달 되지 않는 경우가 많다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데이터를 다시 입력하는 행위는 쓸모없는 행위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데이터를 정리한 후 고객에게 데이터를 통해 얻고자 하는 것을 물어봐야 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이를 통해 고객이 정말로 원하는 형식으로 데이터를 정리하고 있는 지 알 수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7235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1041787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헤드퍼스트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헤드헌터사는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 영업 팀을 위해 명부를 갖고 싶어합니다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701" y="1607842"/>
            <a:ext cx="8841926" cy="1821158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지저분한 원시 데이터에서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이름과 전화번호만을 추출하고 싶음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데이터를 정리하기 전에 원하는 데이터를 시각화 해보는 것이 중요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그 후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일반 적인 전략에 대해 생각해보고 코딩을 시각화 해야함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821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79" y="635618"/>
            <a:ext cx="10146025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정돈되지 않은 데이터를 정리할 때는 준비가 중요합니다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&amp; 5.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조직화한 후에는 데이터 수정이 가능합니다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700" y="2032687"/>
            <a:ext cx="9373268" cy="1007076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나중에 다시 작업을 확인할 수 있도록 반드시 원본 데이터의 복사본을 가지고 있어야합니다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675175F-3659-427C-AFF0-F3AFB82BC5DA}"/>
              </a:ext>
            </a:extLst>
          </p:cNvPr>
          <p:cNvSpPr/>
          <p:nvPr/>
        </p:nvSpPr>
        <p:spPr>
          <a:xfrm>
            <a:off x="1079675" y="3782364"/>
            <a:ext cx="4113081" cy="1311056"/>
          </a:xfrm>
          <a:prstGeom prst="roundRect">
            <a:avLst/>
          </a:prstGeom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1.</a:t>
            </a:r>
            <a:r>
              <a:rPr lang="ko-KR" altLang="en-US" sz="2000" dirty="0"/>
              <a:t> 원본 데이터의 복사본을 저장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41B5A4A-26BF-4F58-A4F7-8F56214C941F}"/>
              </a:ext>
            </a:extLst>
          </p:cNvPr>
          <p:cNvSpPr/>
          <p:nvPr/>
        </p:nvSpPr>
        <p:spPr>
          <a:xfrm>
            <a:off x="6410682" y="3782364"/>
            <a:ext cx="4113081" cy="1311056"/>
          </a:xfrm>
          <a:prstGeom prst="roundRect">
            <a:avLst/>
          </a:prstGeom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2.</a:t>
            </a:r>
            <a:r>
              <a:rPr lang="ko-KR" altLang="en-US" sz="2000" dirty="0"/>
              <a:t> 최종적으로 필요한 데이터 집합의 모양을 미리 시각화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9A52D4C-6231-4FE5-B0F5-3FAFDD1CC9CA}"/>
              </a:ext>
            </a:extLst>
          </p:cNvPr>
          <p:cNvCxnSpPr/>
          <p:nvPr/>
        </p:nvCxnSpPr>
        <p:spPr>
          <a:xfrm>
            <a:off x="5490519" y="4460789"/>
            <a:ext cx="60548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87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79" y="635618"/>
            <a:ext cx="10146025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정돈되지 않은 데이터를 정리할 때는 준비가 중요합니다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&amp; 5.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조직화한 후에는 데이터 수정이 가능합니다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9603804-45E8-4638-B08A-98695897C84C}"/>
              </a:ext>
            </a:extLst>
          </p:cNvPr>
          <p:cNvSpPr/>
          <p:nvPr/>
        </p:nvSpPr>
        <p:spPr>
          <a:xfrm>
            <a:off x="1296859" y="2441966"/>
            <a:ext cx="4113081" cy="1311056"/>
          </a:xfrm>
          <a:prstGeom prst="roundRect">
            <a:avLst/>
          </a:prstGeom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3. </a:t>
            </a:r>
            <a:r>
              <a:rPr lang="ko-KR" altLang="en-US" sz="2000" dirty="0"/>
              <a:t>정돈되지 않은 데이터에서 </a:t>
            </a:r>
            <a:endParaRPr lang="en-US" altLang="ko-KR" sz="2000" dirty="0"/>
          </a:p>
          <a:p>
            <a:pPr algn="ctr"/>
            <a:r>
              <a:rPr lang="ko-KR" altLang="en-US" sz="2000" dirty="0"/>
              <a:t>반복적인 패턴을 찾음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15A305-DD8A-41A2-AA9E-87197C3F8EC5}"/>
              </a:ext>
            </a:extLst>
          </p:cNvPr>
          <p:cNvSpPr txBox="1"/>
          <p:nvPr/>
        </p:nvSpPr>
        <p:spPr>
          <a:xfrm>
            <a:off x="927650" y="4276038"/>
            <a:ext cx="9598282" cy="92333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데이터를 한 줄 씩 다 변경하는 것은 시간이 매우 오래 걸린다</a:t>
            </a:r>
            <a:r>
              <a:rPr lang="en-US" altLang="ko-KR" b="1" dirty="0"/>
              <a:t>. </a:t>
            </a:r>
            <a:r>
              <a:rPr lang="ko-KR" altLang="en-US" b="1" dirty="0"/>
              <a:t>따라서 정돈되지 않은 데이터에서 반복적인 패턴을 찾으면 그 패턴을 활용하여 데이터를 정리하는 식 또는 함수를 작성해서 처리하는 편이 낫다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1683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79" y="635618"/>
            <a:ext cx="10146025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정돈되지 않은 데이터를 정리할 때는 준비가 중요합니다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&amp; 5.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조직화한 후에는 데이터 수정이 가능합니다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E4E67EC-B9AD-4B9C-98AE-F34E41114FA0}"/>
              </a:ext>
            </a:extLst>
          </p:cNvPr>
          <p:cNvSpPr/>
          <p:nvPr/>
        </p:nvSpPr>
        <p:spPr>
          <a:xfrm>
            <a:off x="653779" y="2125753"/>
            <a:ext cx="4113081" cy="1311056"/>
          </a:xfrm>
          <a:prstGeom prst="roundRect">
            <a:avLst/>
          </a:prstGeom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4.</a:t>
            </a:r>
            <a:r>
              <a:rPr lang="ko-KR" altLang="en-US" sz="2000" dirty="0"/>
              <a:t> 정리와 재구성을 수행합니다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266FA0D-A7D8-4DA8-B7D9-22F591D63960}"/>
              </a:ext>
            </a:extLst>
          </p:cNvPr>
          <p:cNvSpPr/>
          <p:nvPr/>
        </p:nvSpPr>
        <p:spPr>
          <a:xfrm>
            <a:off x="5984786" y="2125753"/>
            <a:ext cx="4113081" cy="1311056"/>
          </a:xfrm>
          <a:prstGeom prst="roundRect">
            <a:avLst/>
          </a:prstGeom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5.</a:t>
            </a:r>
            <a:r>
              <a:rPr lang="ko-KR" altLang="en-US" sz="2000" dirty="0"/>
              <a:t> 완성된 데이터를 사용합니다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9623011-7FC4-49CC-B740-54E80AE54B8F}"/>
              </a:ext>
            </a:extLst>
          </p:cNvPr>
          <p:cNvCxnSpPr/>
          <p:nvPr/>
        </p:nvCxnSpPr>
        <p:spPr>
          <a:xfrm>
            <a:off x="5058032" y="2767915"/>
            <a:ext cx="60548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201613-628E-453E-B24C-851BA5DFD79B}"/>
              </a:ext>
            </a:extLst>
          </p:cNvPr>
          <p:cNvSpPr txBox="1"/>
          <p:nvPr/>
        </p:nvSpPr>
        <p:spPr>
          <a:xfrm>
            <a:off x="927650" y="4276038"/>
            <a:ext cx="9598282" cy="64633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패턴을 알게 되면 실제 데이터 수정 작업을 시작할 수 있다</a:t>
            </a:r>
            <a:r>
              <a:rPr lang="en-US" altLang="ko-KR" b="1" dirty="0"/>
              <a:t>. </a:t>
            </a:r>
            <a:r>
              <a:rPr lang="ko-KR" altLang="en-US" b="1" dirty="0"/>
              <a:t>원하는 결과를 얻을 때까지 정리 및 재구성을 반복한다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3662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6. #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을 기호를 구분 기호로 사용합니다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701" y="1607842"/>
            <a:ext cx="8247078" cy="1246569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엑셀은 구분 기호를 통해 분리할 수 있는 데이터 열로 분할 하는 데 유용한 도구가 있습니다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1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79" y="635618"/>
            <a:ext cx="90339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7.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엑셀은 구분 기호를 사용해 데이터를 열로 분할합니다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701" y="1607842"/>
            <a:ext cx="8247078" cy="1246569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간단한 구분 기호로 필드를 구분할 경우에는 엑셀의 텍스트 나누기 지정 마법사를 사용하는 것이 좋음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667918"/>
      </p:ext>
    </p:extLst>
  </p:cSld>
  <p:clrMapOvr>
    <a:masterClrMapping/>
  </p:clrMapOvr>
</p:sld>
</file>

<file path=ppt/theme/theme1.xml><?xml version="1.0" encoding="utf-8"?>
<a:theme xmlns:a="http://schemas.openxmlformats.org/drawingml/2006/main" name="1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860</Words>
  <Application>Microsoft Office PowerPoint</Application>
  <PresentationFormat>와이드스크린</PresentationFormat>
  <Paragraphs>125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Cambria Math</vt:lpstr>
      <vt:lpstr>17_Office 테마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shinyoungmin</cp:lastModifiedBy>
  <cp:revision>144</cp:revision>
  <dcterms:created xsi:type="dcterms:W3CDTF">2020-10-07T02:47:54Z</dcterms:created>
  <dcterms:modified xsi:type="dcterms:W3CDTF">2021-07-18T04:23:15Z</dcterms:modified>
</cp:coreProperties>
</file>