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7"/>
  </p:notesMasterIdLst>
  <p:sldIdLst>
    <p:sldId id="257" r:id="rId3"/>
    <p:sldId id="286" r:id="rId4"/>
    <p:sldId id="314" r:id="rId5"/>
    <p:sldId id="289" r:id="rId6"/>
    <p:sldId id="315" r:id="rId7"/>
    <p:sldId id="316" r:id="rId8"/>
    <p:sldId id="317" r:id="rId9"/>
    <p:sldId id="319" r:id="rId10"/>
    <p:sldId id="318" r:id="rId11"/>
    <p:sldId id="320" r:id="rId12"/>
    <p:sldId id="321" r:id="rId13"/>
    <p:sldId id="322" r:id="rId14"/>
    <p:sldId id="323" r:id="rId15"/>
    <p:sldId id="325" r:id="rId16"/>
    <p:sldId id="324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272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5D70"/>
    <a:srgbClr val="FED4F0"/>
    <a:srgbClr val="FB47BF"/>
    <a:srgbClr val="EBEC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24" autoAdjust="0"/>
    <p:restoredTop sz="78591" autoAdjust="0"/>
  </p:normalViewPr>
  <p:slideViewPr>
    <p:cSldViewPr snapToGrid="0">
      <p:cViewPr varScale="1">
        <p:scale>
          <a:sx n="52" d="100"/>
          <a:sy n="52" d="100"/>
        </p:scale>
        <p:origin x="118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77620-42F7-4298-A139-095E92550388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F5E0A-6D1A-4AAA-A0DD-4B3D9037F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598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1925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842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541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0549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775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8239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3354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5542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6352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4960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033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12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7636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7946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7787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9046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저의 발표는 여기까지 입니다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244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809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969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883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365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069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275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615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29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065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323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860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75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896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831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457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3938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7701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04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8782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3409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2426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908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965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61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94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77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141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042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24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59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360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D4F0">
            <a:alpha val="4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C6AD6DE2-9AED-4B7B-9228-489DB6ED81A0}"/>
              </a:ext>
            </a:extLst>
          </p:cNvPr>
          <p:cNvSpPr/>
          <p:nvPr/>
        </p:nvSpPr>
        <p:spPr>
          <a:xfrm>
            <a:off x="3146394" y="1356506"/>
            <a:ext cx="5899211" cy="3262543"/>
          </a:xfrm>
          <a:prstGeom prst="round2SameRect">
            <a:avLst>
              <a:gd name="adj1" fmla="val 0"/>
              <a:gd name="adj2" fmla="val 3737"/>
            </a:avLst>
          </a:prstGeom>
          <a:solidFill>
            <a:schemeClr val="bg1"/>
          </a:solidFill>
          <a:ln>
            <a:noFill/>
          </a:ln>
          <a:effectLst>
            <a:outerShdw blurRad="241300" dist="431800" dir="5400000" sx="90000" sy="9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</a:rPr>
              <a:t>파이썬 </a:t>
            </a:r>
            <a:r>
              <a:rPr lang="ko-KR" altLang="en-US" sz="2400" b="1" dirty="0" err="1">
                <a:solidFill>
                  <a:schemeClr val="bg1">
                    <a:lumMod val="50000"/>
                  </a:schemeClr>
                </a:solidFill>
              </a:rPr>
              <a:t>머신러닝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 – chap 2.4~2.5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2.4 </a:t>
            </a: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</a:rPr>
              <a:t>분류 예측의 불확실성 추정</a:t>
            </a:r>
            <a:endParaRPr lang="en-US" altLang="ko-KR" sz="24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2.5 </a:t>
            </a: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</a:rPr>
              <a:t>요약 및 정리</a:t>
            </a:r>
            <a:endParaRPr lang="en-US" altLang="ko-KR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사각형: 둥근 위쪽 모서리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46394" y="1010893"/>
            <a:ext cx="5899211" cy="345613"/>
          </a:xfrm>
          <a:prstGeom prst="round2SameRect">
            <a:avLst>
              <a:gd name="adj1" fmla="val 32079"/>
              <a:gd name="adj2" fmla="val 0"/>
            </a:avLst>
          </a:prstGeom>
          <a:solidFill>
            <a:srgbClr val="FB47B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bg1"/>
                </a:solidFill>
              </a:rPr>
              <a:t>수</a:t>
            </a:r>
            <a:r>
              <a:rPr lang="en-US" altLang="ko-KR" b="1" dirty="0">
                <a:solidFill>
                  <a:schemeClr val="bg1"/>
                </a:solidFill>
              </a:rPr>
              <a:t>DA</a:t>
            </a:r>
            <a:r>
              <a:rPr lang="ko-KR" altLang="en-US" b="1" dirty="0">
                <a:solidFill>
                  <a:schemeClr val="bg1"/>
                </a:solidFill>
              </a:rPr>
              <a:t>쟁이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3208746" y="5226518"/>
            <a:ext cx="5925629" cy="93365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Department of Mathematics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Gyeongsang</a:t>
            </a:r>
            <a:r>
              <a:rPr lang="en-US" altLang="ko-KR" dirty="0">
                <a:solidFill>
                  <a:schemeClr val="tx1"/>
                </a:solidFill>
              </a:rPr>
              <a:t> National University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Youngmin</a:t>
            </a:r>
            <a:r>
              <a:rPr lang="en-US" altLang="ko-KR" dirty="0">
                <a:solidFill>
                  <a:schemeClr val="tx1"/>
                </a:solidFill>
              </a:rPr>
              <a:t> Shin </a:t>
            </a:r>
          </a:p>
        </p:txBody>
      </p:sp>
    </p:spTree>
    <p:extLst>
      <p:ext uri="{BB962C8B-B14F-4D97-AF65-F5344CB8AC3E}">
        <p14:creationId xmlns:p14="http://schemas.microsoft.com/office/powerpoint/2010/main" val="1550509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1556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2.4.2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예측 확률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653780" y="3429000"/>
            <a:ext cx="10772106" cy="1557940"/>
          </a:xfrm>
          <a:prstGeom prst="round2DiagRect">
            <a:avLst>
              <a:gd name="adj1" fmla="val 11297"/>
              <a:gd name="adj2" fmla="val 0"/>
            </a:avLst>
          </a:prstGeom>
          <a:solidFill>
            <a:schemeClr val="bg1"/>
          </a:solidFill>
          <a:ln w="1587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sz="2000" b="1" dirty="0" err="1">
                <a:solidFill>
                  <a:schemeClr val="accent1">
                    <a:lumMod val="50000"/>
                  </a:schemeClr>
                </a:solidFill>
              </a:rPr>
              <a:t>predict_proba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의 출력은 각 클래스에 대한 확률이고 </a:t>
            </a:r>
            <a:r>
              <a:rPr lang="en-US" altLang="ko-KR" sz="2000" b="1" dirty="0" err="1">
                <a:solidFill>
                  <a:schemeClr val="accent1">
                    <a:lumMod val="50000"/>
                  </a:schemeClr>
                </a:solidFill>
              </a:rPr>
              <a:t>decision_function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출력보다 이해하기 더 쉽다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이 값의 크기는 이진분류에서는 항상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altLang="ko-KR" sz="2000" b="1" dirty="0" err="1">
                <a:solidFill>
                  <a:schemeClr val="accent1">
                    <a:lumMod val="50000"/>
                  </a:schemeClr>
                </a:solidFill>
              </a:rPr>
              <a:t>n_samples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, 2)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이다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AABD1F-235C-421F-A66B-7EC4EDC5E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80" y="1823125"/>
            <a:ext cx="8553450" cy="1009650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34040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1556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2.4.2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예측 확률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653779" y="4219248"/>
            <a:ext cx="11048069" cy="2003133"/>
          </a:xfrm>
          <a:prstGeom prst="round2DiagRect">
            <a:avLst>
              <a:gd name="adj1" fmla="val 11297"/>
              <a:gd name="adj2" fmla="val 0"/>
            </a:avLst>
          </a:prstGeom>
          <a:solidFill>
            <a:schemeClr val="bg1"/>
          </a:solidFill>
          <a:ln w="1587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각 행의 첫번째 원소는 첫번째 클래스의 예측 확률이고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두번째 원소는 두번째 클래스의 예측 확률이다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확률이기 때문에 </a:t>
            </a:r>
            <a:r>
              <a:rPr lang="en-US" altLang="ko-KR" b="1" dirty="0" err="1">
                <a:solidFill>
                  <a:schemeClr val="accent1">
                    <a:lumMod val="50000"/>
                  </a:schemeClr>
                </a:solidFill>
              </a:rPr>
              <a:t>predict_proba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의 출력은 항상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0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과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 1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사이의 값이며 두 클래스의 대한 확률은 항상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이다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1D514F-7E1C-43FB-8F40-6A1E20BCC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80" y="1413887"/>
            <a:ext cx="7275144" cy="2602059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564719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1556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2.4.2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예측 확률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653780" y="4264968"/>
            <a:ext cx="11010999" cy="1468568"/>
          </a:xfrm>
          <a:prstGeom prst="round2DiagRect">
            <a:avLst>
              <a:gd name="adj1" fmla="val 11297"/>
              <a:gd name="adj2" fmla="val 0"/>
            </a:avLst>
          </a:prstGeom>
          <a:solidFill>
            <a:schemeClr val="bg1"/>
          </a:solidFill>
          <a:ln w="1587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두 클래스의 확률 합은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이므로 두 클래스 중 하나는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50%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이상의 확신을 가질 것이 틀림없다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그리고 바로 그 클래스가 예측 값이 된다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1D514F-7E1C-43FB-8F40-6A1E20BCC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80" y="1413887"/>
            <a:ext cx="7275144" cy="2602059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589922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1556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2.4.2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예측 확률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653779" y="1686697"/>
            <a:ext cx="10726793" cy="4001120"/>
          </a:xfrm>
          <a:prstGeom prst="round2DiagRect">
            <a:avLst>
              <a:gd name="adj1" fmla="val 11297"/>
              <a:gd name="adj2" fmla="val 0"/>
            </a:avLst>
          </a:prstGeom>
          <a:solidFill>
            <a:schemeClr val="bg1"/>
          </a:solidFill>
          <a:ln w="1587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데이터에 있는 불확실성이 얼마나 이 값에 잘 반영되었는지는 모델과 매개변수 설정에 달렸다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과대 </a:t>
            </a:r>
            <a:r>
              <a:rPr lang="ko-KR" altLang="en-US" sz="2000" b="1" dirty="0" err="1">
                <a:solidFill>
                  <a:schemeClr val="accent1">
                    <a:lumMod val="50000"/>
                  </a:schemeClr>
                </a:solidFill>
              </a:rPr>
              <a:t>적합된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 모델은 혹 잘못된 예측을 하더라도 예측의 확신이 강한 편이다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일반적으로 복잡도가 낮은 모델은 </a:t>
            </a:r>
            <a:r>
              <a:rPr lang="ko-KR" altLang="en-US" sz="2000" b="1" dirty="0" err="1">
                <a:solidFill>
                  <a:schemeClr val="accent1">
                    <a:lumMod val="50000"/>
                  </a:schemeClr>
                </a:solidFill>
              </a:rPr>
              <a:t>에측에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 불확실성이 더 많다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불확실성과 모델의 정확도가 동등하면 이 모델이 보정되었다고 한다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보정된 모델에서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70%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확신을 가진 예측은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70%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의 정확도를 나타낸다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001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1556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2.4.2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예측 확률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566348" y="5093344"/>
            <a:ext cx="11059297" cy="741384"/>
          </a:xfrm>
          <a:prstGeom prst="round2DiagRect">
            <a:avLst>
              <a:gd name="adj1" fmla="val 11297"/>
              <a:gd name="adj2" fmla="val 0"/>
            </a:avLst>
          </a:prstGeom>
          <a:solidFill>
            <a:schemeClr val="bg1"/>
          </a:solidFill>
          <a:ln w="1587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그래프의 경계는 훨씬 잘 </a:t>
            </a:r>
            <a:r>
              <a:rPr lang="ko-KR" altLang="en-US" sz="2000" b="1">
                <a:solidFill>
                  <a:schemeClr val="accent1">
                    <a:lumMod val="50000"/>
                  </a:schemeClr>
                </a:solidFill>
              </a:rPr>
              <a:t>나타나 있으며 불확실성이 있는 작은 영역들도 확인할 수 있다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C26003-FEE1-4D91-B0C8-7226E349C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95" y="1982016"/>
            <a:ext cx="9877911" cy="2339895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965489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1556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2.4.2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예측 확률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566348" y="5093344"/>
            <a:ext cx="11059297" cy="741384"/>
          </a:xfrm>
          <a:prstGeom prst="round2DiagRect">
            <a:avLst>
              <a:gd name="adj1" fmla="val 11297"/>
              <a:gd name="adj2" fmla="val 0"/>
            </a:avLst>
          </a:prstGeom>
          <a:solidFill>
            <a:schemeClr val="bg1"/>
          </a:solidFill>
          <a:ln w="1587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그래프의 경계는 훨씬 잘 </a:t>
            </a:r>
            <a:r>
              <a:rPr lang="ko-KR" altLang="en-US" sz="2000" b="1">
                <a:solidFill>
                  <a:schemeClr val="accent1">
                    <a:lumMod val="50000"/>
                  </a:schemeClr>
                </a:solidFill>
              </a:rPr>
              <a:t>나타나 있으며 불확실성이 있는 작은 영역들도 확인할 수 있다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C26003-FEE1-4D91-B0C8-7226E349C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80" y="1393964"/>
            <a:ext cx="9877911" cy="2339895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F445EB1-D37B-4581-ABE7-4252E50FFE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8592" y="1210584"/>
            <a:ext cx="7946117" cy="3802297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31568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1556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2.4.3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다중 분류에서의 불확실성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653780" y="1559312"/>
            <a:ext cx="11059297" cy="741384"/>
          </a:xfrm>
          <a:prstGeom prst="round2DiagRect">
            <a:avLst>
              <a:gd name="adj1" fmla="val 11297"/>
              <a:gd name="adj2" fmla="val 0"/>
            </a:avLst>
          </a:prstGeom>
          <a:solidFill>
            <a:schemeClr val="bg1"/>
          </a:solidFill>
          <a:ln w="1587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sz="2000" b="1" dirty="0" err="1">
                <a:solidFill>
                  <a:schemeClr val="accent1">
                    <a:lumMod val="50000"/>
                  </a:schemeClr>
                </a:solidFill>
              </a:rPr>
              <a:t>decision_function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과 </a:t>
            </a:r>
            <a:r>
              <a:rPr lang="en-US" altLang="ko-KR" sz="2000" b="1" dirty="0" err="1">
                <a:solidFill>
                  <a:schemeClr val="accent1">
                    <a:lumMod val="50000"/>
                  </a:schemeClr>
                </a:solidFill>
              </a:rPr>
              <a:t>predict_proba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메서드는 다중 분류에도 사용이 가능하다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3D256F-5B47-4C19-B7B1-104EE420B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59" y="2649424"/>
            <a:ext cx="10429875" cy="2505075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137914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1556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2.4.3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다중 분류에서의 불확실성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565320" y="4651548"/>
            <a:ext cx="11061360" cy="1422373"/>
          </a:xfrm>
          <a:prstGeom prst="round2DiagRect">
            <a:avLst>
              <a:gd name="adj1" fmla="val 11297"/>
              <a:gd name="adj2" fmla="val 0"/>
            </a:avLst>
          </a:prstGeom>
          <a:solidFill>
            <a:schemeClr val="bg1"/>
          </a:solidFill>
          <a:ln w="1587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다중 분류에서는 </a:t>
            </a:r>
            <a:r>
              <a:rPr lang="en-US" altLang="ko-KR" sz="2000" b="1" dirty="0" err="1">
                <a:solidFill>
                  <a:schemeClr val="accent1">
                    <a:lumMod val="50000"/>
                  </a:schemeClr>
                </a:solidFill>
              </a:rPr>
              <a:t>decision_function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의 결과값의 크기는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altLang="ko-KR" sz="2000" b="1" dirty="0" err="1">
                <a:solidFill>
                  <a:schemeClr val="accent1">
                    <a:lumMod val="50000"/>
                  </a:schemeClr>
                </a:solidFill>
              </a:rPr>
              <a:t>n_samples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altLang="ko-KR" sz="2000" b="1" dirty="0" err="1">
                <a:solidFill>
                  <a:schemeClr val="accent1">
                    <a:lumMod val="50000"/>
                  </a:schemeClr>
                </a:solidFill>
              </a:rPr>
              <a:t>n_classes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이다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각 열을 각 클래스에 대한 확신 점수를 담고 있다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수치가 클수록 그 클래스일 가능성이 높고 작으면 가능성이 작다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1079C4-A52F-40F2-9986-0C0693366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48" y="1358699"/>
            <a:ext cx="9563100" cy="3133725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20671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1556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2.4.3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다중 분류에서의 불확실성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653780" y="4204842"/>
            <a:ext cx="11061360" cy="1422373"/>
          </a:xfrm>
          <a:prstGeom prst="round2DiagRect">
            <a:avLst>
              <a:gd name="adj1" fmla="val 11297"/>
              <a:gd name="adj2" fmla="val 0"/>
            </a:avLst>
          </a:prstGeom>
          <a:solidFill>
            <a:schemeClr val="bg1"/>
          </a:solidFill>
          <a:ln w="1587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데이터 포인트마다 점수들에게서 가장 큰 값을 찾아 예측 결과를 재현할 수 있다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sz="2000" b="1" dirty="0" err="1">
                <a:solidFill>
                  <a:schemeClr val="accent1">
                    <a:lumMod val="50000"/>
                  </a:schemeClr>
                </a:solidFill>
              </a:rPr>
              <a:t>predice_function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의 결과에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argmax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함수를 적용해서 예측을 재현할 수 있다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5D7A77-50F7-4D07-98FD-AD4FC8459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2" y="1366709"/>
            <a:ext cx="11296650" cy="2419350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904176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1556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2.4.3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다중 분류에서의 불확실성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653780" y="1748871"/>
            <a:ext cx="10998642" cy="4177432"/>
          </a:xfrm>
          <a:prstGeom prst="round2DiagRect">
            <a:avLst>
              <a:gd name="adj1" fmla="val 11297"/>
              <a:gd name="adj2" fmla="val 0"/>
            </a:avLst>
          </a:prstGeom>
          <a:solidFill>
            <a:schemeClr val="bg1"/>
          </a:solidFill>
          <a:ln w="1587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열이 </a:t>
            </a:r>
            <a:r>
              <a:rPr lang="en-US" altLang="ko-KR" sz="2000" b="1" dirty="0" err="1">
                <a:solidFill>
                  <a:schemeClr val="accent1">
                    <a:lumMod val="50000"/>
                  </a:schemeClr>
                </a:solidFill>
              </a:rPr>
              <a:t>n_classes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 개일 때는 열을 가로질러서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argmax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함수를 적용해 예측 결과를 재현할 수 있다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클래스가 문자열이거나 또는 정수형을 사용하지만 연속적이지 않고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0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부터 시작하지 않을 수 있다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Predict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의 결과와 </a:t>
            </a:r>
            <a:r>
              <a:rPr lang="en-US" altLang="ko-KR" sz="2000" b="1" dirty="0" err="1">
                <a:solidFill>
                  <a:schemeClr val="accent1">
                    <a:lumMod val="50000"/>
                  </a:schemeClr>
                </a:solidFill>
              </a:rPr>
              <a:t>decision_function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이나 </a:t>
            </a:r>
            <a:r>
              <a:rPr lang="en-US" altLang="ko-KR" sz="2000" b="1" dirty="0" err="1">
                <a:solidFill>
                  <a:schemeClr val="accent1">
                    <a:lumMod val="50000"/>
                  </a:schemeClr>
                </a:solidFill>
              </a:rPr>
              <a:t>predict_proba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의 결과를 비교하려면 분류기의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classes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속성을 사용해 실제 이름을 알아야한다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332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1556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2.4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분류 예측의 불확실성 추정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821055" y="1644912"/>
            <a:ext cx="9731614" cy="4175120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scikit-learn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에서 많이 사용하는 인터페이스 중 하나는 분류기에 예측의 불확실성을 추정할 수 있는 기능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예측 뿐만이 아니라 정확도를 얼마나 확신하는 지가 중요할 때가 많음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Scikit-learn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에서 분류기에서 불확실성을 추정할 수 있는 함수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• </a:t>
            </a:r>
            <a:r>
              <a:rPr lang="en-US" altLang="ko-KR" sz="2000" b="1" dirty="0" err="1">
                <a:solidFill>
                  <a:schemeClr val="accent1">
                    <a:lumMod val="50000"/>
                  </a:schemeClr>
                </a:solidFill>
              </a:rPr>
              <a:t>decision_function</a:t>
            </a:r>
            <a:endParaRPr lang="en-US" altLang="ko-KR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• </a:t>
            </a:r>
            <a:r>
              <a:rPr lang="en-US" altLang="ko-KR" sz="2000" b="1" dirty="0" err="1">
                <a:solidFill>
                  <a:schemeClr val="accent1">
                    <a:lumMod val="50000"/>
                  </a:schemeClr>
                </a:solidFill>
              </a:rPr>
              <a:t>predict_proba</a:t>
            </a:r>
            <a:endParaRPr lang="en-US" altLang="ko-KR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분류 클래스들은 보통 두 가지 함수를 다 지원하나 그렇지 않은 경우도 있다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4674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1556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2.4.3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다중 분류에서의 불확실성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489EC7-1428-4D45-BDD8-27E4A8C40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23" y="1463869"/>
            <a:ext cx="10817440" cy="4276256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662979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1556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2.5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요약 및 정리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대각선 방향의 모서리가 둥근 사각형 75">
            <a:extLst>
              <a:ext uri="{FF2B5EF4-FFF2-40B4-BE49-F238E27FC236}">
                <a16:creationId xmlns:a16="http://schemas.microsoft.com/office/drawing/2014/main" id="{B2C9B3C5-1FDD-48AB-8718-D7DAE64FE397}"/>
              </a:ext>
            </a:extLst>
          </p:cNvPr>
          <p:cNvSpPr/>
          <p:nvPr/>
        </p:nvSpPr>
        <p:spPr>
          <a:xfrm flipH="1">
            <a:off x="653780" y="1565991"/>
            <a:ext cx="10578100" cy="2274490"/>
          </a:xfrm>
          <a:prstGeom prst="round2DiagRect">
            <a:avLst>
              <a:gd name="adj1" fmla="val 11297"/>
              <a:gd name="adj2" fmla="val 0"/>
            </a:avLst>
          </a:prstGeom>
          <a:solidFill>
            <a:schemeClr val="bg1"/>
          </a:solidFill>
          <a:ln w="1587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과소적합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훈련 데이터의 다양한 특징을 반영하지 못하는 모델</a:t>
            </a:r>
            <a:endParaRPr lang="en-US" altLang="ko-KR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과대적합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훈련 데이터에 너무 맞춰져 있어서 새로운 데이터에 일반적이지 못한 모델</a:t>
            </a:r>
            <a:endParaRPr lang="en-US" altLang="ko-KR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많은 알고리즘에서 좋은 성능을 내려면 매개변수를 적절히 설정하는 것이 중요하다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0640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1556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2.5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요약 및 정리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대각선 방향의 모서리가 둥근 사각형 75">
            <a:extLst>
              <a:ext uri="{FF2B5EF4-FFF2-40B4-BE49-F238E27FC236}">
                <a16:creationId xmlns:a16="http://schemas.microsoft.com/office/drawing/2014/main" id="{B2C9B3C5-1FDD-48AB-8718-D7DAE64FE397}"/>
              </a:ext>
            </a:extLst>
          </p:cNvPr>
          <p:cNvSpPr/>
          <p:nvPr/>
        </p:nvSpPr>
        <p:spPr>
          <a:xfrm flipH="1">
            <a:off x="653780" y="1565990"/>
            <a:ext cx="10639060" cy="4656391"/>
          </a:xfrm>
          <a:prstGeom prst="round2DiagRect">
            <a:avLst>
              <a:gd name="adj1" fmla="val 11297"/>
              <a:gd name="adj2" fmla="val 0"/>
            </a:avLst>
          </a:prstGeom>
          <a:solidFill>
            <a:schemeClr val="bg1"/>
          </a:solidFill>
          <a:ln w="1587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각 모델에 대한 간단한 요약</a:t>
            </a:r>
            <a:endParaRPr lang="en-US" altLang="ko-KR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최근접 이웃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작은 데이터 셋일 경우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기본 모델로서 좋고 설명하기 쉬움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선형 모델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첫 번째로 시도할 알고리즘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대용량 데이터 셋 가능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고차원 데이터에 가능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 err="1">
                <a:solidFill>
                  <a:schemeClr val="accent1">
                    <a:lumMod val="50000"/>
                  </a:schemeClr>
                </a:solidFill>
              </a:rPr>
              <a:t>나이브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2000" b="1" dirty="0" err="1">
                <a:solidFill>
                  <a:schemeClr val="accent1">
                    <a:lumMod val="50000"/>
                  </a:schemeClr>
                </a:solidFill>
              </a:rPr>
              <a:t>베이즈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분류만 가능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선형 모델보다 훨씬 빠름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대용량 데이터 셋과 고차원 데이터에 가능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선형 모델보다 정확함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결정 트리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매우 빠름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데이터 스케일 조정이 </a:t>
            </a:r>
            <a:r>
              <a:rPr lang="ko-KR" altLang="en-US" sz="2000" b="1" dirty="0" err="1">
                <a:solidFill>
                  <a:schemeClr val="accent1">
                    <a:lumMod val="50000"/>
                  </a:schemeClr>
                </a:solidFill>
              </a:rPr>
              <a:t>필요없음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시각화하기 좋고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설명하기 좋음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랜덤 포레스트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결정 트리 하나보다 거의 항상 좋은 성능을 찾아 냄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매우 안정적이고 강력함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데이터 스케일 조정이 필요 없음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고차원 희소 데이터에는 잘 안 맞음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35821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1556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2.5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요약 및 정리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대각선 방향의 모서리가 둥근 사각형 75">
            <a:extLst>
              <a:ext uri="{FF2B5EF4-FFF2-40B4-BE49-F238E27FC236}">
                <a16:creationId xmlns:a16="http://schemas.microsoft.com/office/drawing/2014/main" id="{B2C9B3C5-1FDD-48AB-8718-D7DAE64FE397}"/>
              </a:ext>
            </a:extLst>
          </p:cNvPr>
          <p:cNvSpPr/>
          <p:nvPr/>
        </p:nvSpPr>
        <p:spPr>
          <a:xfrm flipH="1">
            <a:off x="653780" y="1565990"/>
            <a:ext cx="10639060" cy="4656391"/>
          </a:xfrm>
          <a:prstGeom prst="round2DiagRect">
            <a:avLst>
              <a:gd name="adj1" fmla="val 11297"/>
              <a:gd name="adj2" fmla="val 0"/>
            </a:avLst>
          </a:prstGeom>
          <a:solidFill>
            <a:schemeClr val="bg1"/>
          </a:solidFill>
          <a:ln w="1587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각 모델에 대한 간단한 요약</a:t>
            </a:r>
            <a:endParaRPr lang="en-US" altLang="ko-KR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 err="1">
                <a:solidFill>
                  <a:schemeClr val="accent1">
                    <a:lumMod val="50000"/>
                  </a:schemeClr>
                </a:solidFill>
              </a:rPr>
              <a:t>그래디언트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2000" b="1" dirty="0" err="1">
                <a:solidFill>
                  <a:schemeClr val="accent1">
                    <a:lumMod val="50000"/>
                  </a:schemeClr>
                </a:solidFill>
              </a:rPr>
              <a:t>부스팅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 결정 트리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랜덤 </a:t>
            </a:r>
            <a:r>
              <a:rPr lang="ko-KR" altLang="en-US" sz="2000" b="1" dirty="0" err="1">
                <a:solidFill>
                  <a:schemeClr val="accent1">
                    <a:lumMod val="50000"/>
                  </a:schemeClr>
                </a:solidFill>
              </a:rPr>
              <a:t>포레스트보다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 조금 더 성능이 좋음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랜덤 포레스트 보다 학습은 느리나 예측은 빠르고 메모리를 조금 사용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랜덤 포레스트 보다 매개변수 튜닝이 많이 필요함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서포트 벡터 머신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비슷한 의미의 특성으로 이뤄진 중간 규모 데이터 셋에 잘 맞음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데이터 스케일 조정 필요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매개변수에 민감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신경망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특별히 대용량 데이터 셋에서 매우 복잡한 모델을 만들 수 있음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매개 변수 선택과 데이터 스케일에 민감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큰 모델은 학습이 오래 걸림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29152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CFCE20-2144-4FB1-A812-78485C693F52}"/>
              </a:ext>
            </a:extLst>
          </p:cNvPr>
          <p:cNvSpPr txBox="1"/>
          <p:nvPr/>
        </p:nvSpPr>
        <p:spPr>
          <a:xfrm>
            <a:off x="3611880" y="2895600"/>
            <a:ext cx="4968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/>
              <a:t>Thank you!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37520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1556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2.4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분류 예측의 불확실성 추정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C84FDE-62A2-4E30-A96E-8741C82C4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57" y="1626398"/>
            <a:ext cx="10768668" cy="2890466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604711-7A3A-4673-807A-D8FA96056618}"/>
              </a:ext>
            </a:extLst>
          </p:cNvPr>
          <p:cNvSpPr txBox="1"/>
          <p:nvPr/>
        </p:nvSpPr>
        <p:spPr>
          <a:xfrm>
            <a:off x="721742" y="4831492"/>
            <a:ext cx="9131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임의로 예제를 만들어 예측의 불확실성을 추정해주는 함수들을 실습해 보았다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43062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1556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2.4.1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결정 함수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653780" y="3670335"/>
            <a:ext cx="10578512" cy="2211481"/>
          </a:xfrm>
          <a:prstGeom prst="round2DiagRect">
            <a:avLst>
              <a:gd name="adj1" fmla="val 11297"/>
              <a:gd name="adj2" fmla="val 0"/>
            </a:avLst>
          </a:prstGeom>
          <a:solidFill>
            <a:schemeClr val="bg1"/>
          </a:solidFill>
          <a:ln w="1587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이진 분류에서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decision-function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반환 값의 크기는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altLang="ko-KR" sz="2000" b="1" dirty="0" err="1">
                <a:solidFill>
                  <a:schemeClr val="accent1">
                    <a:lumMod val="50000"/>
                  </a:schemeClr>
                </a:solidFill>
              </a:rPr>
              <a:t>n.samples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,)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이며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각 샘플이 하나의 실수 값을 반환한다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양수 값은 양성 클래스를 의미하며 음수 값은 음성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즉 다른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)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클래스를 의미한다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19F157-1116-40CC-9473-5A03AF2D7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80" y="1540347"/>
            <a:ext cx="9134475" cy="1800225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772350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1556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2.4.1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결정 함수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653780" y="3963622"/>
            <a:ext cx="10380804" cy="678010"/>
          </a:xfrm>
          <a:prstGeom prst="round2DiagRect">
            <a:avLst>
              <a:gd name="adj1" fmla="val 11297"/>
              <a:gd name="adj2" fmla="val 0"/>
            </a:avLst>
          </a:prstGeom>
          <a:solidFill>
            <a:schemeClr val="bg1"/>
          </a:solidFill>
          <a:ln w="1587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>
                <a:solidFill>
                  <a:schemeClr val="accent1">
                    <a:lumMod val="50000"/>
                  </a:schemeClr>
                </a:solidFill>
              </a:rPr>
              <a:t>결정 함수의 부호만 보고 예측 결과를 알 수 있습니다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66B432-CC04-41CF-8DF4-152950F1C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80" y="1880751"/>
            <a:ext cx="8791575" cy="1600200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315766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1556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2.4.1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결정 함수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653780" y="4906011"/>
            <a:ext cx="10454944" cy="1082073"/>
          </a:xfrm>
          <a:prstGeom prst="round2DiagRect">
            <a:avLst>
              <a:gd name="adj1" fmla="val 11297"/>
              <a:gd name="adj2" fmla="val 0"/>
            </a:avLst>
          </a:prstGeom>
          <a:solidFill>
            <a:schemeClr val="bg1"/>
          </a:solidFill>
          <a:ln w="1587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이진 분류에서 음성클래스는 항상 </a:t>
            </a:r>
            <a:r>
              <a:rPr lang="en-US" altLang="ko-KR" sz="2000" b="1" dirty="0" err="1">
                <a:solidFill>
                  <a:schemeClr val="accent1">
                    <a:lumMod val="50000"/>
                  </a:schemeClr>
                </a:solidFill>
              </a:rPr>
              <a:t>clsses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_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속성의 첫번째 원소이고 양성 클래스는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classes_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의 두번째 원소 </a:t>
            </a:r>
            <a:endParaRPr lang="en-US" altLang="ko-KR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7E331A-9117-4003-9E98-A82A3A2D5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77" y="1524773"/>
            <a:ext cx="9753600" cy="3067050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653849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1556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2.4.1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결정 함수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653780" y="4906011"/>
            <a:ext cx="10454944" cy="1082073"/>
          </a:xfrm>
          <a:prstGeom prst="round2DiagRect">
            <a:avLst>
              <a:gd name="adj1" fmla="val 11297"/>
              <a:gd name="adj2" fmla="val 0"/>
            </a:avLst>
          </a:prstGeom>
          <a:solidFill>
            <a:schemeClr val="bg1"/>
          </a:solidFill>
          <a:ln w="1587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sz="2000" b="1" dirty="0" err="1">
                <a:solidFill>
                  <a:schemeClr val="accent1">
                    <a:lumMod val="50000"/>
                  </a:schemeClr>
                </a:solidFill>
              </a:rPr>
              <a:t>decision_function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값의 범위는 데이터와 모델 파라미터에 따라 달라 집니다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D1D1F0-C5FA-408E-A240-51BAAAF3D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67" y="1372901"/>
            <a:ext cx="9975523" cy="2875479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850161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1556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2.4.1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결정 함수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653779" y="4906012"/>
            <a:ext cx="10467301" cy="995578"/>
          </a:xfrm>
          <a:prstGeom prst="round2DiagRect">
            <a:avLst>
              <a:gd name="adj1" fmla="val 11297"/>
              <a:gd name="adj2" fmla="val 0"/>
            </a:avLst>
          </a:prstGeom>
          <a:solidFill>
            <a:schemeClr val="bg1"/>
          </a:solidFill>
          <a:ln w="1587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예측한 결과 뿐만 아니라 분류기가 얼마나 확신하는 지를 알면 추가 정보를 얻게 됩니다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그러나 결정함수 그래프에서 두 클래스 사이의 경계를 구분하기는 어렵습니다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E12FDE-1CFA-4B3F-AF08-5BA0849A2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80" y="1760810"/>
            <a:ext cx="9135637" cy="2487570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125419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15569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2.4.1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결정 함수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653780" y="4906011"/>
            <a:ext cx="10454944" cy="1082073"/>
          </a:xfrm>
          <a:prstGeom prst="round2DiagRect">
            <a:avLst>
              <a:gd name="adj1" fmla="val 11297"/>
              <a:gd name="adj2" fmla="val 0"/>
            </a:avLst>
          </a:prstGeom>
          <a:solidFill>
            <a:schemeClr val="bg1"/>
          </a:solidFill>
          <a:ln w="1587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예측한 결과 뿐만 아니라 분류기가 얼마나 확신하는 지를 알면 추가 정보를 얻게 됩니다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그러나 결정함수 그래프에서 두 클래스 사이의 경계를 구분하기는 어렵습니다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E12FDE-1CFA-4B3F-AF08-5BA0849A2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80" y="1760810"/>
            <a:ext cx="9135637" cy="2487570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F801C9D-140F-48C6-AF09-F1C6EA238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8209" y="869916"/>
            <a:ext cx="5750011" cy="2942388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16584633"/>
      </p:ext>
    </p:extLst>
  </p:cSld>
  <p:clrMapOvr>
    <a:masterClrMapping/>
  </p:clrMapOvr>
</p:sld>
</file>

<file path=ppt/theme/theme1.xml><?xml version="1.0" encoding="utf-8"?>
<a:theme xmlns:a="http://schemas.openxmlformats.org/drawingml/2006/main" name="1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2367</TotalTime>
  <Words>856</Words>
  <Application>Microsoft Office PowerPoint</Application>
  <PresentationFormat>와이드스크린</PresentationFormat>
  <Paragraphs>102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Arial</vt:lpstr>
      <vt:lpstr>17_Office 테마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shinyoungmin</cp:lastModifiedBy>
  <cp:revision>146</cp:revision>
  <dcterms:created xsi:type="dcterms:W3CDTF">2020-10-07T02:47:54Z</dcterms:created>
  <dcterms:modified xsi:type="dcterms:W3CDTF">2021-07-26T13:17:40Z</dcterms:modified>
</cp:coreProperties>
</file>