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1"/>
  </p:notesMasterIdLst>
  <p:sldIdLst>
    <p:sldId id="257" r:id="rId3"/>
    <p:sldId id="286" r:id="rId4"/>
    <p:sldId id="334" r:id="rId5"/>
    <p:sldId id="352" r:id="rId6"/>
    <p:sldId id="335" r:id="rId7"/>
    <p:sldId id="353" r:id="rId8"/>
    <p:sldId id="336" r:id="rId9"/>
    <p:sldId id="337" r:id="rId10"/>
    <p:sldId id="354" r:id="rId11"/>
    <p:sldId id="355" r:id="rId12"/>
    <p:sldId id="357" r:id="rId13"/>
    <p:sldId id="356" r:id="rId14"/>
    <p:sldId id="338" r:id="rId15"/>
    <p:sldId id="339" r:id="rId16"/>
    <p:sldId id="340" r:id="rId17"/>
    <p:sldId id="341" r:id="rId18"/>
    <p:sldId id="358" r:id="rId19"/>
    <p:sldId id="342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7" r:id="rId28"/>
    <p:sldId id="366" r:id="rId29"/>
    <p:sldId id="368" r:id="rId30"/>
    <p:sldId id="369" r:id="rId31"/>
    <p:sldId id="370" r:id="rId32"/>
    <p:sldId id="371" r:id="rId33"/>
    <p:sldId id="376" r:id="rId34"/>
    <p:sldId id="372" r:id="rId35"/>
    <p:sldId id="373" r:id="rId36"/>
    <p:sldId id="377" r:id="rId37"/>
    <p:sldId id="374" r:id="rId38"/>
    <p:sldId id="375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272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D70"/>
    <a:srgbClr val="FED4F0"/>
    <a:srgbClr val="FB47BF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4" autoAdjust="0"/>
    <p:restoredTop sz="78591" autoAdjust="0"/>
  </p:normalViewPr>
  <p:slideViewPr>
    <p:cSldViewPr snapToGrid="0">
      <p:cViewPr varScale="1">
        <p:scale>
          <a:sx n="52" d="100"/>
          <a:sy n="52" d="100"/>
        </p:scale>
        <p:origin x="52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77620-42F7-4298-A139-095E92550388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5E0A-6D1A-4AAA-A0DD-4B3D9037F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9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92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46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4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88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92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79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907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46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41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93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6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88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90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75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73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18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0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95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58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64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916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42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28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1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89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2700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638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923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32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321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6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799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637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104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944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469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1277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771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639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355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발표는 여기까지 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4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01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30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61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7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2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6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9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31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7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93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40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42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0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6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4F0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146394" y="1356506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파이썬 </a:t>
            </a:r>
            <a:r>
              <a:rPr lang="ko-KR" altLang="en-US" sz="2400" b="1" dirty="0" err="1">
                <a:solidFill>
                  <a:schemeClr val="bg1">
                    <a:lumMod val="50000"/>
                  </a:schemeClr>
                </a:solidFill>
              </a:rPr>
              <a:t>머신러닝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 – chap 4.5~4.7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4.5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상호작용과 다항식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4.6 </a:t>
            </a:r>
            <a:r>
              <a:rPr lang="ko-KR" altLang="en-US" sz="2400" b="1" dirty="0" err="1">
                <a:solidFill>
                  <a:schemeClr val="bg1">
                    <a:lumMod val="50000"/>
                  </a:schemeClr>
                </a:solidFill>
              </a:rPr>
              <a:t>일변량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 비선형 변환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4.7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특성 자동 선택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FB47B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수</a:t>
            </a:r>
            <a:r>
              <a:rPr lang="en-US" altLang="ko-KR" b="1" dirty="0">
                <a:solidFill>
                  <a:schemeClr val="bg1"/>
                </a:solidFill>
              </a:rPr>
              <a:t>DA</a:t>
            </a:r>
            <a:r>
              <a:rPr lang="ko-KR" altLang="en-US" b="1" dirty="0">
                <a:solidFill>
                  <a:schemeClr val="bg1"/>
                </a:solidFill>
              </a:rPr>
              <a:t>쟁이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08746" y="5226518"/>
            <a:ext cx="5925629" cy="933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Department of Mathematics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Gyeongsang</a:t>
            </a:r>
            <a:r>
              <a:rPr lang="en-US" altLang="ko-KR" dirty="0">
                <a:solidFill>
                  <a:schemeClr val="tx1"/>
                </a:solidFill>
              </a:rPr>
              <a:t> National University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Youngmin</a:t>
            </a:r>
            <a:r>
              <a:rPr lang="en-US" altLang="ko-KR" dirty="0">
                <a:solidFill>
                  <a:schemeClr val="tx1"/>
                </a:solidFill>
              </a:rPr>
              <a:t> Shin </a:t>
            </a: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상호작용과 다항식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746913" y="1599193"/>
            <a:ext cx="10954936" cy="131833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다항식 특성을 선형 모델과 함께 사용하면 전형적인 다항회귀모델이 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다항식 특성은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차원 데이터셋에서도 매우 부드러운 곡선을 만든다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F143949-4B69-4129-930B-31A4C8E5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37" y="3251239"/>
            <a:ext cx="5919563" cy="20364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59E51E-7497-4535-A5E3-E6BA9FA413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80"/>
          <a:stretch/>
        </p:blipFill>
        <p:spPr>
          <a:xfrm>
            <a:off x="6095997" y="3059628"/>
            <a:ext cx="5645572" cy="344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상호작용과 다항식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746913" y="1599193"/>
            <a:ext cx="10954936" cy="131833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고차원 다항식은 데이터가 부족한 영역에서 너무 민감하게 동작한다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비교를 위해 아무런 변환도 거치지 않은 원본 데이터에 커널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SVM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모델을 학습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1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상호작용과 다항식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17CD47B-6EEC-4E76-AA29-BBF11EFAC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13" y="1331623"/>
            <a:ext cx="7660280" cy="23754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AC6FAD-BE30-4C87-90B7-7B9DA7A68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411" y="2695021"/>
            <a:ext cx="5919563" cy="3654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4BAC7E-143F-4B69-AB3C-7518238AF85B}"/>
              </a:ext>
            </a:extLst>
          </p:cNvPr>
          <p:cNvSpPr txBox="1"/>
          <p:nvPr/>
        </p:nvSpPr>
        <p:spPr>
          <a:xfrm>
            <a:off x="481913" y="4111485"/>
            <a:ext cx="4609071" cy="13601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더 복잡한 모델인 커널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SVM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을 사용해 특성 데이터를 변환하지 않고 다항 회귀와 비슷한 복잡도를 가진 예측을 만듦</a:t>
            </a:r>
          </a:p>
        </p:txBody>
      </p:sp>
    </p:spTree>
    <p:extLst>
      <p:ext uri="{BB962C8B-B14F-4D97-AF65-F5344CB8AC3E}">
        <p14:creationId xmlns:p14="http://schemas.microsoft.com/office/powerpoint/2010/main" val="150887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상호작용과 다항식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1272369"/>
            <a:ext cx="11019473" cy="2262435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상호작용과 다항식을 위한 더 현실 적인 애플리케이션으로 보스턴 주택 가격 데이터 셋을 사용해 예제 진행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다항식 특성들이 어떻게 구성되었는지 살펴보고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다항식 특성이 얼마나 도움이 되는지 확인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데이터를 읽어 들이고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MinMaxScaler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를 사용해 스케일을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에서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사이로 조정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7565448-BFE7-4BE0-9E73-CC7CCCC88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30" y="3534804"/>
            <a:ext cx="9870346" cy="289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상호작용과 다항식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36556" y="4207626"/>
            <a:ext cx="10918887" cy="1694723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 데이터는 원래 특성이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개인데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105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개의 교차 특성으로 확장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새로운 특성은 원래 특성의 제곱은 물론 가능한 두 특성의 조합을 모두 포함한다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즉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degree=2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로 하면 원본 특성에서 두 개를 뽑아 만들 수 있는 모든 곱을 얻을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6A9E816-A408-43BC-8166-867381E82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33" y="1362847"/>
            <a:ext cx="69913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75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상호작용과 다항식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2BF3EDC-D286-44FF-B2F1-A45B10A2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26" y="1771648"/>
            <a:ext cx="5894979" cy="3669104"/>
          </a:xfrm>
          <a:prstGeom prst="rect">
            <a:avLst/>
          </a:prstGeom>
        </p:spPr>
      </p:pic>
      <p:sp>
        <p:nvSpPr>
          <p:cNvPr id="11" name="대각선 방향의 모서리가 둥근 사각형 75">
            <a:extLst>
              <a:ext uri="{FF2B5EF4-FFF2-40B4-BE49-F238E27FC236}">
                <a16:creationId xmlns:a16="http://schemas.microsoft.com/office/drawing/2014/main" id="{EBCEECA5-6FAC-40D3-BF1C-9186D4328C85}"/>
              </a:ext>
            </a:extLst>
          </p:cNvPr>
          <p:cNvSpPr/>
          <p:nvPr/>
        </p:nvSpPr>
        <p:spPr>
          <a:xfrm flipH="1">
            <a:off x="6608420" y="1945385"/>
            <a:ext cx="5130499" cy="2967230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첫 번째 특성은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상수항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다음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개의 특성은 원본 특성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(“x0”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에서 “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x12”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까지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그 다음은 첫 번째 특성의 제곱 항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(“x0^2”)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과 첫 번째 특성과 다른 특성 간의 조합</a:t>
            </a:r>
          </a:p>
        </p:txBody>
      </p:sp>
    </p:spTree>
    <p:extLst>
      <p:ext uri="{BB962C8B-B14F-4D97-AF65-F5344CB8AC3E}">
        <p14:creationId xmlns:p14="http://schemas.microsoft.com/office/powerpoint/2010/main" val="168725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상호작용과 다항식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1483644"/>
            <a:ext cx="10695443" cy="727595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상호작용 특성이 있는 데이터와 없는 데이터에 대해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Ridge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를 사용해 성능을 비교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A6F482A-AEC8-44DE-8815-20398DB3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2657294"/>
            <a:ext cx="10210800" cy="259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4E401A-A3DE-4D4A-AD29-A20B6396ADE7}"/>
              </a:ext>
            </a:extLst>
          </p:cNvPr>
          <p:cNvSpPr txBox="1"/>
          <p:nvPr/>
        </p:nvSpPr>
        <p:spPr>
          <a:xfrm>
            <a:off x="653779" y="5330178"/>
            <a:ext cx="6933269" cy="473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확실히 상호작용과 다항식 특성이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Ridge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의 성능을 크게 높였다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5320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상호작용과 다항식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1483644"/>
            <a:ext cx="10695443" cy="727595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랜덤 포레스트 같이 더 복잡한 모델을 사용하면 아닐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6205AC-044F-46ED-BDC0-E8BD50AE1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3" y="2484299"/>
            <a:ext cx="10248900" cy="2628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5F92F3-F09D-4A12-9DBD-00B05CA1D85D}"/>
              </a:ext>
            </a:extLst>
          </p:cNvPr>
          <p:cNvSpPr txBox="1"/>
          <p:nvPr/>
        </p:nvSpPr>
        <p:spPr>
          <a:xfrm>
            <a:off x="653779" y="5330178"/>
            <a:ext cx="9577616" cy="918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특성을 추가하지 않아도 랜덤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포레스트는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Ridge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의 성능과 맞먹는다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오히려 상호작용과 다항식을 추가하면 성능이 조금 줄어든다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069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4.6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비선형 변환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21054" y="1644911"/>
            <a:ext cx="10547162" cy="4314753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log, exp, sin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같은 수학 함수를 적용하는 방법도 특성 변환에 유용하다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트리 기반 모델은 특성의 순서에만 영향을 받지만 선형 모델과 신경망은 각 특성의 스케일과 분포에 밀접하게 연관되어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특성과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타깃값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사이에 비선형성이 있다면 특히 선형 회귀에서는 모델을 만들기가 어렵다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log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와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exp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함수는 데이터의 스케일을 변경해 선형 모델과 신경망의 성능을 올리는 데 도움을 준다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sin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과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cos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함수는 이런 주기적인 패턴이 들어 있는 데이터를 다룰 때 편리하다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745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4.6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비선형 변환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361816"/>
            <a:ext cx="10986285" cy="182993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대부분의 모델은 각 특성이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회귀에서는 타깃도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정규분포와 비슷할 때 최고의 성능을 낸다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특성의 히스토그램이 종 모양과 비슷할 때 최고의 성능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log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나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exp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같은 함수를 사용하는 것은 편법이지만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이런 모양을 만드는 쉽고 효과적인 방법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9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상호작용과 다항식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21054" y="1644912"/>
            <a:ext cx="10905507" cy="2152320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원본 데이터에 상호작용과 다항식을 추가해 특성을 풍부하게 나타낼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이러한 특성 공학은 통계적 모델링에서 자주 사용하지만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머신러닝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애플리케이션에서도 많이 적용한다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67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4.6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비선형 변환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759269" y="1533699"/>
            <a:ext cx="10077605" cy="1209500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이런 변환이 도움되는 전형적인 경우는 정수 카운트 데이터를 다룰 때이다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카운트에는 음수가 없으며 특별한 통계 패턴을 따르는 경우가 많다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8D2E0E-225E-4554-806E-96FE86AF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2780852"/>
            <a:ext cx="9727650" cy="344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5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4.6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비선형 변환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0A69D9-DCD6-4F6D-85AC-6355C2DF8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77" y="1210584"/>
            <a:ext cx="6259386" cy="5083765"/>
          </a:xfrm>
          <a:prstGeom prst="rect">
            <a:avLst/>
          </a:prstGeom>
        </p:spPr>
      </p:pic>
      <p:sp>
        <p:nvSpPr>
          <p:cNvPr id="7" name="대각선 방향의 모서리가 둥근 사각형 75">
            <a:extLst>
              <a:ext uri="{FF2B5EF4-FFF2-40B4-BE49-F238E27FC236}">
                <a16:creationId xmlns:a16="http://schemas.microsoft.com/office/drawing/2014/main" id="{5EE19DF6-F3A6-4671-8592-4E5683E5F7C1}"/>
              </a:ext>
            </a:extLst>
          </p:cNvPr>
          <p:cNvSpPr/>
          <p:nvPr/>
        </p:nvSpPr>
        <p:spPr>
          <a:xfrm flipH="1">
            <a:off x="6608420" y="1945385"/>
            <a:ext cx="5130499" cy="2967230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작은 수치가 많고 큰 수치는 몇 안되는 종류의 분포는 실제로 자주 나타난다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선형 모델은 이런 데이터를 잘 처리하지 못한다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4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4.6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비선형 변환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21054" y="1644912"/>
            <a:ext cx="9546265" cy="79678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방금의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데이터에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리지회귀를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적용해 보면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9EDE6D5-A210-49CD-9736-3483E2488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4" y="2884198"/>
            <a:ext cx="8172450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0A90EF-FED3-4C5F-BB5E-708C9A8F1BFA}"/>
              </a:ext>
            </a:extLst>
          </p:cNvPr>
          <p:cNvSpPr txBox="1"/>
          <p:nvPr/>
        </p:nvSpPr>
        <p:spPr>
          <a:xfrm>
            <a:off x="805378" y="4850696"/>
            <a:ext cx="9577616" cy="918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Rige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모델로 모델링한 결과 점수가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낮은걸로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보아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Ridge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의 관계를 제대로 모델링하지 못했다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8897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4.6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비선형 변환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21054" y="1644912"/>
            <a:ext cx="10287670" cy="126263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로그 스케일로 변환하면 도움이 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데이터에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 있으면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log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함수를 적용할 수 없으므로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log(X+1)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을 사용한다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C782E7E-8C35-4722-8988-3E72FDADC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4" y="3201816"/>
            <a:ext cx="63341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73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4.6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비선형 변환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3E041B-78A6-4351-A034-9000C2C5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21" y="1210584"/>
            <a:ext cx="7298417" cy="50632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6876DC-9F9C-4269-A17D-6418E433BF2B}"/>
              </a:ext>
            </a:extLst>
          </p:cNvPr>
          <p:cNvSpPr/>
          <p:nvPr/>
        </p:nvSpPr>
        <p:spPr>
          <a:xfrm>
            <a:off x="1519881" y="5881816"/>
            <a:ext cx="6400800" cy="34056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14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4.6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비선형 변환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EE941A3-676B-4D63-BA10-509F3278D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85" y="3791384"/>
            <a:ext cx="8715375" cy="19431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E94F41F-7B73-4661-8738-21A52656A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85" y="1356154"/>
            <a:ext cx="8172450" cy="1524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49A3DEE-18D2-4A99-AF03-2543CD981216}"/>
              </a:ext>
            </a:extLst>
          </p:cNvPr>
          <p:cNvCxnSpPr/>
          <p:nvPr/>
        </p:nvCxnSpPr>
        <p:spPr>
          <a:xfrm>
            <a:off x="4860710" y="3025724"/>
            <a:ext cx="0" cy="55773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D9450C-4BF9-4557-953B-E1A4D11BA85C}"/>
              </a:ext>
            </a:extLst>
          </p:cNvPr>
          <p:cNvSpPr/>
          <p:nvPr/>
        </p:nvSpPr>
        <p:spPr>
          <a:xfrm>
            <a:off x="1742302" y="5239264"/>
            <a:ext cx="3941806" cy="45814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59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4.6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비선형 변환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21054" y="1644912"/>
            <a:ext cx="10077605" cy="240441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 셋과 모델의 조합에 최적인 변환 방법을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찾기란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예술에 가까운 일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일부 특성만 변환하거나 특성마다 모두 다르게 변환하기도 함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변환은 트리 기반 모델에서는 불필요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선형 모델에서는 필수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가끔 회귀에서 타깃 변수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를 변환하는 것이 좋을 때도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03152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4.6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비선형 변환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21053" y="1644912"/>
            <a:ext cx="10559519" cy="380318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구간 분할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다항식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상호작용은 데이터가 주어진 상황에서 모델의 성능에 큰 영향을 줄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반면 트리 기반 모델은 스스로 중요한 상호작용르 찾아낼 수 있고 대부분의 경우 데이터를 명시적으로 변환하지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않도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SVM,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최근점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이웃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신경망 같은 모델은 이따금 구간 분할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상호작용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다항식으로 이득을 볼 수 있지만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선형 모델보다는 영향이 그렇게 뚜렷하지 않다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504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특성 자동 선택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21053" y="1644912"/>
            <a:ext cx="10559519" cy="380318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새로운 특성을 만드는 방법이 많으므로 데이터의 차원이 원본 특성의 수 이상으로 증가하기 쉽다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특성이 추가되면 모델은 더 복잡해지고 과대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적합될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가능성도 높아진다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보통 새로운 특성을 추가할 때나 고차원 데이터 셋을 사용할 때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가장 유용한 특성만 선택하고 나머지는 무시해서 특성의 수를 줄이는 것이 좋다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위를 잘 하면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모델이 간단해지고 일반화 성능이 올라간다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4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4.7.1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통계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527405"/>
            <a:ext cx="10838004" cy="4185123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통계에서는 개개의 특성과 타깃 사이에 중요한 통계적 관계가 있는지를 계산한다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그런 다음 깊게 관련되어 있다고 판단되는 특성을 선택한다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분류에서는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분산분석이라고도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 방법의 핵심 요소는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즉 각 특성이 독립적으로 평가된다는 점이다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따라서 다른 특성과 깊게 연관된 특성은 선택되지 않는다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분석은 계산이 매우 빠르고 평가를 위해 모델을 만들 필요가 없습니다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 방식은 특성을 선택한 후 적용하려는 모델에 상관없이 사용할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646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상호작용과 다항식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1406610"/>
            <a:ext cx="10448309" cy="159255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예제로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wave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 사용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선형 모델은 절편 외에도 기울기도 학습할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선형 모델에 기울기를 추가하는 방법은 구간으로 분할된 데이터에 원래 특성을 다시 추가하는 것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8C6D78A-644D-4E90-B505-6303947BD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31" y="3076045"/>
            <a:ext cx="7155690" cy="31022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60DDD9-DFDA-4FAF-B7AA-10703BE18E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87"/>
          <a:stretch/>
        </p:blipFill>
        <p:spPr>
          <a:xfrm>
            <a:off x="6996414" y="3076045"/>
            <a:ext cx="4775455" cy="29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7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4.7.1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통계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527405"/>
            <a:ext cx="10838004" cy="4185123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scikit-learn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에서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분석으로 특성을 선택하려면 분류에서는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f_classif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기본값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를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회귀에서는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f_regression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을 보통 선택하여 테스트하고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계산한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p-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값에 기초하여 특성을 제외하는 방식을 선택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이런 방식들은 매우 높은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p-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값을 가진 특성을 제외할 수 있도록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임계값을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조정하는 매개변수를 사용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임계값을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계산하는 방법은 각각 다르면 가장 간단한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SelectKBest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는 고정된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개의 특성을 선택하고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SelectPercentile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은 지정된 비율만큼 특성을 선택한다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2958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4.7.1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통계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527406"/>
            <a:ext cx="11023356" cy="1366554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cancer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데이터셋에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분류룰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위한 특성 선택을 적용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문제를 조금 복잡하게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하귀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위하여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의미없는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노이즈 특성을 데이터에 추가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752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4.7.1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통계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6FF7315-0CB7-49B9-8C93-D813FCD19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9" y="1389234"/>
            <a:ext cx="9978112" cy="48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70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4.7.1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통계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93B617-7D1E-4025-8E19-708C7D8F4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13" b="25617"/>
          <a:stretch/>
        </p:blipFill>
        <p:spPr>
          <a:xfrm>
            <a:off x="403654" y="1344478"/>
            <a:ext cx="10758283" cy="34375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6C05AF-F377-4D48-A727-A8DEBA905E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627"/>
          <a:stretch/>
        </p:blipFill>
        <p:spPr>
          <a:xfrm>
            <a:off x="459423" y="5019638"/>
            <a:ext cx="11273148" cy="9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84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4.7.1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통계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DA7AB0-B107-4F69-8D46-9A0A0CB8F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02" y="1301836"/>
            <a:ext cx="10353675" cy="3562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6069EB-8C04-46CA-BD45-42F4F3FB6C90}"/>
              </a:ext>
            </a:extLst>
          </p:cNvPr>
          <p:cNvSpPr txBox="1"/>
          <p:nvPr/>
        </p:nvSpPr>
        <p:spPr>
          <a:xfrm>
            <a:off x="805378" y="4850695"/>
            <a:ext cx="1542406" cy="602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?????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1638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4.7.1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통계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2137F40-B1A2-4DB0-A532-56033780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04" y="1421413"/>
            <a:ext cx="72961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14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4.7.1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통계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527405"/>
            <a:ext cx="10838004" cy="4185123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 예는 인위적으로 간단하게 만든 예제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실제 데이터에서의 결과는 보통 엇갈리는 경우도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너무 많은 특성 때문에 모델을 만들기가 현실적으로 어려울 때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분석을 사용하여 특성을 선택하면 큰 도움이 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또는 많은 특성들이 확실히 도움이 안된다고 생각 될 때 사용할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4760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4.7.2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모델 기반 특성 선택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527405"/>
            <a:ext cx="10838004" cy="4185123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모델 기반 특성 선택은 지도 학습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머신러닝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모델을 사용하여 특성의 중요도를 평가해서 가장 중요한 특성들만 선택합니다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특성 선택에 사용하는 지도 학습 모델은 최종적으로 사용할 지도 학습 모델과 같을 필요는 없습니다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특성 선택을 위한 모델은 각 특성의 중요도를 측정하여 순서를 매길 수 있어야 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결정 트리와 이를 기반으로 한 모델은 각 특성의 중요도가 담겨 있는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feature_importances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속성을 제공합니다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1253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4.7.2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모델 기반 특성 선택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527405"/>
            <a:ext cx="10838004" cy="4185123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선형 모델 계수의 절댓값도 특성의 중요도를 재는 데 사용할 수 있습니다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L1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규제를 사용한 선형 모델은 일부 특성의 계수만을 학습한다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이는 그 모델 자체를 위해 특성이 선택된다고 생각할 수 있지만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다른 모델의 특성 선택을 위해 전 처리 단계로 사용할 수도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모델기반 특성 선택은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분석과는 반대로 한 번에 모든 특성을 고려하므로 상호작용 부분을 반영할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모델 기반의 특성 선택은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SelectFromMode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에 구현되어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753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4.7.2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모델 기반 특성 선택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73E5FDF-91C4-4FF4-851B-4B8A1C24B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99" y="2751108"/>
            <a:ext cx="10768399" cy="2211066"/>
          </a:xfrm>
          <a:prstGeom prst="rect">
            <a:avLst/>
          </a:prstGeom>
        </p:spPr>
      </p:pic>
      <p:sp>
        <p:nvSpPr>
          <p:cNvPr id="7" name="대각선 방향의 모서리가 둥근 사각형 75">
            <a:extLst>
              <a:ext uri="{FF2B5EF4-FFF2-40B4-BE49-F238E27FC236}">
                <a16:creationId xmlns:a16="http://schemas.microsoft.com/office/drawing/2014/main" id="{E1E9DB5B-E632-408C-A375-C6CE699C8B20}"/>
              </a:ext>
            </a:extLst>
          </p:cNvPr>
          <p:cNvSpPr/>
          <p:nvPr/>
        </p:nvSpPr>
        <p:spPr>
          <a:xfrm flipH="1">
            <a:off x="653779" y="1663333"/>
            <a:ext cx="9923605" cy="70916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SelectFromModel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은 중요도가 지정한 임계치보다 큰 모든 특성을 선택합니다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64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561477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상호작용과 다항식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8C6D78A-644D-4E90-B505-6303947BD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24" b="63660"/>
          <a:stretch/>
        </p:blipFill>
        <p:spPr>
          <a:xfrm>
            <a:off x="6547958" y="1484915"/>
            <a:ext cx="4610198" cy="121913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3F109F1-0DC4-47F8-B8B4-194307E92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06" y="1646773"/>
            <a:ext cx="3705225" cy="1057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A4BBAA-1E1B-4EF3-B9BB-4912635EC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19" y="3002771"/>
            <a:ext cx="4430798" cy="3083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CB5463-707E-4E56-89DF-CDABBB4CDA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87"/>
          <a:stretch/>
        </p:blipFill>
        <p:spPr>
          <a:xfrm>
            <a:off x="6547958" y="2978379"/>
            <a:ext cx="4775455" cy="294832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ED63721-2A70-4FC3-B824-FAC5533A0132}"/>
              </a:ext>
            </a:extLst>
          </p:cNvPr>
          <p:cNvCxnSpPr/>
          <p:nvPr/>
        </p:nvCxnSpPr>
        <p:spPr>
          <a:xfrm>
            <a:off x="5128054" y="3429000"/>
            <a:ext cx="803189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42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4.7.2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모델 기반 특성 선택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E5EBEAF-D5D2-4450-94DC-EFCF28074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1432599"/>
            <a:ext cx="8658225" cy="249555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A8B8E91-BFE3-4AA0-A868-CA9E262C2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80" y="3826000"/>
            <a:ext cx="6743700" cy="1362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C59C85-42AE-418B-8FDB-417A4F52F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80" y="5243680"/>
            <a:ext cx="10589741" cy="9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09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4.7.2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모델 기반 특성 선택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62ACBEC-D694-4509-AB75-BCC4AF1D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1794549"/>
            <a:ext cx="10334625" cy="21336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FE53DD8-9F7E-43A2-BC58-4E155FDC45B7}"/>
              </a:ext>
            </a:extLst>
          </p:cNvPr>
          <p:cNvSpPr/>
          <p:nvPr/>
        </p:nvSpPr>
        <p:spPr>
          <a:xfrm>
            <a:off x="1594022" y="3429000"/>
            <a:ext cx="5029200" cy="40159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06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반복적 특성 선택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527405"/>
            <a:ext cx="10838004" cy="4185123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일변량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분석에서는 모델을 사용하지 않았고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모델 기반 선택에서는 하나의 모델을 사용해 특성을 선택했다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반복적 특성 선택에서는 특성의 수가 각기 다른 일련의 모델이 만들어진다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첫 번째 방법은 특성을 하나도 선택하지 않은 상태로 시작해서 어떤 종료 조건에 도달할 때까지 하나씩 추가하는 방법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두 번째 방법은 모든 특성을 가지고 시작해서 어떤 종료 조건이 될 때까지 특성을 하나씩 제거해가는 방법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7795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반복적 특성 선택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527405"/>
            <a:ext cx="10838004" cy="4185123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일련의 모델이 만들어지기 때문에 이 방법은 앞서 소개한 방법들보다 계산 비용이 훨씬 많이 든다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재귀적 특성 제거가 이런 방법의 하나이다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 방법은 모든 특성으로 시작해서 모델을 만들고 특성 중요도가 가장 낮은 특성을 제거한다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그런 다음 제거한 특성을 빼고 나머지 특성 전체로 새로운 모델을 만든다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이런 식으로 미리 정의한 특성 개수가 남을 때까지 계속한다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이를 위해 특성 선택에 사용할 모델은 특성의 중요도를 결정하는 방법을 제공해야 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2576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반복적 특성 선택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FFFBF68-6327-4D09-9E11-2BD8B0C87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2280292"/>
            <a:ext cx="8810625" cy="2533650"/>
          </a:xfrm>
          <a:prstGeom prst="rect">
            <a:avLst/>
          </a:prstGeom>
        </p:spPr>
      </p:pic>
      <p:sp>
        <p:nvSpPr>
          <p:cNvPr id="7" name="대각선 방향의 모서리가 둥근 사각형 75">
            <a:extLst>
              <a:ext uri="{FF2B5EF4-FFF2-40B4-BE49-F238E27FC236}">
                <a16:creationId xmlns:a16="http://schemas.microsoft.com/office/drawing/2014/main" id="{3D1B222B-C7CB-43A0-9744-59219E3C0991}"/>
              </a:ext>
            </a:extLst>
          </p:cNvPr>
          <p:cNvSpPr/>
          <p:nvPr/>
        </p:nvSpPr>
        <p:spPr>
          <a:xfrm flipH="1">
            <a:off x="653780" y="1457955"/>
            <a:ext cx="9985388" cy="57496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랜덤 포레스트 모델을 사용해 나타난 결과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DECB1D-7489-4B6C-A8B8-2DAA68959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10" y="4857209"/>
            <a:ext cx="11380573" cy="1085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230780-B59B-4797-9AAF-274849B7222D}"/>
              </a:ext>
            </a:extLst>
          </p:cNvPr>
          <p:cNvSpPr txBox="1"/>
          <p:nvPr/>
        </p:nvSpPr>
        <p:spPr>
          <a:xfrm>
            <a:off x="653779" y="5921049"/>
            <a:ext cx="9849463" cy="473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일변량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분석이나 모델 기반 선택보다 특성 선택이 나아졌지만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여전히 특성 한 개를 놓쳤다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3560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반복적 특성 선택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1481687"/>
            <a:ext cx="10838004" cy="1718722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랜덤 포레스트 모델은 특성이 누락될 때마다 다시 학습하므로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40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번이나 실행된다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그래서 이 코드를 실행하면 모델 기반 선택보다 훨씬 오래 걸린다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RFE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를 사용해서 특성을 선택 했을 때 로지스틱 회귀의 정확도를 확인해 보면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CC79DF1-6EF3-4317-AECE-F7D08FED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3429000"/>
            <a:ext cx="105727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58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반복적 특성 선택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25A1B1-C371-483D-9F74-520791952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1617836"/>
            <a:ext cx="10172700" cy="1323975"/>
          </a:xfrm>
          <a:prstGeom prst="rect">
            <a:avLst/>
          </a:prstGeom>
        </p:spPr>
      </p:pic>
      <p:sp>
        <p:nvSpPr>
          <p:cNvPr id="7" name="대각선 방향의 모서리가 둥근 사각형 75">
            <a:extLst>
              <a:ext uri="{FF2B5EF4-FFF2-40B4-BE49-F238E27FC236}">
                <a16:creationId xmlns:a16="http://schemas.microsoft.com/office/drawing/2014/main" id="{E4CF4847-184C-4571-8E70-420E76F8B49A}"/>
              </a:ext>
            </a:extLst>
          </p:cNvPr>
          <p:cNvSpPr/>
          <p:nvPr/>
        </p:nvSpPr>
        <p:spPr>
          <a:xfrm flipH="1">
            <a:off x="653780" y="3237850"/>
            <a:ext cx="10838004" cy="1718722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RFE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안에 있는 랜덤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포레스트의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성능이 이 모델에서 선택한 특성으로 만든 로지스틱 회귀의 성능과 같다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특성 선택이 제대로 되면 선형 모델의 성능은 랜덤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포레스트와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견줄만하다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1325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4.7.3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반복적 특성 선택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527405"/>
            <a:ext cx="10838004" cy="4185123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머신러닝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알고리즘에 어떤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입력값을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넣을지 확신이 안 선다면 특성 자동 선택이 도움이 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예측 속도를 높이거나 해석하기 더 쉬운 모델을 만드는 데 필요한 만큼 특성의 수를 줄이는 데도 효과적이다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대부분 특성 선택이 큰 성능 향상을 끌어내진 못한다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특성 선택은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머신러닝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기술자에게 여전히 중요한 도구이다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0058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CFCE20-2144-4FB1-A812-78485C693F52}"/>
              </a:ext>
            </a:extLst>
          </p:cNvPr>
          <p:cNvSpPr txBox="1"/>
          <p:nvPr/>
        </p:nvSpPr>
        <p:spPr>
          <a:xfrm>
            <a:off x="3611880" y="2895600"/>
            <a:ext cx="496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Thank you!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375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상호작용과 다항식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746913" y="1599193"/>
            <a:ext cx="11053789" cy="1691412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각 구간에서 다른 기울기를 가지는 게 좋을 것 같다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이런 효과를 위해서 데이터 포인트가 있는 구간과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축 사이의 상호작용 특성을 추가할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 특성이 구간 특성과 원본 특성의 곱이다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9074454-CCE0-4E83-BF18-442D3C49C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98" y="3290605"/>
            <a:ext cx="4804959" cy="1321167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8146B4C-F64A-4319-9CA3-D0C73669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492" y="3940471"/>
            <a:ext cx="7346435" cy="26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0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561477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상호작용과 다항식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CB5463-707E-4E56-89DF-CDABBB4CD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87"/>
          <a:stretch/>
        </p:blipFill>
        <p:spPr>
          <a:xfrm>
            <a:off x="517353" y="1831266"/>
            <a:ext cx="5475816" cy="33807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4532E2-A272-4F94-8BCB-D4A41E436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2"/>
          <a:stretch/>
        </p:blipFill>
        <p:spPr>
          <a:xfrm>
            <a:off x="6157273" y="1754659"/>
            <a:ext cx="5232186" cy="345733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ED63721-2A70-4FC3-B824-FAC5533A0132}"/>
              </a:ext>
            </a:extLst>
          </p:cNvPr>
          <p:cNvCxnSpPr/>
          <p:nvPr/>
        </p:nvCxnSpPr>
        <p:spPr>
          <a:xfrm>
            <a:off x="5798926" y="3429000"/>
            <a:ext cx="803189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5673F1-4CAB-4857-B77C-968A6D45D9CD}"/>
              </a:ext>
            </a:extLst>
          </p:cNvPr>
          <p:cNvSpPr txBox="1"/>
          <p:nvPr/>
        </p:nvSpPr>
        <p:spPr>
          <a:xfrm>
            <a:off x="2944140" y="5484698"/>
            <a:ext cx="6098058" cy="47371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구간 나누기는 연속형 특성을 확장하는 방법 중 하나다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835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상호작용과 다항식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21054" y="1644912"/>
            <a:ext cx="10769584" cy="1059985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원복 특성에 다항식을 추가하는 방법도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 방식이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preprocessing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모듈의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PolynomialFeature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에 구현 되어있다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50D17D9-D4F1-4F78-9C7E-BA50E6D31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22" y="2812432"/>
            <a:ext cx="80200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4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상호작용과 다항식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7C6914D-09AA-4FFA-9EEE-CD57E1262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1255384"/>
            <a:ext cx="6345244" cy="4730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589B4-D156-46F0-BD5B-B7925AD7C305}"/>
              </a:ext>
            </a:extLst>
          </p:cNvPr>
          <p:cNvSpPr txBox="1"/>
          <p:nvPr/>
        </p:nvSpPr>
        <p:spPr>
          <a:xfrm>
            <a:off x="5867736" y="1670509"/>
            <a:ext cx="3188043" cy="400110"/>
          </a:xfrm>
          <a:prstGeom prst="rect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X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X_poly</a:t>
            </a:r>
            <a:r>
              <a:rPr lang="ko-KR" altLang="en-US" sz="2000" dirty="0"/>
              <a:t>의 값 비교</a:t>
            </a:r>
          </a:p>
        </p:txBody>
      </p:sp>
    </p:spTree>
    <p:extLst>
      <p:ext uri="{BB962C8B-B14F-4D97-AF65-F5344CB8AC3E}">
        <p14:creationId xmlns:p14="http://schemas.microsoft.com/office/powerpoint/2010/main" val="339979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상호작용과 다항식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7C6914D-09AA-4FFA-9EEE-CD57E1262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1255384"/>
            <a:ext cx="6345244" cy="4730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589B4-D156-46F0-BD5B-B7925AD7C305}"/>
              </a:ext>
            </a:extLst>
          </p:cNvPr>
          <p:cNvSpPr txBox="1"/>
          <p:nvPr/>
        </p:nvSpPr>
        <p:spPr>
          <a:xfrm>
            <a:off x="5867736" y="1670509"/>
            <a:ext cx="3188043" cy="400110"/>
          </a:xfrm>
          <a:prstGeom prst="rect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X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X_poly</a:t>
            </a:r>
            <a:r>
              <a:rPr lang="ko-KR" altLang="en-US" sz="2000" dirty="0"/>
              <a:t>의 값 비교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C72A081-CCF6-4EC8-8E40-D5BE53223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149" y="3193195"/>
            <a:ext cx="7828391" cy="1669963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24171921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1592</Words>
  <Application>Microsoft Office PowerPoint</Application>
  <PresentationFormat>와이드스크린</PresentationFormat>
  <Paragraphs>190</Paragraphs>
  <Slides>48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맑은 고딕</vt:lpstr>
      <vt:lpstr>Arial</vt:lpstr>
      <vt:lpstr>17_Office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shinyoungmin</cp:lastModifiedBy>
  <cp:revision>148</cp:revision>
  <dcterms:created xsi:type="dcterms:W3CDTF">2020-10-07T02:47:54Z</dcterms:created>
  <dcterms:modified xsi:type="dcterms:W3CDTF">2021-08-09T07:28:41Z</dcterms:modified>
</cp:coreProperties>
</file>