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7" r:id="rId3"/>
    <p:sldId id="286" r:id="rId4"/>
    <p:sldId id="287" r:id="rId5"/>
    <p:sldId id="288" r:id="rId6"/>
    <p:sldId id="289" r:id="rId7"/>
    <p:sldId id="290" r:id="rId8"/>
    <p:sldId id="294" r:id="rId9"/>
    <p:sldId id="291" r:id="rId10"/>
    <p:sldId id="292" r:id="rId11"/>
    <p:sldId id="293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6" r:id="rId20"/>
    <p:sldId id="308" r:id="rId21"/>
    <p:sldId id="307" r:id="rId22"/>
    <p:sldId id="303" r:id="rId23"/>
    <p:sldId id="304" r:id="rId24"/>
    <p:sldId id="309" r:id="rId25"/>
    <p:sldId id="27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D70"/>
    <a:srgbClr val="FED4F0"/>
    <a:srgbClr val="FB47BF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4" autoAdjust="0"/>
    <p:restoredTop sz="78591" autoAdjust="0"/>
  </p:normalViewPr>
  <p:slideViewPr>
    <p:cSldViewPr snapToGrid="0">
      <p:cViewPr varScale="1">
        <p:scale>
          <a:sx n="52" d="100"/>
          <a:sy n="52" d="100"/>
        </p:scale>
        <p:origin x="4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77620-42F7-4298-A139-095E92550388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5E0A-6D1A-4AAA-A0DD-4B3D9037F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9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92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64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79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74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9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94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23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13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26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38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946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77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30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57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77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발표는 여기까지 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4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6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5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4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29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60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2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7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6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9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31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7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93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7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40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42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0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6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4F0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146394" y="1356506"/>
            <a:ext cx="5899211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파이썬 </a:t>
            </a:r>
            <a:r>
              <a:rPr lang="ko-KR" altLang="en-US" sz="2400" b="1" dirty="0" err="1">
                <a:solidFill>
                  <a:schemeClr val="bg1">
                    <a:lumMod val="50000"/>
                  </a:schemeClr>
                </a:solidFill>
              </a:rPr>
              <a:t>머신러닝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 – chap 6.5~6.7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6.5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전처리와 모델의 매개변수를 위한 그리드 </a:t>
            </a:r>
            <a:r>
              <a:rPr lang="ko-KR" altLang="en-US" sz="2400" b="1" dirty="0" err="1">
                <a:solidFill>
                  <a:schemeClr val="bg1">
                    <a:lumMod val="50000"/>
                  </a:schemeClr>
                </a:solidFill>
              </a:rPr>
              <a:t>서치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6.6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모델 선택을 위한 그리드 </a:t>
            </a:r>
            <a:r>
              <a:rPr lang="ko-KR" altLang="en-US" sz="2400" b="1" dirty="0" err="1">
                <a:solidFill>
                  <a:schemeClr val="bg1">
                    <a:lumMod val="50000"/>
                  </a:schemeClr>
                </a:solidFill>
              </a:rPr>
              <a:t>서치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6.7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요약 및 정리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010893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FB47B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수</a:t>
            </a:r>
            <a:r>
              <a:rPr lang="en-US" altLang="ko-KR" b="1" dirty="0">
                <a:solidFill>
                  <a:schemeClr val="bg1"/>
                </a:solidFill>
              </a:rPr>
              <a:t>DA</a:t>
            </a:r>
            <a:r>
              <a:rPr lang="ko-KR" altLang="en-US" b="1" dirty="0">
                <a:solidFill>
                  <a:schemeClr val="bg1"/>
                </a:solidFill>
              </a:rPr>
              <a:t>쟁이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08746" y="5226518"/>
            <a:ext cx="5925629" cy="933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Department of Mathematics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Gyeongsang</a:t>
            </a:r>
            <a:r>
              <a:rPr lang="en-US" altLang="ko-KR" dirty="0">
                <a:solidFill>
                  <a:schemeClr val="tx1"/>
                </a:solidFill>
              </a:rPr>
              <a:t> National University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Youngmin</a:t>
            </a:r>
            <a:r>
              <a:rPr lang="en-US" altLang="ko-KR" dirty="0">
                <a:solidFill>
                  <a:schemeClr val="tx1"/>
                </a:solidFill>
              </a:rPr>
              <a:t> Shin </a:t>
            </a: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전처리와 모델의 매개변수를 위한 그리드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서치</a:t>
            </a:r>
            <a:endParaRPr lang="ko-KR" altLang="en-US" sz="2400" b="1" u="sng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1622674"/>
            <a:ext cx="11053790" cy="1986742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모델의 매개변수와 함께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전처리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과정의 매개변수를 찾는 것은 매우 강력한 전략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GridSearchCV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는 지정한 매개변수의 모든 가능한 조합을 시도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따라서 매개 변수 그리드에 많은 매개 변수를 추가하면 만들어야 할 모델이 급격히 증가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1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6.6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모델 선택을 위한 그리드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서치</a:t>
            </a:r>
            <a:endParaRPr lang="ko-KR" altLang="en-US" sz="2400" b="1" u="sng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1622673"/>
            <a:ext cx="11183993" cy="229441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GridSearchCV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와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Pipeline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을 연결하는 것에서 더 나아가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파이프 라인을 구성하는 단계도 탐색 대상으로 삼을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이렇게 하면 탐색 범위가 더 넓어지므로 주의 깊게 고려해야 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모든 알고리즘을 시도해보는 것이 필수적인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머신러닝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전략은 아니다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626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6.6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모델 선택을 위한 그리드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서치</a:t>
            </a:r>
            <a:endParaRPr lang="ko-KR" altLang="en-US" sz="2400" b="1" u="sng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1622674"/>
            <a:ext cx="10998642" cy="2088062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cancer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 셋에서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RandomForestClassifier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와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SVC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를 비교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SVC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는 데이터의 스케일을 조정해야 하므로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StandardScaler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를 사용할지 또는 전처리를 하지 않을지 판단이 필요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RandomForestClassifier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에는 전처리가 필요 없다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75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6.6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모델 선택을 위한 그리드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서치</a:t>
            </a:r>
            <a:endParaRPr lang="ko-KR" altLang="en-US" sz="2400" b="1" u="sng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1622674"/>
            <a:ext cx="11023355" cy="159379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먼저 파이프라인 정의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여기서는 단계 이름을 직접 지정한다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단계는 두개가 필요하며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하나는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전처리이고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다른 하나는 분류기이다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SVC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와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StandardScaler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를 사용해 파이프라인 객체를 만든다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BF2F78-06D4-417B-97C1-81747C222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9" y="3684805"/>
            <a:ext cx="10308320" cy="11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0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6.6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모델 선택을 위한 그리드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서치</a:t>
            </a:r>
            <a:endParaRPr lang="ko-KR" altLang="en-US" sz="2400" b="1" u="sng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1497877"/>
            <a:ext cx="10474978" cy="2302218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검색할 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</a:rPr>
              <a:t>parameter_grid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를 정의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classifier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는 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</a:rPr>
              <a:t>RandomForestClassifier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SVC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가 되어야 한다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두 모델의 매개변수와 전처리가 다르므로 매개변수 그리드의 리스트를 사용한다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어떤 추정기에 해당하는 단계인지 지정하려면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추정기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단계의 이름을 매개변수 이름으로 사용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파이프 라인의 단계를 건너 뛰어야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할때는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단계에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None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을 할당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58A9CD0-695B-43AE-AA08-B3C5C2726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7"/>
          <a:stretch/>
        </p:blipFill>
        <p:spPr>
          <a:xfrm>
            <a:off x="653780" y="3969592"/>
            <a:ext cx="8753475" cy="23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2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6.6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모델 선택을 위한 그리드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서치</a:t>
            </a:r>
            <a:endParaRPr lang="ko-KR" altLang="en-US" sz="2400" b="1" u="sng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1622674"/>
            <a:ext cx="10665009" cy="762180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그리드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서치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객체를 만들고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cancer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 셋으로 진행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D70AEF1-71B0-4DF6-AB62-56F8B6AF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2506234"/>
            <a:ext cx="9775323" cy="36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4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6.6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모델 선택을 위한 그리드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서치</a:t>
            </a:r>
            <a:endParaRPr lang="ko-KR" altLang="en-US" sz="2400" b="1" u="sng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4687150"/>
            <a:ext cx="10800934" cy="112793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그리드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서치의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결과는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StandardScaler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전처리를 사요하고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C=10, gamma=0.01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인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SVC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에서 최상의 결과를 얻었다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B2FC9EB-E6C8-4FBB-B20D-19C07180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1395939"/>
            <a:ext cx="9829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4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6.6.1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중복계산 피하기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1622673"/>
            <a:ext cx="10553798" cy="323723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대규모 그리드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서치를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수행할 때 종종 동일한 단계가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여러번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수행된다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간단한 해결책은 파이프라인의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memory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매개 변수를 사용하여 계산 결과를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캐싱하는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것이다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 매개변수는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joblib.Memory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객체나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캐싱할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경로를 받습니다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다음처럼 간단히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캐싱을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활성화할 수도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AA8E56-4592-4752-B08E-BA25F31AC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4" y="5086865"/>
            <a:ext cx="11210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7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6.6.1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중복계산 피하기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1622673"/>
            <a:ext cx="11023355" cy="3987295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첫번째 단점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캐시는 디스크에 저장되어 관리되기 때문에 실제 디스크에 읽고 쓰기 위해 직렬화가 필요하다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따라서 비교적 오랜 시간이 걸리는 변환이어야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memory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매개변수를 사용하여 속도를 높이는 효과를 낼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단순히 데이터의 스케일을 변환하는 것이라면 스케일 조정된 데이터를 디스크에서 읽는 것 보다 빠를 가능성이 높다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계산 비용이 높은 변환이라면 그래도 여전히 유용하다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56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6.6.1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중복계산 피하기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1622673"/>
            <a:ext cx="10936858" cy="2421694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두번째 단점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n_jobs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배개변수가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캐싱을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방해한다는 것이다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그리드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서치의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실행 순서에 따라 최악의 경우 캐시되기 전에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n_jobs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만큼의 작업 프로세스가 동시에 동일한 계산을 중복으로 수행할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31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전처리와 모델의 매개변수를 위한 그리드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서치</a:t>
            </a:r>
            <a:endParaRPr lang="ko-KR" altLang="en-US" sz="2400" b="1" u="sng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21053" y="1644912"/>
            <a:ext cx="10794298" cy="191630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파이프라인을 사용하면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머신러닝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워크플로에 필요한 모든 처리 단계를 하나의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scikit-learn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추정기로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캡슐화할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회귀와 분류 같은 지도 학습의 출력을 이용해서 전 처리 매개 변수를 조정할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67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6.6.1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중복계산 피하기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1622673"/>
            <a:ext cx="10553798" cy="323723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대규모 그리드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서치를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수행할 때 종종 동일한 단계가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여러번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수행된다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간단한 해결책은 파이프라인의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memory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매개 변수를 사용하여 계산 결과를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캐싱하는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것이다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 매개변수는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joblib.Memory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객체나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캐싱할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경로를 받습니다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다음처럼 간단히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캐싱을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활성화할 수도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AA8E56-4592-4752-B08E-BA25F31AC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4" y="5086865"/>
            <a:ext cx="11210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6.6.1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중복계산 피하기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1622673"/>
            <a:ext cx="10850361" cy="3521445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dask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-ml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라이브러리에서 제공하는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GridSearchCV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를 사용하면 이런 단점을 모두 피할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dask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-ml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은 병렬 연산을 수행하는 동안 중복된 계산을 방지한다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클러스터에 분산된 경우에도 가능하다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따라서 계산 비용이 높은 파이프라인과 방대한 양의 매개변수 탐색을 해야 한다면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dask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-ml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을 살펴보는 것이 좋다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045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6.7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요약 및 정리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1622674"/>
            <a:ext cx="10689724" cy="3299024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실제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머신러닝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애플리케이션에서는 모델을 단독으로 사용하는 경우가 거의 없으며 여러 처리 단계가 연속해서 이뤄진다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파이프라인을 사용하면 여러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여러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단계를 하나의 파이썬 객체로 캡슐화 해주고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scikit-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learndml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 fit, predict, transform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인터페이스를 사용할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특히 교차 검증을 사용하여 모델을 평가하고 그리드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서치를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사용하여 매개 변수 선택을 할 때 모든 처리 단계를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Pipeline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으로 묶는 것은 올바른 평가를 위해 필수적이다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8091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6.7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요약 및 정리</a:t>
            </a: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15214" y="1622673"/>
            <a:ext cx="10961572" cy="346831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Pipeline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파이썬 클래스는 코드를 간결하게 작성하도록 도와주고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Pipe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라인을 사용하지 않고 처리 단계를 구현할 때 발생할 수 있는 실수를 방지해준다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파이프라인을 사용하면 특성 추출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전처리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모델의 완벽한 조합을 찾는 처리 단계를 손쉽게 시도해 볼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실험 단계에서는 처리 단계를 너무 복잡하게 만들지 말고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모델에 포함된 모든 요소가 꼭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칠요한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것인지 평가해야 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674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CFCE20-2144-4FB1-A812-78485C693F52}"/>
              </a:ext>
            </a:extLst>
          </p:cNvPr>
          <p:cNvSpPr txBox="1"/>
          <p:nvPr/>
        </p:nvSpPr>
        <p:spPr>
          <a:xfrm>
            <a:off x="3611880" y="2895600"/>
            <a:ext cx="496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Thank you!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3752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전처리와 모델의 매개변수를 위한 그리드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서치</a:t>
            </a:r>
            <a:endParaRPr lang="ko-KR" altLang="en-US" sz="2400" b="1" u="sng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785345" y="1759190"/>
            <a:ext cx="10621304" cy="124656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boston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 셋에서 파이프라인을 사용해 리지 회귀에 적용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 파이프라인은 데이터 스케일 조정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다항식 특성 선택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리지 회귀의 세 단계로 구성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54F6C50-59FB-41F3-8517-1C4803E7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96" y="3429000"/>
            <a:ext cx="106108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4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전처리와 모델의 매개변수를 위한 그리드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서치</a:t>
            </a:r>
            <a:endParaRPr lang="ko-KR" altLang="en-US" sz="2400" b="1" u="sng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97482" y="1484271"/>
            <a:ext cx="10732515" cy="2346320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분류의 결과에 기초해서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degree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매개 변수를 선택하는 것이 이상적이다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파이프라인을 사용하면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Ridge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의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alpha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매개변수와 함께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degree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매개 변수를 탐색할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이를 위해서는 단계의 이름을 접두어로 사용한 매개변수 두 개를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param_grid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에 정의해야 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C4C71A6-7356-4F15-A0F9-6978D7B34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26" y="4180877"/>
            <a:ext cx="7029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1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전처리와 모델의 매개변수를 위한 그리드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서치</a:t>
            </a:r>
            <a:endParaRPr lang="ko-KR" altLang="en-US" sz="2400" b="1" u="sng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21051" y="1644913"/>
            <a:ext cx="9805759" cy="743650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그런 다음 그리드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서치를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적용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9981F11-F336-4566-A57F-E23657C79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85" y="2733803"/>
            <a:ext cx="90963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9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전처리와 모델의 매개변수를 위한 그리드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서치</a:t>
            </a:r>
            <a:endParaRPr lang="ko-KR" altLang="en-US" sz="2400" b="1" u="sng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21053" y="1644912"/>
            <a:ext cx="10497736" cy="756007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교차 검증의 결과를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히트맵을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사용해서 나타내면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F1AA48E-AAB4-4046-8317-2F90877A4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3" y="2548304"/>
            <a:ext cx="6452801" cy="348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7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전처리와 모델의 매개변수를 위한 그리드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서치</a:t>
            </a:r>
            <a:endParaRPr lang="ko-KR" altLang="en-US" sz="2400" b="1" u="sng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F1AA48E-AAB4-4046-8317-2F90877A49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7" t="35420" r="20041"/>
          <a:stretch/>
        </p:blipFill>
        <p:spPr>
          <a:xfrm>
            <a:off x="416012" y="1362644"/>
            <a:ext cx="7285467" cy="3407064"/>
          </a:xfrm>
          <a:prstGeom prst="rect">
            <a:avLst/>
          </a:prstGeom>
        </p:spPr>
      </p:pic>
      <p:sp>
        <p:nvSpPr>
          <p:cNvPr id="7" name="대각선 방향의 모서리가 둥근 사각형 75">
            <a:extLst>
              <a:ext uri="{FF2B5EF4-FFF2-40B4-BE49-F238E27FC236}">
                <a16:creationId xmlns:a16="http://schemas.microsoft.com/office/drawing/2014/main" id="{5753C26B-4987-47CB-AFBB-19C8BEBEACDC}"/>
              </a:ext>
            </a:extLst>
          </p:cNvPr>
          <p:cNvSpPr/>
          <p:nvPr/>
        </p:nvSpPr>
        <p:spPr>
          <a:xfrm flipH="1">
            <a:off x="821050" y="5169250"/>
            <a:ext cx="10930226" cy="773117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교차 검증의 결과를 보면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차항이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효과가 좋고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차항은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1, 2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차보다 결과가 나쁘다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182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전처리와 모델의 매개변수를 위한 그리드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서치</a:t>
            </a:r>
            <a:endParaRPr lang="ko-KR" altLang="en-US" sz="2400" b="1" u="sng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21052" y="1731262"/>
            <a:ext cx="9756331" cy="700406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최적의 매개변수 확인해서도 알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319B80-3B39-4BA0-92E5-B4FF57F04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36" y="2689472"/>
            <a:ext cx="8639175" cy="1219200"/>
          </a:xfrm>
          <a:prstGeom prst="rect">
            <a:avLst/>
          </a:prstGeom>
        </p:spPr>
      </p:pic>
      <p:sp>
        <p:nvSpPr>
          <p:cNvPr id="7" name="대각선 방향의 모서리가 둥근 사각형 75">
            <a:extLst>
              <a:ext uri="{FF2B5EF4-FFF2-40B4-BE49-F238E27FC236}">
                <a16:creationId xmlns:a16="http://schemas.microsoft.com/office/drawing/2014/main" id="{B2B09246-A8D8-4DD5-A54F-F2552B859F06}"/>
              </a:ext>
            </a:extLst>
          </p:cNvPr>
          <p:cNvSpPr/>
          <p:nvPr/>
        </p:nvSpPr>
        <p:spPr>
          <a:xfrm flipH="1">
            <a:off x="821052" y="3908672"/>
            <a:ext cx="9756331" cy="700406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테스트 점수를 확인해 보면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8F32E-0971-4BCF-9E1A-67642158F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36" y="4926134"/>
            <a:ext cx="76676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3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6.5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전처리와 모델의 매개변수를 위한 그리드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서치</a:t>
            </a:r>
            <a:endParaRPr lang="ko-KR" altLang="en-US" sz="2400" b="1" u="sng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21053" y="1644912"/>
            <a:ext cx="10435952" cy="669510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다항식 특성이 없는 그리드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서치와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비교해 보면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59ADE9B-E937-4CFB-906F-3BD14343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53" y="2640749"/>
            <a:ext cx="9220200" cy="2000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53223B-51C9-4071-A84F-8C46388FD076}"/>
              </a:ext>
            </a:extLst>
          </p:cNvPr>
          <p:cNvSpPr txBox="1"/>
          <p:nvPr/>
        </p:nvSpPr>
        <p:spPr>
          <a:xfrm>
            <a:off x="1052406" y="5004396"/>
            <a:ext cx="498662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다항 특성이 없는 경우 성능이 낮아짐</a:t>
            </a:r>
          </a:p>
        </p:txBody>
      </p:sp>
    </p:spTree>
    <p:extLst>
      <p:ext uri="{BB962C8B-B14F-4D97-AF65-F5344CB8AC3E}">
        <p14:creationId xmlns:p14="http://schemas.microsoft.com/office/powerpoint/2010/main" val="3564901512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879</Words>
  <Application>Microsoft Office PowerPoint</Application>
  <PresentationFormat>와이드스크린</PresentationFormat>
  <Paragraphs>111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17_Office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shinyoungmin</cp:lastModifiedBy>
  <cp:revision>150</cp:revision>
  <dcterms:created xsi:type="dcterms:W3CDTF">2020-10-07T02:47:54Z</dcterms:created>
  <dcterms:modified xsi:type="dcterms:W3CDTF">2021-08-11T06:41:14Z</dcterms:modified>
</cp:coreProperties>
</file>