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9"/>
  </p:notesMasterIdLst>
  <p:sldIdLst>
    <p:sldId id="257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7" r:id="rId12"/>
    <p:sldId id="295" r:id="rId13"/>
    <p:sldId id="298" r:id="rId14"/>
    <p:sldId id="293" r:id="rId15"/>
    <p:sldId id="299" r:id="rId16"/>
    <p:sldId id="300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D4F0"/>
    <a:srgbClr val="FB47BF"/>
    <a:srgbClr val="EBECEE"/>
    <a:srgbClr val="4E5D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81" autoAdjust="0"/>
    <p:restoredTop sz="78591" autoAdjust="0"/>
  </p:normalViewPr>
  <p:slideViewPr>
    <p:cSldViewPr snapToGrid="0">
      <p:cViewPr varScale="1">
        <p:scale>
          <a:sx n="52" d="100"/>
          <a:sy n="52" d="100"/>
        </p:scale>
        <p:origin x="138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77620-42F7-4298-A139-095E92550388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F5E0A-6D1A-4AAA-A0DD-4B3D9037F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598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B%8D%B0%EC%9D%B4%ED%84%B0_%EB%A7%88%EC%9D%B4%EB%8B%9D#cite_note-DATA%EB%A7%88%EC%9D%B4%EB%8B%9D-1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 저는 </a:t>
            </a:r>
            <a:r>
              <a:rPr lang="en-US" altLang="ko-KR" dirty="0"/>
              <a:t>18</a:t>
            </a:r>
            <a:r>
              <a:rPr lang="ko-KR" altLang="en-US" dirty="0"/>
              <a:t>학번 신영민입니다</a:t>
            </a:r>
            <a:r>
              <a:rPr lang="en-US" altLang="ko-KR" dirty="0"/>
              <a:t>. </a:t>
            </a:r>
            <a:r>
              <a:rPr lang="ko-KR" altLang="en-US" dirty="0"/>
              <a:t>데이터 분석과 동아리를 통해 배우는 내용에 대한 발표를 지금부터 시작하겠습니다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1925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동아리에서 배울 내용을 </a:t>
            </a:r>
            <a:r>
              <a:rPr lang="ko-KR" altLang="en-US" dirty="0" err="1"/>
              <a:t>보도록하겠습니다</a:t>
            </a:r>
            <a:r>
              <a:rPr lang="en-US" altLang="ko-KR" dirty="0"/>
              <a:t>. </a:t>
            </a:r>
            <a:r>
              <a:rPr lang="ko-KR" altLang="en-US" dirty="0"/>
              <a:t>먼저 파이썬</a:t>
            </a:r>
            <a:r>
              <a:rPr lang="en-US" altLang="ko-KR" dirty="0"/>
              <a:t>, </a:t>
            </a:r>
            <a:r>
              <a:rPr lang="ko-KR" altLang="en-US" dirty="0"/>
              <a:t>알스튜디오</a:t>
            </a:r>
            <a:r>
              <a:rPr lang="en-US" altLang="ko-KR" dirty="0"/>
              <a:t>,</a:t>
            </a:r>
            <a:r>
              <a:rPr lang="ko-KR" altLang="en-US" dirty="0"/>
              <a:t>데이터 </a:t>
            </a:r>
            <a:r>
              <a:rPr lang="ko-KR" altLang="en-US" dirty="0" err="1"/>
              <a:t>크롤링</a:t>
            </a:r>
            <a:r>
              <a:rPr lang="en-US" altLang="ko-KR" dirty="0"/>
              <a:t>, </a:t>
            </a:r>
            <a:r>
              <a:rPr lang="ko-KR" altLang="en-US" dirty="0"/>
              <a:t>데이터 마이닝</a:t>
            </a:r>
            <a:r>
              <a:rPr lang="en-US" altLang="ko-KR" dirty="0"/>
              <a:t>, </a:t>
            </a:r>
            <a:r>
              <a:rPr lang="ko-KR" altLang="en-US" dirty="0"/>
              <a:t>파이썬 </a:t>
            </a:r>
            <a:r>
              <a:rPr lang="ko-KR" altLang="en-US" dirty="0" err="1"/>
              <a:t>머신러닝</a:t>
            </a:r>
            <a:r>
              <a:rPr lang="en-US" altLang="ko-KR" dirty="0"/>
              <a:t>, </a:t>
            </a:r>
            <a:r>
              <a:rPr lang="ko-KR" altLang="en-US" dirty="0" err="1"/>
              <a:t>매트랩</a:t>
            </a:r>
            <a:r>
              <a:rPr lang="en-US" altLang="ko-KR" dirty="0"/>
              <a:t>, </a:t>
            </a:r>
            <a:r>
              <a:rPr lang="ko-KR" altLang="en-US" dirty="0"/>
              <a:t>알 </a:t>
            </a:r>
            <a:r>
              <a:rPr lang="ko-KR" altLang="en-US" dirty="0" err="1"/>
              <a:t>머신러닝</a:t>
            </a:r>
            <a:r>
              <a:rPr lang="ko-KR" altLang="en-US" dirty="0"/>
              <a:t> 마지막으로 </a:t>
            </a:r>
            <a:r>
              <a:rPr lang="ko-KR" altLang="en-US" dirty="0" err="1"/>
              <a:t>캐글</a:t>
            </a:r>
            <a:r>
              <a:rPr lang="ko-KR" altLang="en-US" dirty="0"/>
              <a:t> 순입니다</a:t>
            </a:r>
            <a:r>
              <a:rPr lang="en-US" altLang="ko-KR" dirty="0"/>
              <a:t>. </a:t>
            </a:r>
            <a:r>
              <a:rPr lang="ko-KR" altLang="en-US" dirty="0"/>
              <a:t>배울 내용들에 대해 간략하게 알아봤습니다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455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 err="1">
                <a:solidFill>
                  <a:srgbClr val="202020"/>
                </a:solidFill>
                <a:effectLst/>
                <a:latin typeface="-apple-system"/>
              </a:rPr>
              <a:t>크롤링은</a:t>
            </a:r>
            <a:r>
              <a:rPr lang="ko-KR" altLang="en-US" b="0" i="0" dirty="0">
                <a:solidFill>
                  <a:srgbClr val="202020"/>
                </a:solidFill>
                <a:effectLst/>
                <a:latin typeface="-apple-system"/>
              </a:rPr>
              <a:t> 소프트웨어가 웹을 돌아다니면서 데이터를 추출해내는 행위를 말합니다</a:t>
            </a:r>
            <a:r>
              <a:rPr lang="en-US" altLang="ko-KR" b="0" i="0" dirty="0">
                <a:solidFill>
                  <a:srgbClr val="202020"/>
                </a:solidFill>
                <a:effectLst/>
                <a:latin typeface="-apple-system"/>
              </a:rPr>
              <a:t>. </a:t>
            </a:r>
            <a:r>
              <a:rPr lang="ko-KR" altLang="en-US" b="0" i="0" dirty="0" err="1">
                <a:solidFill>
                  <a:srgbClr val="202020"/>
                </a:solidFill>
                <a:effectLst/>
                <a:latin typeface="-apple-system"/>
              </a:rPr>
              <a:t>파이썬이라는</a:t>
            </a:r>
            <a:r>
              <a:rPr lang="ko-KR" altLang="en-US" b="0" i="0" dirty="0">
                <a:solidFill>
                  <a:srgbClr val="202020"/>
                </a:solidFill>
                <a:effectLst/>
                <a:latin typeface="-apple-system"/>
              </a:rPr>
              <a:t> 컴퓨터 언어가 이 분야에서 많이 쓰인다고 합니다</a:t>
            </a:r>
            <a:r>
              <a:rPr lang="en-US" altLang="ko-KR" b="0" i="0" dirty="0">
                <a:solidFill>
                  <a:srgbClr val="202020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9583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dirty="0">
                <a:solidFill>
                  <a:schemeClr val="accent1">
                    <a:lumMod val="50000"/>
                  </a:schemeClr>
                </a:solidFill>
                <a:effectLst/>
                <a:latin typeface="-apple-system"/>
              </a:rPr>
              <a:t>데이터 마이닝은 대규모로 저장된 데이터 안에서 체계적이고 자동적으로 통계적 규칙이나 패턴을 분석하여 가치 있는 정보를 추출하는 과정을 말합니다</a:t>
            </a:r>
            <a:r>
              <a:rPr lang="en-US" altLang="ko-KR" sz="1200" b="0" i="0" dirty="0">
                <a:solidFill>
                  <a:schemeClr val="accent1">
                    <a:lumMod val="50000"/>
                  </a:schemeClr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ko-KR" alt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데이터마이닝은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데이터 분석을 통해 아래와 같은 분야에 적용하여 결과를 도출할 수 있습니다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algn="l"/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분류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(Classification):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일정한 집단에 대한 특정 정의를 통해 분류 및 구분을 </a:t>
            </a:r>
            <a:r>
              <a:rPr lang="ko-KR" alt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추론한는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것을 말하고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예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ko-KR" alt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경쟁자에게로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이탈한 고객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군집화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(Clustering):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구체적인 특성을 공유하는 군집을 찾는 것입니다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군집화는 미리 정의된 특성에 대한 정보를 가지지 않는다는 점에서 분류와 다릅니다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예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유사 행동 집단의 구분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연관성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(Association):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동시에 발생한 </a:t>
            </a:r>
            <a:r>
              <a:rPr lang="ko-KR" alt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사건간의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관계를 정의한다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(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예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장바구니안의 동시에 들어 가는 상품들의 관계 규명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연속성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(Sequencing):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특정 기간에 걸쳐 발생하는 관계를 규명한다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기간의 특성을 제외하면 연관성 분석과 유사하다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예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슈퍼마켓과 금융상품 사용에 대한 반복 방문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예측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(Forecasting):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대용량 데이터집합 내의 패턴을 기반으로 미래를 예측한다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예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수요예측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en-US" altLang="ko-KR" b="0" i="0" u="none" strike="noStrike" baseline="30000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/>
              </a:rPr>
              <a:t>[1]</a:t>
            </a:r>
            <a:endParaRPr lang="ko-KR" alt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40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컴퓨터언어에 대해서도 간략히 알아봤는데</a:t>
            </a:r>
            <a:endParaRPr lang="en-US" altLang="ko-KR" dirty="0"/>
          </a:p>
          <a:p>
            <a:r>
              <a:rPr lang="ko-KR" altLang="en-US" dirty="0" err="1"/>
              <a:t>파이썬은</a:t>
            </a:r>
            <a:r>
              <a:rPr lang="ko-KR" altLang="en-US" dirty="0"/>
              <a:t> 무료이고 배우기도 쉽고 접근성이 좋기 때문에 최근 많이 사용이 됩니다</a:t>
            </a:r>
            <a:r>
              <a:rPr lang="en-US" altLang="ko-KR" dirty="0"/>
              <a:t>. </a:t>
            </a:r>
            <a:r>
              <a:rPr lang="ko-KR" altLang="en-US" dirty="0"/>
              <a:t>그래서 많은 패키지들이 있고 이를 활용하기 좋은 언어라고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</a:t>
            </a:r>
            <a:r>
              <a:rPr lang="ko-KR" altLang="en-US" dirty="0"/>
              <a:t>은 통계를 위한 프로그래밍 언어입니다</a:t>
            </a:r>
            <a:r>
              <a:rPr lang="en-US" altLang="ko-KR" dirty="0"/>
              <a:t>. </a:t>
            </a:r>
            <a:r>
              <a:rPr lang="ko-KR" altLang="en-US" dirty="0"/>
              <a:t>매트랩은</a:t>
            </a:r>
            <a:r>
              <a:rPr lang="en-US" altLang="ko-KR" dirty="0"/>
              <a:t> </a:t>
            </a:r>
            <a:r>
              <a:rPr lang="ko-KR" altLang="en-US" dirty="0"/>
              <a:t>수식계산에 탁월한 기능과 간편성을 제공하는 컴퓨터 언어이다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https://m.blog.naver.com/PostView.nhn?blogId=acornedu&amp;logNo=220934409189&amp;proxyReferer=https:%2F%2Fwww.google.com%2F(</a:t>
            </a:r>
            <a:r>
              <a:rPr lang="ko-KR" altLang="en-US" dirty="0"/>
              <a:t>파이썬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https://www.google.com/search?q=%EB%A7%A4%ED%8A%B8%EB%9E%A9+%EB%A1%9C%EA%B3%A0&amp;tbm=isch&amp;rlz=1C1ASVC_koKR942KR942&amp;hl=ko&amp;sa=X&amp;ved=2ahUKEwi8lufO2bjvAhXRNaYKHai2BjoQrNwCKAB6BQgBEP8B&amp;biw=1263&amp;bih=578#imgrc=Ls8CNAnRydTt_M(</a:t>
            </a:r>
            <a:r>
              <a:rPr lang="ko-KR" altLang="en-US" dirty="0" err="1"/>
              <a:t>매트랩</a:t>
            </a:r>
            <a:r>
              <a:rPr lang="en-US" altLang="ko-KR" dirty="0"/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https://m.blog.naver.com/PostView.nhn?blogId=acornedu&amp;logNo=220934409189&amp;proxyReferer=https:%2F%2Fwww.google.com%2F(</a:t>
            </a:r>
            <a:r>
              <a:rPr lang="ko-KR" altLang="en-US" dirty="0"/>
              <a:t>알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2954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캐글은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기업 및 단체에서 데이터와 해결과제를 등록하면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데이터 과학자들이 이를 해결하는 모델을 개발하고 경쟁하는 플랫폼입니다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2959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저의 진로와 관심사에 대해 이야기 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저의 관심사는 응용수학 입니다</a:t>
            </a:r>
            <a:r>
              <a:rPr lang="en-US" altLang="ko-KR" dirty="0"/>
              <a:t>. </a:t>
            </a:r>
            <a:r>
              <a:rPr lang="ko-KR" altLang="en-US" dirty="0"/>
              <a:t>이 분야에 대해 공부하고 알아보니 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ko-KR" altLang="en-US" b="0" i="0" dirty="0">
                <a:solidFill>
                  <a:srgbClr val="474747"/>
                </a:solidFill>
                <a:effectLst/>
                <a:latin typeface="Noto Sans KR"/>
              </a:rPr>
              <a:t>수학과 인공지능의 하이브리드 모델 연구와 </a:t>
            </a:r>
            <a:r>
              <a:rPr lang="ko-KR" altLang="en-US" b="0" i="0" dirty="0" err="1">
                <a:solidFill>
                  <a:srgbClr val="474747"/>
                </a:solidFill>
                <a:effectLst/>
                <a:latin typeface="Noto Sans KR"/>
              </a:rPr>
              <a:t>딥러닝을</a:t>
            </a:r>
            <a:r>
              <a:rPr lang="ko-KR" altLang="en-US" b="0" i="0" dirty="0">
                <a:solidFill>
                  <a:srgbClr val="474747"/>
                </a:solidFill>
                <a:effectLst/>
                <a:latin typeface="Noto Sans KR"/>
              </a:rPr>
              <a:t> 활용한 수학적 방법론 개발 연구가 많이 활발하다는 것을 알게 되었습니다</a:t>
            </a:r>
            <a:r>
              <a:rPr lang="en-US" altLang="ko-KR" b="0" i="0" dirty="0">
                <a:solidFill>
                  <a:srgbClr val="474747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474747"/>
                </a:solidFill>
                <a:effectLst/>
                <a:latin typeface="Noto Sans KR"/>
              </a:rPr>
              <a:t>동아리에서 데이터를 다루는 방법에 대해 공부하고 꾸준히 응용수학도 공부해 미래에는 </a:t>
            </a:r>
            <a:r>
              <a:rPr lang="ko-KR" altLang="en-US" b="0" i="0" dirty="0" err="1">
                <a:solidFill>
                  <a:srgbClr val="474747"/>
                </a:solidFill>
                <a:effectLst/>
                <a:latin typeface="Noto Sans KR"/>
              </a:rPr>
              <a:t>아까말한</a:t>
            </a:r>
            <a:r>
              <a:rPr lang="ko-KR" altLang="en-US" b="0" i="0" dirty="0">
                <a:solidFill>
                  <a:srgbClr val="474747"/>
                </a:solidFill>
                <a:effectLst/>
                <a:latin typeface="Noto Sans KR"/>
              </a:rPr>
              <a:t> 연구에 참여하고 싶습니다</a:t>
            </a:r>
            <a:r>
              <a:rPr lang="en-US" altLang="ko-KR" b="0" i="0" dirty="0">
                <a:solidFill>
                  <a:srgbClr val="474747"/>
                </a:solidFill>
                <a:effectLst/>
                <a:latin typeface="Noto Sans KR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1852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저의 발표는 여기까지 입니다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244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목차는 데이터 분석이란 무엇인가</a:t>
            </a:r>
            <a:r>
              <a:rPr lang="en-US" altLang="ko-KR" dirty="0"/>
              <a:t>, </a:t>
            </a:r>
            <a:r>
              <a:rPr lang="ko-KR" altLang="en-US" dirty="0"/>
              <a:t>동아리에서 배울 내용</a:t>
            </a:r>
            <a:r>
              <a:rPr lang="en-US" altLang="ko-KR" dirty="0"/>
              <a:t>, </a:t>
            </a:r>
            <a:r>
              <a:rPr lang="ko-KR" altLang="en-US" dirty="0"/>
              <a:t>진로와 관심사 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849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 분석에 대한 발표를 위해 데이터 분석의 정의를 찾아보았습니다</a:t>
            </a:r>
            <a:r>
              <a:rPr lang="en-US" altLang="ko-KR" dirty="0"/>
              <a:t>.</a:t>
            </a:r>
            <a:r>
              <a:rPr lang="ko-KR" altLang="en-US" dirty="0"/>
              <a:t> 데이터 분석이란 데이터를 활용해 유용한 정보를 얻고 의사결정에 도움이 되도록 하는 과정입니다</a:t>
            </a:r>
            <a:r>
              <a:rPr lang="en-US" altLang="ko-KR" dirty="0"/>
              <a:t>.</a:t>
            </a:r>
            <a:r>
              <a:rPr lang="ko-KR" altLang="en-US" dirty="0"/>
              <a:t> 이를 확인 하니 다양한 것들이 생각이 났는데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1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빅데이터</a:t>
            </a:r>
            <a:r>
              <a:rPr lang="en-US" altLang="ko-KR" dirty="0"/>
              <a:t>, </a:t>
            </a:r>
            <a:r>
              <a:rPr lang="ko-KR" altLang="en-US" dirty="0"/>
              <a:t>인공지능</a:t>
            </a:r>
            <a:r>
              <a:rPr lang="en-US" altLang="ko-KR" dirty="0"/>
              <a:t>, </a:t>
            </a:r>
            <a:r>
              <a:rPr lang="ko-KR" altLang="en-US" dirty="0" err="1"/>
              <a:t>머신러닝</a:t>
            </a:r>
            <a:r>
              <a:rPr lang="en-US" altLang="ko-KR" dirty="0"/>
              <a:t>, </a:t>
            </a:r>
            <a:r>
              <a:rPr lang="ko-KR" altLang="en-US" dirty="0" err="1"/>
              <a:t>딥러닝입니다</a:t>
            </a:r>
            <a:r>
              <a:rPr lang="en-US" altLang="ko-KR" dirty="0"/>
              <a:t>. </a:t>
            </a:r>
            <a:r>
              <a:rPr lang="ko-KR" altLang="en-US" dirty="0"/>
              <a:t>위 </a:t>
            </a:r>
            <a:r>
              <a:rPr lang="ko-KR" altLang="en-US" dirty="0" err="1"/>
              <a:t>네가지를</a:t>
            </a:r>
            <a:r>
              <a:rPr lang="ko-KR" altLang="en-US" dirty="0"/>
              <a:t> 조사해 봤습니다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636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먼저 빅데이터의 개념은 거대한 데이터의 양을 지칭하는 양적 개념이었지만 최근 인터넷이 발전하면서 데이터가 급증해 대용량 데이터를 활용하고 분석해 가치 있는 정보를 추출하고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생성된 지식을 바탕으로 능동적으로 대응하거나 변화를 예측하기 위한 정보기술 용어로 확장되었습니다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906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인공지능은 사람의 학습능력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추론 능력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지각 능력 그 외의 것을 인공적으로 구현한 컴퓨터 프로그램 또는 이를 포함한 컴퓨터 시스템을 말합니다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이러한 인공 지능을 사용해 데이터 분석을 한다고 합니다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https://mybuy.tistory.com/157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117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기계학습은 인공지능을 만들기 위한 방법이라고 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기계학습은 컴퓨터가 학습할 수 있도록 하는 알고리즘과 기술을 개발하는 분야인데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이를 광학적 문자 인식 보안 시스템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안면인식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상품 추천 시스템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자율 주행 시스템에 이용한다고 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http://solarisailab.com/archives/303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문자인식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https://pr.kia.com/ko/media/news/news/2019-1021-01.do?pageNum=18 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자율주행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https://now.rememberapp.co.kr/2020/05/10/7987/ 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상품추천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652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기계학습에는 지도학습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,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 비지도 학습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,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 강화 학습이 있는데 그 중 지도학습은 데이터로 부터 하나의 함수를 유추하는 방법입니다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비지도 학습은 데이터가 어떻게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나눔고딕"/>
              </a:rPr>
              <a:t>구성되어있는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 지 알아내는 방법입니다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강화학습은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어떤 환경 안에서 정의된 에이전트가 현재의 상태를 인식하여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선택 가능한 행동들 중 보상을 최대화하는 행동 혹은 행동 순서를 선택하는 방법이다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 </a:t>
            </a:r>
            <a:endParaRPr lang="en-US" altLang="ko-KR" b="0" i="0" dirty="0">
              <a:solidFill>
                <a:srgbClr val="333333"/>
              </a:solidFill>
              <a:effectLst/>
              <a:latin typeface="나눔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401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 err="1">
                <a:solidFill>
                  <a:srgbClr val="333333"/>
                </a:solidFill>
                <a:effectLst/>
                <a:latin typeface="나눔고딕"/>
              </a:rPr>
              <a:t>딥러닝은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나눔고딕"/>
              </a:rPr>
              <a:t>머신러닝의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 한 종류인데 심층인공신경망을 토대로 학습방식을 구현하는 기술입니다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또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나눔고딕"/>
              </a:rPr>
              <a:t>딥러닝은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 데이터의 양이 많을 때 적합하고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AppleSDGothicNeo"/>
              </a:rPr>
              <a:t>딥러닝은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ppleSDGothicNeo"/>
              </a:rPr>
              <a:t> 이미지 분류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ppleSDGothicNeo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ppleSDGothicNeo"/>
              </a:rPr>
              <a:t>자연어 처리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ppleSDGothicNeo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ppleSDGothicNeo"/>
              </a:rPr>
              <a:t>음성인식 등의 복잡한 문제에 성능이 좋은 방법입니다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ppleSDGothicNeo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333333"/>
              </a:solidFill>
              <a:effectLst/>
              <a:latin typeface="나눔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409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29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065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323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860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75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896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831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457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3938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7701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04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8782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3409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2426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908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965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61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94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77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141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042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24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59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360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D4F0">
            <a:alpha val="4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C6AD6DE2-9AED-4B7B-9228-489DB6ED81A0}"/>
              </a:ext>
            </a:extLst>
          </p:cNvPr>
          <p:cNvSpPr/>
          <p:nvPr/>
        </p:nvSpPr>
        <p:spPr>
          <a:xfrm>
            <a:off x="3146394" y="1356506"/>
            <a:ext cx="5899211" cy="3262543"/>
          </a:xfrm>
          <a:prstGeom prst="round2SameRect">
            <a:avLst>
              <a:gd name="adj1" fmla="val 0"/>
              <a:gd name="adj2" fmla="val 3737"/>
            </a:avLst>
          </a:prstGeom>
          <a:solidFill>
            <a:schemeClr val="bg1"/>
          </a:solidFill>
          <a:ln>
            <a:noFill/>
          </a:ln>
          <a:effectLst>
            <a:outerShdw blurRad="241300" dist="431800" dir="5400000" sx="90000" sy="9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</a:rPr>
              <a:t>데이터 분석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</a:rPr>
              <a:t>및 </a:t>
            </a:r>
            <a:endParaRPr lang="en-US" altLang="ko-KR" sz="24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</a:rPr>
              <a:t>동아리를 통해 배우는 내용</a:t>
            </a:r>
            <a:endParaRPr lang="en-US" altLang="ko-KR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사각형: 둥근 위쪽 모서리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46394" y="1010893"/>
            <a:ext cx="5899211" cy="345613"/>
          </a:xfrm>
          <a:prstGeom prst="round2SameRect">
            <a:avLst>
              <a:gd name="adj1" fmla="val 32079"/>
              <a:gd name="adj2" fmla="val 0"/>
            </a:avLst>
          </a:prstGeom>
          <a:solidFill>
            <a:srgbClr val="FB47B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bg1"/>
                </a:solidFill>
              </a:rPr>
              <a:t>수</a:t>
            </a:r>
            <a:r>
              <a:rPr lang="en-US" altLang="ko-KR" b="1" dirty="0">
                <a:solidFill>
                  <a:schemeClr val="bg1"/>
                </a:solidFill>
              </a:rPr>
              <a:t>DA</a:t>
            </a:r>
            <a:r>
              <a:rPr lang="ko-KR" altLang="en-US" b="1" dirty="0">
                <a:solidFill>
                  <a:schemeClr val="bg1"/>
                </a:solidFill>
              </a:rPr>
              <a:t>쟁이</a:t>
            </a:r>
            <a:r>
              <a:rPr lang="en-US" altLang="ko-KR" b="1" dirty="0">
                <a:solidFill>
                  <a:schemeClr val="bg1"/>
                </a:solidFill>
              </a:rPr>
              <a:t>_1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3208746" y="5226518"/>
            <a:ext cx="5925629" cy="93365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Department of Mathematics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Gyeongsang</a:t>
            </a:r>
            <a:r>
              <a:rPr lang="en-US" altLang="ko-KR" dirty="0">
                <a:solidFill>
                  <a:schemeClr val="tx1"/>
                </a:solidFill>
              </a:rPr>
              <a:t> National University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Youngmin</a:t>
            </a:r>
            <a:r>
              <a:rPr lang="en-US" altLang="ko-KR" dirty="0">
                <a:solidFill>
                  <a:schemeClr val="tx1"/>
                </a:solidFill>
              </a:rPr>
              <a:t> Shin </a:t>
            </a:r>
          </a:p>
        </p:txBody>
      </p:sp>
    </p:spTree>
    <p:extLst>
      <p:ext uri="{BB962C8B-B14F-4D97-AF65-F5344CB8AC3E}">
        <p14:creationId xmlns:p14="http://schemas.microsoft.com/office/powerpoint/2010/main" val="1550509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95039" y="591221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동아리에서 배울 내용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496959" y="445754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>
                <a:solidFill>
                  <a:srgbClr val="4E5D70"/>
                </a:solidFill>
              </a:rPr>
              <a:t>p2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B51619-9015-42F7-8206-2EC9FABBA46F}"/>
              </a:ext>
            </a:extLst>
          </p:cNvPr>
          <p:cNvSpPr/>
          <p:nvPr/>
        </p:nvSpPr>
        <p:spPr>
          <a:xfrm>
            <a:off x="8294512" y="2442835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C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3230F86-C6B3-418F-8F70-6CBFD2ABF87B}"/>
              </a:ext>
            </a:extLst>
          </p:cNvPr>
          <p:cNvGrpSpPr/>
          <p:nvPr/>
        </p:nvGrpSpPr>
        <p:grpSpPr>
          <a:xfrm>
            <a:off x="575713" y="2331078"/>
            <a:ext cx="2373537" cy="1109736"/>
            <a:chOff x="1066126" y="2319264"/>
            <a:chExt cx="2373537" cy="110973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6A7F386-F2FB-4A12-9DEF-8B5013F01E84}"/>
                </a:ext>
              </a:extLst>
            </p:cNvPr>
            <p:cNvSpPr/>
            <p:nvPr/>
          </p:nvSpPr>
          <p:spPr>
            <a:xfrm>
              <a:off x="1456924" y="2812701"/>
              <a:ext cx="34817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>
                  <a:solidFill>
                    <a:prstClr val="white"/>
                  </a:solidFill>
                </a:rPr>
                <a:t>A</a:t>
              </a:r>
              <a:r>
                <a:rPr lang="ko-KR" altLang="en-US" sz="1200" b="1" dirty="0">
                  <a:solidFill>
                    <a:prstClr val="white"/>
                  </a:solidFill>
                </a:rPr>
                <a:t> </a:t>
              </a:r>
              <a:endParaRPr lang="ko-KR" altLang="en-US" sz="1200" b="1" dirty="0">
                <a:solidFill>
                  <a:prstClr val="black"/>
                </a:solidFill>
              </a:endParaRP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36E24EEB-7BF3-439A-91A7-9FF0DB942232}"/>
                </a:ext>
              </a:extLst>
            </p:cNvPr>
            <p:cNvGrpSpPr/>
            <p:nvPr/>
          </p:nvGrpSpPr>
          <p:grpSpPr>
            <a:xfrm>
              <a:off x="1066126" y="2319264"/>
              <a:ext cx="2373537" cy="1109736"/>
              <a:chOff x="1442151" y="4049485"/>
              <a:chExt cx="2798349" cy="1253988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A291423D-1137-4C54-964D-A660109D2FA0}"/>
                  </a:ext>
                </a:extLst>
              </p:cNvPr>
              <p:cNvSpPr/>
              <p:nvPr/>
            </p:nvSpPr>
            <p:spPr>
              <a:xfrm>
                <a:off x="1645043" y="4189308"/>
                <a:ext cx="2392567" cy="988333"/>
              </a:xfrm>
              <a:prstGeom prst="rect">
                <a:avLst/>
              </a:prstGeom>
              <a:solidFill>
                <a:schemeClr val="bg1"/>
              </a:solidFill>
              <a:ln w="47625" cmpd="sng">
                <a:solidFill>
                  <a:schemeClr val="accent6">
                    <a:lumMod val="60000"/>
                    <a:lumOff val="40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EF7E72E8-94CD-4F9A-8886-D6B15FA7840F}"/>
                  </a:ext>
                </a:extLst>
              </p:cNvPr>
              <p:cNvSpPr/>
              <p:nvPr/>
            </p:nvSpPr>
            <p:spPr>
              <a:xfrm>
                <a:off x="1442151" y="4049485"/>
                <a:ext cx="2798349" cy="125398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2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7E15EDD-78B0-4F78-BE29-5F27117B549D}"/>
                </a:ext>
              </a:extLst>
            </p:cNvPr>
            <p:cNvSpPr txBox="1"/>
            <p:nvPr/>
          </p:nvSpPr>
          <p:spPr>
            <a:xfrm>
              <a:off x="1383077" y="2677591"/>
              <a:ext cx="17396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chemeClr val="accent1">
                      <a:lumMod val="50000"/>
                    </a:schemeClr>
                  </a:solidFill>
                </a:rPr>
                <a:t>파이썬 </a:t>
              </a:r>
              <a:endParaRPr lang="en-US" altLang="ko-KR" sz="2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8A56325-C8DA-471E-B10E-82D66198C2F6}"/>
              </a:ext>
            </a:extLst>
          </p:cNvPr>
          <p:cNvGrpSpPr/>
          <p:nvPr/>
        </p:nvGrpSpPr>
        <p:grpSpPr>
          <a:xfrm>
            <a:off x="3465456" y="2262564"/>
            <a:ext cx="2373537" cy="1178250"/>
            <a:chOff x="3534701" y="2255180"/>
            <a:chExt cx="2373537" cy="117825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3E65105-61EC-4F44-9DDD-F86D0DD57DC8}"/>
                </a:ext>
              </a:extLst>
            </p:cNvPr>
            <p:cNvSpPr/>
            <p:nvPr/>
          </p:nvSpPr>
          <p:spPr>
            <a:xfrm>
              <a:off x="4721470" y="2255180"/>
              <a:ext cx="33695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>
                  <a:solidFill>
                    <a:prstClr val="white"/>
                  </a:solidFill>
                </a:rPr>
                <a:t>B</a:t>
              </a:r>
              <a:r>
                <a:rPr lang="ko-KR" altLang="en-US" sz="1200" b="1" dirty="0">
                  <a:solidFill>
                    <a:prstClr val="white"/>
                  </a:solidFill>
                </a:rPr>
                <a:t> </a:t>
              </a:r>
              <a:endParaRPr lang="ko-KR" altLang="en-US" sz="1200" b="1" dirty="0">
                <a:solidFill>
                  <a:prstClr val="black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148F49C-D3AD-4D21-8183-C018692CADB5}"/>
                </a:ext>
              </a:extLst>
            </p:cNvPr>
            <p:cNvSpPr/>
            <p:nvPr/>
          </p:nvSpPr>
          <p:spPr>
            <a:xfrm>
              <a:off x="3925445" y="2823249"/>
              <a:ext cx="34817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>
                  <a:solidFill>
                    <a:prstClr val="white"/>
                  </a:solidFill>
                </a:rPr>
                <a:t>A</a:t>
              </a:r>
              <a:r>
                <a:rPr lang="ko-KR" altLang="en-US" sz="1200" b="1" dirty="0">
                  <a:solidFill>
                    <a:prstClr val="white"/>
                  </a:solidFill>
                </a:rPr>
                <a:t> </a:t>
              </a:r>
              <a:endParaRPr lang="ko-KR" altLang="en-US" sz="1200" b="1" dirty="0">
                <a:solidFill>
                  <a:prstClr val="black"/>
                </a:solidFill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DC2809C9-9708-48BC-B6F7-A4A004373AA7}"/>
                </a:ext>
              </a:extLst>
            </p:cNvPr>
            <p:cNvGrpSpPr/>
            <p:nvPr/>
          </p:nvGrpSpPr>
          <p:grpSpPr>
            <a:xfrm>
              <a:off x="3534701" y="2323694"/>
              <a:ext cx="2373537" cy="1109736"/>
              <a:chOff x="1442215" y="4042572"/>
              <a:chExt cx="2798349" cy="1253988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F06AD222-EF0F-46EC-9B15-76B673AE61C8}"/>
                  </a:ext>
                </a:extLst>
              </p:cNvPr>
              <p:cNvSpPr/>
              <p:nvPr/>
            </p:nvSpPr>
            <p:spPr>
              <a:xfrm>
                <a:off x="1645043" y="4189308"/>
                <a:ext cx="2392567" cy="988333"/>
              </a:xfrm>
              <a:prstGeom prst="rect">
                <a:avLst/>
              </a:prstGeom>
              <a:solidFill>
                <a:schemeClr val="bg1"/>
              </a:solidFill>
              <a:ln w="47625" cmpd="sng">
                <a:solidFill>
                  <a:schemeClr val="accent6">
                    <a:lumMod val="60000"/>
                    <a:lumOff val="40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4992CE3-FC99-4625-9CB7-714E47B18999}"/>
                  </a:ext>
                </a:extLst>
              </p:cNvPr>
              <p:cNvSpPr/>
              <p:nvPr/>
            </p:nvSpPr>
            <p:spPr>
              <a:xfrm>
                <a:off x="1442215" y="4042572"/>
                <a:ext cx="2798349" cy="125398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2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10EEE40-6CBE-4355-AEE5-7652C66527E2}"/>
                </a:ext>
              </a:extLst>
            </p:cNvPr>
            <p:cNvSpPr txBox="1"/>
            <p:nvPr/>
          </p:nvSpPr>
          <p:spPr>
            <a:xfrm>
              <a:off x="3851598" y="2530737"/>
              <a:ext cx="17396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solidFill>
                    <a:schemeClr val="accent1">
                      <a:lumMod val="50000"/>
                    </a:schemeClr>
                  </a:solidFill>
                </a:rPr>
                <a:t>알 </a:t>
              </a:r>
              <a:endParaRPr lang="en-US" altLang="ko-KR" sz="2000" b="1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r>
                <a:rPr lang="ko-KR" altLang="en-US" sz="2000" b="1" dirty="0">
                  <a:solidFill>
                    <a:schemeClr val="accent1">
                      <a:lumMod val="50000"/>
                    </a:schemeClr>
                  </a:solidFill>
                </a:rPr>
                <a:t>스튜디오 </a:t>
              </a:r>
              <a:endParaRPr lang="en-US" altLang="ko-KR" sz="2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1C86BBD-9CFC-494E-8A92-E2AEB8940F30}"/>
              </a:ext>
            </a:extLst>
          </p:cNvPr>
          <p:cNvGrpSpPr/>
          <p:nvPr/>
        </p:nvGrpSpPr>
        <p:grpSpPr>
          <a:xfrm>
            <a:off x="6355091" y="2315574"/>
            <a:ext cx="2373537" cy="1109736"/>
            <a:chOff x="4404462" y="4263511"/>
            <a:chExt cx="2373537" cy="1109736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AA28DA2-92A3-4683-B942-1DD23FEDE6C2}"/>
                </a:ext>
              </a:extLst>
            </p:cNvPr>
            <p:cNvSpPr/>
            <p:nvPr/>
          </p:nvSpPr>
          <p:spPr>
            <a:xfrm>
              <a:off x="4795260" y="4756948"/>
              <a:ext cx="34817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>
                  <a:solidFill>
                    <a:prstClr val="white"/>
                  </a:solidFill>
                </a:rPr>
                <a:t>A</a:t>
              </a:r>
              <a:r>
                <a:rPr lang="ko-KR" altLang="en-US" sz="1200" b="1" dirty="0">
                  <a:solidFill>
                    <a:prstClr val="white"/>
                  </a:solidFill>
                </a:rPr>
                <a:t> </a:t>
              </a:r>
              <a:endParaRPr lang="ko-KR" altLang="en-US" sz="1200" b="1" dirty="0">
                <a:solidFill>
                  <a:prstClr val="black"/>
                </a:solidFill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B832DF7B-A638-4975-B49D-51199A4D7C8F}"/>
                </a:ext>
              </a:extLst>
            </p:cNvPr>
            <p:cNvGrpSpPr/>
            <p:nvPr/>
          </p:nvGrpSpPr>
          <p:grpSpPr>
            <a:xfrm>
              <a:off x="4404462" y="4263511"/>
              <a:ext cx="2373537" cy="1109736"/>
              <a:chOff x="1442151" y="4049485"/>
              <a:chExt cx="2798349" cy="1253988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24632C13-A1E0-450F-9FB3-EC43353972A3}"/>
                  </a:ext>
                </a:extLst>
              </p:cNvPr>
              <p:cNvSpPr/>
              <p:nvPr/>
            </p:nvSpPr>
            <p:spPr>
              <a:xfrm>
                <a:off x="1645043" y="4189308"/>
                <a:ext cx="2392567" cy="988333"/>
              </a:xfrm>
              <a:prstGeom prst="rect">
                <a:avLst/>
              </a:prstGeom>
              <a:solidFill>
                <a:schemeClr val="bg1"/>
              </a:solidFill>
              <a:ln w="47625" cmpd="sng">
                <a:solidFill>
                  <a:schemeClr val="accent6">
                    <a:lumMod val="60000"/>
                    <a:lumOff val="40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BCA8CD3D-3431-4B1E-AE15-7DE308475D93}"/>
                  </a:ext>
                </a:extLst>
              </p:cNvPr>
              <p:cNvSpPr/>
              <p:nvPr/>
            </p:nvSpPr>
            <p:spPr>
              <a:xfrm>
                <a:off x="1442151" y="4049485"/>
                <a:ext cx="2798349" cy="125398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2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4479DF1-8C23-4E78-AF62-26DD9C01625D}"/>
                </a:ext>
              </a:extLst>
            </p:cNvPr>
            <p:cNvSpPr txBox="1"/>
            <p:nvPr/>
          </p:nvSpPr>
          <p:spPr>
            <a:xfrm>
              <a:off x="4721413" y="4464436"/>
              <a:ext cx="17396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solidFill>
                    <a:schemeClr val="accent1">
                      <a:lumMod val="50000"/>
                    </a:schemeClr>
                  </a:solidFill>
                </a:rPr>
                <a:t>데이터</a:t>
              </a:r>
              <a:endParaRPr lang="en-US" altLang="ko-KR" sz="2000" b="1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r>
                <a:rPr lang="ko-KR" altLang="en-US" sz="2000" b="1" dirty="0" err="1">
                  <a:solidFill>
                    <a:schemeClr val="accent1">
                      <a:lumMod val="50000"/>
                    </a:schemeClr>
                  </a:solidFill>
                </a:rPr>
                <a:t>크롤링</a:t>
              </a:r>
              <a:r>
                <a:rPr lang="ko-KR" altLang="en-US" sz="2000" b="1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endParaRPr lang="en-US" altLang="ko-KR" sz="2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3AAED7E-2A80-488F-B9D3-8273C3A5681F}"/>
              </a:ext>
            </a:extLst>
          </p:cNvPr>
          <p:cNvGrpSpPr/>
          <p:nvPr/>
        </p:nvGrpSpPr>
        <p:grpSpPr>
          <a:xfrm>
            <a:off x="596613" y="4050837"/>
            <a:ext cx="2373537" cy="1109736"/>
            <a:chOff x="4404462" y="4263511"/>
            <a:chExt cx="2373537" cy="1109736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B7EF49A-F1BD-49F3-BB81-2207BACCF192}"/>
                </a:ext>
              </a:extLst>
            </p:cNvPr>
            <p:cNvSpPr/>
            <p:nvPr/>
          </p:nvSpPr>
          <p:spPr>
            <a:xfrm>
              <a:off x="4795260" y="4756948"/>
              <a:ext cx="34817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>
                  <a:solidFill>
                    <a:prstClr val="white"/>
                  </a:solidFill>
                </a:rPr>
                <a:t>A</a:t>
              </a:r>
              <a:r>
                <a:rPr lang="ko-KR" altLang="en-US" sz="1200" b="1" dirty="0">
                  <a:solidFill>
                    <a:prstClr val="white"/>
                  </a:solidFill>
                </a:rPr>
                <a:t> </a:t>
              </a:r>
              <a:endParaRPr lang="ko-KR" altLang="en-US" sz="1200" b="1" dirty="0">
                <a:solidFill>
                  <a:prstClr val="black"/>
                </a:solidFill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ACC08C45-C3C5-4067-AB1A-BD87E002F4C9}"/>
                </a:ext>
              </a:extLst>
            </p:cNvPr>
            <p:cNvGrpSpPr/>
            <p:nvPr/>
          </p:nvGrpSpPr>
          <p:grpSpPr>
            <a:xfrm>
              <a:off x="4404462" y="4263511"/>
              <a:ext cx="2373537" cy="1109736"/>
              <a:chOff x="1442151" y="4049485"/>
              <a:chExt cx="2798349" cy="1253988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85CE1BA1-780B-4C2A-B6BF-C88F5A2B85C6}"/>
                  </a:ext>
                </a:extLst>
              </p:cNvPr>
              <p:cNvSpPr/>
              <p:nvPr/>
            </p:nvSpPr>
            <p:spPr>
              <a:xfrm>
                <a:off x="1645043" y="4189308"/>
                <a:ext cx="2392567" cy="988333"/>
              </a:xfrm>
              <a:prstGeom prst="rect">
                <a:avLst/>
              </a:prstGeom>
              <a:solidFill>
                <a:schemeClr val="bg1"/>
              </a:solidFill>
              <a:ln w="47625" cmpd="sng">
                <a:solidFill>
                  <a:schemeClr val="accent6">
                    <a:lumMod val="60000"/>
                    <a:lumOff val="40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C19EFD0E-F3C1-4CC6-A85D-B94A522FD042}"/>
                  </a:ext>
                </a:extLst>
              </p:cNvPr>
              <p:cNvSpPr/>
              <p:nvPr/>
            </p:nvSpPr>
            <p:spPr>
              <a:xfrm>
                <a:off x="1442151" y="4049485"/>
                <a:ext cx="2798349" cy="125398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2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895946F-39A3-4B11-A6E9-DBD35E4E9C58}"/>
                </a:ext>
              </a:extLst>
            </p:cNvPr>
            <p:cNvSpPr txBox="1"/>
            <p:nvPr/>
          </p:nvSpPr>
          <p:spPr>
            <a:xfrm>
              <a:off x="4721413" y="4464436"/>
              <a:ext cx="17396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solidFill>
                    <a:schemeClr val="accent1">
                      <a:lumMod val="50000"/>
                    </a:schemeClr>
                  </a:solidFill>
                </a:rPr>
                <a:t>파이썬</a:t>
              </a:r>
              <a:endParaRPr lang="en-US" altLang="ko-KR" sz="2000" b="1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r>
                <a:rPr lang="ko-KR" altLang="en-US" sz="2000" b="1" dirty="0" err="1">
                  <a:solidFill>
                    <a:schemeClr val="accent1">
                      <a:lumMod val="50000"/>
                    </a:schemeClr>
                  </a:solidFill>
                </a:rPr>
                <a:t>머신러닝</a:t>
              </a:r>
              <a:r>
                <a:rPr lang="ko-KR" altLang="en-US" sz="2000" b="1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endParaRPr lang="en-US" altLang="ko-KR" sz="2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B3DD3D24-C98B-4F6A-B714-489F9B93A840}"/>
              </a:ext>
            </a:extLst>
          </p:cNvPr>
          <p:cNvGrpSpPr/>
          <p:nvPr/>
        </p:nvGrpSpPr>
        <p:grpSpPr>
          <a:xfrm>
            <a:off x="3463912" y="4050837"/>
            <a:ext cx="2373537" cy="1109736"/>
            <a:chOff x="1066126" y="2319264"/>
            <a:chExt cx="2373537" cy="1109736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A4DF13B-5A7B-45F4-83E5-869F97757ECC}"/>
                </a:ext>
              </a:extLst>
            </p:cNvPr>
            <p:cNvSpPr/>
            <p:nvPr/>
          </p:nvSpPr>
          <p:spPr>
            <a:xfrm>
              <a:off x="1456924" y="2812701"/>
              <a:ext cx="34817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>
                  <a:solidFill>
                    <a:prstClr val="white"/>
                  </a:solidFill>
                </a:rPr>
                <a:t>A</a:t>
              </a:r>
              <a:r>
                <a:rPr lang="ko-KR" altLang="en-US" sz="1200" b="1" dirty="0">
                  <a:solidFill>
                    <a:prstClr val="white"/>
                  </a:solidFill>
                </a:rPr>
                <a:t> </a:t>
              </a:r>
              <a:endParaRPr lang="ko-KR" altLang="en-US" sz="1200" b="1" dirty="0">
                <a:solidFill>
                  <a:prstClr val="black"/>
                </a:solidFill>
              </a:endParaRPr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7EB2551F-5906-48E0-A008-B221B1E01B17}"/>
                </a:ext>
              </a:extLst>
            </p:cNvPr>
            <p:cNvGrpSpPr/>
            <p:nvPr/>
          </p:nvGrpSpPr>
          <p:grpSpPr>
            <a:xfrm>
              <a:off x="1066126" y="2319264"/>
              <a:ext cx="2373537" cy="1109736"/>
              <a:chOff x="1442151" y="4049485"/>
              <a:chExt cx="2798349" cy="1253988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EC438AB5-367E-4955-87F0-FA136791D321}"/>
                  </a:ext>
                </a:extLst>
              </p:cNvPr>
              <p:cNvSpPr/>
              <p:nvPr/>
            </p:nvSpPr>
            <p:spPr>
              <a:xfrm>
                <a:off x="1645043" y="4189308"/>
                <a:ext cx="2392567" cy="988333"/>
              </a:xfrm>
              <a:prstGeom prst="rect">
                <a:avLst/>
              </a:prstGeom>
              <a:solidFill>
                <a:schemeClr val="bg1"/>
              </a:solidFill>
              <a:ln w="47625" cmpd="sng">
                <a:solidFill>
                  <a:schemeClr val="accent6">
                    <a:lumMod val="60000"/>
                    <a:lumOff val="40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D9F5D8BD-9FCE-4E6D-8D29-D99CB4E2DE28}"/>
                  </a:ext>
                </a:extLst>
              </p:cNvPr>
              <p:cNvSpPr/>
              <p:nvPr/>
            </p:nvSpPr>
            <p:spPr>
              <a:xfrm>
                <a:off x="1442151" y="4049485"/>
                <a:ext cx="2798349" cy="125398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2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D12C3D9-EA81-4022-9163-86180B7CF526}"/>
                </a:ext>
              </a:extLst>
            </p:cNvPr>
            <p:cNvSpPr txBox="1"/>
            <p:nvPr/>
          </p:nvSpPr>
          <p:spPr>
            <a:xfrm>
              <a:off x="1383077" y="2677591"/>
              <a:ext cx="17396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err="1">
                  <a:solidFill>
                    <a:schemeClr val="accent1">
                      <a:lumMod val="50000"/>
                    </a:schemeClr>
                  </a:solidFill>
                </a:rPr>
                <a:t>매트랩</a:t>
              </a:r>
              <a:r>
                <a:rPr lang="ko-KR" altLang="en-US" sz="2400" b="1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endParaRPr lang="en-US" altLang="ko-KR" sz="2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E7C430D-0DDC-4C0B-A6AC-99C0A94A967C}"/>
              </a:ext>
            </a:extLst>
          </p:cNvPr>
          <p:cNvGrpSpPr/>
          <p:nvPr/>
        </p:nvGrpSpPr>
        <p:grpSpPr>
          <a:xfrm>
            <a:off x="6355089" y="3955247"/>
            <a:ext cx="2373537" cy="1184368"/>
            <a:chOff x="3534647" y="2255180"/>
            <a:chExt cx="2373537" cy="1184368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B2243BB-FA3B-4FEF-BA52-EC8A482857B5}"/>
                </a:ext>
              </a:extLst>
            </p:cNvPr>
            <p:cNvSpPr/>
            <p:nvPr/>
          </p:nvSpPr>
          <p:spPr>
            <a:xfrm>
              <a:off x="4721470" y="2255180"/>
              <a:ext cx="33695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>
                  <a:solidFill>
                    <a:prstClr val="white"/>
                  </a:solidFill>
                </a:rPr>
                <a:t>B</a:t>
              </a:r>
              <a:r>
                <a:rPr lang="ko-KR" altLang="en-US" sz="1200" b="1" dirty="0">
                  <a:solidFill>
                    <a:prstClr val="white"/>
                  </a:solidFill>
                </a:rPr>
                <a:t> </a:t>
              </a:r>
              <a:endParaRPr lang="ko-KR" altLang="en-US" sz="1200" b="1" dirty="0">
                <a:solidFill>
                  <a:prstClr val="black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467A0DD-4DD8-45DE-B972-7515B057BFE5}"/>
                </a:ext>
              </a:extLst>
            </p:cNvPr>
            <p:cNvSpPr/>
            <p:nvPr/>
          </p:nvSpPr>
          <p:spPr>
            <a:xfrm>
              <a:off x="3925445" y="2823249"/>
              <a:ext cx="34817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>
                  <a:solidFill>
                    <a:prstClr val="white"/>
                  </a:solidFill>
                </a:rPr>
                <a:t>A</a:t>
              </a:r>
              <a:r>
                <a:rPr lang="ko-KR" altLang="en-US" sz="1200" b="1" dirty="0">
                  <a:solidFill>
                    <a:prstClr val="white"/>
                  </a:solidFill>
                </a:rPr>
                <a:t> </a:t>
              </a:r>
              <a:endParaRPr lang="ko-KR" altLang="en-US" sz="1200" b="1" dirty="0">
                <a:solidFill>
                  <a:prstClr val="black"/>
                </a:solidFill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511E791F-6EEA-4317-9285-55236FD5150C}"/>
                </a:ext>
              </a:extLst>
            </p:cNvPr>
            <p:cNvGrpSpPr/>
            <p:nvPr/>
          </p:nvGrpSpPr>
          <p:grpSpPr>
            <a:xfrm>
              <a:off x="3534647" y="2329812"/>
              <a:ext cx="2373537" cy="1109736"/>
              <a:chOff x="1442151" y="4049485"/>
              <a:chExt cx="2798349" cy="1253988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33DD4CE2-6529-44CB-BAC8-2844BA645223}"/>
                  </a:ext>
                </a:extLst>
              </p:cNvPr>
              <p:cNvSpPr/>
              <p:nvPr/>
            </p:nvSpPr>
            <p:spPr>
              <a:xfrm>
                <a:off x="1645043" y="4189308"/>
                <a:ext cx="2392567" cy="988333"/>
              </a:xfrm>
              <a:prstGeom prst="rect">
                <a:avLst/>
              </a:prstGeom>
              <a:solidFill>
                <a:schemeClr val="bg1"/>
              </a:solidFill>
              <a:ln w="47625" cmpd="sng">
                <a:solidFill>
                  <a:schemeClr val="accent6">
                    <a:lumMod val="60000"/>
                    <a:lumOff val="40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C7A10A63-94B0-4F93-8577-6C10BB0B7B1D}"/>
                  </a:ext>
                </a:extLst>
              </p:cNvPr>
              <p:cNvSpPr/>
              <p:nvPr/>
            </p:nvSpPr>
            <p:spPr>
              <a:xfrm>
                <a:off x="1442151" y="4049485"/>
                <a:ext cx="2798349" cy="125398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2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EC26397-1036-4F89-A713-B400D55E88E2}"/>
                </a:ext>
              </a:extLst>
            </p:cNvPr>
            <p:cNvSpPr txBox="1"/>
            <p:nvPr/>
          </p:nvSpPr>
          <p:spPr>
            <a:xfrm>
              <a:off x="3851598" y="2530737"/>
              <a:ext cx="17396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solidFill>
                    <a:schemeClr val="accent1">
                      <a:lumMod val="50000"/>
                    </a:schemeClr>
                  </a:solidFill>
                </a:rPr>
                <a:t>알 </a:t>
              </a:r>
              <a:endParaRPr lang="en-US" altLang="ko-KR" sz="2000" b="1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r>
                <a:rPr lang="ko-KR" altLang="en-US" sz="2000" b="1" dirty="0" err="1">
                  <a:solidFill>
                    <a:schemeClr val="accent1">
                      <a:lumMod val="50000"/>
                    </a:schemeClr>
                  </a:solidFill>
                </a:rPr>
                <a:t>머신러닝</a:t>
              </a:r>
              <a:r>
                <a:rPr lang="ko-KR" altLang="en-US" sz="2000" b="1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endParaRPr lang="en-US" altLang="ko-KR" sz="2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9107E64-2B3F-40BE-A0C6-B327878F3F85}"/>
              </a:ext>
            </a:extLst>
          </p:cNvPr>
          <p:cNvGrpSpPr/>
          <p:nvPr/>
        </p:nvGrpSpPr>
        <p:grpSpPr>
          <a:xfrm>
            <a:off x="9245987" y="4050837"/>
            <a:ext cx="2373537" cy="1109736"/>
            <a:chOff x="1066126" y="2319264"/>
            <a:chExt cx="2373537" cy="1109736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B95FBEE-8D19-48A7-97F3-D5D13F101340}"/>
                </a:ext>
              </a:extLst>
            </p:cNvPr>
            <p:cNvSpPr/>
            <p:nvPr/>
          </p:nvSpPr>
          <p:spPr>
            <a:xfrm>
              <a:off x="1456924" y="2812701"/>
              <a:ext cx="34817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>
                  <a:solidFill>
                    <a:prstClr val="white"/>
                  </a:solidFill>
                </a:rPr>
                <a:t>A</a:t>
              </a:r>
              <a:r>
                <a:rPr lang="ko-KR" altLang="en-US" sz="1200" b="1" dirty="0">
                  <a:solidFill>
                    <a:prstClr val="white"/>
                  </a:solidFill>
                </a:rPr>
                <a:t> </a:t>
              </a:r>
              <a:endParaRPr lang="ko-KR" altLang="en-US" sz="1200" b="1" dirty="0">
                <a:solidFill>
                  <a:prstClr val="black"/>
                </a:solidFill>
              </a:endParaRPr>
            </a:p>
          </p:txBody>
        </p: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D29E8435-1F81-41DF-A98B-5FB45EB652BC}"/>
                </a:ext>
              </a:extLst>
            </p:cNvPr>
            <p:cNvGrpSpPr/>
            <p:nvPr/>
          </p:nvGrpSpPr>
          <p:grpSpPr>
            <a:xfrm>
              <a:off x="1066126" y="2319264"/>
              <a:ext cx="2373537" cy="1109736"/>
              <a:chOff x="1442151" y="4049485"/>
              <a:chExt cx="2798349" cy="1253988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13FB9513-8866-48DE-A423-63EBDF49E793}"/>
                  </a:ext>
                </a:extLst>
              </p:cNvPr>
              <p:cNvSpPr/>
              <p:nvPr/>
            </p:nvSpPr>
            <p:spPr>
              <a:xfrm>
                <a:off x="1645043" y="4189308"/>
                <a:ext cx="2392567" cy="988333"/>
              </a:xfrm>
              <a:prstGeom prst="rect">
                <a:avLst/>
              </a:prstGeom>
              <a:solidFill>
                <a:schemeClr val="bg1"/>
              </a:solidFill>
              <a:ln w="47625" cmpd="sng">
                <a:solidFill>
                  <a:schemeClr val="accent6">
                    <a:lumMod val="60000"/>
                    <a:lumOff val="40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3F6CEBAC-D8B3-4203-BFBC-3994D011D1CF}"/>
                  </a:ext>
                </a:extLst>
              </p:cNvPr>
              <p:cNvSpPr/>
              <p:nvPr/>
            </p:nvSpPr>
            <p:spPr>
              <a:xfrm>
                <a:off x="1442151" y="4049485"/>
                <a:ext cx="2798349" cy="125398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2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425AE7A-4928-46EB-A9D6-EA8F86BFB052}"/>
                </a:ext>
              </a:extLst>
            </p:cNvPr>
            <p:cNvSpPr txBox="1"/>
            <p:nvPr/>
          </p:nvSpPr>
          <p:spPr>
            <a:xfrm>
              <a:off x="1383077" y="2677591"/>
              <a:ext cx="17396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err="1">
                  <a:solidFill>
                    <a:schemeClr val="accent1">
                      <a:lumMod val="50000"/>
                    </a:schemeClr>
                  </a:solidFill>
                </a:rPr>
                <a:t>캐글</a:t>
              </a:r>
              <a:r>
                <a:rPr lang="ko-KR" altLang="en-US" sz="2400" b="1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endParaRPr lang="en-US" altLang="ko-KR" sz="2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F55881B-6490-4381-9066-46117F1948ED}"/>
              </a:ext>
            </a:extLst>
          </p:cNvPr>
          <p:cNvCxnSpPr/>
          <p:nvPr/>
        </p:nvCxnSpPr>
        <p:spPr>
          <a:xfrm>
            <a:off x="3009534" y="2920237"/>
            <a:ext cx="392793" cy="0"/>
          </a:xfrm>
          <a:prstGeom prst="straightConnector1">
            <a:avLst/>
          </a:prstGeom>
          <a:ln w="508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F7BBC77-A5E8-43E9-9C05-1931C3FC8F4C}"/>
              </a:ext>
            </a:extLst>
          </p:cNvPr>
          <p:cNvCxnSpPr/>
          <p:nvPr/>
        </p:nvCxnSpPr>
        <p:spPr>
          <a:xfrm>
            <a:off x="5899600" y="2920237"/>
            <a:ext cx="392793" cy="0"/>
          </a:xfrm>
          <a:prstGeom prst="straightConnector1">
            <a:avLst/>
          </a:prstGeom>
          <a:ln w="508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943BE5DA-B787-4E44-8D4E-1B4D40956277}"/>
              </a:ext>
            </a:extLst>
          </p:cNvPr>
          <p:cNvCxnSpPr/>
          <p:nvPr/>
        </p:nvCxnSpPr>
        <p:spPr>
          <a:xfrm>
            <a:off x="8831918" y="2926839"/>
            <a:ext cx="392793" cy="0"/>
          </a:xfrm>
          <a:prstGeom prst="straightConnector1">
            <a:avLst/>
          </a:prstGeom>
          <a:ln w="508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B9341692-E30A-4270-8C5D-6F0F2122B2BD}"/>
              </a:ext>
            </a:extLst>
          </p:cNvPr>
          <p:cNvCxnSpPr/>
          <p:nvPr/>
        </p:nvCxnSpPr>
        <p:spPr>
          <a:xfrm>
            <a:off x="5899600" y="4584747"/>
            <a:ext cx="392793" cy="0"/>
          </a:xfrm>
          <a:prstGeom prst="straightConnector1">
            <a:avLst/>
          </a:prstGeom>
          <a:ln w="508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E168AA1D-4BFB-4CFE-8B55-90EE5B214047}"/>
              </a:ext>
            </a:extLst>
          </p:cNvPr>
          <p:cNvCxnSpPr/>
          <p:nvPr/>
        </p:nvCxnSpPr>
        <p:spPr>
          <a:xfrm>
            <a:off x="8825758" y="4560777"/>
            <a:ext cx="392793" cy="0"/>
          </a:xfrm>
          <a:prstGeom prst="straightConnector1">
            <a:avLst/>
          </a:prstGeom>
          <a:ln w="508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486B65F-6737-4F47-8ADF-7543F3A816BA}"/>
              </a:ext>
            </a:extLst>
          </p:cNvPr>
          <p:cNvGrpSpPr/>
          <p:nvPr/>
        </p:nvGrpSpPr>
        <p:grpSpPr>
          <a:xfrm>
            <a:off x="9309189" y="2315574"/>
            <a:ext cx="2373537" cy="1109736"/>
            <a:chOff x="4404462" y="4263511"/>
            <a:chExt cx="2373537" cy="1109736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0B6CA981-8058-4325-A9AC-F160345A6BBB}"/>
                </a:ext>
              </a:extLst>
            </p:cNvPr>
            <p:cNvSpPr/>
            <p:nvPr/>
          </p:nvSpPr>
          <p:spPr>
            <a:xfrm>
              <a:off x="4795260" y="4756948"/>
              <a:ext cx="34817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>
                  <a:solidFill>
                    <a:prstClr val="white"/>
                  </a:solidFill>
                </a:rPr>
                <a:t>A</a:t>
              </a:r>
              <a:r>
                <a:rPr lang="ko-KR" altLang="en-US" sz="1200" b="1" dirty="0">
                  <a:solidFill>
                    <a:prstClr val="white"/>
                  </a:solidFill>
                </a:rPr>
                <a:t> </a:t>
              </a:r>
              <a:endParaRPr lang="ko-KR" altLang="en-US" sz="1200" b="1" dirty="0">
                <a:solidFill>
                  <a:prstClr val="black"/>
                </a:solidFill>
              </a:endParaRPr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4C656D85-8D1A-4AB2-A2A7-A3EE9ED3AF59}"/>
                </a:ext>
              </a:extLst>
            </p:cNvPr>
            <p:cNvGrpSpPr/>
            <p:nvPr/>
          </p:nvGrpSpPr>
          <p:grpSpPr>
            <a:xfrm>
              <a:off x="4404462" y="4263511"/>
              <a:ext cx="2373537" cy="1109736"/>
              <a:chOff x="1442151" y="4049485"/>
              <a:chExt cx="2798349" cy="1253988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EC05A504-22C8-4EBA-8FE4-697F2E9F2349}"/>
                  </a:ext>
                </a:extLst>
              </p:cNvPr>
              <p:cNvSpPr/>
              <p:nvPr/>
            </p:nvSpPr>
            <p:spPr>
              <a:xfrm>
                <a:off x="1645043" y="4189308"/>
                <a:ext cx="2392567" cy="988333"/>
              </a:xfrm>
              <a:prstGeom prst="rect">
                <a:avLst/>
              </a:prstGeom>
              <a:solidFill>
                <a:schemeClr val="bg1"/>
              </a:solidFill>
              <a:ln w="47625" cmpd="sng">
                <a:solidFill>
                  <a:schemeClr val="accent6">
                    <a:lumMod val="60000"/>
                    <a:lumOff val="40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A1D39C4B-6D75-4382-BF8C-D892CD1F4C12}"/>
                  </a:ext>
                </a:extLst>
              </p:cNvPr>
              <p:cNvSpPr/>
              <p:nvPr/>
            </p:nvSpPr>
            <p:spPr>
              <a:xfrm>
                <a:off x="1442151" y="4049485"/>
                <a:ext cx="2798349" cy="125398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2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4FB816B-55BE-4084-8C70-C81AC316B28F}"/>
                </a:ext>
              </a:extLst>
            </p:cNvPr>
            <p:cNvSpPr txBox="1"/>
            <p:nvPr/>
          </p:nvSpPr>
          <p:spPr>
            <a:xfrm>
              <a:off x="4721413" y="4464436"/>
              <a:ext cx="17396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solidFill>
                    <a:schemeClr val="accent1">
                      <a:lumMod val="50000"/>
                    </a:schemeClr>
                  </a:solidFill>
                </a:rPr>
                <a:t>데이터</a:t>
              </a:r>
              <a:endParaRPr lang="en-US" altLang="ko-KR" sz="2000" b="1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r>
                <a:rPr lang="ko-KR" altLang="en-US" sz="2000" b="1" dirty="0">
                  <a:solidFill>
                    <a:schemeClr val="accent1">
                      <a:lumMod val="50000"/>
                    </a:schemeClr>
                  </a:solidFill>
                </a:rPr>
                <a:t>마이닝 </a:t>
              </a:r>
              <a:endParaRPr lang="en-US" altLang="ko-KR" sz="2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C7962D50-3A44-437D-A839-2AB721156FCB}"/>
              </a:ext>
            </a:extLst>
          </p:cNvPr>
          <p:cNvCxnSpPr/>
          <p:nvPr/>
        </p:nvCxnSpPr>
        <p:spPr>
          <a:xfrm>
            <a:off x="3009534" y="4609732"/>
            <a:ext cx="392793" cy="0"/>
          </a:xfrm>
          <a:prstGeom prst="straightConnector1">
            <a:avLst/>
          </a:prstGeom>
          <a:ln w="508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797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95039" y="591221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동아리에서 배울 내용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496959" y="445754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>
                <a:solidFill>
                  <a:srgbClr val="4E5D70"/>
                </a:solidFill>
              </a:rPr>
              <a:t>p2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A7F386-F2FB-4A12-9DEF-8B5013F01E84}"/>
              </a:ext>
            </a:extLst>
          </p:cNvPr>
          <p:cNvSpPr/>
          <p:nvPr/>
        </p:nvSpPr>
        <p:spPr>
          <a:xfrm>
            <a:off x="997967" y="2245654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A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3E65105-61EC-4F44-9DDD-F86D0DD57DC8}"/>
              </a:ext>
            </a:extLst>
          </p:cNvPr>
          <p:cNvSpPr/>
          <p:nvPr/>
        </p:nvSpPr>
        <p:spPr>
          <a:xfrm>
            <a:off x="4721470" y="2255180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B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B51619-9015-42F7-8206-2EC9FABBA46F}"/>
              </a:ext>
            </a:extLst>
          </p:cNvPr>
          <p:cNvSpPr/>
          <p:nvPr/>
        </p:nvSpPr>
        <p:spPr>
          <a:xfrm>
            <a:off x="8444973" y="2264706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C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06A47B-22F3-4C6E-BF28-A7984B5ECB86}"/>
              </a:ext>
            </a:extLst>
          </p:cNvPr>
          <p:cNvSpPr txBox="1"/>
          <p:nvPr/>
        </p:nvSpPr>
        <p:spPr>
          <a:xfrm>
            <a:off x="997967" y="1741486"/>
            <a:ext cx="1575460" cy="523220"/>
          </a:xfrm>
          <a:prstGeom prst="rect">
            <a:avLst/>
          </a:prstGeom>
          <a:noFill/>
          <a:ln w="444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>
                <a:solidFill>
                  <a:schemeClr val="accent1">
                    <a:lumMod val="50000"/>
                  </a:schemeClr>
                </a:solidFill>
              </a:rPr>
              <a:t>크롤링</a:t>
            </a:r>
            <a:endParaRPr lang="ko-KR" alt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6658D0-B574-492A-B55E-93E4366D31A9}"/>
              </a:ext>
            </a:extLst>
          </p:cNvPr>
          <p:cNvSpPr txBox="1"/>
          <p:nvPr/>
        </p:nvSpPr>
        <p:spPr>
          <a:xfrm>
            <a:off x="792853" y="2733974"/>
            <a:ext cx="8531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0" i="0">
                <a:solidFill>
                  <a:schemeClr val="accent1">
                    <a:lumMod val="50000"/>
                  </a:schemeClr>
                </a:solidFill>
                <a:effectLst/>
                <a:latin typeface="-apple-system"/>
              </a:rPr>
              <a:t>소프트웨어가 웹을 돌아다니면서 데이터를 추출해내는 행위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6" name="Picture 2" descr="프로그래밍] 파이썬 Python , 정체를 모른다면 Click : 네이버 블로그">
            <a:extLst>
              <a:ext uri="{FF2B5EF4-FFF2-40B4-BE49-F238E27FC236}">
                <a16:creationId xmlns:a16="http://schemas.microsoft.com/office/drawing/2014/main" id="{68718603-32F2-489F-889A-06AF68E9BE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" t="2572" r="3615" b="7591"/>
          <a:stretch/>
        </p:blipFill>
        <p:spPr bwMode="auto">
          <a:xfrm>
            <a:off x="1875833" y="3241449"/>
            <a:ext cx="3182588" cy="203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75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95039" y="591221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동아리에서 배울 내용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496959" y="445754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>
                <a:solidFill>
                  <a:srgbClr val="4E5D70"/>
                </a:solidFill>
              </a:rPr>
              <a:t>p2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A7F386-F2FB-4A12-9DEF-8B5013F01E84}"/>
              </a:ext>
            </a:extLst>
          </p:cNvPr>
          <p:cNvSpPr/>
          <p:nvPr/>
        </p:nvSpPr>
        <p:spPr>
          <a:xfrm>
            <a:off x="997967" y="2245654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A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3E65105-61EC-4F44-9DDD-F86D0DD57DC8}"/>
              </a:ext>
            </a:extLst>
          </p:cNvPr>
          <p:cNvSpPr/>
          <p:nvPr/>
        </p:nvSpPr>
        <p:spPr>
          <a:xfrm>
            <a:off x="4721470" y="2255180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B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B51619-9015-42F7-8206-2EC9FABBA46F}"/>
              </a:ext>
            </a:extLst>
          </p:cNvPr>
          <p:cNvSpPr/>
          <p:nvPr/>
        </p:nvSpPr>
        <p:spPr>
          <a:xfrm>
            <a:off x="8444973" y="2264706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C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06A47B-22F3-4C6E-BF28-A7984B5ECB86}"/>
              </a:ext>
            </a:extLst>
          </p:cNvPr>
          <p:cNvSpPr txBox="1"/>
          <p:nvPr/>
        </p:nvSpPr>
        <p:spPr>
          <a:xfrm>
            <a:off x="997966" y="1777111"/>
            <a:ext cx="2749061" cy="523220"/>
          </a:xfrm>
          <a:prstGeom prst="rect">
            <a:avLst/>
          </a:prstGeom>
          <a:noFill/>
          <a:ln w="444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>
                <a:solidFill>
                  <a:schemeClr val="accent1">
                    <a:lumMod val="50000"/>
                  </a:schemeClr>
                </a:solidFill>
              </a:rPr>
              <a:t>데이터 마이닝</a:t>
            </a:r>
            <a:endParaRPr lang="ko-KR" alt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6658D0-B574-492A-B55E-93E4366D31A9}"/>
              </a:ext>
            </a:extLst>
          </p:cNvPr>
          <p:cNvSpPr txBox="1"/>
          <p:nvPr/>
        </p:nvSpPr>
        <p:spPr>
          <a:xfrm>
            <a:off x="792853" y="2733974"/>
            <a:ext cx="9704934" cy="1140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chemeClr val="accent1">
                    <a:lumMod val="50000"/>
                  </a:schemeClr>
                </a:solidFill>
                <a:effectLst/>
                <a:latin typeface="-apple-system"/>
              </a:rPr>
              <a:t>대규모로 저장된 데이터 안에서 체계적이고 자동적으로 통계적 규칙이나 패턴을 분석하여 가치 있는 정보를 추출하는 과정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8E88D94-2DC2-420A-A6D4-6FEED25EE78F}"/>
              </a:ext>
            </a:extLst>
          </p:cNvPr>
          <p:cNvGrpSpPr/>
          <p:nvPr/>
        </p:nvGrpSpPr>
        <p:grpSpPr>
          <a:xfrm>
            <a:off x="876046" y="4233939"/>
            <a:ext cx="1942953" cy="1140056"/>
            <a:chOff x="1348887" y="4085351"/>
            <a:chExt cx="1942953" cy="1140056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16F2BF3A-534B-44A4-956F-DDE538AAFFBC}"/>
                </a:ext>
              </a:extLst>
            </p:cNvPr>
            <p:cNvSpPr/>
            <p:nvPr/>
          </p:nvSpPr>
          <p:spPr>
            <a:xfrm>
              <a:off x="1404743" y="4085351"/>
              <a:ext cx="1831239" cy="1140056"/>
            </a:xfrm>
            <a:prstGeom prst="ellipse">
              <a:avLst/>
            </a:prstGeom>
            <a:solidFill>
              <a:schemeClr val="bg1">
                <a:alpha val="96000"/>
              </a:schemeClr>
            </a:solidFill>
            <a:ln w="50800">
              <a:solidFill>
                <a:schemeClr val="accent6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3031958"/>
                        <a:gd name="connsiteY0" fmla="*/ 692654 h 1385307"/>
                        <a:gd name="connsiteX1" fmla="*/ 1515979 w 3031958"/>
                        <a:gd name="connsiteY1" fmla="*/ 0 h 1385307"/>
                        <a:gd name="connsiteX2" fmla="*/ 3031958 w 3031958"/>
                        <a:gd name="connsiteY2" fmla="*/ 692654 h 1385307"/>
                        <a:gd name="connsiteX3" fmla="*/ 1515979 w 3031958"/>
                        <a:gd name="connsiteY3" fmla="*/ 1385308 h 1385307"/>
                        <a:gd name="connsiteX4" fmla="*/ 0 w 3031958"/>
                        <a:gd name="connsiteY4" fmla="*/ 692654 h 13853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031958" h="1385307" fill="none" extrusionOk="0">
                          <a:moveTo>
                            <a:pt x="0" y="692654"/>
                          </a:moveTo>
                          <a:cubicBezTo>
                            <a:pt x="12500" y="311595"/>
                            <a:pt x="683677" y="-10188"/>
                            <a:pt x="1515979" y="0"/>
                          </a:cubicBezTo>
                          <a:cubicBezTo>
                            <a:pt x="2303927" y="-7550"/>
                            <a:pt x="2986970" y="352467"/>
                            <a:pt x="3031958" y="692654"/>
                          </a:cubicBezTo>
                          <a:cubicBezTo>
                            <a:pt x="3020378" y="964768"/>
                            <a:pt x="2299637" y="1459789"/>
                            <a:pt x="1515979" y="1385308"/>
                          </a:cubicBezTo>
                          <a:cubicBezTo>
                            <a:pt x="737964" y="1418471"/>
                            <a:pt x="13399" y="1078418"/>
                            <a:pt x="0" y="692654"/>
                          </a:cubicBezTo>
                          <a:close/>
                        </a:path>
                        <a:path w="3031958" h="1385307" stroke="0" extrusionOk="0">
                          <a:moveTo>
                            <a:pt x="0" y="692654"/>
                          </a:moveTo>
                          <a:cubicBezTo>
                            <a:pt x="-68961" y="267575"/>
                            <a:pt x="600029" y="29537"/>
                            <a:pt x="1515979" y="0"/>
                          </a:cubicBezTo>
                          <a:cubicBezTo>
                            <a:pt x="2407775" y="11483"/>
                            <a:pt x="2983564" y="311651"/>
                            <a:pt x="3031958" y="692654"/>
                          </a:cubicBezTo>
                          <a:cubicBezTo>
                            <a:pt x="2967217" y="1138419"/>
                            <a:pt x="2335765" y="1481850"/>
                            <a:pt x="1515979" y="1385308"/>
                          </a:cubicBezTo>
                          <a:cubicBezTo>
                            <a:pt x="640313" y="1364291"/>
                            <a:pt x="51948" y="1100017"/>
                            <a:pt x="0" y="69265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B32330C-6814-4A0D-8B89-469B66F3B018}"/>
                </a:ext>
              </a:extLst>
            </p:cNvPr>
            <p:cNvSpPr txBox="1"/>
            <p:nvPr/>
          </p:nvSpPr>
          <p:spPr>
            <a:xfrm>
              <a:off x="1348887" y="4284738"/>
              <a:ext cx="19429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accent1">
                      <a:lumMod val="50000"/>
                    </a:schemeClr>
                  </a:solidFill>
                </a:rPr>
                <a:t>분류</a:t>
              </a:r>
              <a:endParaRPr lang="en-US" altLang="ko-KR" sz="2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accent1">
                      <a:lumMod val="50000"/>
                    </a:schemeClr>
                  </a:solidFill>
                </a:rPr>
                <a:t>(Classification)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15E3E45-2526-4C51-8673-C6D259A2FDC8}"/>
              </a:ext>
            </a:extLst>
          </p:cNvPr>
          <p:cNvGrpSpPr/>
          <p:nvPr/>
        </p:nvGrpSpPr>
        <p:grpSpPr>
          <a:xfrm>
            <a:off x="3041447" y="4233939"/>
            <a:ext cx="1942953" cy="1140056"/>
            <a:chOff x="3619647" y="4085351"/>
            <a:chExt cx="1942953" cy="1140056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678003F-94D4-492B-8450-A68839E1F6F0}"/>
                </a:ext>
              </a:extLst>
            </p:cNvPr>
            <p:cNvSpPr/>
            <p:nvPr/>
          </p:nvSpPr>
          <p:spPr>
            <a:xfrm>
              <a:off x="3675503" y="4085351"/>
              <a:ext cx="1831239" cy="1140056"/>
            </a:xfrm>
            <a:prstGeom prst="ellipse">
              <a:avLst/>
            </a:prstGeom>
            <a:solidFill>
              <a:schemeClr val="bg1">
                <a:alpha val="96000"/>
              </a:schemeClr>
            </a:solidFill>
            <a:ln w="50800">
              <a:solidFill>
                <a:schemeClr val="accent6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3031958"/>
                        <a:gd name="connsiteY0" fmla="*/ 692654 h 1385307"/>
                        <a:gd name="connsiteX1" fmla="*/ 1515979 w 3031958"/>
                        <a:gd name="connsiteY1" fmla="*/ 0 h 1385307"/>
                        <a:gd name="connsiteX2" fmla="*/ 3031958 w 3031958"/>
                        <a:gd name="connsiteY2" fmla="*/ 692654 h 1385307"/>
                        <a:gd name="connsiteX3" fmla="*/ 1515979 w 3031958"/>
                        <a:gd name="connsiteY3" fmla="*/ 1385308 h 1385307"/>
                        <a:gd name="connsiteX4" fmla="*/ 0 w 3031958"/>
                        <a:gd name="connsiteY4" fmla="*/ 692654 h 13853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031958" h="1385307" fill="none" extrusionOk="0">
                          <a:moveTo>
                            <a:pt x="0" y="692654"/>
                          </a:moveTo>
                          <a:cubicBezTo>
                            <a:pt x="12500" y="311595"/>
                            <a:pt x="683677" y="-10188"/>
                            <a:pt x="1515979" y="0"/>
                          </a:cubicBezTo>
                          <a:cubicBezTo>
                            <a:pt x="2303927" y="-7550"/>
                            <a:pt x="2986970" y="352467"/>
                            <a:pt x="3031958" y="692654"/>
                          </a:cubicBezTo>
                          <a:cubicBezTo>
                            <a:pt x="3020378" y="964768"/>
                            <a:pt x="2299637" y="1459789"/>
                            <a:pt x="1515979" y="1385308"/>
                          </a:cubicBezTo>
                          <a:cubicBezTo>
                            <a:pt x="737964" y="1418471"/>
                            <a:pt x="13399" y="1078418"/>
                            <a:pt x="0" y="692654"/>
                          </a:cubicBezTo>
                          <a:close/>
                        </a:path>
                        <a:path w="3031958" h="1385307" stroke="0" extrusionOk="0">
                          <a:moveTo>
                            <a:pt x="0" y="692654"/>
                          </a:moveTo>
                          <a:cubicBezTo>
                            <a:pt x="-68961" y="267575"/>
                            <a:pt x="600029" y="29537"/>
                            <a:pt x="1515979" y="0"/>
                          </a:cubicBezTo>
                          <a:cubicBezTo>
                            <a:pt x="2407775" y="11483"/>
                            <a:pt x="2983564" y="311651"/>
                            <a:pt x="3031958" y="692654"/>
                          </a:cubicBezTo>
                          <a:cubicBezTo>
                            <a:pt x="2967217" y="1138419"/>
                            <a:pt x="2335765" y="1481850"/>
                            <a:pt x="1515979" y="1385308"/>
                          </a:cubicBezTo>
                          <a:cubicBezTo>
                            <a:pt x="640313" y="1364291"/>
                            <a:pt x="51948" y="1100017"/>
                            <a:pt x="0" y="69265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ED9AA2C-18A5-464A-BBB9-62F55C78AD08}"/>
                </a:ext>
              </a:extLst>
            </p:cNvPr>
            <p:cNvSpPr txBox="1"/>
            <p:nvPr/>
          </p:nvSpPr>
          <p:spPr>
            <a:xfrm>
              <a:off x="3619647" y="4284738"/>
              <a:ext cx="19429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accent1">
                      <a:lumMod val="50000"/>
                    </a:schemeClr>
                  </a:solidFill>
                </a:rPr>
                <a:t>군집화</a:t>
              </a:r>
              <a:endParaRPr lang="en-US" altLang="ko-KR" sz="2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accent1">
                      <a:lumMod val="50000"/>
                    </a:schemeClr>
                  </a:solidFill>
                </a:rPr>
                <a:t>(Clustering)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8A899C2D-CFDB-41E8-967D-1EEBC2B39029}"/>
              </a:ext>
            </a:extLst>
          </p:cNvPr>
          <p:cNvGrpSpPr/>
          <p:nvPr/>
        </p:nvGrpSpPr>
        <p:grpSpPr>
          <a:xfrm>
            <a:off x="5206846" y="4233939"/>
            <a:ext cx="1942953" cy="1140056"/>
            <a:chOff x="5524647" y="4115831"/>
            <a:chExt cx="1942953" cy="1140056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BE93E6B9-F523-409F-8688-20724C283014}"/>
                </a:ext>
              </a:extLst>
            </p:cNvPr>
            <p:cNvSpPr/>
            <p:nvPr/>
          </p:nvSpPr>
          <p:spPr>
            <a:xfrm>
              <a:off x="5580503" y="4115831"/>
              <a:ext cx="1831239" cy="1140056"/>
            </a:xfrm>
            <a:prstGeom prst="ellipse">
              <a:avLst/>
            </a:prstGeom>
            <a:solidFill>
              <a:schemeClr val="bg1">
                <a:alpha val="96000"/>
              </a:schemeClr>
            </a:solidFill>
            <a:ln w="50800">
              <a:solidFill>
                <a:schemeClr val="accent6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3031958"/>
                        <a:gd name="connsiteY0" fmla="*/ 692654 h 1385307"/>
                        <a:gd name="connsiteX1" fmla="*/ 1515979 w 3031958"/>
                        <a:gd name="connsiteY1" fmla="*/ 0 h 1385307"/>
                        <a:gd name="connsiteX2" fmla="*/ 3031958 w 3031958"/>
                        <a:gd name="connsiteY2" fmla="*/ 692654 h 1385307"/>
                        <a:gd name="connsiteX3" fmla="*/ 1515979 w 3031958"/>
                        <a:gd name="connsiteY3" fmla="*/ 1385308 h 1385307"/>
                        <a:gd name="connsiteX4" fmla="*/ 0 w 3031958"/>
                        <a:gd name="connsiteY4" fmla="*/ 692654 h 13853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031958" h="1385307" fill="none" extrusionOk="0">
                          <a:moveTo>
                            <a:pt x="0" y="692654"/>
                          </a:moveTo>
                          <a:cubicBezTo>
                            <a:pt x="12500" y="311595"/>
                            <a:pt x="683677" y="-10188"/>
                            <a:pt x="1515979" y="0"/>
                          </a:cubicBezTo>
                          <a:cubicBezTo>
                            <a:pt x="2303927" y="-7550"/>
                            <a:pt x="2986970" y="352467"/>
                            <a:pt x="3031958" y="692654"/>
                          </a:cubicBezTo>
                          <a:cubicBezTo>
                            <a:pt x="3020378" y="964768"/>
                            <a:pt x="2299637" y="1459789"/>
                            <a:pt x="1515979" y="1385308"/>
                          </a:cubicBezTo>
                          <a:cubicBezTo>
                            <a:pt x="737964" y="1418471"/>
                            <a:pt x="13399" y="1078418"/>
                            <a:pt x="0" y="692654"/>
                          </a:cubicBezTo>
                          <a:close/>
                        </a:path>
                        <a:path w="3031958" h="1385307" stroke="0" extrusionOk="0">
                          <a:moveTo>
                            <a:pt x="0" y="692654"/>
                          </a:moveTo>
                          <a:cubicBezTo>
                            <a:pt x="-68961" y="267575"/>
                            <a:pt x="600029" y="29537"/>
                            <a:pt x="1515979" y="0"/>
                          </a:cubicBezTo>
                          <a:cubicBezTo>
                            <a:pt x="2407775" y="11483"/>
                            <a:pt x="2983564" y="311651"/>
                            <a:pt x="3031958" y="692654"/>
                          </a:cubicBezTo>
                          <a:cubicBezTo>
                            <a:pt x="2967217" y="1138419"/>
                            <a:pt x="2335765" y="1481850"/>
                            <a:pt x="1515979" y="1385308"/>
                          </a:cubicBezTo>
                          <a:cubicBezTo>
                            <a:pt x="640313" y="1364291"/>
                            <a:pt x="51948" y="1100017"/>
                            <a:pt x="0" y="69265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C22CCB2-F392-4A09-AAE9-2DE201500B53}"/>
                </a:ext>
              </a:extLst>
            </p:cNvPr>
            <p:cNvSpPr txBox="1"/>
            <p:nvPr/>
          </p:nvSpPr>
          <p:spPr>
            <a:xfrm>
              <a:off x="5524647" y="4315218"/>
              <a:ext cx="19429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accent1">
                      <a:lumMod val="50000"/>
                    </a:schemeClr>
                  </a:solidFill>
                </a:rPr>
                <a:t>연관성</a:t>
              </a:r>
              <a:endParaRPr lang="en-US" altLang="ko-KR" sz="2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accent1">
                      <a:lumMod val="50000"/>
                    </a:schemeClr>
                  </a:solidFill>
                </a:rPr>
                <a:t>(Association)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5822B7D-A16C-468E-BA83-0C4AD461523E}"/>
              </a:ext>
            </a:extLst>
          </p:cNvPr>
          <p:cNvGrpSpPr/>
          <p:nvPr/>
        </p:nvGrpSpPr>
        <p:grpSpPr>
          <a:xfrm>
            <a:off x="7351576" y="4231109"/>
            <a:ext cx="1942953" cy="1140056"/>
            <a:chOff x="7541361" y="4085351"/>
            <a:chExt cx="1942953" cy="1140056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5CC6C8DE-2F75-4873-9D50-09BBA0A8F158}"/>
                </a:ext>
              </a:extLst>
            </p:cNvPr>
            <p:cNvSpPr/>
            <p:nvPr/>
          </p:nvSpPr>
          <p:spPr>
            <a:xfrm>
              <a:off x="7597217" y="4085351"/>
              <a:ext cx="1831239" cy="1140056"/>
            </a:xfrm>
            <a:prstGeom prst="ellipse">
              <a:avLst/>
            </a:prstGeom>
            <a:solidFill>
              <a:schemeClr val="bg1">
                <a:alpha val="96000"/>
              </a:schemeClr>
            </a:solidFill>
            <a:ln w="50800">
              <a:solidFill>
                <a:schemeClr val="accent6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3031958"/>
                        <a:gd name="connsiteY0" fmla="*/ 692654 h 1385307"/>
                        <a:gd name="connsiteX1" fmla="*/ 1515979 w 3031958"/>
                        <a:gd name="connsiteY1" fmla="*/ 0 h 1385307"/>
                        <a:gd name="connsiteX2" fmla="*/ 3031958 w 3031958"/>
                        <a:gd name="connsiteY2" fmla="*/ 692654 h 1385307"/>
                        <a:gd name="connsiteX3" fmla="*/ 1515979 w 3031958"/>
                        <a:gd name="connsiteY3" fmla="*/ 1385308 h 1385307"/>
                        <a:gd name="connsiteX4" fmla="*/ 0 w 3031958"/>
                        <a:gd name="connsiteY4" fmla="*/ 692654 h 13853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031958" h="1385307" fill="none" extrusionOk="0">
                          <a:moveTo>
                            <a:pt x="0" y="692654"/>
                          </a:moveTo>
                          <a:cubicBezTo>
                            <a:pt x="12500" y="311595"/>
                            <a:pt x="683677" y="-10188"/>
                            <a:pt x="1515979" y="0"/>
                          </a:cubicBezTo>
                          <a:cubicBezTo>
                            <a:pt x="2303927" y="-7550"/>
                            <a:pt x="2986970" y="352467"/>
                            <a:pt x="3031958" y="692654"/>
                          </a:cubicBezTo>
                          <a:cubicBezTo>
                            <a:pt x="3020378" y="964768"/>
                            <a:pt x="2299637" y="1459789"/>
                            <a:pt x="1515979" y="1385308"/>
                          </a:cubicBezTo>
                          <a:cubicBezTo>
                            <a:pt x="737964" y="1418471"/>
                            <a:pt x="13399" y="1078418"/>
                            <a:pt x="0" y="692654"/>
                          </a:cubicBezTo>
                          <a:close/>
                        </a:path>
                        <a:path w="3031958" h="1385307" stroke="0" extrusionOk="0">
                          <a:moveTo>
                            <a:pt x="0" y="692654"/>
                          </a:moveTo>
                          <a:cubicBezTo>
                            <a:pt x="-68961" y="267575"/>
                            <a:pt x="600029" y="29537"/>
                            <a:pt x="1515979" y="0"/>
                          </a:cubicBezTo>
                          <a:cubicBezTo>
                            <a:pt x="2407775" y="11483"/>
                            <a:pt x="2983564" y="311651"/>
                            <a:pt x="3031958" y="692654"/>
                          </a:cubicBezTo>
                          <a:cubicBezTo>
                            <a:pt x="2967217" y="1138419"/>
                            <a:pt x="2335765" y="1481850"/>
                            <a:pt x="1515979" y="1385308"/>
                          </a:cubicBezTo>
                          <a:cubicBezTo>
                            <a:pt x="640313" y="1364291"/>
                            <a:pt x="51948" y="1100017"/>
                            <a:pt x="0" y="69265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D78C179-672E-4D47-A800-47F2344D4228}"/>
                </a:ext>
              </a:extLst>
            </p:cNvPr>
            <p:cNvSpPr txBox="1"/>
            <p:nvPr/>
          </p:nvSpPr>
          <p:spPr>
            <a:xfrm>
              <a:off x="7541361" y="4284738"/>
              <a:ext cx="19429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accent1">
                      <a:lumMod val="50000"/>
                    </a:schemeClr>
                  </a:solidFill>
                </a:rPr>
                <a:t>연속성</a:t>
              </a:r>
              <a:endParaRPr lang="en-US" altLang="ko-KR" sz="2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accent1">
                      <a:lumMod val="50000"/>
                    </a:schemeClr>
                  </a:solidFill>
                </a:rPr>
                <a:t>(Sequencing)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387D05AA-2942-48BD-B581-B35EAC7582CE}"/>
              </a:ext>
            </a:extLst>
          </p:cNvPr>
          <p:cNvGrpSpPr/>
          <p:nvPr/>
        </p:nvGrpSpPr>
        <p:grpSpPr>
          <a:xfrm>
            <a:off x="9432086" y="4231109"/>
            <a:ext cx="1942953" cy="1140056"/>
            <a:chOff x="9558075" y="4095221"/>
            <a:chExt cx="1942953" cy="1140056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BF009E1-C6C3-45E1-A7E3-61AADEEAB8BD}"/>
                </a:ext>
              </a:extLst>
            </p:cNvPr>
            <p:cNvSpPr/>
            <p:nvPr/>
          </p:nvSpPr>
          <p:spPr>
            <a:xfrm>
              <a:off x="9613931" y="4095221"/>
              <a:ext cx="1831239" cy="1140056"/>
            </a:xfrm>
            <a:prstGeom prst="ellipse">
              <a:avLst/>
            </a:prstGeom>
            <a:solidFill>
              <a:schemeClr val="bg1">
                <a:alpha val="96000"/>
              </a:schemeClr>
            </a:solidFill>
            <a:ln w="50800">
              <a:solidFill>
                <a:schemeClr val="accent6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3031958"/>
                        <a:gd name="connsiteY0" fmla="*/ 692654 h 1385307"/>
                        <a:gd name="connsiteX1" fmla="*/ 1515979 w 3031958"/>
                        <a:gd name="connsiteY1" fmla="*/ 0 h 1385307"/>
                        <a:gd name="connsiteX2" fmla="*/ 3031958 w 3031958"/>
                        <a:gd name="connsiteY2" fmla="*/ 692654 h 1385307"/>
                        <a:gd name="connsiteX3" fmla="*/ 1515979 w 3031958"/>
                        <a:gd name="connsiteY3" fmla="*/ 1385308 h 1385307"/>
                        <a:gd name="connsiteX4" fmla="*/ 0 w 3031958"/>
                        <a:gd name="connsiteY4" fmla="*/ 692654 h 13853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031958" h="1385307" fill="none" extrusionOk="0">
                          <a:moveTo>
                            <a:pt x="0" y="692654"/>
                          </a:moveTo>
                          <a:cubicBezTo>
                            <a:pt x="12500" y="311595"/>
                            <a:pt x="683677" y="-10188"/>
                            <a:pt x="1515979" y="0"/>
                          </a:cubicBezTo>
                          <a:cubicBezTo>
                            <a:pt x="2303927" y="-7550"/>
                            <a:pt x="2986970" y="352467"/>
                            <a:pt x="3031958" y="692654"/>
                          </a:cubicBezTo>
                          <a:cubicBezTo>
                            <a:pt x="3020378" y="964768"/>
                            <a:pt x="2299637" y="1459789"/>
                            <a:pt x="1515979" y="1385308"/>
                          </a:cubicBezTo>
                          <a:cubicBezTo>
                            <a:pt x="737964" y="1418471"/>
                            <a:pt x="13399" y="1078418"/>
                            <a:pt x="0" y="692654"/>
                          </a:cubicBezTo>
                          <a:close/>
                        </a:path>
                        <a:path w="3031958" h="1385307" stroke="0" extrusionOk="0">
                          <a:moveTo>
                            <a:pt x="0" y="692654"/>
                          </a:moveTo>
                          <a:cubicBezTo>
                            <a:pt x="-68961" y="267575"/>
                            <a:pt x="600029" y="29537"/>
                            <a:pt x="1515979" y="0"/>
                          </a:cubicBezTo>
                          <a:cubicBezTo>
                            <a:pt x="2407775" y="11483"/>
                            <a:pt x="2983564" y="311651"/>
                            <a:pt x="3031958" y="692654"/>
                          </a:cubicBezTo>
                          <a:cubicBezTo>
                            <a:pt x="2967217" y="1138419"/>
                            <a:pt x="2335765" y="1481850"/>
                            <a:pt x="1515979" y="1385308"/>
                          </a:cubicBezTo>
                          <a:cubicBezTo>
                            <a:pt x="640313" y="1364291"/>
                            <a:pt x="51948" y="1100017"/>
                            <a:pt x="0" y="69265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3B3E024-911D-40ED-ACAF-9AA76DFBE9C7}"/>
                </a:ext>
              </a:extLst>
            </p:cNvPr>
            <p:cNvSpPr txBox="1"/>
            <p:nvPr/>
          </p:nvSpPr>
          <p:spPr>
            <a:xfrm>
              <a:off x="9558075" y="4294608"/>
              <a:ext cx="19429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accent1">
                      <a:lumMod val="50000"/>
                    </a:schemeClr>
                  </a:solidFill>
                </a:rPr>
                <a:t>예측</a:t>
              </a:r>
              <a:endParaRPr lang="en-US" altLang="ko-KR" sz="2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accent1">
                      <a:lumMod val="50000"/>
                    </a:schemeClr>
                  </a:solidFill>
                </a:rPr>
                <a:t>(Forecasting)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8274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95039" y="591221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동아리에서 배울 내용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496959" y="445754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>
                <a:solidFill>
                  <a:srgbClr val="4E5D70"/>
                </a:solidFill>
              </a:rPr>
              <a:t>p2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A7F386-F2FB-4A12-9DEF-8B5013F01E84}"/>
              </a:ext>
            </a:extLst>
          </p:cNvPr>
          <p:cNvSpPr/>
          <p:nvPr/>
        </p:nvSpPr>
        <p:spPr>
          <a:xfrm>
            <a:off x="997967" y="2554415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A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3E65105-61EC-4F44-9DDD-F86D0DD57DC8}"/>
              </a:ext>
            </a:extLst>
          </p:cNvPr>
          <p:cNvSpPr/>
          <p:nvPr/>
        </p:nvSpPr>
        <p:spPr>
          <a:xfrm>
            <a:off x="4721470" y="2563941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B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B51619-9015-42F7-8206-2EC9FABBA46F}"/>
              </a:ext>
            </a:extLst>
          </p:cNvPr>
          <p:cNvSpPr/>
          <p:nvPr/>
        </p:nvSpPr>
        <p:spPr>
          <a:xfrm>
            <a:off x="8444973" y="2573467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C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pic>
        <p:nvPicPr>
          <p:cNvPr id="4098" name="Picture 2" descr="프로그래밍] 파이썬 Python , 정체를 모른다면 Click : 네이버 블로그">
            <a:extLst>
              <a:ext uri="{FF2B5EF4-FFF2-40B4-BE49-F238E27FC236}">
                <a16:creationId xmlns:a16="http://schemas.microsoft.com/office/drawing/2014/main" id="{9B8C9D4F-373F-4956-BC47-07390D9177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" t="2572" r="3615" b="7591"/>
          <a:stretch/>
        </p:blipFill>
        <p:spPr bwMode="auto">
          <a:xfrm>
            <a:off x="595039" y="2612573"/>
            <a:ext cx="3182588" cy="203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ownload the RStudio IDE - RStudio">
            <a:extLst>
              <a:ext uri="{FF2B5EF4-FFF2-40B4-BE49-F238E27FC236}">
                <a16:creationId xmlns:a16="http://schemas.microsoft.com/office/drawing/2014/main" id="{442DF8AD-4D59-4FCC-8EC6-054C01C6F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032" y="3128152"/>
            <a:ext cx="36099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매트랩, '자율주행' 시뮬레이션 업데이트 - CCTV뉴스">
            <a:extLst>
              <a:ext uri="{FF2B5EF4-FFF2-40B4-BE49-F238E27FC236}">
                <a16:creationId xmlns:a16="http://schemas.microsoft.com/office/drawing/2014/main" id="{794C0EBF-FB4B-4887-9B8D-9EF1A1B65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412" y="3267059"/>
            <a:ext cx="4165229" cy="1573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2F97422-3FD0-41FD-8C97-F9B5C85A2EB5}"/>
              </a:ext>
            </a:extLst>
          </p:cNvPr>
          <p:cNvSpPr txBox="1"/>
          <p:nvPr/>
        </p:nvSpPr>
        <p:spPr>
          <a:xfrm>
            <a:off x="997967" y="1777111"/>
            <a:ext cx="2491994" cy="523220"/>
          </a:xfrm>
          <a:prstGeom prst="rect">
            <a:avLst/>
          </a:prstGeom>
          <a:noFill/>
          <a:ln w="444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>
                <a:solidFill>
                  <a:schemeClr val="accent1">
                    <a:lumMod val="50000"/>
                  </a:schemeClr>
                </a:solidFill>
              </a:rPr>
              <a:t>컴퓨터 언어</a:t>
            </a:r>
            <a:endParaRPr lang="ko-KR" alt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783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95039" y="591221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동아리에서 배울 내용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496959" y="445754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>
                <a:solidFill>
                  <a:srgbClr val="4E5D70"/>
                </a:solidFill>
              </a:rPr>
              <a:t>p2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C6C78B-904A-4CD9-9916-59544686F847}"/>
              </a:ext>
            </a:extLst>
          </p:cNvPr>
          <p:cNvSpPr txBox="1"/>
          <p:nvPr/>
        </p:nvSpPr>
        <p:spPr>
          <a:xfrm>
            <a:off x="997967" y="1777110"/>
            <a:ext cx="1409954" cy="523220"/>
          </a:xfrm>
          <a:prstGeom prst="rect">
            <a:avLst/>
          </a:prstGeom>
          <a:noFill/>
          <a:ln w="444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>
                <a:solidFill>
                  <a:schemeClr val="accent1">
                    <a:lumMod val="50000"/>
                  </a:schemeClr>
                </a:solidFill>
              </a:rPr>
              <a:t>캐글</a:t>
            </a:r>
            <a:endParaRPr lang="ko-KR" alt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9B732F-2A4D-47D1-A6AC-348705D18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7" y="2561144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393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95039" y="591221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3.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진로와 관심사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496959" y="445754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>
                <a:solidFill>
                  <a:srgbClr val="4E5D70"/>
                </a:solidFill>
              </a:rPr>
              <a:t>p2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10E9F5D-CE0E-4126-BCF5-F8AE78C9605C}"/>
              </a:ext>
            </a:extLst>
          </p:cNvPr>
          <p:cNvSpPr/>
          <p:nvPr/>
        </p:nvSpPr>
        <p:spPr>
          <a:xfrm>
            <a:off x="4772394" y="3466425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A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B8F804B-8B8D-4067-B3F0-E50AD1ABB448}"/>
              </a:ext>
            </a:extLst>
          </p:cNvPr>
          <p:cNvGrpSpPr/>
          <p:nvPr/>
        </p:nvGrpSpPr>
        <p:grpSpPr>
          <a:xfrm>
            <a:off x="4740387" y="2972988"/>
            <a:ext cx="2373537" cy="1109736"/>
            <a:chOff x="5055851" y="1232818"/>
            <a:chExt cx="2373537" cy="1109736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4AF0AEA2-2875-4FEB-8451-D082C5E2C383}"/>
                </a:ext>
              </a:extLst>
            </p:cNvPr>
            <p:cNvGrpSpPr/>
            <p:nvPr/>
          </p:nvGrpSpPr>
          <p:grpSpPr>
            <a:xfrm>
              <a:off x="5055851" y="1232818"/>
              <a:ext cx="2373537" cy="1109736"/>
              <a:chOff x="5055851" y="1232818"/>
              <a:chExt cx="2373537" cy="1109736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1E7841CE-267A-4074-915E-5D096FD1D8B1}"/>
                  </a:ext>
                </a:extLst>
              </p:cNvPr>
              <p:cNvSpPr/>
              <p:nvPr/>
            </p:nvSpPr>
            <p:spPr>
              <a:xfrm>
                <a:off x="5176958" y="1350365"/>
                <a:ext cx="2131321" cy="874641"/>
              </a:xfrm>
              <a:prstGeom prst="rect">
                <a:avLst/>
              </a:prstGeom>
              <a:solidFill>
                <a:schemeClr val="bg1"/>
              </a:solidFill>
              <a:ln w="47625" cmpd="sng">
                <a:solidFill>
                  <a:srgbClr val="0070C0"/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CD42A935-7F06-41DC-B79F-484F8A2F4FEF}"/>
                  </a:ext>
                </a:extLst>
              </p:cNvPr>
              <p:cNvSpPr/>
              <p:nvPr/>
            </p:nvSpPr>
            <p:spPr>
              <a:xfrm>
                <a:off x="5055851" y="1232818"/>
                <a:ext cx="2373537" cy="110973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2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6CC26F3-53F8-4833-81AF-26F2C60D3705}"/>
                </a:ext>
              </a:extLst>
            </p:cNvPr>
            <p:cNvSpPr txBox="1"/>
            <p:nvPr/>
          </p:nvSpPr>
          <p:spPr>
            <a:xfrm>
              <a:off x="5372801" y="1556852"/>
              <a:ext cx="17396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/>
                <a:t>응용수학 </a:t>
              </a:r>
              <a:endParaRPr lang="en-US" altLang="ko-KR" sz="2400" b="1" dirty="0"/>
            </a:p>
          </p:txBody>
        </p:sp>
      </p:grpSp>
      <p:pic>
        <p:nvPicPr>
          <p:cNvPr id="64" name="그림 63">
            <a:extLst>
              <a:ext uri="{FF2B5EF4-FFF2-40B4-BE49-F238E27FC236}">
                <a16:creationId xmlns:a16="http://schemas.microsoft.com/office/drawing/2014/main" id="{E7951310-5E11-4F20-A716-D275D34E0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9769" y="4082724"/>
            <a:ext cx="3719537" cy="1994683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9BF62C03-BCD7-48C3-A0F8-65103F8A7B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820" y="1840178"/>
            <a:ext cx="3714722" cy="192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98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CFCE20-2144-4FB1-A812-78485C693F52}"/>
              </a:ext>
            </a:extLst>
          </p:cNvPr>
          <p:cNvSpPr txBox="1"/>
          <p:nvPr/>
        </p:nvSpPr>
        <p:spPr>
          <a:xfrm>
            <a:off x="3611880" y="2895600"/>
            <a:ext cx="4968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/>
              <a:t>Thank you!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37520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A411D-7F5B-4CF7-8BAF-EC124F559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9CB13B-42AA-4FAA-98FF-2E2C0D3B1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50000"/>
              </a:lnSpc>
              <a:buAutoNum type="arabicPeriod"/>
            </a:pPr>
            <a:r>
              <a:rPr lang="ko-KR" altLang="en-US" dirty="0"/>
              <a:t>데이터 분석이란 무엇인가</a:t>
            </a:r>
            <a:endParaRPr lang="en-US" altLang="ko-KR" dirty="0"/>
          </a:p>
          <a:p>
            <a:pPr marL="514350" indent="-514350">
              <a:lnSpc>
                <a:spcPct val="250000"/>
              </a:lnSpc>
              <a:buAutoNum type="arabicPeriod"/>
            </a:pPr>
            <a:r>
              <a:rPr lang="ko-KR" altLang="en-US" dirty="0"/>
              <a:t>동아리에서 배울 내용</a:t>
            </a:r>
            <a:endParaRPr lang="en-US" altLang="ko-KR" dirty="0"/>
          </a:p>
          <a:p>
            <a:pPr marL="514350" indent="-514350">
              <a:lnSpc>
                <a:spcPct val="250000"/>
              </a:lnSpc>
              <a:buAutoNum type="arabicPeriod"/>
            </a:pPr>
            <a:r>
              <a:rPr lang="ko-KR" altLang="en-US" dirty="0"/>
              <a:t>진로와 관심사</a:t>
            </a:r>
            <a:endParaRPr lang="en-US" altLang="ko-KR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643C79D-3018-4AA1-B04F-78F4E2BEBB0B}"/>
              </a:ext>
            </a:extLst>
          </p:cNvPr>
          <p:cNvSpPr/>
          <p:nvPr/>
        </p:nvSpPr>
        <p:spPr>
          <a:xfrm>
            <a:off x="11496959" y="445754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>
                <a:solidFill>
                  <a:srgbClr val="4E5D70"/>
                </a:solidFill>
              </a:rPr>
              <a:t>p1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384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95039" y="591221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1. Data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분석이란 무엇인가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496959" y="445754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>
                <a:solidFill>
                  <a:srgbClr val="4E5D70"/>
                </a:solidFill>
              </a:rPr>
              <a:t>p2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A7F386-F2FB-4A12-9DEF-8B5013F01E84}"/>
              </a:ext>
            </a:extLst>
          </p:cNvPr>
          <p:cNvSpPr/>
          <p:nvPr/>
        </p:nvSpPr>
        <p:spPr>
          <a:xfrm>
            <a:off x="997967" y="2245654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A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3E65105-61EC-4F44-9DDD-F86D0DD57DC8}"/>
              </a:ext>
            </a:extLst>
          </p:cNvPr>
          <p:cNvSpPr/>
          <p:nvPr/>
        </p:nvSpPr>
        <p:spPr>
          <a:xfrm>
            <a:off x="4721470" y="2255180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B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B51619-9015-42F7-8206-2EC9FABBA46F}"/>
              </a:ext>
            </a:extLst>
          </p:cNvPr>
          <p:cNvSpPr/>
          <p:nvPr/>
        </p:nvSpPr>
        <p:spPr>
          <a:xfrm>
            <a:off x="8444973" y="2264706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C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E9E787B-FF18-43F0-9D28-03A1DA8BD9ED}"/>
              </a:ext>
            </a:extLst>
          </p:cNvPr>
          <p:cNvSpPr/>
          <p:nvPr/>
        </p:nvSpPr>
        <p:spPr>
          <a:xfrm>
            <a:off x="4580018" y="2736346"/>
            <a:ext cx="3031958" cy="1385307"/>
          </a:xfrm>
          <a:prstGeom prst="ellipse">
            <a:avLst/>
          </a:prstGeom>
          <a:solidFill>
            <a:schemeClr val="bg1">
              <a:alpha val="96000"/>
            </a:schemeClr>
          </a:solidFill>
          <a:ln w="50800">
            <a:solidFill>
              <a:srgbClr val="FED4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031958"/>
                      <a:gd name="connsiteY0" fmla="*/ 692654 h 1385307"/>
                      <a:gd name="connsiteX1" fmla="*/ 1515979 w 3031958"/>
                      <a:gd name="connsiteY1" fmla="*/ 0 h 1385307"/>
                      <a:gd name="connsiteX2" fmla="*/ 3031958 w 3031958"/>
                      <a:gd name="connsiteY2" fmla="*/ 692654 h 1385307"/>
                      <a:gd name="connsiteX3" fmla="*/ 1515979 w 3031958"/>
                      <a:gd name="connsiteY3" fmla="*/ 1385308 h 1385307"/>
                      <a:gd name="connsiteX4" fmla="*/ 0 w 3031958"/>
                      <a:gd name="connsiteY4" fmla="*/ 692654 h 13853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031958" h="1385307" fill="none" extrusionOk="0">
                        <a:moveTo>
                          <a:pt x="0" y="692654"/>
                        </a:moveTo>
                        <a:cubicBezTo>
                          <a:pt x="12500" y="311595"/>
                          <a:pt x="683677" y="-10188"/>
                          <a:pt x="1515979" y="0"/>
                        </a:cubicBezTo>
                        <a:cubicBezTo>
                          <a:pt x="2303927" y="-7550"/>
                          <a:pt x="2986970" y="352467"/>
                          <a:pt x="3031958" y="692654"/>
                        </a:cubicBezTo>
                        <a:cubicBezTo>
                          <a:pt x="3020378" y="964768"/>
                          <a:pt x="2299637" y="1459789"/>
                          <a:pt x="1515979" y="1385308"/>
                        </a:cubicBezTo>
                        <a:cubicBezTo>
                          <a:pt x="737964" y="1418471"/>
                          <a:pt x="13399" y="1078418"/>
                          <a:pt x="0" y="692654"/>
                        </a:cubicBezTo>
                        <a:close/>
                      </a:path>
                      <a:path w="3031958" h="1385307" stroke="0" extrusionOk="0">
                        <a:moveTo>
                          <a:pt x="0" y="692654"/>
                        </a:moveTo>
                        <a:cubicBezTo>
                          <a:pt x="-68961" y="267575"/>
                          <a:pt x="600029" y="29537"/>
                          <a:pt x="1515979" y="0"/>
                        </a:cubicBezTo>
                        <a:cubicBezTo>
                          <a:pt x="2407775" y="11483"/>
                          <a:pt x="2983564" y="311651"/>
                          <a:pt x="3031958" y="692654"/>
                        </a:cubicBezTo>
                        <a:cubicBezTo>
                          <a:pt x="2967217" y="1138419"/>
                          <a:pt x="2335765" y="1481850"/>
                          <a:pt x="1515979" y="1385308"/>
                        </a:cubicBezTo>
                        <a:cubicBezTo>
                          <a:pt x="640313" y="1364291"/>
                          <a:pt x="51948" y="1100017"/>
                          <a:pt x="0" y="69265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accent1">
                    <a:lumMod val="50000"/>
                  </a:schemeClr>
                </a:solidFill>
              </a:rPr>
              <a:t>Data Analysis</a:t>
            </a:r>
            <a:endParaRPr lang="ko-KR" alt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54B0C1C-E952-4CAD-A154-5D73025D7772}"/>
              </a:ext>
            </a:extLst>
          </p:cNvPr>
          <p:cNvGrpSpPr/>
          <p:nvPr/>
        </p:nvGrpSpPr>
        <p:grpSpPr>
          <a:xfrm>
            <a:off x="1795217" y="4692681"/>
            <a:ext cx="2373537" cy="1155032"/>
            <a:chOff x="4404462" y="4263511"/>
            <a:chExt cx="2373537" cy="115503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CFABFDC-CB62-46C3-960E-ECD804D3579D}"/>
                </a:ext>
              </a:extLst>
            </p:cNvPr>
            <p:cNvSpPr/>
            <p:nvPr/>
          </p:nvSpPr>
          <p:spPr>
            <a:xfrm>
              <a:off x="4795260" y="4756948"/>
              <a:ext cx="34817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>
                  <a:solidFill>
                    <a:prstClr val="white"/>
                  </a:solidFill>
                </a:rPr>
                <a:t>A</a:t>
              </a:r>
              <a:r>
                <a:rPr lang="ko-KR" altLang="en-US" sz="1200" b="1" dirty="0">
                  <a:solidFill>
                    <a:prstClr val="white"/>
                  </a:solidFill>
                </a:rPr>
                <a:t> </a:t>
              </a:r>
              <a:endParaRPr lang="ko-KR" altLang="en-US" sz="1200" b="1" dirty="0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0C6FC53-8A4F-4E79-8C8E-6A94D5E9CF61}"/>
                </a:ext>
              </a:extLst>
            </p:cNvPr>
            <p:cNvGrpSpPr/>
            <p:nvPr/>
          </p:nvGrpSpPr>
          <p:grpSpPr>
            <a:xfrm>
              <a:off x="4404462" y="4263511"/>
              <a:ext cx="2373537" cy="1109736"/>
              <a:chOff x="1442151" y="4049485"/>
              <a:chExt cx="2798349" cy="1253988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503573D2-B72B-4E08-A3FA-11DEB5ED647C}"/>
                  </a:ext>
                </a:extLst>
              </p:cNvPr>
              <p:cNvSpPr/>
              <p:nvPr/>
            </p:nvSpPr>
            <p:spPr>
              <a:xfrm>
                <a:off x="1645043" y="4189308"/>
                <a:ext cx="2392567" cy="988333"/>
              </a:xfrm>
              <a:prstGeom prst="rect">
                <a:avLst/>
              </a:prstGeom>
              <a:solidFill>
                <a:schemeClr val="bg1"/>
              </a:solidFill>
              <a:ln w="47625" cmpd="sng">
                <a:solidFill>
                  <a:schemeClr val="accent6">
                    <a:lumMod val="60000"/>
                    <a:lumOff val="40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F3EC0CF9-5C29-4D0A-8617-EC2E294AED2B}"/>
                  </a:ext>
                </a:extLst>
              </p:cNvPr>
              <p:cNvSpPr/>
              <p:nvPr/>
            </p:nvSpPr>
            <p:spPr>
              <a:xfrm>
                <a:off x="1442151" y="4049485"/>
                <a:ext cx="2798349" cy="125398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2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197A2E-8D4A-4D73-8F92-32DF24BA6A13}"/>
                </a:ext>
              </a:extLst>
            </p:cNvPr>
            <p:cNvSpPr txBox="1"/>
            <p:nvPr/>
          </p:nvSpPr>
          <p:spPr>
            <a:xfrm>
              <a:off x="4721413" y="4464436"/>
              <a:ext cx="173963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800" b="1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r>
                <a:rPr lang="en-US" altLang="ko-KR" sz="2800" b="1" dirty="0">
                  <a:solidFill>
                    <a:schemeClr val="accent1">
                      <a:lumMod val="50000"/>
                    </a:schemeClr>
                  </a:solidFill>
                </a:rPr>
                <a:t>Data</a:t>
              </a:r>
              <a:endParaRPr lang="en-US" altLang="ko-KR" sz="2000" b="1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endParaRPr lang="en-US" altLang="ko-KR" sz="2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31B3101-7008-47B3-97C7-D45BDB5F2F73}"/>
              </a:ext>
            </a:extLst>
          </p:cNvPr>
          <p:cNvGrpSpPr/>
          <p:nvPr/>
        </p:nvGrpSpPr>
        <p:grpSpPr>
          <a:xfrm>
            <a:off x="8181280" y="4692681"/>
            <a:ext cx="2373537" cy="1124255"/>
            <a:chOff x="4404462" y="4263511"/>
            <a:chExt cx="2373537" cy="1124255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FF53533-BAAE-4FB3-ABC5-18A5D62E1AC8}"/>
                </a:ext>
              </a:extLst>
            </p:cNvPr>
            <p:cNvSpPr/>
            <p:nvPr/>
          </p:nvSpPr>
          <p:spPr>
            <a:xfrm>
              <a:off x="4795260" y="4756948"/>
              <a:ext cx="34817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>
                  <a:solidFill>
                    <a:prstClr val="white"/>
                  </a:solidFill>
                </a:rPr>
                <a:t>A</a:t>
              </a:r>
              <a:r>
                <a:rPr lang="ko-KR" altLang="en-US" sz="1200" b="1" dirty="0">
                  <a:solidFill>
                    <a:prstClr val="white"/>
                  </a:solidFill>
                </a:rPr>
                <a:t> </a:t>
              </a:r>
              <a:endParaRPr lang="ko-KR" altLang="en-US" sz="1200" b="1" dirty="0">
                <a:solidFill>
                  <a:prstClr val="black"/>
                </a:solidFill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AE28D56B-6133-4AF9-8564-2C34D67686ED}"/>
                </a:ext>
              </a:extLst>
            </p:cNvPr>
            <p:cNvGrpSpPr/>
            <p:nvPr/>
          </p:nvGrpSpPr>
          <p:grpSpPr>
            <a:xfrm>
              <a:off x="4404462" y="4263511"/>
              <a:ext cx="2373537" cy="1109736"/>
              <a:chOff x="1442151" y="4049485"/>
              <a:chExt cx="2798349" cy="1253988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2C784C35-0789-41DB-A5C6-B9ABC8591474}"/>
                  </a:ext>
                </a:extLst>
              </p:cNvPr>
              <p:cNvSpPr/>
              <p:nvPr/>
            </p:nvSpPr>
            <p:spPr>
              <a:xfrm>
                <a:off x="1645043" y="4189308"/>
                <a:ext cx="2392567" cy="988333"/>
              </a:xfrm>
              <a:prstGeom prst="rect">
                <a:avLst/>
              </a:prstGeom>
              <a:solidFill>
                <a:schemeClr val="bg1"/>
              </a:solidFill>
              <a:ln w="47625" cmpd="sng">
                <a:solidFill>
                  <a:schemeClr val="accent6">
                    <a:lumMod val="60000"/>
                    <a:lumOff val="40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3F5BD6EC-4728-417F-94D1-D4A03A98ADC3}"/>
                  </a:ext>
                </a:extLst>
              </p:cNvPr>
              <p:cNvSpPr/>
              <p:nvPr/>
            </p:nvSpPr>
            <p:spPr>
              <a:xfrm>
                <a:off x="1442151" y="4049485"/>
                <a:ext cx="2798349" cy="125398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2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7BEA8DC-A121-4BE7-A7F4-B4941E794262}"/>
                </a:ext>
              </a:extLst>
            </p:cNvPr>
            <p:cNvSpPr txBox="1"/>
            <p:nvPr/>
          </p:nvSpPr>
          <p:spPr>
            <a:xfrm>
              <a:off x="4721413" y="4464436"/>
              <a:ext cx="173963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000" b="1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r>
                <a:rPr lang="ko-KR" altLang="en-US" sz="2400" b="1" dirty="0">
                  <a:solidFill>
                    <a:schemeClr val="accent1">
                      <a:lumMod val="50000"/>
                    </a:schemeClr>
                  </a:solidFill>
                </a:rPr>
                <a:t>의사 결정</a:t>
              </a:r>
              <a:endParaRPr lang="en-US" altLang="ko-KR" sz="2400" b="1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endParaRPr lang="en-US" altLang="ko-KR" sz="2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B5AA3D8-FD4F-4966-A85E-013BC575575D}"/>
              </a:ext>
            </a:extLst>
          </p:cNvPr>
          <p:cNvCxnSpPr>
            <a:cxnSpLocks/>
          </p:cNvCxnSpPr>
          <p:nvPr/>
        </p:nvCxnSpPr>
        <p:spPr>
          <a:xfrm>
            <a:off x="4899645" y="5244180"/>
            <a:ext cx="2466843" cy="0"/>
          </a:xfrm>
          <a:prstGeom prst="straightConnector1">
            <a:avLst/>
          </a:prstGeom>
          <a:ln w="508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674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95039" y="591221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1. Data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분석이란 무엇인가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496959" y="445754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>
                <a:solidFill>
                  <a:srgbClr val="4E5D70"/>
                </a:solidFill>
              </a:rPr>
              <a:t>p3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A7F386-F2FB-4A12-9DEF-8B5013F01E84}"/>
              </a:ext>
            </a:extLst>
          </p:cNvPr>
          <p:cNvSpPr/>
          <p:nvPr/>
        </p:nvSpPr>
        <p:spPr>
          <a:xfrm>
            <a:off x="997967" y="2245654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A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3E65105-61EC-4F44-9DDD-F86D0DD57DC8}"/>
              </a:ext>
            </a:extLst>
          </p:cNvPr>
          <p:cNvSpPr/>
          <p:nvPr/>
        </p:nvSpPr>
        <p:spPr>
          <a:xfrm>
            <a:off x="4721470" y="2255180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B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B51619-9015-42F7-8206-2EC9FABBA46F}"/>
              </a:ext>
            </a:extLst>
          </p:cNvPr>
          <p:cNvSpPr/>
          <p:nvPr/>
        </p:nvSpPr>
        <p:spPr>
          <a:xfrm>
            <a:off x="8444973" y="2264706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C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E9E787B-FF18-43F0-9D28-03A1DA8BD9ED}"/>
              </a:ext>
            </a:extLst>
          </p:cNvPr>
          <p:cNvSpPr/>
          <p:nvPr/>
        </p:nvSpPr>
        <p:spPr>
          <a:xfrm>
            <a:off x="4580018" y="2736346"/>
            <a:ext cx="3031958" cy="1385307"/>
          </a:xfrm>
          <a:prstGeom prst="ellipse">
            <a:avLst/>
          </a:prstGeom>
          <a:solidFill>
            <a:schemeClr val="bg1">
              <a:alpha val="96000"/>
            </a:schemeClr>
          </a:solidFill>
          <a:ln w="50800">
            <a:solidFill>
              <a:srgbClr val="FED4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031958"/>
                      <a:gd name="connsiteY0" fmla="*/ 692654 h 1385307"/>
                      <a:gd name="connsiteX1" fmla="*/ 1515979 w 3031958"/>
                      <a:gd name="connsiteY1" fmla="*/ 0 h 1385307"/>
                      <a:gd name="connsiteX2" fmla="*/ 3031958 w 3031958"/>
                      <a:gd name="connsiteY2" fmla="*/ 692654 h 1385307"/>
                      <a:gd name="connsiteX3" fmla="*/ 1515979 w 3031958"/>
                      <a:gd name="connsiteY3" fmla="*/ 1385308 h 1385307"/>
                      <a:gd name="connsiteX4" fmla="*/ 0 w 3031958"/>
                      <a:gd name="connsiteY4" fmla="*/ 692654 h 13853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031958" h="1385307" fill="none" extrusionOk="0">
                        <a:moveTo>
                          <a:pt x="0" y="692654"/>
                        </a:moveTo>
                        <a:cubicBezTo>
                          <a:pt x="12500" y="311595"/>
                          <a:pt x="683677" y="-10188"/>
                          <a:pt x="1515979" y="0"/>
                        </a:cubicBezTo>
                        <a:cubicBezTo>
                          <a:pt x="2303927" y="-7550"/>
                          <a:pt x="2986970" y="352467"/>
                          <a:pt x="3031958" y="692654"/>
                        </a:cubicBezTo>
                        <a:cubicBezTo>
                          <a:pt x="3020378" y="964768"/>
                          <a:pt x="2299637" y="1459789"/>
                          <a:pt x="1515979" y="1385308"/>
                        </a:cubicBezTo>
                        <a:cubicBezTo>
                          <a:pt x="737964" y="1418471"/>
                          <a:pt x="13399" y="1078418"/>
                          <a:pt x="0" y="692654"/>
                        </a:cubicBezTo>
                        <a:close/>
                      </a:path>
                      <a:path w="3031958" h="1385307" stroke="0" extrusionOk="0">
                        <a:moveTo>
                          <a:pt x="0" y="692654"/>
                        </a:moveTo>
                        <a:cubicBezTo>
                          <a:pt x="-68961" y="267575"/>
                          <a:pt x="600029" y="29537"/>
                          <a:pt x="1515979" y="0"/>
                        </a:cubicBezTo>
                        <a:cubicBezTo>
                          <a:pt x="2407775" y="11483"/>
                          <a:pt x="2983564" y="311651"/>
                          <a:pt x="3031958" y="692654"/>
                        </a:cubicBezTo>
                        <a:cubicBezTo>
                          <a:pt x="2967217" y="1138419"/>
                          <a:pt x="2335765" y="1481850"/>
                          <a:pt x="1515979" y="1385308"/>
                        </a:cubicBezTo>
                        <a:cubicBezTo>
                          <a:pt x="640313" y="1364291"/>
                          <a:pt x="51948" y="1100017"/>
                          <a:pt x="0" y="69265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accent1">
                    <a:lumMod val="50000"/>
                  </a:schemeClr>
                </a:solidFill>
              </a:rPr>
              <a:t>Data Analysis</a:t>
            </a:r>
            <a:endParaRPr lang="ko-KR" alt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26EDDEE-F748-4BCF-A1E7-5C1F0B287A2C}"/>
              </a:ext>
            </a:extLst>
          </p:cNvPr>
          <p:cNvSpPr/>
          <p:nvPr/>
        </p:nvSpPr>
        <p:spPr>
          <a:xfrm>
            <a:off x="4721470" y="2255180"/>
            <a:ext cx="2051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prstClr val="white"/>
                </a:solidFill>
              </a:rPr>
              <a:t>B</a:t>
            </a:r>
            <a:r>
              <a:rPr lang="ko-KR" altLang="en-US" sz="2000" b="1" dirty="0">
                <a:solidFill>
                  <a:prstClr val="white"/>
                </a:solidFill>
              </a:rPr>
              <a:t> </a:t>
            </a:r>
            <a:endParaRPr lang="ko-KR" altLang="en-US" sz="2000" b="1" dirty="0">
              <a:solidFill>
                <a:prstClr val="black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22B8526-18FF-4144-83BA-E9953F405236}"/>
              </a:ext>
            </a:extLst>
          </p:cNvPr>
          <p:cNvSpPr/>
          <p:nvPr/>
        </p:nvSpPr>
        <p:spPr>
          <a:xfrm>
            <a:off x="8444973" y="2264706"/>
            <a:ext cx="2051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prstClr val="white"/>
                </a:solidFill>
              </a:rPr>
              <a:t>C</a:t>
            </a:r>
            <a:r>
              <a:rPr lang="ko-KR" altLang="en-US" sz="2000" b="1" dirty="0">
                <a:solidFill>
                  <a:prstClr val="white"/>
                </a:solidFill>
              </a:rPr>
              <a:t> </a:t>
            </a:r>
            <a:endParaRPr lang="ko-KR" altLang="en-US" sz="2000" b="1" dirty="0">
              <a:solidFill>
                <a:prstClr val="black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9250DF8-CD0D-44A0-B6CC-FF87A7FFB47B}"/>
              </a:ext>
            </a:extLst>
          </p:cNvPr>
          <p:cNvSpPr/>
          <p:nvPr/>
        </p:nvSpPr>
        <p:spPr>
          <a:xfrm>
            <a:off x="5172794" y="1254179"/>
            <a:ext cx="1846406" cy="978842"/>
          </a:xfrm>
          <a:prstGeom prst="ellipse">
            <a:avLst/>
          </a:prstGeom>
          <a:solidFill>
            <a:schemeClr val="bg1">
              <a:alpha val="96000"/>
            </a:schemeClr>
          </a:solidFill>
          <a:ln w="50800">
            <a:solidFill>
              <a:schemeClr val="accent6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031958"/>
                      <a:gd name="connsiteY0" fmla="*/ 692654 h 1385307"/>
                      <a:gd name="connsiteX1" fmla="*/ 1515979 w 3031958"/>
                      <a:gd name="connsiteY1" fmla="*/ 0 h 1385307"/>
                      <a:gd name="connsiteX2" fmla="*/ 3031958 w 3031958"/>
                      <a:gd name="connsiteY2" fmla="*/ 692654 h 1385307"/>
                      <a:gd name="connsiteX3" fmla="*/ 1515979 w 3031958"/>
                      <a:gd name="connsiteY3" fmla="*/ 1385308 h 1385307"/>
                      <a:gd name="connsiteX4" fmla="*/ 0 w 3031958"/>
                      <a:gd name="connsiteY4" fmla="*/ 692654 h 13853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031958" h="1385307" fill="none" extrusionOk="0">
                        <a:moveTo>
                          <a:pt x="0" y="692654"/>
                        </a:moveTo>
                        <a:cubicBezTo>
                          <a:pt x="12500" y="311595"/>
                          <a:pt x="683677" y="-10188"/>
                          <a:pt x="1515979" y="0"/>
                        </a:cubicBezTo>
                        <a:cubicBezTo>
                          <a:pt x="2303927" y="-7550"/>
                          <a:pt x="2986970" y="352467"/>
                          <a:pt x="3031958" y="692654"/>
                        </a:cubicBezTo>
                        <a:cubicBezTo>
                          <a:pt x="3020378" y="964768"/>
                          <a:pt x="2299637" y="1459789"/>
                          <a:pt x="1515979" y="1385308"/>
                        </a:cubicBezTo>
                        <a:cubicBezTo>
                          <a:pt x="737964" y="1418471"/>
                          <a:pt x="13399" y="1078418"/>
                          <a:pt x="0" y="692654"/>
                        </a:cubicBezTo>
                        <a:close/>
                      </a:path>
                      <a:path w="3031958" h="1385307" stroke="0" extrusionOk="0">
                        <a:moveTo>
                          <a:pt x="0" y="692654"/>
                        </a:moveTo>
                        <a:cubicBezTo>
                          <a:pt x="-68961" y="267575"/>
                          <a:pt x="600029" y="29537"/>
                          <a:pt x="1515979" y="0"/>
                        </a:cubicBezTo>
                        <a:cubicBezTo>
                          <a:pt x="2407775" y="11483"/>
                          <a:pt x="2983564" y="311651"/>
                          <a:pt x="3031958" y="692654"/>
                        </a:cubicBezTo>
                        <a:cubicBezTo>
                          <a:pt x="2967217" y="1138419"/>
                          <a:pt x="2335765" y="1481850"/>
                          <a:pt x="1515979" y="1385308"/>
                        </a:cubicBezTo>
                        <a:cubicBezTo>
                          <a:pt x="640313" y="1364291"/>
                          <a:pt x="51948" y="1100017"/>
                          <a:pt x="0" y="69265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빅데이터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CFCC299-3033-4908-808C-D90ABBC7D858}"/>
              </a:ext>
            </a:extLst>
          </p:cNvPr>
          <p:cNvSpPr/>
          <p:nvPr/>
        </p:nvSpPr>
        <p:spPr>
          <a:xfrm>
            <a:off x="8132575" y="3055547"/>
            <a:ext cx="1846406" cy="978842"/>
          </a:xfrm>
          <a:prstGeom prst="ellipse">
            <a:avLst/>
          </a:prstGeom>
          <a:solidFill>
            <a:schemeClr val="bg1">
              <a:alpha val="96000"/>
            </a:schemeClr>
          </a:solidFill>
          <a:ln w="50800">
            <a:solidFill>
              <a:schemeClr val="accent6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031958"/>
                      <a:gd name="connsiteY0" fmla="*/ 692654 h 1385307"/>
                      <a:gd name="connsiteX1" fmla="*/ 1515979 w 3031958"/>
                      <a:gd name="connsiteY1" fmla="*/ 0 h 1385307"/>
                      <a:gd name="connsiteX2" fmla="*/ 3031958 w 3031958"/>
                      <a:gd name="connsiteY2" fmla="*/ 692654 h 1385307"/>
                      <a:gd name="connsiteX3" fmla="*/ 1515979 w 3031958"/>
                      <a:gd name="connsiteY3" fmla="*/ 1385308 h 1385307"/>
                      <a:gd name="connsiteX4" fmla="*/ 0 w 3031958"/>
                      <a:gd name="connsiteY4" fmla="*/ 692654 h 13853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031958" h="1385307" fill="none" extrusionOk="0">
                        <a:moveTo>
                          <a:pt x="0" y="692654"/>
                        </a:moveTo>
                        <a:cubicBezTo>
                          <a:pt x="12500" y="311595"/>
                          <a:pt x="683677" y="-10188"/>
                          <a:pt x="1515979" y="0"/>
                        </a:cubicBezTo>
                        <a:cubicBezTo>
                          <a:pt x="2303927" y="-7550"/>
                          <a:pt x="2986970" y="352467"/>
                          <a:pt x="3031958" y="692654"/>
                        </a:cubicBezTo>
                        <a:cubicBezTo>
                          <a:pt x="3020378" y="964768"/>
                          <a:pt x="2299637" y="1459789"/>
                          <a:pt x="1515979" y="1385308"/>
                        </a:cubicBezTo>
                        <a:cubicBezTo>
                          <a:pt x="737964" y="1418471"/>
                          <a:pt x="13399" y="1078418"/>
                          <a:pt x="0" y="692654"/>
                        </a:cubicBezTo>
                        <a:close/>
                      </a:path>
                      <a:path w="3031958" h="1385307" stroke="0" extrusionOk="0">
                        <a:moveTo>
                          <a:pt x="0" y="692654"/>
                        </a:moveTo>
                        <a:cubicBezTo>
                          <a:pt x="-68961" y="267575"/>
                          <a:pt x="600029" y="29537"/>
                          <a:pt x="1515979" y="0"/>
                        </a:cubicBezTo>
                        <a:cubicBezTo>
                          <a:pt x="2407775" y="11483"/>
                          <a:pt x="2983564" y="311651"/>
                          <a:pt x="3031958" y="692654"/>
                        </a:cubicBezTo>
                        <a:cubicBezTo>
                          <a:pt x="2967217" y="1138419"/>
                          <a:pt x="2335765" y="1481850"/>
                          <a:pt x="1515979" y="1385308"/>
                        </a:cubicBezTo>
                        <a:cubicBezTo>
                          <a:pt x="640313" y="1364291"/>
                          <a:pt x="51948" y="1100017"/>
                          <a:pt x="0" y="69265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chemeClr val="accent1">
                    <a:lumMod val="50000"/>
                  </a:schemeClr>
                </a:solidFill>
              </a:rPr>
              <a:t>인공지능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A3AAF3A-D0D8-40EB-954E-DE8BD44EADC5}"/>
              </a:ext>
            </a:extLst>
          </p:cNvPr>
          <p:cNvSpPr/>
          <p:nvPr/>
        </p:nvSpPr>
        <p:spPr>
          <a:xfrm>
            <a:off x="2213013" y="3055547"/>
            <a:ext cx="1846406" cy="978842"/>
          </a:xfrm>
          <a:prstGeom prst="ellipse">
            <a:avLst/>
          </a:prstGeom>
          <a:solidFill>
            <a:schemeClr val="bg1">
              <a:alpha val="96000"/>
            </a:schemeClr>
          </a:solidFill>
          <a:ln w="50800">
            <a:solidFill>
              <a:schemeClr val="accent6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031958"/>
                      <a:gd name="connsiteY0" fmla="*/ 692654 h 1385307"/>
                      <a:gd name="connsiteX1" fmla="*/ 1515979 w 3031958"/>
                      <a:gd name="connsiteY1" fmla="*/ 0 h 1385307"/>
                      <a:gd name="connsiteX2" fmla="*/ 3031958 w 3031958"/>
                      <a:gd name="connsiteY2" fmla="*/ 692654 h 1385307"/>
                      <a:gd name="connsiteX3" fmla="*/ 1515979 w 3031958"/>
                      <a:gd name="connsiteY3" fmla="*/ 1385308 h 1385307"/>
                      <a:gd name="connsiteX4" fmla="*/ 0 w 3031958"/>
                      <a:gd name="connsiteY4" fmla="*/ 692654 h 13853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031958" h="1385307" fill="none" extrusionOk="0">
                        <a:moveTo>
                          <a:pt x="0" y="692654"/>
                        </a:moveTo>
                        <a:cubicBezTo>
                          <a:pt x="12500" y="311595"/>
                          <a:pt x="683677" y="-10188"/>
                          <a:pt x="1515979" y="0"/>
                        </a:cubicBezTo>
                        <a:cubicBezTo>
                          <a:pt x="2303927" y="-7550"/>
                          <a:pt x="2986970" y="352467"/>
                          <a:pt x="3031958" y="692654"/>
                        </a:cubicBezTo>
                        <a:cubicBezTo>
                          <a:pt x="3020378" y="964768"/>
                          <a:pt x="2299637" y="1459789"/>
                          <a:pt x="1515979" y="1385308"/>
                        </a:cubicBezTo>
                        <a:cubicBezTo>
                          <a:pt x="737964" y="1418471"/>
                          <a:pt x="13399" y="1078418"/>
                          <a:pt x="0" y="692654"/>
                        </a:cubicBezTo>
                        <a:close/>
                      </a:path>
                      <a:path w="3031958" h="1385307" stroke="0" extrusionOk="0">
                        <a:moveTo>
                          <a:pt x="0" y="692654"/>
                        </a:moveTo>
                        <a:cubicBezTo>
                          <a:pt x="-68961" y="267575"/>
                          <a:pt x="600029" y="29537"/>
                          <a:pt x="1515979" y="0"/>
                        </a:cubicBezTo>
                        <a:cubicBezTo>
                          <a:pt x="2407775" y="11483"/>
                          <a:pt x="2983564" y="311651"/>
                          <a:pt x="3031958" y="692654"/>
                        </a:cubicBezTo>
                        <a:cubicBezTo>
                          <a:pt x="2967217" y="1138419"/>
                          <a:pt x="2335765" y="1481850"/>
                          <a:pt x="1515979" y="1385308"/>
                        </a:cubicBezTo>
                        <a:cubicBezTo>
                          <a:pt x="640313" y="1364291"/>
                          <a:pt x="51948" y="1100017"/>
                          <a:pt x="0" y="69265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solidFill>
                  <a:schemeClr val="accent1">
                    <a:lumMod val="50000"/>
                  </a:schemeClr>
                </a:solidFill>
              </a:rPr>
              <a:t>머신러닝</a:t>
            </a:r>
            <a:endParaRPr lang="en-US" altLang="ko-KR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DA70AA6-36C4-48A1-8171-B8771E05D01D}"/>
              </a:ext>
            </a:extLst>
          </p:cNvPr>
          <p:cNvSpPr/>
          <p:nvPr/>
        </p:nvSpPr>
        <p:spPr>
          <a:xfrm>
            <a:off x="5172794" y="4624979"/>
            <a:ext cx="1846406" cy="978842"/>
          </a:xfrm>
          <a:prstGeom prst="ellipse">
            <a:avLst/>
          </a:prstGeom>
          <a:solidFill>
            <a:schemeClr val="bg1">
              <a:alpha val="96000"/>
            </a:schemeClr>
          </a:solidFill>
          <a:ln w="50800">
            <a:solidFill>
              <a:schemeClr val="accent6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031958"/>
                      <a:gd name="connsiteY0" fmla="*/ 692654 h 1385307"/>
                      <a:gd name="connsiteX1" fmla="*/ 1515979 w 3031958"/>
                      <a:gd name="connsiteY1" fmla="*/ 0 h 1385307"/>
                      <a:gd name="connsiteX2" fmla="*/ 3031958 w 3031958"/>
                      <a:gd name="connsiteY2" fmla="*/ 692654 h 1385307"/>
                      <a:gd name="connsiteX3" fmla="*/ 1515979 w 3031958"/>
                      <a:gd name="connsiteY3" fmla="*/ 1385308 h 1385307"/>
                      <a:gd name="connsiteX4" fmla="*/ 0 w 3031958"/>
                      <a:gd name="connsiteY4" fmla="*/ 692654 h 13853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031958" h="1385307" fill="none" extrusionOk="0">
                        <a:moveTo>
                          <a:pt x="0" y="692654"/>
                        </a:moveTo>
                        <a:cubicBezTo>
                          <a:pt x="12500" y="311595"/>
                          <a:pt x="683677" y="-10188"/>
                          <a:pt x="1515979" y="0"/>
                        </a:cubicBezTo>
                        <a:cubicBezTo>
                          <a:pt x="2303927" y="-7550"/>
                          <a:pt x="2986970" y="352467"/>
                          <a:pt x="3031958" y="692654"/>
                        </a:cubicBezTo>
                        <a:cubicBezTo>
                          <a:pt x="3020378" y="964768"/>
                          <a:pt x="2299637" y="1459789"/>
                          <a:pt x="1515979" y="1385308"/>
                        </a:cubicBezTo>
                        <a:cubicBezTo>
                          <a:pt x="737964" y="1418471"/>
                          <a:pt x="13399" y="1078418"/>
                          <a:pt x="0" y="692654"/>
                        </a:cubicBezTo>
                        <a:close/>
                      </a:path>
                      <a:path w="3031958" h="1385307" stroke="0" extrusionOk="0">
                        <a:moveTo>
                          <a:pt x="0" y="692654"/>
                        </a:moveTo>
                        <a:cubicBezTo>
                          <a:pt x="-68961" y="267575"/>
                          <a:pt x="600029" y="29537"/>
                          <a:pt x="1515979" y="0"/>
                        </a:cubicBezTo>
                        <a:cubicBezTo>
                          <a:pt x="2407775" y="11483"/>
                          <a:pt x="2983564" y="311651"/>
                          <a:pt x="3031958" y="692654"/>
                        </a:cubicBezTo>
                        <a:cubicBezTo>
                          <a:pt x="2967217" y="1138419"/>
                          <a:pt x="2335765" y="1481850"/>
                          <a:pt x="1515979" y="1385308"/>
                        </a:cubicBezTo>
                        <a:cubicBezTo>
                          <a:pt x="640313" y="1364291"/>
                          <a:pt x="51948" y="1100017"/>
                          <a:pt x="0" y="69265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chemeClr val="accent1">
                    <a:lumMod val="50000"/>
                  </a:schemeClr>
                </a:solidFill>
              </a:rPr>
              <a:t>딥러닝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595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95039" y="591221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1. Data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분석이란 무엇인가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496959" y="445754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>
                <a:solidFill>
                  <a:srgbClr val="4E5D70"/>
                </a:solidFill>
              </a:rPr>
              <a:t>p4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A7F386-F2FB-4A12-9DEF-8B5013F01E84}"/>
              </a:ext>
            </a:extLst>
          </p:cNvPr>
          <p:cNvSpPr/>
          <p:nvPr/>
        </p:nvSpPr>
        <p:spPr>
          <a:xfrm>
            <a:off x="997967" y="2245654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A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3E65105-61EC-4F44-9DDD-F86D0DD57DC8}"/>
              </a:ext>
            </a:extLst>
          </p:cNvPr>
          <p:cNvSpPr/>
          <p:nvPr/>
        </p:nvSpPr>
        <p:spPr>
          <a:xfrm>
            <a:off x="5420498" y="2655282"/>
            <a:ext cx="2301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B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B51619-9015-42F7-8206-2EC9FABBA46F}"/>
              </a:ext>
            </a:extLst>
          </p:cNvPr>
          <p:cNvSpPr/>
          <p:nvPr/>
        </p:nvSpPr>
        <p:spPr>
          <a:xfrm>
            <a:off x="9144001" y="2664808"/>
            <a:ext cx="2301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C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26EDDEE-F748-4BCF-A1E7-5C1F0B287A2C}"/>
              </a:ext>
            </a:extLst>
          </p:cNvPr>
          <p:cNvSpPr/>
          <p:nvPr/>
        </p:nvSpPr>
        <p:spPr>
          <a:xfrm>
            <a:off x="5420498" y="2655282"/>
            <a:ext cx="1401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prstClr val="white"/>
                </a:solidFill>
              </a:rPr>
              <a:t>B</a:t>
            </a:r>
            <a:r>
              <a:rPr lang="ko-KR" altLang="en-US" sz="2000" b="1" dirty="0">
                <a:solidFill>
                  <a:prstClr val="white"/>
                </a:solidFill>
              </a:rPr>
              <a:t> </a:t>
            </a:r>
            <a:endParaRPr lang="ko-KR" altLang="en-US" sz="2000" b="1" dirty="0">
              <a:solidFill>
                <a:prstClr val="black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22B8526-18FF-4144-83BA-E9953F405236}"/>
              </a:ext>
            </a:extLst>
          </p:cNvPr>
          <p:cNvSpPr/>
          <p:nvPr/>
        </p:nvSpPr>
        <p:spPr>
          <a:xfrm>
            <a:off x="9144001" y="2664808"/>
            <a:ext cx="1401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prstClr val="white"/>
                </a:solidFill>
              </a:rPr>
              <a:t>C</a:t>
            </a:r>
            <a:r>
              <a:rPr lang="ko-KR" altLang="en-US" sz="2000" b="1" dirty="0">
                <a:solidFill>
                  <a:prstClr val="white"/>
                </a:solidFill>
              </a:rPr>
              <a:t> </a:t>
            </a:r>
            <a:endParaRPr lang="ko-KR" altLang="en-US" sz="2000" b="1" dirty="0">
              <a:solidFill>
                <a:prstClr val="black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9250DF8-CD0D-44A0-B6CC-FF87A7FFB47B}"/>
              </a:ext>
            </a:extLst>
          </p:cNvPr>
          <p:cNvSpPr/>
          <p:nvPr/>
        </p:nvSpPr>
        <p:spPr>
          <a:xfrm>
            <a:off x="1537063" y="2655282"/>
            <a:ext cx="2451164" cy="1467054"/>
          </a:xfrm>
          <a:prstGeom prst="ellipse">
            <a:avLst/>
          </a:prstGeom>
          <a:solidFill>
            <a:schemeClr val="bg1">
              <a:alpha val="9600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031958"/>
                      <a:gd name="connsiteY0" fmla="*/ 692654 h 1385307"/>
                      <a:gd name="connsiteX1" fmla="*/ 1515979 w 3031958"/>
                      <a:gd name="connsiteY1" fmla="*/ 0 h 1385307"/>
                      <a:gd name="connsiteX2" fmla="*/ 3031958 w 3031958"/>
                      <a:gd name="connsiteY2" fmla="*/ 692654 h 1385307"/>
                      <a:gd name="connsiteX3" fmla="*/ 1515979 w 3031958"/>
                      <a:gd name="connsiteY3" fmla="*/ 1385308 h 1385307"/>
                      <a:gd name="connsiteX4" fmla="*/ 0 w 3031958"/>
                      <a:gd name="connsiteY4" fmla="*/ 692654 h 13853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031958" h="1385307" fill="none" extrusionOk="0">
                        <a:moveTo>
                          <a:pt x="0" y="692654"/>
                        </a:moveTo>
                        <a:cubicBezTo>
                          <a:pt x="12500" y="311595"/>
                          <a:pt x="683677" y="-10188"/>
                          <a:pt x="1515979" y="0"/>
                        </a:cubicBezTo>
                        <a:cubicBezTo>
                          <a:pt x="2303927" y="-7550"/>
                          <a:pt x="2986970" y="352467"/>
                          <a:pt x="3031958" y="692654"/>
                        </a:cubicBezTo>
                        <a:cubicBezTo>
                          <a:pt x="3020378" y="964768"/>
                          <a:pt x="2299637" y="1459789"/>
                          <a:pt x="1515979" y="1385308"/>
                        </a:cubicBezTo>
                        <a:cubicBezTo>
                          <a:pt x="737964" y="1418471"/>
                          <a:pt x="13399" y="1078418"/>
                          <a:pt x="0" y="692654"/>
                        </a:cubicBezTo>
                        <a:close/>
                      </a:path>
                      <a:path w="3031958" h="1385307" stroke="0" extrusionOk="0">
                        <a:moveTo>
                          <a:pt x="0" y="692654"/>
                        </a:moveTo>
                        <a:cubicBezTo>
                          <a:pt x="-68961" y="267575"/>
                          <a:pt x="600029" y="29537"/>
                          <a:pt x="1515979" y="0"/>
                        </a:cubicBezTo>
                        <a:cubicBezTo>
                          <a:pt x="2407775" y="11483"/>
                          <a:pt x="2983564" y="311651"/>
                          <a:pt x="3031958" y="692654"/>
                        </a:cubicBezTo>
                        <a:cubicBezTo>
                          <a:pt x="2967217" y="1138419"/>
                          <a:pt x="2335765" y="1481850"/>
                          <a:pt x="1515979" y="1385308"/>
                        </a:cubicBezTo>
                        <a:cubicBezTo>
                          <a:pt x="640313" y="1364291"/>
                          <a:pt x="51948" y="1100017"/>
                          <a:pt x="0" y="69265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accent1">
                    <a:lumMod val="50000"/>
                  </a:schemeClr>
                </a:solidFill>
              </a:rPr>
              <a:t>Big</a:t>
            </a:r>
            <a:r>
              <a:rPr lang="ko-KR" altLang="en-US" sz="2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2800" b="1" dirty="0">
                <a:solidFill>
                  <a:schemeClr val="accent1">
                    <a:lumMod val="50000"/>
                  </a:schemeClr>
                </a:solidFill>
              </a:rPr>
              <a:t>Data</a:t>
            </a:r>
            <a:endParaRPr lang="ko-KR" alt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E8AEB6-1BD9-4A95-94C9-963F34865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229" y="2855337"/>
            <a:ext cx="793667" cy="793667"/>
          </a:xfrm>
          <a:prstGeom prst="rect">
            <a:avLst/>
          </a:prstGeom>
        </p:spPr>
      </p:pic>
      <p:pic>
        <p:nvPicPr>
          <p:cNvPr id="1028" name="Picture 4" descr="Google Chrome 2021년 최신 버전 - 무료 다운로드 및 리뷰">
            <a:extLst>
              <a:ext uri="{FF2B5EF4-FFF2-40B4-BE49-F238E27FC236}">
                <a16:creationId xmlns:a16="http://schemas.microsoft.com/office/drawing/2014/main" id="{845EF386-7096-4CB8-AC80-962725EC2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601" y="2955732"/>
            <a:ext cx="699843" cy="69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F47CCF-DCC6-43E4-9F18-18D21990CD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7256" y="3895473"/>
            <a:ext cx="2915755" cy="1020514"/>
          </a:xfrm>
          <a:prstGeom prst="rect">
            <a:avLst/>
          </a:prstGeom>
        </p:spPr>
      </p:pic>
      <p:pic>
        <p:nvPicPr>
          <p:cNvPr id="1030" name="Picture 6" descr="다음 - 위키백과, 우리 모두의 백과사전">
            <a:extLst>
              <a:ext uri="{FF2B5EF4-FFF2-40B4-BE49-F238E27FC236}">
                <a16:creationId xmlns:a16="http://schemas.microsoft.com/office/drawing/2014/main" id="{FAEE422A-86FA-4E1A-9EED-365B0B483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149" y="2784255"/>
            <a:ext cx="2296199" cy="93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483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95039" y="591221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1. Data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분석이란 무엇인가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496959" y="445754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>
                <a:solidFill>
                  <a:srgbClr val="4E5D70"/>
                </a:solidFill>
              </a:rPr>
              <a:t>p5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A7F386-F2FB-4A12-9DEF-8B5013F01E84}"/>
              </a:ext>
            </a:extLst>
          </p:cNvPr>
          <p:cNvSpPr/>
          <p:nvPr/>
        </p:nvSpPr>
        <p:spPr>
          <a:xfrm>
            <a:off x="997967" y="2245654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A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BD8A022-1B4E-4537-A752-71EFC8E0397A}"/>
              </a:ext>
            </a:extLst>
          </p:cNvPr>
          <p:cNvGrpSpPr/>
          <p:nvPr/>
        </p:nvGrpSpPr>
        <p:grpSpPr>
          <a:xfrm>
            <a:off x="1486047" y="2655282"/>
            <a:ext cx="2600696" cy="1467054"/>
            <a:chOff x="1486047" y="2655282"/>
            <a:chExt cx="2600696" cy="146705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39250DF8-CD0D-44A0-B6CC-FF87A7FFB47B}"/>
                </a:ext>
              </a:extLst>
            </p:cNvPr>
            <p:cNvSpPr/>
            <p:nvPr/>
          </p:nvSpPr>
          <p:spPr>
            <a:xfrm>
              <a:off x="1537063" y="2655282"/>
              <a:ext cx="2451164" cy="1467054"/>
            </a:xfrm>
            <a:prstGeom prst="ellipse">
              <a:avLst/>
            </a:prstGeom>
            <a:solidFill>
              <a:schemeClr val="bg1">
                <a:alpha val="96000"/>
              </a:schemeClr>
            </a:solidFill>
            <a:ln w="50800">
              <a:solidFill>
                <a:schemeClr val="accent5">
                  <a:lumMod val="60000"/>
                  <a:lumOff val="4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3031958"/>
                        <a:gd name="connsiteY0" fmla="*/ 692654 h 1385307"/>
                        <a:gd name="connsiteX1" fmla="*/ 1515979 w 3031958"/>
                        <a:gd name="connsiteY1" fmla="*/ 0 h 1385307"/>
                        <a:gd name="connsiteX2" fmla="*/ 3031958 w 3031958"/>
                        <a:gd name="connsiteY2" fmla="*/ 692654 h 1385307"/>
                        <a:gd name="connsiteX3" fmla="*/ 1515979 w 3031958"/>
                        <a:gd name="connsiteY3" fmla="*/ 1385308 h 1385307"/>
                        <a:gd name="connsiteX4" fmla="*/ 0 w 3031958"/>
                        <a:gd name="connsiteY4" fmla="*/ 692654 h 13853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031958" h="1385307" fill="none" extrusionOk="0">
                          <a:moveTo>
                            <a:pt x="0" y="692654"/>
                          </a:moveTo>
                          <a:cubicBezTo>
                            <a:pt x="12500" y="311595"/>
                            <a:pt x="683677" y="-10188"/>
                            <a:pt x="1515979" y="0"/>
                          </a:cubicBezTo>
                          <a:cubicBezTo>
                            <a:pt x="2303927" y="-7550"/>
                            <a:pt x="2986970" y="352467"/>
                            <a:pt x="3031958" y="692654"/>
                          </a:cubicBezTo>
                          <a:cubicBezTo>
                            <a:pt x="3020378" y="964768"/>
                            <a:pt x="2299637" y="1459789"/>
                            <a:pt x="1515979" y="1385308"/>
                          </a:cubicBezTo>
                          <a:cubicBezTo>
                            <a:pt x="737964" y="1418471"/>
                            <a:pt x="13399" y="1078418"/>
                            <a:pt x="0" y="692654"/>
                          </a:cubicBezTo>
                          <a:close/>
                        </a:path>
                        <a:path w="3031958" h="1385307" stroke="0" extrusionOk="0">
                          <a:moveTo>
                            <a:pt x="0" y="692654"/>
                          </a:moveTo>
                          <a:cubicBezTo>
                            <a:pt x="-68961" y="267575"/>
                            <a:pt x="600029" y="29537"/>
                            <a:pt x="1515979" y="0"/>
                          </a:cubicBezTo>
                          <a:cubicBezTo>
                            <a:pt x="2407775" y="11483"/>
                            <a:pt x="2983564" y="311651"/>
                            <a:pt x="3031958" y="692654"/>
                          </a:cubicBezTo>
                          <a:cubicBezTo>
                            <a:pt x="2967217" y="1138419"/>
                            <a:pt x="2335765" y="1481850"/>
                            <a:pt x="1515979" y="1385308"/>
                          </a:cubicBezTo>
                          <a:cubicBezTo>
                            <a:pt x="640313" y="1364291"/>
                            <a:pt x="51948" y="1100017"/>
                            <a:pt x="0" y="69265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E1C3089-490A-496A-A872-31A0F8B0B203}"/>
                </a:ext>
              </a:extLst>
            </p:cNvPr>
            <p:cNvSpPr txBox="1"/>
            <p:nvPr/>
          </p:nvSpPr>
          <p:spPr>
            <a:xfrm>
              <a:off x="1486047" y="2911858"/>
              <a:ext cx="260069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1">
                      <a:lumMod val="50000"/>
                    </a:schemeClr>
                  </a:solidFill>
                </a:rPr>
                <a:t>Artificial </a:t>
              </a:r>
            </a:p>
            <a:p>
              <a:pPr algn="ctr"/>
              <a:r>
                <a:rPr lang="en-US" altLang="ko-KR" sz="2800" b="1" dirty="0">
                  <a:solidFill>
                    <a:schemeClr val="accent1">
                      <a:lumMod val="50000"/>
                    </a:schemeClr>
                  </a:solidFill>
                </a:rPr>
                <a:t>Intelligence</a:t>
              </a:r>
              <a:endParaRPr lang="ko-KR" altLang="en-US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pic>
        <p:nvPicPr>
          <p:cNvPr id="2050" name="Picture 2" descr="인공지능 AI 스피커 판매순위/ICT IOT 이제는 효도 선물도 스마트하게">
            <a:extLst>
              <a:ext uri="{FF2B5EF4-FFF2-40B4-BE49-F238E27FC236}">
                <a16:creationId xmlns:a16="http://schemas.microsoft.com/office/drawing/2014/main" id="{973C6EBA-3820-4597-B835-56A4597EA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384" y="2050546"/>
            <a:ext cx="3038914" cy="316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03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95039" y="591221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1. Data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분석이란 무엇인가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496959" y="445754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>
                <a:solidFill>
                  <a:srgbClr val="4E5D70"/>
                </a:solidFill>
              </a:rPr>
              <a:t>p6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A7F386-F2FB-4A12-9DEF-8B5013F01E84}"/>
              </a:ext>
            </a:extLst>
          </p:cNvPr>
          <p:cNvSpPr/>
          <p:nvPr/>
        </p:nvSpPr>
        <p:spPr>
          <a:xfrm>
            <a:off x="997967" y="2245654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A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BD8A022-1B4E-4537-A752-71EFC8E0397A}"/>
              </a:ext>
            </a:extLst>
          </p:cNvPr>
          <p:cNvGrpSpPr/>
          <p:nvPr/>
        </p:nvGrpSpPr>
        <p:grpSpPr>
          <a:xfrm>
            <a:off x="1486047" y="2655282"/>
            <a:ext cx="2600696" cy="1467054"/>
            <a:chOff x="1486047" y="2655282"/>
            <a:chExt cx="2600696" cy="146705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39250DF8-CD0D-44A0-B6CC-FF87A7FFB47B}"/>
                </a:ext>
              </a:extLst>
            </p:cNvPr>
            <p:cNvSpPr/>
            <p:nvPr/>
          </p:nvSpPr>
          <p:spPr>
            <a:xfrm>
              <a:off x="1537063" y="2655282"/>
              <a:ext cx="2451164" cy="1467054"/>
            </a:xfrm>
            <a:prstGeom prst="ellipse">
              <a:avLst/>
            </a:prstGeom>
            <a:solidFill>
              <a:schemeClr val="bg1">
                <a:alpha val="96000"/>
              </a:schemeClr>
            </a:solidFill>
            <a:ln w="50800">
              <a:solidFill>
                <a:schemeClr val="accent5">
                  <a:lumMod val="60000"/>
                  <a:lumOff val="4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3031958"/>
                        <a:gd name="connsiteY0" fmla="*/ 692654 h 1385307"/>
                        <a:gd name="connsiteX1" fmla="*/ 1515979 w 3031958"/>
                        <a:gd name="connsiteY1" fmla="*/ 0 h 1385307"/>
                        <a:gd name="connsiteX2" fmla="*/ 3031958 w 3031958"/>
                        <a:gd name="connsiteY2" fmla="*/ 692654 h 1385307"/>
                        <a:gd name="connsiteX3" fmla="*/ 1515979 w 3031958"/>
                        <a:gd name="connsiteY3" fmla="*/ 1385308 h 1385307"/>
                        <a:gd name="connsiteX4" fmla="*/ 0 w 3031958"/>
                        <a:gd name="connsiteY4" fmla="*/ 692654 h 13853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031958" h="1385307" fill="none" extrusionOk="0">
                          <a:moveTo>
                            <a:pt x="0" y="692654"/>
                          </a:moveTo>
                          <a:cubicBezTo>
                            <a:pt x="12500" y="311595"/>
                            <a:pt x="683677" y="-10188"/>
                            <a:pt x="1515979" y="0"/>
                          </a:cubicBezTo>
                          <a:cubicBezTo>
                            <a:pt x="2303927" y="-7550"/>
                            <a:pt x="2986970" y="352467"/>
                            <a:pt x="3031958" y="692654"/>
                          </a:cubicBezTo>
                          <a:cubicBezTo>
                            <a:pt x="3020378" y="964768"/>
                            <a:pt x="2299637" y="1459789"/>
                            <a:pt x="1515979" y="1385308"/>
                          </a:cubicBezTo>
                          <a:cubicBezTo>
                            <a:pt x="737964" y="1418471"/>
                            <a:pt x="13399" y="1078418"/>
                            <a:pt x="0" y="692654"/>
                          </a:cubicBezTo>
                          <a:close/>
                        </a:path>
                        <a:path w="3031958" h="1385307" stroke="0" extrusionOk="0">
                          <a:moveTo>
                            <a:pt x="0" y="692654"/>
                          </a:moveTo>
                          <a:cubicBezTo>
                            <a:pt x="-68961" y="267575"/>
                            <a:pt x="600029" y="29537"/>
                            <a:pt x="1515979" y="0"/>
                          </a:cubicBezTo>
                          <a:cubicBezTo>
                            <a:pt x="2407775" y="11483"/>
                            <a:pt x="2983564" y="311651"/>
                            <a:pt x="3031958" y="692654"/>
                          </a:cubicBezTo>
                          <a:cubicBezTo>
                            <a:pt x="2967217" y="1138419"/>
                            <a:pt x="2335765" y="1481850"/>
                            <a:pt x="1515979" y="1385308"/>
                          </a:cubicBezTo>
                          <a:cubicBezTo>
                            <a:pt x="640313" y="1364291"/>
                            <a:pt x="51948" y="1100017"/>
                            <a:pt x="0" y="69265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E1C3089-490A-496A-A872-31A0F8B0B203}"/>
                </a:ext>
              </a:extLst>
            </p:cNvPr>
            <p:cNvSpPr txBox="1"/>
            <p:nvPr/>
          </p:nvSpPr>
          <p:spPr>
            <a:xfrm>
              <a:off x="1486047" y="2911858"/>
              <a:ext cx="260069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1">
                      <a:lumMod val="50000"/>
                    </a:schemeClr>
                  </a:solidFill>
                </a:rPr>
                <a:t>Machine</a:t>
              </a:r>
            </a:p>
            <a:p>
              <a:pPr algn="ctr"/>
              <a:r>
                <a:rPr lang="en-US" altLang="ko-KR" sz="2800" b="1" dirty="0">
                  <a:solidFill>
                    <a:schemeClr val="accent1">
                      <a:lumMod val="50000"/>
                    </a:schemeClr>
                  </a:solidFill>
                </a:rPr>
                <a:t>Learning</a:t>
              </a:r>
              <a:endParaRPr lang="ko-KR" altLang="en-US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pic>
        <p:nvPicPr>
          <p:cNvPr id="3074" name="Picture 2" descr="3. 텐서플로우(TensorFlow)를 이용한 MNIST 문자 인식 프로그램 만들기 | 솔라리스의 인공지능 연구실">
            <a:extLst>
              <a:ext uri="{FF2B5EF4-FFF2-40B4-BE49-F238E27FC236}">
                <a16:creationId xmlns:a16="http://schemas.microsoft.com/office/drawing/2014/main" id="{C253E6DE-130C-4BD9-A687-A0AA3EAD8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639" y="1774321"/>
            <a:ext cx="2438401" cy="161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기아자동차, 인공지능 기반의 부분 자율주행 기술 최초 개발해 양산적용 | 보도자료 | 뉴스 | 미디어센터 | 기아자동차 기업문화  홍보사이트">
            <a:extLst>
              <a:ext uri="{FF2B5EF4-FFF2-40B4-BE49-F238E27FC236}">
                <a16:creationId xmlns:a16="http://schemas.microsoft.com/office/drawing/2014/main" id="{4A97B342-95E2-419D-B4BE-590DE093B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533" y="1724707"/>
            <a:ext cx="2958404" cy="1664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넷플릭스 무임승차 논란 완벽 정리">
            <a:extLst>
              <a:ext uri="{FF2B5EF4-FFF2-40B4-BE49-F238E27FC236}">
                <a16:creationId xmlns:a16="http://schemas.microsoft.com/office/drawing/2014/main" id="{D9B8BE89-1CB2-4F43-9F35-5A2F3D002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7" y="3513696"/>
            <a:ext cx="3296454" cy="187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55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95039" y="591221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1. Data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분석이란 무엇인가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496959" y="445754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>
                <a:solidFill>
                  <a:srgbClr val="4E5D70"/>
                </a:solidFill>
              </a:rPr>
              <a:t>p7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A7F386-F2FB-4A12-9DEF-8B5013F01E84}"/>
              </a:ext>
            </a:extLst>
          </p:cNvPr>
          <p:cNvSpPr/>
          <p:nvPr/>
        </p:nvSpPr>
        <p:spPr>
          <a:xfrm>
            <a:off x="997967" y="2245654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A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783E020-40BC-4A40-A7C8-C1094CA460BB}"/>
              </a:ext>
            </a:extLst>
          </p:cNvPr>
          <p:cNvGrpSpPr/>
          <p:nvPr/>
        </p:nvGrpSpPr>
        <p:grpSpPr>
          <a:xfrm>
            <a:off x="1486047" y="2655282"/>
            <a:ext cx="2600696" cy="1467054"/>
            <a:chOff x="1486047" y="2655282"/>
            <a:chExt cx="2600696" cy="1467054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9DE3558-9194-4CF7-A016-B6A1F167D62C}"/>
                </a:ext>
              </a:extLst>
            </p:cNvPr>
            <p:cNvSpPr/>
            <p:nvPr/>
          </p:nvSpPr>
          <p:spPr>
            <a:xfrm>
              <a:off x="1537063" y="2655282"/>
              <a:ext cx="2451164" cy="1467054"/>
            </a:xfrm>
            <a:prstGeom prst="ellipse">
              <a:avLst/>
            </a:prstGeom>
            <a:solidFill>
              <a:schemeClr val="bg1">
                <a:alpha val="96000"/>
              </a:schemeClr>
            </a:solidFill>
            <a:ln w="50800">
              <a:solidFill>
                <a:schemeClr val="accent5">
                  <a:lumMod val="60000"/>
                  <a:lumOff val="4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3031958"/>
                        <a:gd name="connsiteY0" fmla="*/ 692654 h 1385307"/>
                        <a:gd name="connsiteX1" fmla="*/ 1515979 w 3031958"/>
                        <a:gd name="connsiteY1" fmla="*/ 0 h 1385307"/>
                        <a:gd name="connsiteX2" fmla="*/ 3031958 w 3031958"/>
                        <a:gd name="connsiteY2" fmla="*/ 692654 h 1385307"/>
                        <a:gd name="connsiteX3" fmla="*/ 1515979 w 3031958"/>
                        <a:gd name="connsiteY3" fmla="*/ 1385308 h 1385307"/>
                        <a:gd name="connsiteX4" fmla="*/ 0 w 3031958"/>
                        <a:gd name="connsiteY4" fmla="*/ 692654 h 13853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031958" h="1385307" fill="none" extrusionOk="0">
                          <a:moveTo>
                            <a:pt x="0" y="692654"/>
                          </a:moveTo>
                          <a:cubicBezTo>
                            <a:pt x="12500" y="311595"/>
                            <a:pt x="683677" y="-10188"/>
                            <a:pt x="1515979" y="0"/>
                          </a:cubicBezTo>
                          <a:cubicBezTo>
                            <a:pt x="2303927" y="-7550"/>
                            <a:pt x="2986970" y="352467"/>
                            <a:pt x="3031958" y="692654"/>
                          </a:cubicBezTo>
                          <a:cubicBezTo>
                            <a:pt x="3020378" y="964768"/>
                            <a:pt x="2299637" y="1459789"/>
                            <a:pt x="1515979" y="1385308"/>
                          </a:cubicBezTo>
                          <a:cubicBezTo>
                            <a:pt x="737964" y="1418471"/>
                            <a:pt x="13399" y="1078418"/>
                            <a:pt x="0" y="692654"/>
                          </a:cubicBezTo>
                          <a:close/>
                        </a:path>
                        <a:path w="3031958" h="1385307" stroke="0" extrusionOk="0">
                          <a:moveTo>
                            <a:pt x="0" y="692654"/>
                          </a:moveTo>
                          <a:cubicBezTo>
                            <a:pt x="-68961" y="267575"/>
                            <a:pt x="600029" y="29537"/>
                            <a:pt x="1515979" y="0"/>
                          </a:cubicBezTo>
                          <a:cubicBezTo>
                            <a:pt x="2407775" y="11483"/>
                            <a:pt x="2983564" y="311651"/>
                            <a:pt x="3031958" y="692654"/>
                          </a:cubicBezTo>
                          <a:cubicBezTo>
                            <a:pt x="2967217" y="1138419"/>
                            <a:pt x="2335765" y="1481850"/>
                            <a:pt x="1515979" y="1385308"/>
                          </a:cubicBezTo>
                          <a:cubicBezTo>
                            <a:pt x="640313" y="1364291"/>
                            <a:pt x="51948" y="1100017"/>
                            <a:pt x="0" y="69265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2040AD-5F28-49A7-AEAD-7A90719F17E9}"/>
                </a:ext>
              </a:extLst>
            </p:cNvPr>
            <p:cNvSpPr txBox="1"/>
            <p:nvPr/>
          </p:nvSpPr>
          <p:spPr>
            <a:xfrm>
              <a:off x="1486047" y="2911858"/>
              <a:ext cx="260069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1">
                      <a:lumMod val="50000"/>
                    </a:schemeClr>
                  </a:solidFill>
                </a:rPr>
                <a:t>Machine</a:t>
              </a:r>
            </a:p>
            <a:p>
              <a:pPr algn="ctr"/>
              <a:r>
                <a:rPr lang="en-US" altLang="ko-KR" sz="2800" b="1" dirty="0">
                  <a:solidFill>
                    <a:schemeClr val="accent1">
                      <a:lumMod val="50000"/>
                    </a:schemeClr>
                  </a:solidFill>
                </a:rPr>
                <a:t>Learning</a:t>
              </a:r>
              <a:endParaRPr lang="ko-KR" altLang="en-US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C4B610F-D92D-4B2C-BAC6-2E7DD410E4D2}"/>
              </a:ext>
            </a:extLst>
          </p:cNvPr>
          <p:cNvSpPr/>
          <p:nvPr/>
        </p:nvSpPr>
        <p:spPr>
          <a:xfrm>
            <a:off x="7031698" y="1557174"/>
            <a:ext cx="2101933" cy="36991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기계학습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9EB4C3F-6DD3-4EB5-B26D-ABAE3362E0C9}"/>
              </a:ext>
            </a:extLst>
          </p:cNvPr>
          <p:cNvSpPr/>
          <p:nvPr/>
        </p:nvSpPr>
        <p:spPr>
          <a:xfrm>
            <a:off x="7031698" y="2541941"/>
            <a:ext cx="2101933" cy="369917"/>
          </a:xfrm>
          <a:prstGeom prst="roundRect">
            <a:avLst/>
          </a:prstGeom>
          <a:solidFill>
            <a:schemeClr val="bg1"/>
          </a:solidFill>
          <a:ln w="34925">
            <a:solidFill>
              <a:srgbClr val="7030A0">
                <a:alpha val="8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비지도 학습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ECEB1E1-6FDC-4155-B5B4-4B6A0DF00725}"/>
              </a:ext>
            </a:extLst>
          </p:cNvPr>
          <p:cNvSpPr/>
          <p:nvPr/>
        </p:nvSpPr>
        <p:spPr>
          <a:xfrm>
            <a:off x="9395026" y="2561535"/>
            <a:ext cx="2101933" cy="369917"/>
          </a:xfrm>
          <a:prstGeom prst="roundRect">
            <a:avLst/>
          </a:prstGeom>
          <a:solidFill>
            <a:schemeClr val="bg1"/>
          </a:solidFill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강화 학습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94E0BFC-646C-40CB-A9A9-F3060A921DF5}"/>
              </a:ext>
            </a:extLst>
          </p:cNvPr>
          <p:cNvSpPr/>
          <p:nvPr/>
        </p:nvSpPr>
        <p:spPr>
          <a:xfrm>
            <a:off x="4668371" y="2561536"/>
            <a:ext cx="2101933" cy="369917"/>
          </a:xfrm>
          <a:prstGeom prst="roundRect">
            <a:avLst/>
          </a:prstGeom>
          <a:solidFill>
            <a:schemeClr val="bg1"/>
          </a:solidFill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지도 학습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340C2B0-7527-415E-A6CE-4B6ABBA31FA5}"/>
              </a:ext>
            </a:extLst>
          </p:cNvPr>
          <p:cNvSpPr/>
          <p:nvPr/>
        </p:nvSpPr>
        <p:spPr>
          <a:xfrm>
            <a:off x="5081891" y="3172113"/>
            <a:ext cx="1688413" cy="435012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회귀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DF447B6-A606-4EF1-96AE-8C26839EB4E0}"/>
              </a:ext>
            </a:extLst>
          </p:cNvPr>
          <p:cNvSpPr/>
          <p:nvPr/>
        </p:nvSpPr>
        <p:spPr>
          <a:xfrm>
            <a:off x="5081891" y="3847785"/>
            <a:ext cx="1688413" cy="435012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의사 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결정트리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E70072E-1B35-4602-BC2A-2D12005995DF}"/>
              </a:ext>
            </a:extLst>
          </p:cNvPr>
          <p:cNvSpPr/>
          <p:nvPr/>
        </p:nvSpPr>
        <p:spPr>
          <a:xfrm>
            <a:off x="5081891" y="4511289"/>
            <a:ext cx="1688413" cy="435012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랜덤 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프레스트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144E727-2DCF-4105-9AF8-C93C619D8C1E}"/>
              </a:ext>
            </a:extLst>
          </p:cNvPr>
          <p:cNvSpPr/>
          <p:nvPr/>
        </p:nvSpPr>
        <p:spPr>
          <a:xfrm>
            <a:off x="5081890" y="5198543"/>
            <a:ext cx="1688413" cy="435012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분류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373E532-B0D1-4DD3-9383-CC7F56F92A1B}"/>
              </a:ext>
            </a:extLst>
          </p:cNvPr>
          <p:cNvSpPr/>
          <p:nvPr/>
        </p:nvSpPr>
        <p:spPr>
          <a:xfrm>
            <a:off x="7445218" y="3172113"/>
            <a:ext cx="1688413" cy="435012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클러스터링</a:t>
            </a:r>
          </a:p>
        </p:txBody>
      </p:sp>
    </p:spTree>
    <p:extLst>
      <p:ext uri="{BB962C8B-B14F-4D97-AF65-F5344CB8AC3E}">
        <p14:creationId xmlns:p14="http://schemas.microsoft.com/office/powerpoint/2010/main" val="2820611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95039" y="591221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1. Data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분석이란 무엇인가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496959" y="445754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>
                <a:solidFill>
                  <a:srgbClr val="4E5D70"/>
                </a:solidFill>
              </a:rPr>
              <a:t>p8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A7F386-F2FB-4A12-9DEF-8B5013F01E84}"/>
              </a:ext>
            </a:extLst>
          </p:cNvPr>
          <p:cNvSpPr/>
          <p:nvPr/>
        </p:nvSpPr>
        <p:spPr>
          <a:xfrm>
            <a:off x="997967" y="2245654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A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783E020-40BC-4A40-A7C8-C1094CA460BB}"/>
              </a:ext>
            </a:extLst>
          </p:cNvPr>
          <p:cNvGrpSpPr/>
          <p:nvPr/>
        </p:nvGrpSpPr>
        <p:grpSpPr>
          <a:xfrm>
            <a:off x="1486047" y="2655282"/>
            <a:ext cx="2600696" cy="1467054"/>
            <a:chOff x="1486047" y="2655282"/>
            <a:chExt cx="2600696" cy="1467054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9DE3558-9194-4CF7-A016-B6A1F167D62C}"/>
                </a:ext>
              </a:extLst>
            </p:cNvPr>
            <p:cNvSpPr/>
            <p:nvPr/>
          </p:nvSpPr>
          <p:spPr>
            <a:xfrm>
              <a:off x="1537063" y="2655282"/>
              <a:ext cx="2451164" cy="1467054"/>
            </a:xfrm>
            <a:prstGeom prst="ellipse">
              <a:avLst/>
            </a:prstGeom>
            <a:solidFill>
              <a:schemeClr val="bg1">
                <a:alpha val="96000"/>
              </a:schemeClr>
            </a:solidFill>
            <a:ln w="50800">
              <a:solidFill>
                <a:schemeClr val="accent5">
                  <a:lumMod val="60000"/>
                  <a:lumOff val="4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3031958"/>
                        <a:gd name="connsiteY0" fmla="*/ 692654 h 1385307"/>
                        <a:gd name="connsiteX1" fmla="*/ 1515979 w 3031958"/>
                        <a:gd name="connsiteY1" fmla="*/ 0 h 1385307"/>
                        <a:gd name="connsiteX2" fmla="*/ 3031958 w 3031958"/>
                        <a:gd name="connsiteY2" fmla="*/ 692654 h 1385307"/>
                        <a:gd name="connsiteX3" fmla="*/ 1515979 w 3031958"/>
                        <a:gd name="connsiteY3" fmla="*/ 1385308 h 1385307"/>
                        <a:gd name="connsiteX4" fmla="*/ 0 w 3031958"/>
                        <a:gd name="connsiteY4" fmla="*/ 692654 h 13853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031958" h="1385307" fill="none" extrusionOk="0">
                          <a:moveTo>
                            <a:pt x="0" y="692654"/>
                          </a:moveTo>
                          <a:cubicBezTo>
                            <a:pt x="12500" y="311595"/>
                            <a:pt x="683677" y="-10188"/>
                            <a:pt x="1515979" y="0"/>
                          </a:cubicBezTo>
                          <a:cubicBezTo>
                            <a:pt x="2303927" y="-7550"/>
                            <a:pt x="2986970" y="352467"/>
                            <a:pt x="3031958" y="692654"/>
                          </a:cubicBezTo>
                          <a:cubicBezTo>
                            <a:pt x="3020378" y="964768"/>
                            <a:pt x="2299637" y="1459789"/>
                            <a:pt x="1515979" y="1385308"/>
                          </a:cubicBezTo>
                          <a:cubicBezTo>
                            <a:pt x="737964" y="1418471"/>
                            <a:pt x="13399" y="1078418"/>
                            <a:pt x="0" y="692654"/>
                          </a:cubicBezTo>
                          <a:close/>
                        </a:path>
                        <a:path w="3031958" h="1385307" stroke="0" extrusionOk="0">
                          <a:moveTo>
                            <a:pt x="0" y="692654"/>
                          </a:moveTo>
                          <a:cubicBezTo>
                            <a:pt x="-68961" y="267575"/>
                            <a:pt x="600029" y="29537"/>
                            <a:pt x="1515979" y="0"/>
                          </a:cubicBezTo>
                          <a:cubicBezTo>
                            <a:pt x="2407775" y="11483"/>
                            <a:pt x="2983564" y="311651"/>
                            <a:pt x="3031958" y="692654"/>
                          </a:cubicBezTo>
                          <a:cubicBezTo>
                            <a:pt x="2967217" y="1138419"/>
                            <a:pt x="2335765" y="1481850"/>
                            <a:pt x="1515979" y="1385308"/>
                          </a:cubicBezTo>
                          <a:cubicBezTo>
                            <a:pt x="640313" y="1364291"/>
                            <a:pt x="51948" y="1100017"/>
                            <a:pt x="0" y="69265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2040AD-5F28-49A7-AEAD-7A90719F17E9}"/>
                </a:ext>
              </a:extLst>
            </p:cNvPr>
            <p:cNvSpPr txBox="1"/>
            <p:nvPr/>
          </p:nvSpPr>
          <p:spPr>
            <a:xfrm>
              <a:off x="1486047" y="2911858"/>
              <a:ext cx="260069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1">
                      <a:lumMod val="50000"/>
                    </a:schemeClr>
                  </a:solidFill>
                </a:rPr>
                <a:t>Deep</a:t>
              </a:r>
            </a:p>
            <a:p>
              <a:pPr algn="ctr"/>
              <a:r>
                <a:rPr lang="en-US" altLang="ko-KR" sz="2800" b="1" dirty="0">
                  <a:solidFill>
                    <a:schemeClr val="accent1">
                      <a:lumMod val="50000"/>
                    </a:schemeClr>
                  </a:solidFill>
                </a:rPr>
                <a:t>Learning</a:t>
              </a:r>
              <a:endParaRPr lang="ko-KR" altLang="en-US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63FB3DA-24A3-4E7C-B41F-7BF82922D703}"/>
              </a:ext>
            </a:extLst>
          </p:cNvPr>
          <p:cNvGrpSpPr/>
          <p:nvPr/>
        </p:nvGrpSpPr>
        <p:grpSpPr>
          <a:xfrm>
            <a:off x="5578062" y="1707976"/>
            <a:ext cx="5378090" cy="3607821"/>
            <a:chOff x="5815943" y="2044834"/>
            <a:chExt cx="4762006" cy="2968830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0BAC4235-1289-4A40-95E9-B7E7B41AEE6C}"/>
                </a:ext>
              </a:extLst>
            </p:cNvPr>
            <p:cNvSpPr/>
            <p:nvPr/>
          </p:nvSpPr>
          <p:spPr>
            <a:xfrm>
              <a:off x="5815943" y="2365467"/>
              <a:ext cx="4762006" cy="2648197"/>
            </a:xfrm>
            <a:prstGeom prst="roundRect">
              <a:avLst>
                <a:gd name="adj" fmla="val 9061"/>
              </a:avLst>
            </a:prstGeom>
            <a:solidFill>
              <a:schemeClr val="bg1"/>
            </a:solidFill>
            <a:ln w="3492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D7C74CD8-23A9-44FD-9D25-887FDDA100CD}"/>
                </a:ext>
              </a:extLst>
            </p:cNvPr>
            <p:cNvSpPr/>
            <p:nvPr/>
          </p:nvSpPr>
          <p:spPr>
            <a:xfrm>
              <a:off x="6334524" y="2771267"/>
              <a:ext cx="3724844" cy="1923362"/>
            </a:xfrm>
            <a:prstGeom prst="roundRect">
              <a:avLst>
                <a:gd name="adj" fmla="val 9061"/>
              </a:avLst>
            </a:prstGeom>
            <a:solidFill>
              <a:schemeClr val="accent6">
                <a:lumMod val="20000"/>
                <a:lumOff val="80000"/>
                <a:alpha val="48000"/>
              </a:schemeClr>
            </a:solidFill>
            <a:ln w="3492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078CB6E1-F5F9-4666-A9BB-1C25EE1854FC}"/>
                </a:ext>
              </a:extLst>
            </p:cNvPr>
            <p:cNvSpPr/>
            <p:nvPr/>
          </p:nvSpPr>
          <p:spPr>
            <a:xfrm>
              <a:off x="7005883" y="3144977"/>
              <a:ext cx="2356348" cy="1280963"/>
            </a:xfrm>
            <a:prstGeom prst="roundRect">
              <a:avLst>
                <a:gd name="adj" fmla="val 9061"/>
              </a:avLst>
            </a:prstGeom>
            <a:solidFill>
              <a:srgbClr val="00B0F0">
                <a:alpha val="8000"/>
              </a:srgbClr>
            </a:solidFill>
            <a:ln w="3492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9316F11-43D3-4A0C-AC85-C02C48634D70}"/>
                </a:ext>
              </a:extLst>
            </p:cNvPr>
            <p:cNvSpPr/>
            <p:nvPr/>
          </p:nvSpPr>
          <p:spPr>
            <a:xfrm>
              <a:off x="6247409" y="2044834"/>
              <a:ext cx="1165073" cy="4130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accent1">
                      <a:lumMod val="50000"/>
                    </a:schemeClr>
                  </a:solidFill>
                </a:rPr>
                <a:t>인공지능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B0BE986-F825-4234-BEED-F4A9F2F60497}"/>
                </a:ext>
              </a:extLst>
            </p:cNvPr>
            <p:cNvSpPr/>
            <p:nvPr/>
          </p:nvSpPr>
          <p:spPr>
            <a:xfrm>
              <a:off x="6715501" y="2581077"/>
              <a:ext cx="1179000" cy="39495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err="1">
                  <a:solidFill>
                    <a:schemeClr val="accent1">
                      <a:lumMod val="50000"/>
                    </a:schemeClr>
                  </a:solidFill>
                </a:rPr>
                <a:t>머신러닝</a:t>
              </a:r>
              <a:endParaRPr lang="ko-KR" alt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B43AF03-5820-494C-952D-A760AB904080}"/>
                </a:ext>
              </a:extLst>
            </p:cNvPr>
            <p:cNvSpPr/>
            <p:nvPr/>
          </p:nvSpPr>
          <p:spPr>
            <a:xfrm>
              <a:off x="7254772" y="3044277"/>
              <a:ext cx="929285" cy="33867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accent1">
                      <a:lumMod val="50000"/>
                    </a:schemeClr>
                  </a:solidFill>
                </a:rPr>
                <a:t>딥러닝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951880"/>
      </p:ext>
    </p:extLst>
  </p:cSld>
  <p:clrMapOvr>
    <a:masterClrMapping/>
  </p:clrMapOvr>
</p:sld>
</file>

<file path=ppt/theme/theme1.xml><?xml version="1.0" encoding="utf-8"?>
<a:theme xmlns:a="http://schemas.openxmlformats.org/drawingml/2006/main" name="1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</TotalTime>
  <Words>1063</Words>
  <Application>Microsoft Office PowerPoint</Application>
  <PresentationFormat>와이드스크린</PresentationFormat>
  <Paragraphs>190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AppleSDGothicNeo</vt:lpstr>
      <vt:lpstr>-apple-system</vt:lpstr>
      <vt:lpstr>Noto Sans KR</vt:lpstr>
      <vt:lpstr>나눔고딕</vt:lpstr>
      <vt:lpstr>맑은 고딕</vt:lpstr>
      <vt:lpstr>Arial</vt:lpstr>
      <vt:lpstr>17_Office 테마</vt:lpstr>
      <vt:lpstr>7_Office 테마</vt:lpstr>
      <vt:lpstr>PowerPoint 프레젠테이션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shinyoungmin</cp:lastModifiedBy>
  <cp:revision>77</cp:revision>
  <dcterms:created xsi:type="dcterms:W3CDTF">2020-10-07T02:47:54Z</dcterms:created>
  <dcterms:modified xsi:type="dcterms:W3CDTF">2021-03-22T14:02:20Z</dcterms:modified>
</cp:coreProperties>
</file>