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7" r:id="rId3"/>
    <p:sldId id="285" r:id="rId4"/>
    <p:sldId id="286" r:id="rId5"/>
    <p:sldId id="301" r:id="rId6"/>
    <p:sldId id="304" r:id="rId7"/>
    <p:sldId id="305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8" r:id="rId28"/>
    <p:sldId id="329" r:id="rId29"/>
    <p:sldId id="330" r:id="rId30"/>
    <p:sldId id="333" r:id="rId31"/>
    <p:sldId id="331" r:id="rId32"/>
    <p:sldId id="334" r:id="rId33"/>
    <p:sldId id="332" r:id="rId34"/>
    <p:sldId id="335" r:id="rId35"/>
    <p:sldId id="336" r:id="rId36"/>
    <p:sldId id="337" r:id="rId37"/>
    <p:sldId id="338" r:id="rId38"/>
    <p:sldId id="339" r:id="rId39"/>
    <p:sldId id="340" r:id="rId40"/>
    <p:sldId id="343" r:id="rId41"/>
    <p:sldId id="344" r:id="rId42"/>
    <p:sldId id="345" r:id="rId43"/>
    <p:sldId id="346" r:id="rId44"/>
    <p:sldId id="272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4F0"/>
    <a:srgbClr val="FB47BF"/>
    <a:srgbClr val="EBECEE"/>
    <a:srgbClr val="4E5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1" autoAdjust="0"/>
    <p:restoredTop sz="78591" autoAdjust="0"/>
  </p:normalViewPr>
  <p:slideViewPr>
    <p:cSldViewPr snapToGrid="0">
      <p:cViewPr>
        <p:scale>
          <a:sx n="50" d="100"/>
          <a:sy n="50" d="100"/>
        </p:scale>
        <p:origin x="143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저는 </a:t>
            </a:r>
            <a:r>
              <a:rPr lang="en-US" altLang="ko-KR" dirty="0"/>
              <a:t>python for data Analysis</a:t>
            </a:r>
            <a:r>
              <a:rPr lang="ko-KR" altLang="en-US" dirty="0"/>
              <a:t>의 </a:t>
            </a:r>
            <a:r>
              <a:rPr lang="en-US" altLang="ko-KR" dirty="0"/>
              <a:t>5.2</a:t>
            </a:r>
            <a:r>
              <a:rPr lang="ko-KR" altLang="en-US" dirty="0"/>
              <a:t>에서 </a:t>
            </a:r>
            <a:r>
              <a:rPr lang="en-US" altLang="ko-KR" dirty="0"/>
              <a:t>5.4</a:t>
            </a:r>
            <a:r>
              <a:rPr lang="ko-KR" altLang="en-US" dirty="0"/>
              <a:t>까지 발표하게 된 신영민 입니다</a:t>
            </a:r>
            <a:r>
              <a:rPr lang="en-US" altLang="ko-KR" dirty="0"/>
              <a:t>. </a:t>
            </a:r>
            <a:r>
              <a:rPr lang="ko-KR" altLang="en-US" dirty="0"/>
              <a:t>지금 부터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r>
              <a:rPr lang="ko-KR" altLang="en-US" dirty="0"/>
              <a:t>이라는 </a:t>
            </a:r>
            <a:r>
              <a:rPr lang="en-US" altLang="ko-KR" dirty="0" err="1"/>
              <a:t>DataFrame</a:t>
            </a:r>
            <a:r>
              <a:rPr lang="ko-KR" altLang="en-US" dirty="0"/>
              <a:t>을 만들고 </a:t>
            </a:r>
            <a:r>
              <a:rPr lang="en-US" altLang="ko-KR" dirty="0"/>
              <a:t>series</a:t>
            </a:r>
            <a:r>
              <a:rPr lang="ko-KR" altLang="en-US" dirty="0"/>
              <a:t>를 다음과 같이 정의하고 계산하면 </a:t>
            </a:r>
            <a:r>
              <a:rPr lang="en-US" altLang="ko-KR" dirty="0"/>
              <a:t>Series</a:t>
            </a:r>
            <a:r>
              <a:rPr lang="ko-KR" altLang="en-US" dirty="0"/>
              <a:t>의 색인을 </a:t>
            </a:r>
            <a:r>
              <a:rPr lang="en-US" altLang="ko-KR" dirty="0" err="1"/>
              <a:t>dataFrame</a:t>
            </a:r>
            <a:r>
              <a:rPr lang="ko-KR" altLang="en-US" dirty="0"/>
              <a:t>의 열에 맞추고 행으로 전파합니다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95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색인 값이 </a:t>
            </a:r>
            <a:r>
              <a:rPr lang="en-US" altLang="ko-KR" dirty="0" err="1"/>
              <a:t>DataFrame</a:t>
            </a:r>
            <a:r>
              <a:rPr lang="ko-KR" altLang="en-US" dirty="0"/>
              <a:t>의 열이나 </a:t>
            </a:r>
            <a:r>
              <a:rPr lang="en-US" altLang="ko-KR" dirty="0"/>
              <a:t>Series</a:t>
            </a:r>
            <a:r>
              <a:rPr lang="ko-KR" altLang="en-US" dirty="0"/>
              <a:t>의 색인에서 찾을 수 없다면 그 객체는 형식을 맞추기 위해 재색인이 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23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Series3</a:t>
            </a:r>
            <a:r>
              <a:rPr lang="ko-KR" altLang="en-US" dirty="0"/>
              <a:t>을 </a:t>
            </a:r>
            <a:r>
              <a:rPr lang="en-US" altLang="ko-KR" dirty="0"/>
              <a:t>d</a:t>
            </a:r>
            <a:r>
              <a:rPr lang="ko-KR" altLang="en-US" dirty="0"/>
              <a:t>번째 열로 정의해주고 </a:t>
            </a:r>
            <a:r>
              <a:rPr lang="en-US" altLang="ko-KR" dirty="0"/>
              <a:t>frame</a:t>
            </a:r>
            <a:r>
              <a:rPr lang="ko-KR" altLang="en-US" dirty="0"/>
              <a:t>에서 </a:t>
            </a:r>
            <a:r>
              <a:rPr lang="ko-KR" altLang="en-US" dirty="0" err="1"/>
              <a:t>빼주는</a:t>
            </a:r>
            <a:r>
              <a:rPr lang="ko-KR" altLang="en-US" dirty="0"/>
              <a:t> 건 다음과 같은데 이때 </a:t>
            </a:r>
            <a:r>
              <a:rPr lang="en-US" altLang="ko-KR" dirty="0"/>
              <a:t>axis=‘index’ axis=0</a:t>
            </a:r>
            <a:r>
              <a:rPr lang="ko-KR" altLang="en-US" dirty="0"/>
              <a:t>을 전해주면 열을 따라 열을 따라 연산을 하라는 의미이다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87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함수적용과 매핑을 보겠습니다</a:t>
            </a:r>
            <a:r>
              <a:rPr lang="en-US" altLang="ko-KR" dirty="0"/>
              <a:t>. Panda </a:t>
            </a:r>
            <a:r>
              <a:rPr lang="ko-KR" altLang="en-US" dirty="0"/>
              <a:t>객체데도 </a:t>
            </a:r>
            <a:r>
              <a:rPr lang="en-US" altLang="ko-KR" dirty="0" err="1"/>
              <a:t>Numpy</a:t>
            </a:r>
            <a:r>
              <a:rPr lang="ko-KR" altLang="en-US" dirty="0"/>
              <a:t>의 유니버설 함수를 적용할 수 있다</a:t>
            </a:r>
            <a:r>
              <a:rPr lang="en-US" altLang="ko-KR" dirty="0"/>
              <a:t>. Frame</a:t>
            </a:r>
            <a:r>
              <a:rPr lang="ko-KR" altLang="en-US" dirty="0"/>
              <a:t>을 다음과 같이 정의하고 </a:t>
            </a:r>
            <a:r>
              <a:rPr lang="en-US" altLang="ko-KR" dirty="0" err="1"/>
              <a:t>np.abs</a:t>
            </a:r>
            <a:r>
              <a:rPr lang="ko-KR" altLang="en-US" dirty="0"/>
              <a:t>를 수행하면 각각 절대값이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47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Lambda</a:t>
            </a:r>
            <a:r>
              <a:rPr lang="ko-KR" altLang="en-US" dirty="0"/>
              <a:t>를 사용해서 함수를 만들고 이를 </a:t>
            </a:r>
            <a:r>
              <a:rPr lang="en-US" altLang="ko-KR" dirty="0"/>
              <a:t>apply </a:t>
            </a:r>
            <a:r>
              <a:rPr lang="ko-KR" altLang="en-US" dirty="0"/>
              <a:t>메서드를 사용해서 </a:t>
            </a:r>
            <a:r>
              <a:rPr lang="ko-KR" altLang="en-US" dirty="0" err="1"/>
              <a:t>줄력하면</a:t>
            </a:r>
            <a:r>
              <a:rPr lang="ko-KR" altLang="en-US" dirty="0"/>
              <a:t> 각 열에 대해 한번씩 수행되어 </a:t>
            </a:r>
            <a:r>
              <a:rPr lang="ko-KR" altLang="en-US" dirty="0" err="1"/>
              <a:t>결괏값에</a:t>
            </a:r>
            <a:r>
              <a:rPr lang="ko-KR" altLang="en-US" dirty="0"/>
              <a:t> 계산을 적용해 </a:t>
            </a:r>
            <a:r>
              <a:rPr lang="en-US" altLang="ko-KR" dirty="0"/>
              <a:t>Series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43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함수를</a:t>
            </a:r>
            <a:r>
              <a:rPr lang="en-US" altLang="ko-KR" dirty="0"/>
              <a:t> Series</a:t>
            </a:r>
            <a:r>
              <a:rPr lang="ko-KR" altLang="en-US" dirty="0"/>
              <a:t>로 반환하는 함수를 만들고 적용시켜 </a:t>
            </a:r>
            <a:r>
              <a:rPr lang="en-US" altLang="ko-KR" dirty="0"/>
              <a:t>Series</a:t>
            </a:r>
            <a:r>
              <a:rPr lang="ko-KR" altLang="en-US" dirty="0"/>
              <a:t>로 반환할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76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Applymap</a:t>
            </a:r>
            <a:r>
              <a:rPr lang="ko-KR" altLang="en-US" dirty="0"/>
              <a:t>을 사용해 이와 같이 적용할 수 있습니다 </a:t>
            </a:r>
            <a:r>
              <a:rPr lang="en-US" altLang="ko-KR" dirty="0"/>
              <a:t>. </a:t>
            </a:r>
            <a:r>
              <a:rPr lang="ko-KR" altLang="en-US" dirty="0"/>
              <a:t>이 메서드의 이름이 </a:t>
            </a:r>
            <a:r>
              <a:rPr lang="en-US" altLang="ko-KR" dirty="0" err="1"/>
              <a:t>applymap</a:t>
            </a:r>
            <a:r>
              <a:rPr lang="ko-KR" altLang="en-US" dirty="0"/>
              <a:t>에 대해서 찾아보았는데 이는 각 원소에 적용할 함수를 지정하기 위한 </a:t>
            </a:r>
            <a:r>
              <a:rPr lang="en-US" altLang="ko-KR" dirty="0"/>
              <a:t>map</a:t>
            </a:r>
            <a:r>
              <a:rPr lang="ko-KR" altLang="en-US" dirty="0"/>
              <a:t>메서드를 다지고 있기 때문이었습니다 </a:t>
            </a:r>
            <a:r>
              <a:rPr lang="en-US" altLang="ko-KR" dirty="0"/>
              <a:t>.</a:t>
            </a:r>
            <a:r>
              <a:rPr lang="ko-KR" altLang="en-US" dirty="0"/>
              <a:t>이 때 </a:t>
            </a:r>
            <a:r>
              <a:rPr lang="en-US" altLang="ko-KR" dirty="0"/>
              <a:t>map</a:t>
            </a:r>
            <a:r>
              <a:rPr lang="ko-KR" altLang="en-US" dirty="0"/>
              <a:t>은 리스트의 요소를 지정된 함수로 처리해주는 함수입니다 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7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정렬과 순위를 보도록 하겠습니다</a:t>
            </a:r>
            <a:r>
              <a:rPr lang="en-US" altLang="ko-KR" dirty="0"/>
              <a:t>. </a:t>
            </a:r>
            <a:r>
              <a:rPr lang="ko-KR" altLang="en-US" dirty="0"/>
              <a:t>일단 다음과 같은 </a:t>
            </a:r>
            <a:r>
              <a:rPr lang="en-US" altLang="ko-KR" dirty="0"/>
              <a:t>obj Series</a:t>
            </a:r>
            <a:r>
              <a:rPr lang="ko-KR" altLang="en-US" dirty="0"/>
              <a:t>를 만들고 이를 알파벳순으로 정렬하려면 </a:t>
            </a:r>
            <a:r>
              <a:rPr lang="en-US" altLang="ko-KR" dirty="0" err="1"/>
              <a:t>sort_index</a:t>
            </a:r>
            <a:r>
              <a:rPr lang="ko-KR" altLang="en-US" dirty="0"/>
              <a:t>메서드를 사용하면 됩니다 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2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r>
              <a:rPr lang="ko-KR" altLang="en-US" dirty="0"/>
              <a:t>을 다음과 같이 정의했습니다 이 때 </a:t>
            </a:r>
            <a:r>
              <a:rPr lang="en-US" altLang="ko-KR" dirty="0" err="1"/>
              <a:t>sort_index</a:t>
            </a:r>
            <a:r>
              <a:rPr lang="ko-KR" altLang="en-US" dirty="0"/>
              <a:t>를 사용해 열이나 행 중 하나의 축을 기준으로 정렬할 수 있습니다 </a:t>
            </a:r>
            <a:r>
              <a:rPr lang="en-US" altLang="ko-KR" dirty="0"/>
              <a:t>.</a:t>
            </a:r>
            <a:r>
              <a:rPr lang="ko-KR" altLang="en-US" dirty="0"/>
              <a:t>이 때 열을 기준으로 하려면 메서드에 </a:t>
            </a:r>
            <a:r>
              <a:rPr lang="en-US" altLang="ko-KR" dirty="0"/>
              <a:t>axis=1</a:t>
            </a:r>
            <a:r>
              <a:rPr lang="ko-KR" altLang="en-US" dirty="0"/>
              <a:t>을 전해주면 </a:t>
            </a:r>
            <a:r>
              <a:rPr lang="ko-KR" altLang="en-US" dirty="0" err="1"/>
              <a:t>됩ㄴ다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97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기본적으로 오름차순으로 정렬되고 내림차순으로도  정렬할 수 있습니다 이 때 </a:t>
            </a:r>
            <a:r>
              <a:rPr lang="en-US" altLang="ko-KR" dirty="0"/>
              <a:t>ascending=false</a:t>
            </a:r>
            <a:r>
              <a:rPr lang="ko-KR" altLang="en-US" dirty="0"/>
              <a:t>를 전해주면 됩니다 </a:t>
            </a:r>
            <a:r>
              <a:rPr lang="en-US" altLang="ko-KR" dirty="0"/>
              <a:t>. </a:t>
            </a:r>
            <a:r>
              <a:rPr lang="ko-KR" altLang="en-US" dirty="0"/>
              <a:t>값에 따라 정렬하고 싶을 때는 </a:t>
            </a:r>
            <a:r>
              <a:rPr lang="en-US" altLang="ko-KR" dirty="0" err="1"/>
              <a:t>sort_values</a:t>
            </a:r>
            <a:r>
              <a:rPr lang="en-US" altLang="ko-KR" dirty="0"/>
              <a:t> </a:t>
            </a:r>
            <a:r>
              <a:rPr lang="ko-KR" altLang="en-US" dirty="0"/>
              <a:t>메서드를 </a:t>
            </a:r>
            <a:r>
              <a:rPr lang="ko-KR" altLang="en-US" dirty="0" err="1"/>
              <a:t>사요하면</a:t>
            </a:r>
            <a:r>
              <a:rPr lang="ko-KR" altLang="en-US" dirty="0"/>
              <a:t> </a:t>
            </a:r>
            <a:r>
              <a:rPr lang="ko-KR" altLang="en-US" dirty="0" err="1"/>
              <a:t>됩낟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3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49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정렬할 때 </a:t>
            </a:r>
            <a:r>
              <a:rPr lang="ko-KR" altLang="en-US" dirty="0" err="1"/>
              <a:t>비어있는</a:t>
            </a:r>
            <a:r>
              <a:rPr lang="ko-KR" altLang="en-US" dirty="0"/>
              <a:t> 값은 기본적으로 </a:t>
            </a:r>
            <a:r>
              <a:rPr lang="en-US" altLang="ko-KR" dirty="0" err="1"/>
              <a:t>Seried</a:t>
            </a:r>
            <a:r>
              <a:rPr lang="en-US" altLang="ko-KR" dirty="0"/>
              <a:t> </a:t>
            </a:r>
            <a:r>
              <a:rPr lang="ko-KR" altLang="en-US" dirty="0"/>
              <a:t>객체에서 가장 마지막에 위치합니다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3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을 사용해 </a:t>
            </a:r>
            <a:r>
              <a:rPr lang="en-US" altLang="ko-KR" dirty="0"/>
              <a:t>frame</a:t>
            </a:r>
            <a:r>
              <a:rPr lang="ko-KR" altLang="en-US" dirty="0"/>
              <a:t>을 다음과 같이 정의하고 하나 이상의 열에 있는 값으로 정렬을 하는 경우 </a:t>
            </a:r>
            <a:r>
              <a:rPr lang="en-US" altLang="ko-KR" dirty="0" err="1"/>
              <a:t>sort_values</a:t>
            </a:r>
            <a:r>
              <a:rPr lang="ko-KR" altLang="en-US" dirty="0"/>
              <a:t>함수에 하나이 상의 열의 값을 넘기면 됩니다</a:t>
            </a:r>
            <a:r>
              <a:rPr lang="en-US" altLang="ko-KR" dirty="0"/>
              <a:t>. </a:t>
            </a:r>
            <a:r>
              <a:rPr lang="ko-KR" altLang="en-US" dirty="0"/>
              <a:t>여러 개의 열을 정렬하려면 열의 이름이 담긴 리스트를 전달하면 </a:t>
            </a:r>
            <a:r>
              <a:rPr lang="ko-KR" altLang="en-US" dirty="0" err="1"/>
              <a:t>됩닏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00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Obj</a:t>
            </a:r>
            <a:r>
              <a:rPr lang="ko-KR" altLang="en-US" dirty="0"/>
              <a:t>를 다음과 같이 정의 하고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93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Rank</a:t>
            </a:r>
            <a:r>
              <a:rPr lang="ko-KR" altLang="en-US" dirty="0"/>
              <a:t>를 사용하면 값에 따라 순위를 매길 수 있습니다 </a:t>
            </a:r>
            <a:r>
              <a:rPr lang="en-US" altLang="ko-KR" dirty="0"/>
              <a:t>.</a:t>
            </a:r>
            <a:r>
              <a:rPr lang="ko-KR" altLang="en-US" dirty="0"/>
              <a:t>동점이 항목에 대해서는 평균순위를 매깁니다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rank</a:t>
            </a:r>
            <a:r>
              <a:rPr lang="ko-KR" altLang="en-US" dirty="0"/>
              <a:t>메서드에 </a:t>
            </a:r>
            <a:r>
              <a:rPr lang="en-US" altLang="ko-KR" dirty="0" err="1"/>
              <a:t>metho</a:t>
            </a:r>
            <a:r>
              <a:rPr lang="ko-KR" altLang="en-US" dirty="0"/>
              <a:t>는 </a:t>
            </a:r>
            <a:r>
              <a:rPr lang="en-US" altLang="ko-KR" dirty="0"/>
              <a:t>first</a:t>
            </a:r>
            <a:r>
              <a:rPr lang="ko-KR" altLang="en-US" dirty="0"/>
              <a:t>를 전하면 </a:t>
            </a:r>
            <a:r>
              <a:rPr lang="ko-KR" altLang="en-US" dirty="0" err="1"/>
              <a:t>먼저나온것이</a:t>
            </a:r>
            <a:r>
              <a:rPr lang="ko-KR" altLang="en-US" dirty="0"/>
              <a:t> 더 높은 순위로 매겨줍니다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어센딩을</a:t>
            </a:r>
            <a:r>
              <a:rPr lang="ko-KR" altLang="en-US" dirty="0"/>
              <a:t> </a:t>
            </a:r>
            <a:r>
              <a:rPr lang="ko-KR" altLang="en-US" dirty="0" err="1"/>
              <a:t>폴스로</a:t>
            </a:r>
            <a:r>
              <a:rPr lang="ko-KR" altLang="en-US" dirty="0"/>
              <a:t> 전하면 </a:t>
            </a:r>
            <a:r>
              <a:rPr lang="ko-KR" altLang="en-US" dirty="0" err="1"/>
              <a:t>내림차순이됩니다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40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r>
              <a:rPr lang="ko-KR" altLang="en-US" dirty="0"/>
              <a:t>을 </a:t>
            </a:r>
            <a:r>
              <a:rPr lang="en-US" altLang="ko-KR" dirty="0" err="1"/>
              <a:t>DataFrame</a:t>
            </a:r>
            <a:r>
              <a:rPr lang="ko-KR" altLang="en-US" dirty="0"/>
              <a:t>을 사용해 정의하고 </a:t>
            </a:r>
            <a:r>
              <a:rPr lang="en-US" altLang="ko-KR" dirty="0"/>
              <a:t>rank</a:t>
            </a:r>
            <a:r>
              <a:rPr lang="ko-KR" altLang="en-US" dirty="0"/>
              <a:t>메서드를 사용해 순위를 매길 수 있습니다</a:t>
            </a:r>
            <a:r>
              <a:rPr lang="en-US" altLang="ko-KR" dirty="0"/>
              <a:t>. </a:t>
            </a:r>
            <a:r>
              <a:rPr lang="ko-KR" altLang="en-US" dirty="0"/>
              <a:t>순위와 </a:t>
            </a:r>
            <a:r>
              <a:rPr lang="ko-KR" altLang="en-US" dirty="0" err="1"/>
              <a:t>동률릉</a:t>
            </a:r>
            <a:r>
              <a:rPr lang="ko-KR" altLang="en-US" dirty="0"/>
              <a:t> 처리하는 메서드는 다음과 같습니다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75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중복색인에 대해서 하겠습니다</a:t>
            </a:r>
            <a:r>
              <a:rPr lang="en-US" altLang="ko-KR" dirty="0"/>
              <a:t>. Panda</a:t>
            </a:r>
            <a:r>
              <a:rPr lang="ko-KR" altLang="en-US" dirty="0"/>
              <a:t>의 많음 </a:t>
            </a:r>
            <a:r>
              <a:rPr lang="ko-KR" altLang="en-US" dirty="0" err="1"/>
              <a:t>함수들에서</a:t>
            </a:r>
            <a:r>
              <a:rPr lang="ko-KR" altLang="en-US" dirty="0"/>
              <a:t> 색인 값이 </a:t>
            </a:r>
            <a:r>
              <a:rPr lang="ko-KR" altLang="en-US" dirty="0" err="1"/>
              <a:t>유일해야할</a:t>
            </a:r>
            <a:r>
              <a:rPr lang="ko-KR" altLang="en-US" dirty="0"/>
              <a:t> 의무는 없습니다</a:t>
            </a:r>
            <a:r>
              <a:rPr lang="en-US" altLang="ko-KR" dirty="0"/>
              <a:t>. </a:t>
            </a:r>
            <a:r>
              <a:rPr lang="ko-KR" altLang="en-US" dirty="0"/>
              <a:t>이제 중복색인에 대해 실습해 보겠습니다</a:t>
            </a:r>
            <a:r>
              <a:rPr lang="en-US" altLang="ko-KR" dirty="0"/>
              <a:t>. Obj</a:t>
            </a:r>
            <a:r>
              <a:rPr lang="ko-KR" altLang="en-US" dirty="0"/>
              <a:t>를 다음과 같이 </a:t>
            </a:r>
            <a:r>
              <a:rPr lang="ko-KR" altLang="en-US" dirty="0" err="1"/>
              <a:t>정으해</a:t>
            </a:r>
            <a:r>
              <a:rPr lang="ko-KR" altLang="en-US" dirty="0"/>
              <a:t> 보겠습니다 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44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Is_unique</a:t>
            </a:r>
            <a:r>
              <a:rPr lang="en-US" altLang="ko-KR" dirty="0"/>
              <a:t> </a:t>
            </a:r>
            <a:r>
              <a:rPr lang="ko-KR" altLang="en-US" dirty="0"/>
              <a:t>메서드는 해당 값이 유일한지 아닌지를 알려줍니다 </a:t>
            </a:r>
            <a:r>
              <a:rPr lang="en-US" altLang="ko-KR" dirty="0"/>
              <a:t>.</a:t>
            </a:r>
            <a:r>
              <a:rPr lang="ko-KR" altLang="en-US" dirty="0"/>
              <a:t>색인 값이 </a:t>
            </a:r>
            <a:r>
              <a:rPr lang="ko-KR" altLang="en-US" dirty="0" err="1"/>
              <a:t>중복됮</a:t>
            </a:r>
            <a:r>
              <a:rPr lang="ko-KR" altLang="en-US" dirty="0"/>
              <a:t> </a:t>
            </a:r>
            <a:r>
              <a:rPr lang="ko-KR" altLang="en-US" dirty="0" err="1"/>
              <a:t>안흔다면</a:t>
            </a:r>
            <a:r>
              <a:rPr lang="ko-KR" altLang="en-US" dirty="0"/>
              <a:t> 스칼라 값이 반환되지만</a:t>
            </a:r>
            <a:r>
              <a:rPr lang="en-US" altLang="ko-KR" dirty="0"/>
              <a:t>, </a:t>
            </a:r>
            <a:r>
              <a:rPr lang="ko-KR" altLang="en-US" dirty="0"/>
              <a:t>중복된다면 </a:t>
            </a:r>
            <a:r>
              <a:rPr lang="en-US" altLang="ko-KR" dirty="0"/>
              <a:t>Series</a:t>
            </a:r>
            <a:r>
              <a:rPr lang="ko-KR" altLang="en-US" dirty="0"/>
              <a:t>로 </a:t>
            </a:r>
            <a:r>
              <a:rPr lang="ko-KR" altLang="en-US" dirty="0" err="1"/>
              <a:t>반환합낟</a:t>
            </a:r>
            <a:r>
              <a:rPr lang="en-US" altLang="ko-KR" dirty="0"/>
              <a:t>. </a:t>
            </a:r>
            <a:r>
              <a:rPr lang="ko-KR" altLang="en-US" dirty="0"/>
              <a:t>이는 라벨이 반복되는 지에 여부에 따라 색인을 </a:t>
            </a:r>
            <a:r>
              <a:rPr lang="ko-KR" altLang="en-US" dirty="0" err="1"/>
              <a:t>이요해서</a:t>
            </a:r>
            <a:r>
              <a:rPr lang="ko-KR" altLang="en-US" dirty="0"/>
              <a:t> 선택한 결과가 다를 수 있기 때문에 코드를 복잡하게 만들 수 있습니다 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Df</a:t>
            </a:r>
            <a:r>
              <a:rPr lang="ko-KR" altLang="en-US" dirty="0"/>
              <a:t>를 </a:t>
            </a:r>
            <a:r>
              <a:rPr lang="en-US" altLang="ko-KR" dirty="0" err="1"/>
              <a:t>dataframe</a:t>
            </a:r>
            <a:r>
              <a:rPr lang="ko-KR" altLang="en-US" dirty="0"/>
              <a:t>을 이용해 다음과 같이 정의했습니다</a:t>
            </a:r>
            <a:r>
              <a:rPr lang="en-US" altLang="ko-KR" dirty="0"/>
              <a:t>. Loc</a:t>
            </a:r>
            <a:r>
              <a:rPr lang="ko-KR" altLang="en-US" dirty="0" err="1"/>
              <a:t>매서드를사용하면</a:t>
            </a:r>
            <a:r>
              <a:rPr lang="ko-KR" altLang="en-US" dirty="0"/>
              <a:t> 색인이 </a:t>
            </a:r>
            <a:r>
              <a:rPr lang="en-US" altLang="ko-KR" dirty="0"/>
              <a:t>b</a:t>
            </a:r>
            <a:r>
              <a:rPr lang="ko-KR" altLang="en-US" dirty="0"/>
              <a:t>인 데이터를 출력해줍니다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19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기술 </a:t>
            </a:r>
            <a:r>
              <a:rPr lang="ko-KR" altLang="en-US" dirty="0" err="1"/>
              <a:t>통게</a:t>
            </a:r>
            <a:r>
              <a:rPr lang="ko-KR" altLang="en-US" dirty="0"/>
              <a:t> 계산과 요약에 대해 실습해보겠습니다 </a:t>
            </a:r>
            <a:r>
              <a:rPr lang="en-US" altLang="ko-KR" dirty="0"/>
              <a:t>.panda</a:t>
            </a:r>
            <a:r>
              <a:rPr lang="ko-KR" altLang="en-US" dirty="0"/>
              <a:t>객체는 일반적인 수학 메서드와 통계 메서드를 가지고 있습니다</a:t>
            </a:r>
            <a:r>
              <a:rPr lang="en-US" altLang="ko-KR" dirty="0"/>
              <a:t>. Df</a:t>
            </a:r>
            <a:r>
              <a:rPr lang="ko-KR" altLang="en-US" dirty="0"/>
              <a:t>를 </a:t>
            </a:r>
            <a:r>
              <a:rPr lang="en-US" altLang="ko-KR" dirty="0" err="1"/>
              <a:t>DataFrmae</a:t>
            </a:r>
            <a:r>
              <a:rPr lang="ko-KR" altLang="en-US" dirty="0"/>
              <a:t>을 정의하고 </a:t>
            </a:r>
            <a:r>
              <a:rPr lang="en-US" altLang="ko-KR" dirty="0"/>
              <a:t>sum </a:t>
            </a:r>
            <a:r>
              <a:rPr lang="ko-KR" altLang="en-US" dirty="0" err="1"/>
              <a:t>메서드릉</a:t>
            </a:r>
            <a:r>
              <a:rPr lang="ko-KR" altLang="en-US" dirty="0"/>
              <a:t> 사용하면 다음과 같이 </a:t>
            </a:r>
            <a:r>
              <a:rPr lang="en-US" altLang="ko-KR" dirty="0"/>
              <a:t>series</a:t>
            </a:r>
            <a:r>
              <a:rPr lang="ko-KR" altLang="en-US" dirty="0"/>
              <a:t>를 반환합니다 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sum</a:t>
            </a:r>
            <a:r>
              <a:rPr lang="ko-KR" altLang="en-US" dirty="0"/>
              <a:t>에 </a:t>
            </a:r>
            <a:r>
              <a:rPr lang="en-US" altLang="ko-KR" dirty="0"/>
              <a:t>axis=</a:t>
            </a:r>
            <a:r>
              <a:rPr lang="ko-KR" altLang="en-US" dirty="0"/>
              <a:t>컬럼 </a:t>
            </a:r>
            <a:r>
              <a:rPr lang="en-US" altLang="ko-KR" dirty="0"/>
              <a:t>axis= 1</a:t>
            </a:r>
            <a:r>
              <a:rPr lang="ko-KR" altLang="en-US" dirty="0"/>
              <a:t>옵션을 전하면 각 열의 합을 반환합니다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14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Mean</a:t>
            </a:r>
            <a:r>
              <a:rPr lang="ko-KR" altLang="en-US" dirty="0"/>
              <a:t>은 평균을 알려주는데 이 때 </a:t>
            </a:r>
            <a:r>
              <a:rPr lang="en-US" altLang="ko-KR" dirty="0" err="1"/>
              <a:t>skipna</a:t>
            </a:r>
            <a:r>
              <a:rPr lang="ko-KR" altLang="en-US" dirty="0"/>
              <a:t>는 누락된 값을 제외할 것인지에 대한 옵션입니다</a:t>
            </a:r>
            <a:r>
              <a:rPr lang="en-US" altLang="ko-KR" dirty="0"/>
              <a:t>. </a:t>
            </a:r>
            <a:r>
              <a:rPr lang="ko-KR" altLang="en-US" dirty="0"/>
              <a:t>기본값을 </a:t>
            </a:r>
            <a:r>
              <a:rPr lang="en-US" altLang="ko-KR" dirty="0"/>
              <a:t>True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Idxmin</a:t>
            </a:r>
            <a:r>
              <a:rPr lang="ko-KR" altLang="en-US" dirty="0"/>
              <a:t>이나 </a:t>
            </a:r>
            <a:r>
              <a:rPr lang="en-US" altLang="ko-KR" dirty="0" err="1"/>
              <a:t>idxmax</a:t>
            </a:r>
            <a:r>
              <a:rPr lang="ko-KR" altLang="en-US" dirty="0"/>
              <a:t>같은 </a:t>
            </a:r>
            <a:r>
              <a:rPr lang="ko-KR" altLang="en-US" dirty="0" err="1"/>
              <a:t>매서드는</a:t>
            </a:r>
            <a:r>
              <a:rPr lang="ko-KR" altLang="en-US" dirty="0"/>
              <a:t> </a:t>
            </a:r>
            <a:r>
              <a:rPr lang="ko-KR" altLang="en-US" dirty="0" err="1"/>
              <a:t>최솟갑</a:t>
            </a:r>
            <a:r>
              <a:rPr lang="ko-KR" altLang="en-US" dirty="0"/>
              <a:t> 혹은 최댓값을 가지고 있는 색인 값을 반환합니다</a:t>
            </a:r>
            <a:r>
              <a:rPr lang="en-US" altLang="ko-KR" dirty="0"/>
              <a:t>. </a:t>
            </a:r>
            <a:r>
              <a:rPr lang="en-US" altLang="ko-KR" dirty="0" err="1"/>
              <a:t>Cumsum</a:t>
            </a:r>
            <a:r>
              <a:rPr lang="ko-KR" altLang="en-US" dirty="0"/>
              <a:t>은 축적한 값을 </a:t>
            </a:r>
            <a:r>
              <a:rPr lang="ko-KR" altLang="en-US" dirty="0" err="1"/>
              <a:t>반환해줍니ㅏㄷ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산술연산과 데이터 정렬입니다</a:t>
            </a:r>
            <a:r>
              <a:rPr lang="en-US" altLang="ko-KR" dirty="0"/>
              <a:t>. Pandas</a:t>
            </a:r>
            <a:r>
              <a:rPr lang="ko-KR" altLang="en-US" dirty="0"/>
              <a:t>에서 가장 중요한 기능 중 하나는 다른 색인을 가지고 있는 </a:t>
            </a:r>
            <a:r>
              <a:rPr lang="ko-KR" altLang="en-US" dirty="0" err="1"/>
              <a:t>객체간의</a:t>
            </a:r>
            <a:r>
              <a:rPr lang="ko-KR" altLang="en-US" dirty="0"/>
              <a:t> 산술 연산입니다</a:t>
            </a:r>
            <a:r>
              <a:rPr lang="en-US" altLang="ko-KR" dirty="0"/>
              <a:t>. </a:t>
            </a:r>
            <a:r>
              <a:rPr lang="ko-KR" altLang="en-US" dirty="0"/>
              <a:t>이를 실습해 보기 위해</a:t>
            </a:r>
            <a:r>
              <a:rPr lang="en-US" altLang="ko-KR" dirty="0"/>
              <a:t> </a:t>
            </a:r>
            <a:r>
              <a:rPr lang="ko-KR" altLang="en-US" dirty="0"/>
              <a:t>일단 </a:t>
            </a:r>
            <a:r>
              <a:rPr lang="en-US" altLang="ko-KR" dirty="0"/>
              <a:t>pandas</a:t>
            </a:r>
            <a:r>
              <a:rPr lang="ko-KR" altLang="en-US" dirty="0"/>
              <a:t>와 </a:t>
            </a:r>
            <a:r>
              <a:rPr lang="en-US" altLang="ko-KR" dirty="0" err="1"/>
              <a:t>numpy</a:t>
            </a:r>
            <a:r>
              <a:rPr lang="ko-KR" altLang="en-US" dirty="0"/>
              <a:t>이를 불러왔습니다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describe </a:t>
            </a:r>
            <a:r>
              <a:rPr lang="ko-KR" altLang="en-US" dirty="0"/>
              <a:t>메서드는 한번에 여러 개의 통계 결과를 만들어 냅니다</a:t>
            </a:r>
            <a:r>
              <a:rPr lang="en-US" altLang="ko-KR" dirty="0"/>
              <a:t>. </a:t>
            </a:r>
            <a:r>
              <a:rPr lang="ko-KR" altLang="en-US" dirty="0"/>
              <a:t>수치 데이터가 아닐 경우 </a:t>
            </a:r>
            <a:r>
              <a:rPr lang="en-US" altLang="ko-KR" dirty="0"/>
              <a:t>describe</a:t>
            </a:r>
            <a:r>
              <a:rPr lang="ko-KR" altLang="en-US" dirty="0"/>
              <a:t>는 다른 요약 통계를 생성합니다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43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 통계 관련 메서드들입니다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8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상관관계와 공분산에 대해 실습해보겠습니다</a:t>
            </a:r>
            <a:r>
              <a:rPr lang="en-US" altLang="ko-KR" dirty="0"/>
              <a:t>. </a:t>
            </a:r>
            <a:r>
              <a:rPr lang="ko-KR" altLang="en-US" dirty="0"/>
              <a:t>상관관계와 공분산은 두 쌍의 인지가 필요합니다</a:t>
            </a:r>
            <a:r>
              <a:rPr lang="en-US" altLang="ko-KR" dirty="0"/>
              <a:t>. </a:t>
            </a:r>
            <a:r>
              <a:rPr lang="ko-KR" altLang="en-US" dirty="0"/>
              <a:t>이번 실습에서는 야후</a:t>
            </a:r>
            <a:r>
              <a:rPr lang="en-US" altLang="ko-KR" dirty="0"/>
              <a:t>!</a:t>
            </a:r>
            <a:r>
              <a:rPr lang="ko-KR" altLang="en-US" dirty="0"/>
              <a:t>에서 금융 정보를 받아와서 진행했습니다</a:t>
            </a:r>
            <a:r>
              <a:rPr lang="en-US" altLang="ko-KR" dirty="0"/>
              <a:t>. </a:t>
            </a:r>
            <a:r>
              <a:rPr lang="en-US" altLang="ko-KR" dirty="0" err="1"/>
              <a:t>Conda</a:t>
            </a:r>
            <a:r>
              <a:rPr lang="ko-KR" altLang="en-US" dirty="0"/>
              <a:t>를 통해 패키지를 다운 받고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을 만들었습니다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62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만든 데이터 프레임입니다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94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메서드를 사용해 퍼센트 변화율을 계산하고 </a:t>
            </a:r>
            <a:r>
              <a:rPr lang="en-US" altLang="ko-KR" dirty="0"/>
              <a:t>tail</a:t>
            </a:r>
            <a:r>
              <a:rPr lang="ko-KR" altLang="en-US" dirty="0"/>
              <a:t>을 통해 마지막 </a:t>
            </a:r>
            <a:r>
              <a:rPr lang="en-US" altLang="ko-KR" dirty="0"/>
              <a:t>5</a:t>
            </a:r>
            <a:r>
              <a:rPr lang="ko-KR" altLang="en-US" dirty="0"/>
              <a:t>줄을 </a:t>
            </a:r>
            <a:r>
              <a:rPr lang="ko-KR" altLang="en-US" dirty="0" err="1"/>
              <a:t>확인해봅니ㅏ다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60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Coor</a:t>
            </a:r>
            <a:r>
              <a:rPr lang="ko-KR" altLang="en-US" dirty="0"/>
              <a:t>메서드는 </a:t>
            </a:r>
            <a:r>
              <a:rPr lang="en-US" altLang="ko-KR" dirty="0" err="1"/>
              <a:t>na</a:t>
            </a:r>
            <a:r>
              <a:rPr lang="ko-KR" altLang="en-US" dirty="0"/>
              <a:t>가 아니면 정렬된 색인에서 연속하는 두 </a:t>
            </a:r>
            <a:r>
              <a:rPr lang="en-US" altLang="ko-KR" dirty="0" err="1"/>
              <a:t>Seiries</a:t>
            </a:r>
            <a:r>
              <a:rPr lang="ko-KR" altLang="en-US" dirty="0"/>
              <a:t>에 대해 상관관계를 계산하고 </a:t>
            </a:r>
            <a:r>
              <a:rPr lang="en-US" altLang="ko-KR" dirty="0" err="1"/>
              <a:t>cov</a:t>
            </a:r>
            <a:r>
              <a:rPr lang="ko-KR" altLang="en-US" dirty="0"/>
              <a:t>메서드는 공분산을 </a:t>
            </a:r>
            <a:r>
              <a:rPr lang="ko-KR" altLang="en-US" dirty="0" err="1"/>
              <a:t>계산합니ㅏㄷ</a:t>
            </a:r>
            <a:r>
              <a:rPr lang="en-US" altLang="ko-KR" dirty="0"/>
              <a:t>. </a:t>
            </a:r>
            <a:r>
              <a:rPr lang="ko-KR" altLang="en-US" dirty="0"/>
              <a:t>이 때 이름이 괜찮다면 다음과 같이도 가능합니다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03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에서 </a:t>
            </a:r>
            <a:r>
              <a:rPr lang="en-US" altLang="ko-KR" dirty="0" err="1"/>
              <a:t>corr</a:t>
            </a:r>
            <a:r>
              <a:rPr lang="ko-KR" altLang="en-US" dirty="0"/>
              <a:t>과 </a:t>
            </a:r>
            <a:r>
              <a:rPr lang="en-US" altLang="ko-KR" dirty="0" err="1"/>
              <a:t>cov</a:t>
            </a:r>
            <a:r>
              <a:rPr lang="ko-KR" altLang="en-US" dirty="0"/>
              <a:t>메서드는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행렬에서 상관관계와 공분산을 계산합니다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4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의 </a:t>
            </a:r>
            <a:r>
              <a:rPr lang="en-US" altLang="ko-KR" dirty="0" err="1"/>
              <a:t>coorwith</a:t>
            </a:r>
            <a:r>
              <a:rPr lang="en-US" altLang="ko-KR" dirty="0"/>
              <a:t> </a:t>
            </a:r>
            <a:r>
              <a:rPr lang="ko-KR" altLang="en-US" dirty="0"/>
              <a:t>메서드를 사용하면 다른</a:t>
            </a:r>
            <a:r>
              <a:rPr lang="en-US" altLang="ko-KR" dirty="0"/>
              <a:t> series</a:t>
            </a:r>
            <a:r>
              <a:rPr lang="ko-KR" altLang="en-US" dirty="0"/>
              <a:t>나 </a:t>
            </a:r>
            <a:r>
              <a:rPr lang="en-US" altLang="ko-KR" dirty="0" err="1"/>
              <a:t>dataframe</a:t>
            </a:r>
            <a:r>
              <a:rPr lang="ko-KR" altLang="en-US" dirty="0"/>
              <a:t>과의 상관관계를 계산합니다</a:t>
            </a:r>
            <a:r>
              <a:rPr lang="en-US" altLang="ko-KR" dirty="0"/>
              <a:t>. Series</a:t>
            </a:r>
            <a:r>
              <a:rPr lang="ko-KR" altLang="en-US" dirty="0"/>
              <a:t>를 넘기면 각 열에 대해 계산한 상관관계를 담고 있는 </a:t>
            </a:r>
            <a:r>
              <a:rPr lang="en-US" altLang="ko-KR" dirty="0"/>
              <a:t>Series</a:t>
            </a:r>
            <a:r>
              <a:rPr lang="ko-KR" altLang="en-US" dirty="0"/>
              <a:t>를 반환합니다</a:t>
            </a:r>
            <a:r>
              <a:rPr lang="en-US" altLang="ko-KR" dirty="0"/>
              <a:t>. </a:t>
            </a:r>
            <a:r>
              <a:rPr lang="en-US" altLang="ko-KR" dirty="0" err="1"/>
              <a:t>Dataframe</a:t>
            </a:r>
            <a:r>
              <a:rPr lang="ko-KR" altLang="en-US" dirty="0"/>
              <a:t>을</a:t>
            </a:r>
            <a:r>
              <a:rPr lang="en-US" altLang="ko-KR" dirty="0"/>
              <a:t> s</a:t>
            </a:r>
            <a:r>
              <a:rPr lang="ko-KR" altLang="en-US" dirty="0"/>
              <a:t>넘기면 맞아떨어지는 열에 이름에 대한 상관관계를 계산합니다</a:t>
            </a:r>
            <a:r>
              <a:rPr lang="en-US" altLang="ko-KR" dirty="0"/>
              <a:t>. </a:t>
            </a:r>
            <a:r>
              <a:rPr lang="ko-KR" altLang="en-US" dirty="0"/>
              <a:t>위는 시가총액의 퍼센트 변화율에 대한 상관관계를 계산해 </a:t>
            </a:r>
            <a:r>
              <a:rPr lang="ko-KR" altLang="en-US" dirty="0" err="1"/>
              <a:t>본것입니다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701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Corrwith</a:t>
            </a:r>
            <a:r>
              <a:rPr lang="ko-KR" altLang="en-US" dirty="0"/>
              <a:t>메서드에 </a:t>
            </a:r>
            <a:r>
              <a:rPr lang="en-US" altLang="ko-KR" dirty="0"/>
              <a:t>axis=1 </a:t>
            </a:r>
            <a:r>
              <a:rPr lang="ko-KR" altLang="en-US" dirty="0"/>
              <a:t>이라는 옵션을 넘기면 열에 대한 상관관계와 공분산을 </a:t>
            </a:r>
            <a:r>
              <a:rPr lang="ko-KR" altLang="en-US" dirty="0" err="1"/>
              <a:t>계산합니ㅏ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940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유일값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값세기</a:t>
            </a:r>
            <a:r>
              <a:rPr lang="en-US" altLang="ko-KR" dirty="0"/>
              <a:t>, </a:t>
            </a:r>
            <a:r>
              <a:rPr lang="ko-KR" altLang="en-US" dirty="0"/>
              <a:t>멤버십에 대해 실습해보겠습니다</a:t>
            </a:r>
            <a:r>
              <a:rPr lang="en-US" altLang="ko-KR" dirty="0"/>
              <a:t>. Obj</a:t>
            </a:r>
            <a:r>
              <a:rPr lang="ko-KR" altLang="en-US" dirty="0"/>
              <a:t>를 다음과 같이 정의하고 </a:t>
            </a:r>
            <a:r>
              <a:rPr lang="en-US" altLang="ko-KR" dirty="0"/>
              <a:t>unique</a:t>
            </a:r>
            <a:r>
              <a:rPr lang="ko-KR" altLang="en-US" dirty="0" err="1"/>
              <a:t>매서드를</a:t>
            </a:r>
            <a:r>
              <a:rPr lang="ko-KR" altLang="en-US" dirty="0"/>
              <a:t> 사용하면 중복되는 값을 제거하고 </a:t>
            </a:r>
            <a:r>
              <a:rPr lang="ko-KR" altLang="en-US" dirty="0" err="1"/>
              <a:t>유일값만</a:t>
            </a:r>
            <a:r>
              <a:rPr lang="ko-KR" altLang="en-US" dirty="0"/>
              <a:t> 담고 있는 </a:t>
            </a:r>
            <a:r>
              <a:rPr lang="en-US" altLang="ko-KR" dirty="0"/>
              <a:t>series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반환합니다</a:t>
            </a:r>
            <a:r>
              <a:rPr lang="en-US" altLang="ko-KR" dirty="0"/>
              <a:t>. </a:t>
            </a:r>
            <a:r>
              <a:rPr lang="en-US" altLang="ko-KR" dirty="0" err="1"/>
              <a:t>Value_counts</a:t>
            </a:r>
            <a:r>
              <a:rPr lang="ko-KR" altLang="en-US" dirty="0"/>
              <a:t>메서드를 사용하면 </a:t>
            </a:r>
            <a:r>
              <a:rPr lang="en-US" altLang="ko-KR" dirty="0"/>
              <a:t>Series</a:t>
            </a:r>
            <a:r>
              <a:rPr lang="ko-KR" altLang="en-US" dirty="0"/>
              <a:t>에서 도수를 계산하여 </a:t>
            </a:r>
            <a:r>
              <a:rPr lang="ko-KR" altLang="en-US" dirty="0" err="1"/>
              <a:t>반환합ㄴ디ㅏ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5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시리즈 두개 </a:t>
            </a:r>
            <a:r>
              <a:rPr lang="en-US" altLang="ko-KR" dirty="0"/>
              <a:t>s1,</a:t>
            </a:r>
            <a:r>
              <a:rPr lang="ko-KR" altLang="en-US" dirty="0"/>
              <a:t> </a:t>
            </a:r>
            <a:r>
              <a:rPr lang="en-US" altLang="ko-KR" dirty="0"/>
              <a:t>s2</a:t>
            </a:r>
            <a:r>
              <a:rPr lang="ko-KR" altLang="en-US" dirty="0"/>
              <a:t>를 만들어 줍니다</a:t>
            </a:r>
            <a:r>
              <a:rPr lang="en-US" altLang="ko-KR" dirty="0"/>
              <a:t>. </a:t>
            </a:r>
            <a:r>
              <a:rPr lang="ko-KR" altLang="en-US" dirty="0"/>
              <a:t>그리고 이를 더해보면 서로 겹치는 색인이 없는 경우 데이터 값이 </a:t>
            </a:r>
            <a:r>
              <a:rPr lang="en-US" altLang="ko-KR" dirty="0"/>
              <a:t>Nan</a:t>
            </a:r>
            <a:r>
              <a:rPr lang="ko-KR" altLang="en-US" dirty="0"/>
              <a:t> 값이 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4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Isin</a:t>
            </a:r>
            <a:r>
              <a:rPr lang="ko-KR" altLang="en-US" dirty="0"/>
              <a:t>메서드는 어떤 값이 </a:t>
            </a:r>
            <a:r>
              <a:rPr lang="en-US" altLang="ko-KR" dirty="0" err="1"/>
              <a:t>seires</a:t>
            </a:r>
            <a:r>
              <a:rPr lang="ko-KR" altLang="en-US" dirty="0" err="1"/>
              <a:t>ㄹ에</a:t>
            </a:r>
            <a:r>
              <a:rPr lang="ko-KR" altLang="en-US" dirty="0"/>
              <a:t> 존재하는 지 </a:t>
            </a:r>
            <a:r>
              <a:rPr lang="ko-KR" altLang="en-US" dirty="0" err="1"/>
              <a:t>나타네는</a:t>
            </a:r>
            <a:r>
              <a:rPr lang="ko-KR" altLang="en-US" dirty="0"/>
              <a:t> </a:t>
            </a:r>
            <a:r>
              <a:rPr lang="ko-KR" altLang="en-US" dirty="0" err="1"/>
              <a:t>불리언</a:t>
            </a:r>
            <a:r>
              <a:rPr lang="ko-KR" altLang="en-US" dirty="0"/>
              <a:t> 벡터를 </a:t>
            </a:r>
            <a:r>
              <a:rPr lang="ko-KR" altLang="en-US" dirty="0" err="1"/>
              <a:t>반환하흔데</a:t>
            </a:r>
            <a:r>
              <a:rPr lang="en-US" altLang="ko-KR" dirty="0"/>
              <a:t>, </a:t>
            </a:r>
            <a:r>
              <a:rPr lang="ko-KR" altLang="en-US" dirty="0"/>
              <a:t>시리즈나 </a:t>
            </a:r>
            <a:r>
              <a:rPr lang="en-US" altLang="ko-KR" dirty="0" err="1"/>
              <a:t>datafrmae</a:t>
            </a:r>
            <a:r>
              <a:rPr lang="ko-KR" altLang="en-US" dirty="0"/>
              <a:t>의 열에서 값을 골라내고 싶을 때 유용하게 사용할 수 </a:t>
            </a:r>
            <a:r>
              <a:rPr lang="ko-KR" altLang="en-US" dirty="0" err="1"/>
              <a:t>있습ㄴ디ㅏ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85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To_match</a:t>
            </a:r>
            <a:r>
              <a:rPr lang="ko-KR" altLang="en-US" dirty="0"/>
              <a:t>와 유니크 발을 다음과 같이 정의하고 </a:t>
            </a:r>
            <a:r>
              <a:rPr lang="en-US" altLang="ko-KR" dirty="0" err="1"/>
              <a:t>index.get_indexer</a:t>
            </a:r>
            <a:r>
              <a:rPr lang="ko-KR" altLang="en-US" dirty="0"/>
              <a:t>메서드를 </a:t>
            </a:r>
            <a:r>
              <a:rPr lang="ko-KR" altLang="en-US" dirty="0" err="1"/>
              <a:t>사욜하면</a:t>
            </a:r>
            <a:r>
              <a:rPr lang="ko-KR" altLang="en-US" dirty="0"/>
              <a:t> </a:t>
            </a:r>
            <a:r>
              <a:rPr lang="ko-KR" altLang="en-US" dirty="0" err="1"/>
              <a:t>여러값이</a:t>
            </a:r>
            <a:r>
              <a:rPr lang="ko-KR" altLang="en-US" dirty="0"/>
              <a:t> 들어있는 배열에서 유일한 값의 색인 배열을 구할 수 </a:t>
            </a:r>
            <a:r>
              <a:rPr lang="ko-KR" altLang="en-US" dirty="0" err="1"/>
              <a:t>있습ㄴ디ㅏ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739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다음과 같이 </a:t>
            </a:r>
            <a:r>
              <a:rPr lang="ko-KR" altLang="en-US" dirty="0" err="1"/>
              <a:t>정의하곻</a:t>
            </a:r>
            <a:r>
              <a:rPr lang="ko-KR" altLang="en-US" dirty="0"/>
              <a:t> </a:t>
            </a:r>
            <a:r>
              <a:rPr lang="en-US" altLang="ko-KR" dirty="0"/>
              <a:t>apply</a:t>
            </a:r>
            <a:r>
              <a:rPr lang="ko-KR" altLang="en-US" dirty="0"/>
              <a:t>를 사용해 </a:t>
            </a:r>
            <a:r>
              <a:rPr lang="en-US" altLang="ko-KR" dirty="0"/>
              <a:t>pd. </a:t>
            </a:r>
            <a:r>
              <a:rPr lang="en-US" altLang="ko-KR" dirty="0" err="1"/>
              <a:t>Value_counts</a:t>
            </a:r>
            <a:r>
              <a:rPr lang="ko-KR" altLang="en-US" dirty="0"/>
              <a:t> 함수를 적용하면 내림차순으로 정렬해줍니다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237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산술 연산은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에서도 가능합니다</a:t>
            </a:r>
            <a:r>
              <a:rPr lang="en-US" altLang="ko-KR" dirty="0"/>
              <a:t>. </a:t>
            </a:r>
            <a:r>
              <a:rPr lang="en-US" altLang="ko-KR" dirty="0" err="1"/>
              <a:t>DataFrame</a:t>
            </a:r>
            <a:r>
              <a:rPr lang="ko-KR" altLang="en-US" dirty="0"/>
              <a:t>인 </a:t>
            </a:r>
            <a:r>
              <a:rPr lang="en-US" altLang="ko-KR" dirty="0"/>
              <a:t>df1</a:t>
            </a:r>
            <a:r>
              <a:rPr lang="ko-KR" altLang="en-US" dirty="0"/>
              <a:t>과 </a:t>
            </a:r>
            <a:r>
              <a:rPr lang="en-US" altLang="ko-KR" dirty="0"/>
              <a:t>df2</a:t>
            </a:r>
            <a:r>
              <a:rPr lang="ko-KR" altLang="en-US" dirty="0"/>
              <a:t>를 만들어봅니다</a:t>
            </a:r>
            <a:r>
              <a:rPr lang="en-US" altLang="ko-KR" dirty="0"/>
              <a:t>. </a:t>
            </a:r>
            <a:r>
              <a:rPr lang="ko-KR" altLang="en-US" dirty="0"/>
              <a:t>이를 더해보면 이와 같습니다</a:t>
            </a:r>
            <a:r>
              <a:rPr lang="en-US" altLang="ko-KR" dirty="0"/>
              <a:t>. </a:t>
            </a:r>
            <a:r>
              <a:rPr lang="ko-KR" altLang="en-US" dirty="0"/>
              <a:t>같은 색인 값이 없으면 </a:t>
            </a:r>
            <a:r>
              <a:rPr lang="en-US" altLang="ko-KR" dirty="0"/>
              <a:t>nan</a:t>
            </a:r>
            <a:r>
              <a:rPr lang="ko-KR" altLang="en-US" dirty="0"/>
              <a:t>값이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5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이와 마찬가지로 공통되는 컬럼 라벨이나 로우 라벨이 </a:t>
            </a:r>
            <a:r>
              <a:rPr lang="ko-KR" altLang="en-US" dirty="0" err="1"/>
              <a:t>없능</a:t>
            </a:r>
            <a:r>
              <a:rPr lang="ko-KR" altLang="en-US" dirty="0"/>
              <a:t> </a:t>
            </a:r>
            <a:r>
              <a:rPr lang="en-US" altLang="ko-KR" dirty="0" err="1"/>
              <a:t>DataFrame</a:t>
            </a:r>
            <a:r>
              <a:rPr lang="ko-KR" altLang="en-US" dirty="0"/>
              <a:t>을 더하면 결과에 아무것도 나타나지 않습니다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63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메서드를 사용한 연산도 가능합니다 </a:t>
            </a:r>
            <a:r>
              <a:rPr lang="en-US" altLang="ko-KR" dirty="0"/>
              <a:t>. </a:t>
            </a:r>
            <a:r>
              <a:rPr lang="en-US" altLang="ko-KR" dirty="0" err="1"/>
              <a:t>Fill_value</a:t>
            </a:r>
            <a:r>
              <a:rPr lang="ko-KR" altLang="en-US" dirty="0"/>
              <a:t>값을 인자로 전달하면 </a:t>
            </a:r>
            <a:r>
              <a:rPr lang="en-US" altLang="ko-KR" dirty="0"/>
              <a:t>nan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으로 전달해 계산합니다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1/df1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rdiv</a:t>
            </a:r>
            <a:r>
              <a:rPr lang="en-US" altLang="ko-KR" dirty="0"/>
              <a:t>(1) </a:t>
            </a:r>
            <a:r>
              <a:rPr lang="ko-KR" altLang="en-US" dirty="0"/>
              <a:t>메서드를 사용해도 같습니다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산술연산 메서드는 이와 같습니다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5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과 </a:t>
            </a:r>
            <a:r>
              <a:rPr lang="en-US" altLang="ko-KR" dirty="0"/>
              <a:t>Series </a:t>
            </a:r>
            <a:r>
              <a:rPr lang="ko-KR" altLang="en-US" dirty="0"/>
              <a:t>간의 연산도 가능합니다</a:t>
            </a:r>
            <a:r>
              <a:rPr lang="en-US" altLang="ko-KR" dirty="0"/>
              <a:t>. </a:t>
            </a:r>
            <a:r>
              <a:rPr lang="en-US" altLang="ko-KR" dirty="0" err="1"/>
              <a:t>Arr</a:t>
            </a:r>
            <a:r>
              <a:rPr lang="ko-KR" altLang="en-US" dirty="0"/>
              <a:t>을 다음과 같이 정의하고 </a:t>
            </a:r>
            <a:r>
              <a:rPr lang="en-US" altLang="ko-KR" dirty="0" err="1"/>
              <a:t>Arr</a:t>
            </a:r>
            <a:r>
              <a:rPr lang="ko-KR" altLang="en-US" dirty="0"/>
              <a:t>에서 </a:t>
            </a:r>
            <a:r>
              <a:rPr lang="en-US" altLang="ko-KR" dirty="0" err="1"/>
              <a:t>arr</a:t>
            </a:r>
            <a:r>
              <a:rPr lang="ko-KR" altLang="en-US" dirty="0"/>
              <a:t>의 첫번째 행을 빼면 다음과 같습니다 </a:t>
            </a:r>
            <a:r>
              <a:rPr lang="en-US" altLang="ko-KR" dirty="0"/>
              <a:t>. </a:t>
            </a:r>
            <a:r>
              <a:rPr lang="ko-KR" altLang="en-US" dirty="0"/>
              <a:t>계산결과는 각 행에 대해서 한 번씩</a:t>
            </a:r>
            <a:endParaRPr lang="en-US" altLang="ko-KR" dirty="0"/>
          </a:p>
          <a:p>
            <a:r>
              <a:rPr lang="ko-KR" altLang="en-US" dirty="0"/>
              <a:t>수행됩니다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브로드캐스팅이라고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4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Python for Data Analysis 5.2(p146~)~5.4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D9EFC-FC65-4A54-9C53-7129B958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307006"/>
            <a:ext cx="7294563" cy="47762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95E585-D893-4107-901A-8513DCD63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317" y="3218371"/>
            <a:ext cx="7918642" cy="23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F5663-2B03-4AB7-B53A-AD614305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845964"/>
            <a:ext cx="10998200" cy="34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4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EFD3C-8AEE-4F53-9754-E51D16FDC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2017082"/>
            <a:ext cx="8934450" cy="4067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F00517-AE6D-457C-A2C9-6DB5FCC5A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176" y="580754"/>
            <a:ext cx="4359364" cy="423254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8AF532-F350-44E2-8BBB-E6204902A380}"/>
              </a:ext>
            </a:extLst>
          </p:cNvPr>
          <p:cNvCxnSpPr>
            <a:cxnSpLocks/>
          </p:cNvCxnSpPr>
          <p:nvPr/>
        </p:nvCxnSpPr>
        <p:spPr>
          <a:xfrm flipH="1">
            <a:off x="4711700" y="1524000"/>
            <a:ext cx="1828800" cy="49308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8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함수 적용과 매핑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089B3-32BA-43F5-BC2C-BD9CEEC5DD14}"/>
              </a:ext>
            </a:extLst>
          </p:cNvPr>
          <p:cNvSpPr txBox="1"/>
          <p:nvPr/>
        </p:nvSpPr>
        <p:spPr>
          <a:xfrm>
            <a:off x="595039" y="1337315"/>
            <a:ext cx="721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pandas 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객체에도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NumPy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의 유니버설 함수를 적용할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F9CF1-E6BF-483F-9F1A-0D2DC48A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835130"/>
            <a:ext cx="6902724" cy="44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함수 적용과 매핑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B9592-4C20-42CC-8CF3-A2E32452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194307"/>
            <a:ext cx="6910661" cy="50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3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함수 적용과 매핑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DAA56-4976-4342-A7D5-60E3A6406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425575"/>
            <a:ext cx="8505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8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함수 적용과 매핑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3D4B70-24A8-4901-BD6F-00D2DB57B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6" t="-183" r="596" b="48504"/>
          <a:stretch/>
        </p:blipFill>
        <p:spPr>
          <a:xfrm>
            <a:off x="501650" y="1624621"/>
            <a:ext cx="5797550" cy="2871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2370A-6DD6-4608-B2BA-FCA3D1FBBF20}"/>
              </a:ext>
            </a:extLst>
          </p:cNvPr>
          <p:cNvSpPr txBox="1"/>
          <p:nvPr/>
        </p:nvSpPr>
        <p:spPr>
          <a:xfrm>
            <a:off x="501650" y="4560074"/>
            <a:ext cx="1091565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+mj-lt"/>
              </a:rPr>
              <a:t>applymap</a:t>
            </a:r>
            <a:r>
              <a:rPr lang="ko-KR" altLang="en-US" sz="2000" dirty="0">
                <a:latin typeface="+mj-lt"/>
              </a:rPr>
              <a:t>을 사용해 이와 같이 적용할 수 있다</a:t>
            </a:r>
            <a:r>
              <a:rPr lang="en-US" altLang="ko-KR" sz="2000" dirty="0">
                <a:latin typeface="+mj-lt"/>
              </a:rPr>
              <a:t>. </a:t>
            </a:r>
            <a:r>
              <a:rPr lang="ko-KR" altLang="en-US" sz="2000" dirty="0">
                <a:latin typeface="+mj-lt"/>
              </a:rPr>
              <a:t>이 메서드의 이름이 </a:t>
            </a:r>
            <a:r>
              <a:rPr lang="en-US" altLang="ko-KR" sz="2000" dirty="0" err="1">
                <a:latin typeface="+mj-lt"/>
              </a:rPr>
              <a:t>applymap</a:t>
            </a:r>
            <a:r>
              <a:rPr lang="ko-KR" altLang="en-US" sz="2000" dirty="0">
                <a:latin typeface="+mj-lt"/>
              </a:rPr>
              <a:t>인 이유는 </a:t>
            </a:r>
            <a:r>
              <a:rPr lang="en-US" altLang="ko-KR" sz="2000" dirty="0">
                <a:latin typeface="+mj-lt"/>
              </a:rPr>
              <a:t>Series</a:t>
            </a:r>
            <a:r>
              <a:rPr lang="ko-KR" altLang="en-US" sz="2000" dirty="0">
                <a:latin typeface="+mj-lt"/>
              </a:rPr>
              <a:t>는 각 원소에 적용할 함수를 지정하기 위한 </a:t>
            </a:r>
            <a:r>
              <a:rPr lang="en-US" altLang="ko-KR" sz="2000" dirty="0">
                <a:latin typeface="+mj-lt"/>
              </a:rPr>
              <a:t>map </a:t>
            </a:r>
            <a:r>
              <a:rPr lang="ko-KR" altLang="en-US" sz="2000" dirty="0">
                <a:latin typeface="+mj-lt"/>
              </a:rPr>
              <a:t>메서드를 가지고 있기 때문이다</a:t>
            </a:r>
            <a:r>
              <a:rPr lang="en-US" altLang="ko-KR" sz="2000" dirty="0">
                <a:latin typeface="+mj-lt"/>
              </a:rPr>
              <a:t>. </a:t>
            </a:r>
            <a:r>
              <a:rPr lang="ko-KR" altLang="en-US" sz="2000" dirty="0">
                <a:latin typeface="+mj-lt"/>
              </a:rPr>
              <a:t>이 때</a:t>
            </a:r>
            <a:r>
              <a:rPr lang="en-US" altLang="ko-KR" sz="2000" dirty="0">
                <a:latin typeface="+mj-lt"/>
              </a:rPr>
              <a:t>, map</a:t>
            </a:r>
            <a:r>
              <a:rPr lang="ko-KR" altLang="en-US" sz="2000" dirty="0">
                <a:latin typeface="+mj-lt"/>
              </a:rPr>
              <a:t>은 리스트의 요소를 지정된 함수로 처리해주는 함수입니다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C7B1E3-35A8-4BA1-BBB9-66FA40ACCC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69"/>
          <a:stretch/>
        </p:blipFill>
        <p:spPr>
          <a:xfrm>
            <a:off x="6705600" y="2037857"/>
            <a:ext cx="4977050" cy="20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정렬과 순위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1E3D1-7178-430C-B4E4-8814CA3B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466558"/>
            <a:ext cx="10581148" cy="28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0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정렬과 순위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9FA14-6B5D-40C0-8B0D-763239FA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178887"/>
            <a:ext cx="7458075" cy="299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266B25-A2A0-4BEF-AA9E-2F04D0A42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0" y="2453095"/>
            <a:ext cx="6078232" cy="36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7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정렬과 순위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843D11-7000-4C1E-8214-62D49702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216987"/>
            <a:ext cx="6961188" cy="48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5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411D-7F5B-4CF7-8BAF-EC124F5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CB13B-42AA-4FAA-98FF-2E2C0D3B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41" y="151288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산술 연산과 데이터 정렬 </a:t>
            </a:r>
            <a:r>
              <a:rPr lang="en-US" altLang="ko-KR" dirty="0"/>
              <a:t>– 5.2.5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함수 적용과 매핑 </a:t>
            </a:r>
            <a:r>
              <a:rPr lang="en-US" altLang="ko-KR" dirty="0"/>
              <a:t>- 5.2.6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정렬과 순위 </a:t>
            </a:r>
            <a:r>
              <a:rPr lang="en-US" altLang="ko-KR" dirty="0"/>
              <a:t>– 5.2.7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중복 색인 </a:t>
            </a:r>
            <a:r>
              <a:rPr lang="en-US" altLang="ko-KR" dirty="0"/>
              <a:t>– 5.2.8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기술 통계 계산과 요약 </a:t>
            </a:r>
            <a:r>
              <a:rPr lang="en-US" altLang="ko-KR" dirty="0"/>
              <a:t>– 5.3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상관관계와 공분산 </a:t>
            </a:r>
            <a:r>
              <a:rPr lang="en-US" altLang="ko-KR" dirty="0"/>
              <a:t>– 5.3.1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유일 값</a:t>
            </a:r>
            <a:r>
              <a:rPr lang="en-US" altLang="ko-KR" dirty="0"/>
              <a:t>, </a:t>
            </a:r>
            <a:r>
              <a:rPr lang="ko-KR" altLang="en-US" dirty="0"/>
              <a:t>값 세기</a:t>
            </a:r>
            <a:r>
              <a:rPr lang="en-US" altLang="ko-KR" dirty="0"/>
              <a:t>, </a:t>
            </a:r>
            <a:r>
              <a:rPr lang="ko-KR" altLang="en-US" dirty="0"/>
              <a:t>멤버십 </a:t>
            </a:r>
            <a:r>
              <a:rPr lang="en-US" altLang="ko-KR" dirty="0"/>
              <a:t>– 5.3.2</a:t>
            </a:r>
            <a:endParaRPr lang="ko-KR" altLang="en-US" dirty="0"/>
          </a:p>
          <a:p>
            <a:pPr marL="514350" indent="-514350">
              <a:lnSpc>
                <a:spcPct val="200000"/>
              </a:lnSpc>
              <a:buAutoNum type="arabicPeriod"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643C79D-3018-4AA1-B04F-78F4E2BEBB0B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8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정렬과 순위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B2E63-3441-4411-B8BC-F603B440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1413451"/>
            <a:ext cx="85629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정렬과 순위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EDDA1A-C46A-4D00-A275-23F0878B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211907"/>
            <a:ext cx="6618561" cy="26779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D56D7C-98DF-42F8-B761-C380B101F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679" y="1860114"/>
            <a:ext cx="8926282" cy="43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3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정렬과 순위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E0CF75-86D7-460D-9C1B-DB11B986A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9" y="1166187"/>
            <a:ext cx="5441291" cy="31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정렬과 순위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BB02DB-9D5F-4005-AD1D-0DCE18D1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00" y="2063750"/>
            <a:ext cx="6305550" cy="3390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8B8969-669E-4083-B087-C671F9B5C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93" y="1166187"/>
            <a:ext cx="5471246" cy="52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정렬과 순위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364C50-4856-4B7B-A0C2-BADAD3D6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230388"/>
            <a:ext cx="6745561" cy="50155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17E201-2CFE-4107-828D-9D0F94BAF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28" y="2625849"/>
            <a:ext cx="7205790" cy="22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7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 색인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8CC54-A5F6-4383-BF29-068DEB70450A}"/>
              </a:ext>
            </a:extLst>
          </p:cNvPr>
          <p:cNvSpPr txBox="1"/>
          <p:nvPr/>
        </p:nvSpPr>
        <p:spPr>
          <a:xfrm>
            <a:off x="595039" y="1340535"/>
            <a:ext cx="1090192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pandas</a:t>
            </a:r>
            <a:r>
              <a:rPr lang="ko-KR" altLang="en-US" sz="2400" b="0" i="0" dirty="0">
                <a:solidFill>
                  <a:srgbClr val="000000"/>
                </a:solidFill>
                <a:effectLst/>
              </a:rPr>
              <a:t>의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reindex </a:t>
            </a:r>
            <a:r>
              <a:rPr lang="ko-KR" altLang="en-US" sz="2400" b="0" i="0" dirty="0">
                <a:solidFill>
                  <a:srgbClr val="000000"/>
                </a:solidFill>
                <a:effectLst/>
              </a:rPr>
              <a:t>같은 많은 함수 들에서 색인 값이 유일해야 할 의무는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4E6A1C-1329-45D2-87F7-06CA111E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9" y="2223194"/>
            <a:ext cx="8115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3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 색인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F8D402-EEC7-4AA4-82F3-8AA16602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7" y="1369387"/>
            <a:ext cx="11226800" cy="48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2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 색인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73C6EA-927A-4472-92B7-C4FF00EC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166187"/>
            <a:ext cx="90297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17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기술 통계 계산과 요약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CFB2E0-D21E-434C-B440-BE50D713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0" y="1290638"/>
            <a:ext cx="5858850" cy="3447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8ABFEB-0B7F-4519-86B6-C2413F4A7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26540"/>
            <a:ext cx="7016750" cy="3898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C7410-4193-497D-B3B6-5CDEDC45758E}"/>
              </a:ext>
            </a:extLst>
          </p:cNvPr>
          <p:cNvSpPr txBox="1"/>
          <p:nvPr/>
        </p:nvSpPr>
        <p:spPr>
          <a:xfrm>
            <a:off x="6689855" y="1554646"/>
            <a:ext cx="4358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Pandas </a:t>
            </a:r>
            <a:r>
              <a:rPr lang="ko-KR" altLang="en-US" sz="2000" dirty="0"/>
              <a:t>객체는 일반적인 수학 메서드와 통계 메서드를 가지고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2820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기술 통계 계산과 요약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98A627-9616-478E-842A-A5B2B7C5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490981"/>
            <a:ext cx="7672661" cy="40212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2879D1-0386-478C-A6AB-672AEFC54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28" y="1490981"/>
            <a:ext cx="4322902" cy="30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4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52DF0-509A-4C47-9D9C-CB669D87321F}"/>
              </a:ext>
            </a:extLst>
          </p:cNvPr>
          <p:cNvSpPr txBox="1"/>
          <p:nvPr/>
        </p:nvSpPr>
        <p:spPr>
          <a:xfrm>
            <a:off x="731520" y="1591056"/>
            <a:ext cx="9944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Pandas</a:t>
            </a:r>
            <a:r>
              <a:rPr lang="ko-KR" altLang="en-US" sz="2400" dirty="0"/>
              <a:t>에서 가장 중요한 기능 중 하나는 다른 색인을 가지고 있는 객체 간의 산술 연산이다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F8F343-C088-43D2-BFBB-61DE1C79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2654130"/>
            <a:ext cx="7535151" cy="14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기술 통계 계산과 요약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F6C4B-012C-4F0A-A3E9-61259700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290720"/>
            <a:ext cx="5773738" cy="4461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3B418C-93B9-4DA7-B262-583554E1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307" y="715754"/>
            <a:ext cx="3944868" cy="3851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DD00E4-7718-4A02-A12D-D838FB277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676" y="4567015"/>
            <a:ext cx="5248464" cy="18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52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기술 통계 계산과 요약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03404-15EE-4880-A390-97980498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3" y="1097756"/>
            <a:ext cx="6908426" cy="257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380230-4546-46F1-AADA-CBAADA1D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897" y="2862129"/>
            <a:ext cx="6489703" cy="37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72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상관관계와 공분산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E84C8-4768-49B9-8DF6-212E8AE34E2B}"/>
              </a:ext>
            </a:extLst>
          </p:cNvPr>
          <p:cNvSpPr txBox="1"/>
          <p:nvPr/>
        </p:nvSpPr>
        <p:spPr>
          <a:xfrm>
            <a:off x="595039" y="1185474"/>
            <a:ext cx="1069526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상관 관계와 공분산은 두 쌍의 인자가 필요하다</a:t>
            </a:r>
            <a:r>
              <a:rPr lang="en-US" altLang="ko-KR" sz="2000" dirty="0"/>
              <a:t>. </a:t>
            </a:r>
            <a:r>
              <a:rPr lang="ko-KR" altLang="en-US" sz="2000" dirty="0"/>
              <a:t>두 쌍을 야후</a:t>
            </a:r>
            <a:r>
              <a:rPr lang="en-US" altLang="ko-KR" sz="2000" dirty="0"/>
              <a:t>!</a:t>
            </a:r>
            <a:r>
              <a:rPr lang="ko-KR" altLang="en-US" sz="2000" dirty="0"/>
              <a:t>에서 받아와서 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66AA2C-610E-4798-937D-57978A4D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679968"/>
            <a:ext cx="6934201" cy="48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90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상관관계와 공분산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2B3498-2D00-4951-8002-44600AC8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7" y="1166187"/>
            <a:ext cx="6170613" cy="4687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1DCEAE-EE31-4FCD-81FD-A14148DB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095" y="1004727"/>
            <a:ext cx="5303837" cy="47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44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상관관계와 공분산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98C001-468E-4ABF-99CC-151EA417B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263650"/>
            <a:ext cx="7980279" cy="46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4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상관관계와 공분산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5AAD43-C8A4-4BC1-9EEF-2F9DD5AE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1" y="1302952"/>
            <a:ext cx="11213403" cy="44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40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상관관계와 공분산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E27830-2254-4994-B091-76D26210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02" y="1178464"/>
            <a:ext cx="8077200" cy="50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1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상관관계와 공분산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53EDEA-A620-4509-8CE1-DA75D985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9" y="1424045"/>
            <a:ext cx="11354036" cy="42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28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상관관계와 공분산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5AE10-7077-45D9-BBFC-C6D4642C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" y="1266825"/>
            <a:ext cx="8315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0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유일 값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값 세기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멤버십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A3E73-79BF-4427-B95F-0479E566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9" y="1204287"/>
            <a:ext cx="7546328" cy="49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7463B4-7D69-47B4-95D0-7EF01E14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426625"/>
            <a:ext cx="6477758" cy="4566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2D79EE-E5C7-49C6-B049-D900486CC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20"/>
          <a:stretch/>
        </p:blipFill>
        <p:spPr>
          <a:xfrm>
            <a:off x="5135144" y="3062590"/>
            <a:ext cx="636181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9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유일 값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값 세기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멤버십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9A3D1C-5865-4C3C-A2CD-89EDC70BE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67" b="9448"/>
          <a:stretch/>
        </p:blipFill>
        <p:spPr>
          <a:xfrm>
            <a:off x="595039" y="1255087"/>
            <a:ext cx="4368800" cy="4904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F0512-A3EC-43FA-BC0C-819659B5DB29}"/>
              </a:ext>
            </a:extLst>
          </p:cNvPr>
          <p:cNvSpPr txBox="1"/>
          <p:nvPr/>
        </p:nvSpPr>
        <p:spPr>
          <a:xfrm>
            <a:off x="5130800" y="1406708"/>
            <a:ext cx="591956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isin</a:t>
            </a:r>
            <a:r>
              <a:rPr lang="ko-KR" altLang="en-US" dirty="0"/>
              <a:t> 메서드는 어떤 값이 </a:t>
            </a:r>
            <a:r>
              <a:rPr lang="en-US" altLang="ko-KR" dirty="0"/>
              <a:t>Series</a:t>
            </a:r>
            <a:r>
              <a:rPr lang="ko-KR" altLang="en-US" dirty="0"/>
              <a:t>에 존재하는 지 나타내는 </a:t>
            </a:r>
            <a:r>
              <a:rPr lang="ko-KR" altLang="en-US" dirty="0" err="1"/>
              <a:t>불리언</a:t>
            </a:r>
            <a:r>
              <a:rPr lang="ko-KR" altLang="en-US" dirty="0"/>
              <a:t> 벡터를 반환하는데</a:t>
            </a:r>
            <a:r>
              <a:rPr lang="en-US" altLang="ko-KR" dirty="0"/>
              <a:t>, Series</a:t>
            </a:r>
            <a:r>
              <a:rPr lang="ko-KR" altLang="en-US" dirty="0"/>
              <a:t>나 </a:t>
            </a:r>
            <a:r>
              <a:rPr lang="en-US" altLang="ko-KR" dirty="0" err="1"/>
              <a:t>DataFrame</a:t>
            </a:r>
            <a:r>
              <a:rPr lang="ko-KR" altLang="en-US" dirty="0"/>
              <a:t>의 컬럼에서 값을 골라내고 싶을 때 유용하게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689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유일 값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값 세기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멤버십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37DF7-5107-49BC-B49D-554FE7BF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374775"/>
            <a:ext cx="99917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36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유일 값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값 세기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멤버십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B9C9A-C3CE-4C6E-8805-CE8941ED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166187"/>
            <a:ext cx="6057900" cy="4114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432A34-4010-4BAB-AF62-C9F7AA728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725" y="2571079"/>
            <a:ext cx="6305550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BE197-E058-4183-8BC7-121D5AE2B8CF}"/>
              </a:ext>
            </a:extLst>
          </p:cNvPr>
          <p:cNvSpPr txBox="1"/>
          <p:nvPr/>
        </p:nvSpPr>
        <p:spPr>
          <a:xfrm>
            <a:off x="7740842" y="2201747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내림차순으로 정렬해준다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712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F43D9-14ED-4602-9494-90F1727A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" y="1176209"/>
            <a:ext cx="7294734" cy="5090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E4D292-9447-40A6-A7EC-1F5B6CD6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943" y="2886847"/>
            <a:ext cx="5229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7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74220D-EF94-433D-A731-C78D4F847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7" y="1323304"/>
            <a:ext cx="5391150" cy="4943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0344D1-5FA1-42DB-9083-B04DD53D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507" y="3429000"/>
            <a:ext cx="8947235" cy="23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2FE809-1743-4A9B-9990-CDB377F3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6" y="2462679"/>
            <a:ext cx="7154680" cy="28865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AACED6-2B9C-4BD1-8E06-BE87E6D5A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402" y="1166186"/>
            <a:ext cx="5755675" cy="38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8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D84E90-E429-4860-8FED-1C6A5838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64" y="3304114"/>
            <a:ext cx="6898821" cy="2201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0014AE-136D-4233-9BE1-BC5D40E7C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40" y="1290221"/>
            <a:ext cx="7297093" cy="20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0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95039" y="591221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산술연산과 데이터 정렬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767A1-948C-44BE-97B6-7B0D0069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360359"/>
            <a:ext cx="7416799" cy="45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7892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1519</Words>
  <Application>Microsoft Office PowerPoint</Application>
  <PresentationFormat>와이드스크린</PresentationFormat>
  <Paragraphs>191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17_Office 테마</vt:lpstr>
      <vt:lpstr>7_Office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102</cp:revision>
  <dcterms:created xsi:type="dcterms:W3CDTF">2020-10-07T02:47:54Z</dcterms:created>
  <dcterms:modified xsi:type="dcterms:W3CDTF">2021-05-13T14:21:23Z</dcterms:modified>
</cp:coreProperties>
</file>