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27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4F0"/>
    <a:srgbClr val="FB47BF"/>
    <a:srgbClr val="EBECEE"/>
    <a:srgbClr val="4E5D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4" autoAdjust="0"/>
    <p:restoredTop sz="78591" autoAdjust="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77620-42F7-4298-A139-095E92550388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5E0A-6D1A-4AAA-A0DD-4B3D9037F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59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헤드퍼스트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 - chap 1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lang="ko-KR" altLang="en-US" dirty="0"/>
              <a:t>발표하게 된 신영민 입니다</a:t>
            </a:r>
            <a:r>
              <a:rPr lang="en-US" altLang="ko-KR" dirty="0"/>
              <a:t>. </a:t>
            </a:r>
            <a:r>
              <a:rPr lang="ko-KR" altLang="en-US" dirty="0"/>
              <a:t>지금 부터 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2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흥미 있는 비교</a:t>
            </a:r>
            <a:r>
              <a:rPr lang="en-US" altLang="ko-KR" dirty="0"/>
              <a:t>/</a:t>
            </a:r>
            <a:r>
              <a:rPr lang="ko-KR" altLang="en-US" dirty="0"/>
              <a:t>대조를 해 가면서 요약 데이터를 분해합니다</a:t>
            </a:r>
            <a:r>
              <a:rPr lang="en-US" altLang="ko-KR" dirty="0"/>
              <a:t>. </a:t>
            </a:r>
            <a:r>
              <a:rPr lang="ko-KR" altLang="en-US" dirty="0"/>
              <a:t>요약 데이터가 있을 때 가장 중요한 요소를 추출하기 위한 최적의 방법은 강한 대조를 찾는 것 입니다</a:t>
            </a:r>
            <a:r>
              <a:rPr lang="en-US" altLang="ko-KR" dirty="0"/>
              <a:t>. </a:t>
            </a:r>
            <a:r>
              <a:rPr lang="ko-KR" altLang="en-US" dirty="0"/>
              <a:t>적절한 비교를 실시하는 것이 데이터 분석의 요점입니다</a:t>
            </a:r>
            <a:r>
              <a:rPr lang="en-US" altLang="ko-KR" dirty="0"/>
              <a:t>. </a:t>
            </a:r>
            <a:r>
              <a:rPr lang="ko-KR" altLang="en-US" dirty="0" err="1"/>
              <a:t>고갱의</a:t>
            </a:r>
            <a:r>
              <a:rPr lang="ko-KR" altLang="en-US" dirty="0"/>
              <a:t> 가정이 올바른 것 또한 매우 중요한 것 입니다 </a:t>
            </a:r>
            <a:r>
              <a:rPr lang="en-US" altLang="ko-KR" dirty="0"/>
              <a:t>. </a:t>
            </a:r>
            <a:r>
              <a:rPr lang="ko-KR" altLang="en-US" dirty="0"/>
              <a:t>고객의 가정이 분석의 중추가 되기 때문입니다</a:t>
            </a:r>
            <a:r>
              <a:rPr lang="en-US" altLang="ko-KR" dirty="0"/>
              <a:t>. </a:t>
            </a:r>
            <a:r>
              <a:rPr lang="ko-KR" altLang="en-US" dirty="0" err="1"/>
              <a:t>고객와의</a:t>
            </a:r>
            <a:r>
              <a:rPr lang="ko-KR" altLang="en-US" dirty="0"/>
              <a:t> 질의 자체도 일종의 데이터가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4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평가는 데이터 분석가가 판단을 정리하는 순서입니다</a:t>
            </a:r>
            <a:r>
              <a:rPr lang="en-US" altLang="ko-KR" dirty="0"/>
              <a:t>. </a:t>
            </a:r>
            <a:r>
              <a:rPr lang="ko-KR" altLang="en-US" dirty="0"/>
              <a:t>분해 단계에서 했던 것 처럼 분할 했던 각각의 요소를 평가하는 방법의 핵심은 비교입니다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05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분석에서 자기 자신을 포함시킨다는 것은 자신의 가정을 명시적으로 밝히고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결론에 대해 깊은 확신을 가진다는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자기 자신을 포함 시킨 경우에서 분석가에게 좋은 점은 데이터에서 무엇을 찾아야 할 지 알 수 있다는 것이고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무리한 결론을 내리는 것을 피하고 일의 성공에 책임을 질 수 있다는 것입니다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고객에게 좋은 점은 고객이 분석가의 판단을 더 존중한다는 것이고 고객이 분석가가 내린 결론의 한계를 이해한다는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이제 자기자신을 포함 시키지 않는 경우를 보겠습니다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분석가에게 좋지 않은 점은 기준이 되는 가정이 결론에 어떤 영향을 미치는 지 파악할 수 없고 책임을 회피하게 된다는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고객에게 좋지 않은 점은 고객이 분석가의 진심과 의욕을 모르기 때문에 분석을 신뢰하지 않는 다는 것이고 객관성에 대해 잘못된 인식을 가지거나 합리성이 부족하다고 여길 가능성이 있다는 것입니다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78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분석가가 할 일은 데이터에 대해 꼼꼼히 검토하여 얻은 통찰을 바탕으로</a:t>
            </a:r>
            <a:r>
              <a:rPr lang="en-US" altLang="ko-KR" dirty="0"/>
              <a:t>, </a:t>
            </a:r>
            <a:r>
              <a:rPr lang="ko-KR" altLang="en-US" dirty="0"/>
              <a:t>분석가과 고객이 더 나은 판단을 내릴 수 있도록 힘을 실어 주는 것입니다 </a:t>
            </a:r>
            <a:r>
              <a:rPr lang="en-US" altLang="ko-KR" dirty="0"/>
              <a:t>. </a:t>
            </a:r>
            <a:r>
              <a:rPr lang="ko-KR" altLang="en-US" dirty="0"/>
              <a:t>위와 같이 하기 위해서는 분석가의 생각과 판단을 고객이 이해할 수 있는 형식으로 정리해야 합니다</a:t>
            </a:r>
            <a:r>
              <a:rPr lang="en-US" altLang="ko-KR" dirty="0"/>
              <a:t>. </a:t>
            </a:r>
            <a:r>
              <a:rPr lang="ko-KR" altLang="en-US" dirty="0"/>
              <a:t>분석 결과는 가증한 간결하게 정리되어야 하지만 너무 간략하게 적어서도 안 됩니다 </a:t>
            </a:r>
            <a:r>
              <a:rPr lang="en-US" altLang="ko-KR" dirty="0"/>
              <a:t>.</a:t>
            </a:r>
            <a:r>
              <a:rPr lang="ko-KR" altLang="en-US" dirty="0"/>
              <a:t> 분석가의 권고에 근거하여 좋은 판단을 내릴 수 있도록 하는 것이 분석가가 할 일 입니다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판단에 도움을 줄 수 있는 형태로 정리하지 않으면 분석 결과는 소용이 없습니다</a:t>
            </a:r>
            <a:r>
              <a:rPr lang="en-US" altLang="ko-KR" dirty="0"/>
              <a:t>. </a:t>
            </a:r>
            <a:r>
              <a:rPr lang="ko-KR" altLang="en-US" dirty="0"/>
              <a:t>고객에게 보여주는 보고서는 분석가의 생각을 전달하고</a:t>
            </a:r>
            <a:r>
              <a:rPr lang="en-US" altLang="ko-KR" dirty="0"/>
              <a:t>, </a:t>
            </a:r>
            <a:r>
              <a:rPr lang="ko-KR" altLang="en-US" dirty="0"/>
              <a:t>이를 통해 데이터를 기반으로 현명한 의사결정을 할 수 있도록 돕는데 중점을 두어야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보고서에는 분석가와 고객의 가정을 말하는 것이 좋습니다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결론을 설명하는 그래프를 넣는 것도 좋습니다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8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고객의 요구를 고객이 묘사한 것 보다 명확하게 보여 주면 좋습니다</a:t>
            </a:r>
            <a:r>
              <a:rPr lang="en-US" altLang="ko-KR" dirty="0"/>
              <a:t>. </a:t>
            </a:r>
            <a:r>
              <a:rPr lang="ko-KR" altLang="en-US" dirty="0"/>
              <a:t>고객의 명확한 의견을 구하고</a:t>
            </a:r>
            <a:r>
              <a:rPr lang="en-US" altLang="ko-KR" dirty="0"/>
              <a:t>, </a:t>
            </a:r>
            <a:r>
              <a:rPr lang="ko-KR" altLang="en-US" dirty="0"/>
              <a:t>고객의 의견과 데이터의 대한 분석가 자시의 분석을 비교하여 결론을 권고하면 좋다고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3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결과가 만족스럽지 않다면 분석 과정에서 어떤 일이 일어났는 지 파악 해야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12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멘탈 모델에 대해 보도록 하겠습니다</a:t>
            </a:r>
            <a:r>
              <a:rPr lang="en-US" altLang="ko-KR" dirty="0"/>
              <a:t>. </a:t>
            </a:r>
            <a:r>
              <a:rPr lang="ko-KR" altLang="en-US" dirty="0"/>
              <a:t>멘탈 모델은 </a:t>
            </a:r>
            <a:r>
              <a:rPr lang="ko-KR" altLang="en-US" dirty="0" err="1"/>
              <a:t>세사엥서</a:t>
            </a:r>
            <a:r>
              <a:rPr lang="ko-KR" altLang="en-US" dirty="0"/>
              <a:t> 일어날 수 있는 사건이나 상황을 묘사하는 마음의 표상을 말합니다</a:t>
            </a:r>
            <a:r>
              <a:rPr lang="en-US" altLang="ko-KR" dirty="0"/>
              <a:t>. </a:t>
            </a:r>
            <a:r>
              <a:rPr lang="ko-KR" altLang="en-US" dirty="0"/>
              <a:t>문제가 발생하면 다시 문제 정의 단계로 돌아갑니다</a:t>
            </a:r>
            <a:r>
              <a:rPr lang="en-US" altLang="ko-KR" dirty="0"/>
              <a:t>. </a:t>
            </a:r>
            <a:r>
              <a:rPr lang="ko-KR" altLang="en-US" dirty="0"/>
              <a:t>밑에 사진은 멘탈 모델의 예입니다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99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세계는 복잡하기 때문에 우리는 이를 이해하기 위해 멘탈 모델은 사용합니다</a:t>
            </a:r>
            <a:r>
              <a:rPr lang="en-US" altLang="ko-KR" dirty="0"/>
              <a:t>. </a:t>
            </a:r>
            <a:r>
              <a:rPr lang="ko-KR" altLang="en-US" dirty="0"/>
              <a:t>뇌는 새로운 정보를 얻을 때마다 그 정보를 분석하기 위한 도구를 선택합니다</a:t>
            </a:r>
            <a:r>
              <a:rPr lang="en-US" altLang="ko-KR" dirty="0"/>
              <a:t>. </a:t>
            </a:r>
            <a:r>
              <a:rPr lang="ko-KR" altLang="en-US" dirty="0"/>
              <a:t>멘탈 모델은 타고나거나 내장된 인지 능력일 수도 있고</a:t>
            </a:r>
            <a:r>
              <a:rPr lang="en-US" altLang="ko-KR" dirty="0"/>
              <a:t>, </a:t>
            </a:r>
            <a:r>
              <a:rPr lang="ko-KR" altLang="en-US" dirty="0"/>
              <a:t>우리가 익혀온 이론일 수도 있습니다</a:t>
            </a:r>
            <a:r>
              <a:rPr lang="en-US" altLang="ko-KR" dirty="0"/>
              <a:t>. </a:t>
            </a:r>
            <a:r>
              <a:rPr lang="ko-KR" altLang="en-US" dirty="0"/>
              <a:t>멘탈 모델은 데이터 분석 방법에 큰 영향을 줍니다</a:t>
            </a:r>
            <a:r>
              <a:rPr lang="en-US" altLang="ko-KR" dirty="0"/>
              <a:t>. </a:t>
            </a:r>
            <a:r>
              <a:rPr lang="ko-KR" altLang="en-US" dirty="0"/>
              <a:t>멘탈 모델은 도움이 될 수도 있지만 문제를 일으킬 수동 있습니다</a:t>
            </a:r>
            <a:r>
              <a:rPr lang="en-US" altLang="ko-KR" dirty="0"/>
              <a:t>. </a:t>
            </a:r>
            <a:r>
              <a:rPr lang="ko-KR" altLang="en-US" dirty="0"/>
              <a:t>가장 중요한 것은 항상 멘탈 모델을 명확하게 하고</a:t>
            </a:r>
            <a:r>
              <a:rPr lang="en-US" altLang="ko-KR" dirty="0"/>
              <a:t>, </a:t>
            </a:r>
            <a:r>
              <a:rPr lang="ko-KR" altLang="en-US" dirty="0"/>
              <a:t>데이터를 다룰 때와 같이 진지하고 주의 깊게 다루도록 하는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011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통계 모델은 멘탈 모델에 의해 결정됩니다</a:t>
            </a:r>
            <a:r>
              <a:rPr lang="en-US" altLang="ko-KR" dirty="0"/>
              <a:t>. </a:t>
            </a:r>
            <a:r>
              <a:rPr lang="ko-KR" altLang="en-US" dirty="0"/>
              <a:t>멘탈 모델에 따라 보이는 것이 다르다고 합니다</a:t>
            </a:r>
            <a:r>
              <a:rPr lang="en-US" altLang="ko-KR" dirty="0"/>
              <a:t>. </a:t>
            </a:r>
            <a:r>
              <a:rPr lang="ko-KR" altLang="en-US" dirty="0"/>
              <a:t>모든 것을 볼 수 없기 때문에 뇌는 무엇인가에 중점을 두고 선택적으로 주의를 집중해야 합니다</a:t>
            </a:r>
            <a:r>
              <a:rPr lang="en-US" altLang="ko-KR" dirty="0"/>
              <a:t>. </a:t>
            </a:r>
            <a:r>
              <a:rPr lang="ko-KR" altLang="en-US" dirty="0"/>
              <a:t>따라서 멘탈 모델에 따라서 분석가에게 보이는 것이 결정되는 것입니다</a:t>
            </a:r>
            <a:r>
              <a:rPr lang="en-US" altLang="ko-KR" dirty="0"/>
              <a:t>. </a:t>
            </a:r>
            <a:r>
              <a:rPr lang="ko-KR" altLang="en-US" dirty="0"/>
              <a:t>멘탈 모델을 인식하고 있으면 무엇이 중요한지 이해하고</a:t>
            </a:r>
            <a:r>
              <a:rPr lang="en-US" altLang="ko-KR" dirty="0"/>
              <a:t>, </a:t>
            </a:r>
            <a:r>
              <a:rPr lang="ko-KR" altLang="en-US" dirty="0"/>
              <a:t>가장 적절하고 유용한 통계 모델을 만들 수 있는 가능성이 좀 더 높아 집니다</a:t>
            </a:r>
            <a:r>
              <a:rPr lang="en-US" altLang="ko-KR" dirty="0"/>
              <a:t>. </a:t>
            </a:r>
            <a:r>
              <a:rPr lang="ko-KR" altLang="en-US" dirty="0"/>
              <a:t>통계 모델은 멘탈 모델에 따라 달라집니다</a:t>
            </a:r>
            <a:r>
              <a:rPr lang="en-US" altLang="ko-KR" dirty="0"/>
              <a:t>. </a:t>
            </a:r>
            <a:r>
              <a:rPr lang="ko-KR" altLang="en-US" dirty="0"/>
              <a:t>잘못된 멘탈 모델을 사용하면 여러분의 분석은 시작하기 전부터 실패합니다</a:t>
            </a:r>
            <a:r>
              <a:rPr lang="en-US" altLang="ko-KR" dirty="0"/>
              <a:t>. </a:t>
            </a:r>
            <a:r>
              <a:rPr lang="ko-KR" altLang="en-US" dirty="0"/>
              <a:t>따라서 올바른 멘탈 모델이 필요합니다</a:t>
            </a:r>
            <a:r>
              <a:rPr lang="en-US" altLang="ko-KR" dirty="0"/>
              <a:t>. </a:t>
            </a:r>
            <a:r>
              <a:rPr lang="ko-KR" altLang="en-US" dirty="0"/>
              <a:t>고객이 완전히 잘못된 멘탈 모델을 사용하는 것은 드문 일이 아닙니다</a:t>
            </a:r>
            <a:r>
              <a:rPr lang="en-US" altLang="ko-KR" dirty="0"/>
              <a:t>. </a:t>
            </a:r>
            <a:r>
              <a:rPr lang="ko-KR" altLang="en-US" dirty="0"/>
              <a:t>실제로</a:t>
            </a:r>
            <a:r>
              <a:rPr lang="en-US" altLang="ko-KR" dirty="0"/>
              <a:t>, </a:t>
            </a:r>
            <a:r>
              <a:rPr lang="ko-KR" altLang="en-US" dirty="0"/>
              <a:t>사람들이 멘탈 모델의 가장 중요한 부분을 무시하는 것은 매우 일반적인 현상입니다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279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데이터 분석가가 하는 일은 많은 데이터를 사용해 실제 세계에서 적용할 수 있는 정보를 유추하고 복잡한 문제와 데이터를 분할 하여 </a:t>
            </a:r>
            <a:r>
              <a:rPr lang="ko-KR" altLang="en-US" dirty="0" err="1"/>
              <a:t>구조화하는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일들에서</a:t>
            </a:r>
            <a:r>
              <a:rPr lang="ko-KR" altLang="en-US" dirty="0"/>
              <a:t> </a:t>
            </a:r>
            <a:r>
              <a:rPr lang="ko-KR" altLang="en-US" dirty="0" err="1"/>
              <a:t>접급하는</a:t>
            </a:r>
            <a:r>
              <a:rPr lang="ko-KR" altLang="en-US" dirty="0"/>
              <a:t> 방법이 핵심입니다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멘탈 모델은 항상 여러분이 모르는 것을 포함해야 합니다</a:t>
            </a:r>
            <a:r>
              <a:rPr lang="en-US" altLang="ko-KR" dirty="0"/>
              <a:t>. </a:t>
            </a:r>
            <a:r>
              <a:rPr lang="ko-KR" altLang="en-US" dirty="0"/>
              <a:t>불확실한 것을 구체화 해야 합니다</a:t>
            </a:r>
            <a:r>
              <a:rPr lang="en-US" altLang="ko-KR" dirty="0"/>
              <a:t>. </a:t>
            </a:r>
            <a:r>
              <a:rPr lang="ko-KR" altLang="en-US" dirty="0"/>
              <a:t>이렇게 하면 지식의 격차를 해소하기 위해 어떻게 데이터를 사용할 지에 대해 주의 깊게 살필 수 있을 뿐만 아니라 더 나은 권고안을 만들어 낼 수 있습니다</a:t>
            </a:r>
            <a:r>
              <a:rPr lang="en-US" altLang="ko-KR" dirty="0"/>
              <a:t>. </a:t>
            </a:r>
            <a:r>
              <a:rPr lang="ko-KR" altLang="en-US" dirty="0"/>
              <a:t>지식의 격차를 명확하게 하는 것이 필수적입니다</a:t>
            </a:r>
            <a:r>
              <a:rPr lang="en-US" altLang="ko-KR" dirty="0"/>
              <a:t>. </a:t>
            </a:r>
            <a:r>
              <a:rPr lang="ko-KR" altLang="en-US" dirty="0"/>
              <a:t>사전에 불확실한 요소를 구체화해야 나중엔 난처한 일을 당하는 것을 피할 수 있습니다 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477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맹점을 찾는 것은 매우 중요합니다</a:t>
            </a:r>
            <a:r>
              <a:rPr lang="en-US" altLang="ko-KR" dirty="0"/>
              <a:t>. </a:t>
            </a:r>
            <a:r>
              <a:rPr lang="ko-KR" altLang="en-US" dirty="0"/>
              <a:t>과거에는 직감을 </a:t>
            </a:r>
            <a:r>
              <a:rPr lang="ko-KR" altLang="en-US" dirty="0" err="1"/>
              <a:t>이요해</a:t>
            </a:r>
            <a:r>
              <a:rPr lang="ko-KR" altLang="en-US" dirty="0"/>
              <a:t> 해결했던 문제를 요새는 데이터 분석 기법을 사용해 해결할 수 있는 문제가 증가하고 있습니다</a:t>
            </a:r>
            <a:r>
              <a:rPr lang="en-US" altLang="ko-KR" dirty="0"/>
              <a:t>. </a:t>
            </a:r>
            <a:r>
              <a:rPr lang="ko-KR" altLang="en-US" dirty="0"/>
              <a:t>멘탈 모델 효과의 대부분은 모르는 것으로 인해 생기는 격차를 해소하는 데 도움이 됩니다</a:t>
            </a:r>
            <a:r>
              <a:rPr lang="en-US" altLang="ko-KR" dirty="0"/>
              <a:t>. </a:t>
            </a:r>
            <a:r>
              <a:rPr lang="ko-KR" altLang="en-US" dirty="0"/>
              <a:t>데이터 분석 도구를 사용하면 신념을 강화하는 체계적인 방법으로 이 격차를 줄일 수 있습니다</a:t>
            </a:r>
            <a:r>
              <a:rPr lang="en-US" altLang="ko-KR" dirty="0"/>
              <a:t>. </a:t>
            </a:r>
            <a:r>
              <a:rPr lang="ko-KR" altLang="en-US" dirty="0"/>
              <a:t>불확실성을 아주 상세하게 식별하는 작업에서 중요한 부분은 현실적이고 실증적인 데이터 분석이 요구되는 맹점을 찾아낼 수 있도록 하는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73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원시 데이터는 아무런 변형도 가하지 않은 데이터를 말합니다</a:t>
            </a:r>
            <a:r>
              <a:rPr lang="en-US" altLang="ko-KR" dirty="0"/>
              <a:t>. </a:t>
            </a:r>
            <a:r>
              <a:rPr lang="ko-KR" altLang="en-US" dirty="0"/>
              <a:t>필요한 계산을 처리하기 쉬운 형식으로 변환하기 위해서는 원시 데이터를 조작해야 하는 경우가 대부분입니다</a:t>
            </a:r>
            <a:r>
              <a:rPr lang="en-US" altLang="ko-KR" dirty="0"/>
              <a:t>. </a:t>
            </a:r>
            <a:r>
              <a:rPr lang="ko-KR" altLang="en-US" dirty="0"/>
              <a:t>원시 데이터는 작업이 이루어지는 곳과 분리해서 따로 보관해야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88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조사할 때 데이터에 나와있는 내용을 이용해</a:t>
            </a:r>
            <a:r>
              <a:rPr lang="en-US" altLang="ko-KR" dirty="0"/>
              <a:t>, </a:t>
            </a:r>
            <a:r>
              <a:rPr lang="ko-KR" altLang="en-US" dirty="0"/>
              <a:t>더 깊이 데이터를 조사해야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91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반드시 고객에게 사고 과정을 단계별로 차례차례 설명해야 합니다</a:t>
            </a:r>
            <a:r>
              <a:rPr lang="en-US" altLang="ko-KR" dirty="0"/>
              <a:t>. </a:t>
            </a:r>
            <a:r>
              <a:rPr lang="ko-KR" altLang="en-US" dirty="0"/>
              <a:t>더 새롭고 상세한 데이터를 어디 까지 추적하는 가 하는 것은 최선의 판단을 내리기 위한 근본적인 질문입니다</a:t>
            </a:r>
            <a:r>
              <a:rPr lang="en-US" altLang="ko-KR" dirty="0"/>
              <a:t>. </a:t>
            </a:r>
            <a:r>
              <a:rPr lang="ko-KR" altLang="en-US" dirty="0"/>
              <a:t>모델이 처음부터 올바른 가정에 근거하고 있는지 확인하고 가정을 뒤집는 데이터가 있으면 바로 다시 검토하는 것이 매우 중요합니다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61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분석을 하고 이에 문제가 생기면 다시 정의로 돌아와서 다시 시작하면 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805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방식으로 데이터 분석을 한다면 좋은 결과를 얻을 수 있을 것입니다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저의 발표는 여기까지 입니다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244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책에 나와있는 </a:t>
            </a:r>
            <a:r>
              <a:rPr lang="en-US" altLang="ko-KR" dirty="0"/>
              <a:t>Acme </a:t>
            </a:r>
            <a:r>
              <a:rPr lang="ko-KR" altLang="en-US" dirty="0"/>
              <a:t>화장품 회사의 데이터 입니다</a:t>
            </a:r>
            <a:r>
              <a:rPr lang="en-US" altLang="ko-KR" dirty="0"/>
              <a:t>. </a:t>
            </a:r>
            <a:r>
              <a:rPr lang="ko-KR" altLang="en-US" dirty="0"/>
              <a:t>이 데이터를 통해 우리는 무엇을 확인 할 수 있을까요</a:t>
            </a:r>
            <a:r>
              <a:rPr lang="en-US" altLang="ko-KR" dirty="0"/>
              <a:t>? </a:t>
            </a:r>
            <a:r>
              <a:rPr lang="ko-KR" altLang="en-US" dirty="0"/>
              <a:t>우수한 데이터 분석가는 데이터를 볼 수 있어야 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2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 err="1"/>
              <a:t>Ceo</a:t>
            </a:r>
            <a:r>
              <a:rPr lang="ko-KR" altLang="en-US" dirty="0"/>
              <a:t>는 데이터 분석을 통해 매출을 올리고 싶어합니다</a:t>
            </a:r>
            <a:r>
              <a:rPr lang="en-US" altLang="ko-KR" dirty="0"/>
              <a:t>. </a:t>
            </a:r>
            <a:r>
              <a:rPr lang="ko-KR" altLang="en-US" dirty="0"/>
              <a:t>이 요구는 매우 애매한 요구 입니다</a:t>
            </a:r>
            <a:r>
              <a:rPr lang="en-US" altLang="ko-KR" dirty="0"/>
              <a:t>. </a:t>
            </a:r>
            <a:r>
              <a:rPr lang="ko-KR" altLang="en-US" dirty="0"/>
              <a:t>간단한 일 처럼 들리지만 그렇지 않습니다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59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데이터 분석이라는 표현에는 </a:t>
            </a:r>
            <a:r>
              <a:rPr lang="ko-KR" altLang="en-US" dirty="0" err="1"/>
              <a:t>여러직업과</a:t>
            </a:r>
            <a:r>
              <a:rPr lang="ko-KR" altLang="en-US" dirty="0"/>
              <a:t> 많은 기술이 포함되어 있습니다</a:t>
            </a:r>
            <a:r>
              <a:rPr lang="en-US" altLang="ko-KR" dirty="0"/>
              <a:t>. </a:t>
            </a:r>
            <a:r>
              <a:rPr lang="ko-KR" altLang="en-US" dirty="0"/>
              <a:t>우수한 분석사는 동일한 기본 절차를 밟는 </a:t>
            </a:r>
            <a:r>
              <a:rPr lang="ko-KR" altLang="en-US" dirty="0" err="1"/>
              <a:t>다고</a:t>
            </a:r>
            <a:r>
              <a:rPr lang="ko-KR" altLang="en-US" dirty="0"/>
              <a:t> 합니다</a:t>
            </a:r>
            <a:r>
              <a:rPr lang="en-US" altLang="ko-KR" dirty="0"/>
              <a:t>. </a:t>
            </a:r>
            <a:r>
              <a:rPr lang="ko-KR" altLang="en-US" dirty="0"/>
              <a:t>또 실질적인 증거를 가지고 문제에 대해 곰곰이 고찰합니다</a:t>
            </a:r>
            <a:r>
              <a:rPr lang="en-US" altLang="ko-KR" dirty="0"/>
              <a:t>. </a:t>
            </a:r>
            <a:r>
              <a:rPr lang="ko-KR" altLang="en-US" dirty="0"/>
              <a:t>데이터 분석의 순서는 다음과 같은데 정의는 먼저 문제가 무엇인지에 대한 것이고</a:t>
            </a:r>
            <a:r>
              <a:rPr lang="en-US" altLang="ko-KR" dirty="0"/>
              <a:t>, </a:t>
            </a:r>
            <a:r>
              <a:rPr lang="ko-KR" altLang="en-US" dirty="0"/>
              <a:t>분해는 데이터 분석의 문제와 데이터를 작은 조각으로 분해하는 것입니다</a:t>
            </a:r>
            <a:r>
              <a:rPr lang="en-US" altLang="ko-KR" dirty="0"/>
              <a:t>. </a:t>
            </a:r>
            <a:r>
              <a:rPr lang="ko-KR" altLang="en-US" dirty="0"/>
              <a:t>평가는 분석의 골자입니다</a:t>
            </a:r>
            <a:r>
              <a:rPr lang="en-US" altLang="ko-KR" dirty="0"/>
              <a:t>. </a:t>
            </a:r>
            <a:r>
              <a:rPr lang="ko-KR" altLang="en-US" dirty="0"/>
              <a:t>앞의 두 간계에서 알게 된 것들에 대한 결론을 이끌어내는 것입니다</a:t>
            </a:r>
            <a:r>
              <a:rPr lang="en-US" altLang="ko-KR" dirty="0"/>
              <a:t>. </a:t>
            </a:r>
            <a:r>
              <a:rPr lang="ko-KR" altLang="en-US" dirty="0"/>
              <a:t>결정은 마지막으로</a:t>
            </a:r>
            <a:r>
              <a:rPr lang="en-US" altLang="ko-KR" dirty="0"/>
              <a:t>, </a:t>
            </a:r>
            <a:r>
              <a:rPr lang="ko-KR" altLang="en-US" dirty="0"/>
              <a:t>모든 것을 한데 모아서 결론을 내리는 것입니다</a:t>
            </a:r>
            <a:r>
              <a:rPr lang="en-US" altLang="ko-KR" dirty="0"/>
              <a:t>. </a:t>
            </a:r>
            <a:r>
              <a:rPr lang="ko-KR" altLang="en-US" dirty="0"/>
              <a:t>이를 권고라고도 합니다</a:t>
            </a:r>
            <a:r>
              <a:rPr lang="en-US" altLang="ko-KR" dirty="0"/>
              <a:t>. </a:t>
            </a:r>
            <a:r>
              <a:rPr lang="ko-KR" altLang="en-US" dirty="0"/>
              <a:t>모든 데이터 분석은 더 나은 판단을 이끌어 내기 위해 설계 됩니다</a:t>
            </a:r>
            <a:r>
              <a:rPr lang="en-US" altLang="ko-KR" dirty="0"/>
              <a:t>. 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골자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02020"/>
                </a:solidFill>
                <a:effectLst/>
                <a:latin typeface="-apple-system"/>
              </a:rPr>
              <a:t>말이나 일의 내용에서 중심이 되는 줄기를 이루는 것</a:t>
            </a:r>
            <a:r>
              <a:rPr lang="en-US" altLang="ko-KR" b="0" i="0" dirty="0">
                <a:solidFill>
                  <a:srgbClr val="202020"/>
                </a:solidFill>
                <a:effectLst/>
                <a:latin typeface="-apple-system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2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문제나 목표를 정확히 정의하지 않고 데이터 분석을 하는 것은 목적지를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정해놓지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않고 여행을 떠나는 것과 같다고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dirty="0"/>
              <a:t>그리고 데이터 분석가가 자신의 주장을 피력하기 위해서 너무 많은 분량을 작성하는 것은 종종 문제의 초점을 명확히 잡지 못하고</a:t>
            </a:r>
            <a:r>
              <a:rPr lang="en-US" altLang="ko-KR" dirty="0"/>
              <a:t>, </a:t>
            </a:r>
            <a:r>
              <a:rPr lang="ko-KR" altLang="en-US" dirty="0"/>
              <a:t>문제를 해결하여 그 결론을 권고해야 하는 자신의 책임을 회피하는 것이라고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17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고객은 분석 결과에 기초해서 판단을 내립니다</a:t>
            </a:r>
            <a:r>
              <a:rPr lang="en-US" altLang="ko-KR" dirty="0"/>
              <a:t>. </a:t>
            </a:r>
            <a:r>
              <a:rPr lang="ko-KR" altLang="en-US" dirty="0"/>
              <a:t>따라서 데이터 분석가는 문제를 정의하기 위해 최대한 고객에게서 많은 정보를 얻어 내야하고 고객의 의도를 구체적으로 이해해야 합니다</a:t>
            </a:r>
            <a:r>
              <a:rPr lang="en-US" altLang="ko-KR" dirty="0"/>
              <a:t>. </a:t>
            </a:r>
            <a:r>
              <a:rPr lang="ko-KR" altLang="en-US" dirty="0" err="1"/>
              <a:t>고객게</a:t>
            </a:r>
            <a:r>
              <a:rPr lang="ko-KR" altLang="en-US" dirty="0"/>
              <a:t> 대해 더 많이 알 수 록 분석에 도움이 된다고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2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고객게게</a:t>
            </a:r>
            <a:r>
              <a:rPr lang="ko-KR" altLang="en-US" dirty="0"/>
              <a:t> 분석 목적을 명확하게 얻기 위해 질문을 합니다</a:t>
            </a:r>
            <a:r>
              <a:rPr lang="en-US" altLang="ko-KR" dirty="0"/>
              <a:t>. </a:t>
            </a:r>
            <a:r>
              <a:rPr lang="ko-KR" altLang="en-US" dirty="0"/>
              <a:t>수량과 같은 것을 물어보는 것도 좋다고 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dirty="0" err="1"/>
              <a:t>목저이나</a:t>
            </a:r>
            <a:r>
              <a:rPr lang="ko-KR" altLang="en-US" dirty="0"/>
              <a:t> 믿음을 정량화 합니다</a:t>
            </a:r>
            <a:r>
              <a:rPr lang="en-US" altLang="ko-KR" dirty="0"/>
              <a:t>. </a:t>
            </a:r>
            <a:r>
              <a:rPr lang="ko-KR" altLang="en-US" dirty="0"/>
              <a:t>데이터에 나와 있는 수치에 대해서도 궁금한 것이 있으면 물어보는 것이 좋습니다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501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정의 다음 단계는 고객에게 들은 문제의 내용과 데이터를 분석하는데 가장 적합할 정도의 입자 수준으로 분할 하는 것입니다</a:t>
            </a:r>
            <a:r>
              <a:rPr lang="en-US" altLang="ko-KR" dirty="0"/>
              <a:t>. </a:t>
            </a:r>
            <a:r>
              <a:rPr lang="ko-KR" altLang="en-US" dirty="0"/>
              <a:t>먼저 문제를 다루기 쉽게 해결할 수 있는 크기로 분할해야 합니다</a:t>
            </a:r>
            <a:r>
              <a:rPr lang="en-US" altLang="ko-KR" dirty="0"/>
              <a:t>. </a:t>
            </a:r>
            <a:r>
              <a:rPr lang="ko-KR" altLang="en-US" dirty="0"/>
              <a:t>문제는 종종 모호한 경우가 있습니다</a:t>
            </a:r>
            <a:r>
              <a:rPr lang="en-US" altLang="ko-KR" dirty="0"/>
              <a:t>. </a:t>
            </a:r>
            <a:r>
              <a:rPr lang="ko-KR" altLang="en-US" dirty="0"/>
              <a:t>큰 문제에는 직접 대답하기 어렵습니다</a:t>
            </a:r>
            <a:r>
              <a:rPr lang="en-US" altLang="ko-KR" dirty="0"/>
              <a:t>. </a:t>
            </a:r>
            <a:r>
              <a:rPr lang="ko-KR" altLang="en-US" dirty="0"/>
              <a:t>하지만 큰 문제에서 분해한 작은 문제의 해답을 찾으면 더 쉽게 문제를 풀 수 있습니다</a:t>
            </a:r>
            <a:r>
              <a:rPr lang="en-US" altLang="ko-KR" dirty="0"/>
              <a:t>. </a:t>
            </a:r>
            <a:r>
              <a:rPr lang="ko-KR" altLang="en-US" dirty="0"/>
              <a:t>데이터는 우리가 필요한 그리고 정확하고 정량적인 대답이 직접 나타나지 않습니다 따라서 원시데이터를 받았다면 각 요소를 요약해 데이터를 쉽게 사용하는 것이 좋습니다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5E0A-6D1A-4AAA-A0DD-4B3D9037FDE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97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2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06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23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6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89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83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57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93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770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4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878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40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242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90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96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4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4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2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59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2021-05-23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6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4F0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6AD6DE2-9AED-4B7B-9228-489DB6ED81A0}"/>
              </a:ext>
            </a:extLst>
          </p:cNvPr>
          <p:cNvSpPr/>
          <p:nvPr/>
        </p:nvSpPr>
        <p:spPr>
          <a:xfrm>
            <a:off x="3146394" y="1356506"/>
            <a:ext cx="5899211" cy="3262543"/>
          </a:xfrm>
          <a:prstGeom prst="round2SameRect">
            <a:avLst>
              <a:gd name="adj1" fmla="val 0"/>
              <a:gd name="adj2" fmla="val 3737"/>
            </a:avLst>
          </a:prstGeom>
          <a:solidFill>
            <a:schemeClr val="bg1"/>
          </a:solidFill>
          <a:ln>
            <a:noFill/>
          </a:ln>
          <a:effectLst>
            <a:outerShdw blurRad="241300" dist="431800" dir="5400000" sx="90000" sy="90000" algn="t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헤드퍼스트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DA - chap 1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데이터 분석 입문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</a:rPr>
              <a:t>잘게 쪼개라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7" name="사각형: 둥근 위쪽 모서리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46394" y="1010893"/>
            <a:ext cx="5899211" cy="345613"/>
          </a:xfrm>
          <a:prstGeom prst="round2SameRect">
            <a:avLst>
              <a:gd name="adj1" fmla="val 32079"/>
              <a:gd name="adj2" fmla="val 0"/>
            </a:avLst>
          </a:prstGeom>
          <a:solidFill>
            <a:srgbClr val="FB47B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b="1" dirty="0">
                <a:solidFill>
                  <a:schemeClr val="bg1"/>
                </a:solidFill>
              </a:rPr>
              <a:t>수</a:t>
            </a:r>
            <a:r>
              <a:rPr lang="en-US" altLang="ko-KR" b="1" dirty="0">
                <a:solidFill>
                  <a:schemeClr val="bg1"/>
                </a:solidFill>
              </a:rPr>
              <a:t>DA</a:t>
            </a:r>
            <a:r>
              <a:rPr lang="ko-KR" altLang="en-US" b="1" dirty="0">
                <a:solidFill>
                  <a:schemeClr val="bg1"/>
                </a:solidFill>
              </a:rPr>
              <a:t>쟁이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8746" y="5226518"/>
            <a:ext cx="5925629" cy="9336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Gyeongsang</a:t>
            </a:r>
            <a:r>
              <a:rPr lang="en-US" altLang="ko-KR" dirty="0">
                <a:solidFill>
                  <a:schemeClr val="tx1"/>
                </a:solidFill>
              </a:rPr>
              <a:t> National University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Youngmin</a:t>
            </a:r>
            <a:r>
              <a:rPr lang="en-US" altLang="ko-KR" dirty="0">
                <a:solidFill>
                  <a:schemeClr val="tx1"/>
                </a:solidFill>
              </a:rPr>
              <a:t> Shin </a:t>
            </a:r>
          </a:p>
        </p:txBody>
      </p:sp>
    </p:spTree>
    <p:extLst>
      <p:ext uri="{BB962C8B-B14F-4D97-AF65-F5344CB8AC3E}">
        <p14:creationId xmlns:p14="http://schemas.microsoft.com/office/powerpoint/2010/main" val="1550509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658826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아는 것도 관점을 달리해서 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분해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1"/>
            <a:ext cx="9176547" cy="382468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흥미 있는 비교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대조를 해 가면서 요약 데이터를 분해합니다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요약 데이터가 있을 때 가장 중요한 요소를 추출하기 위한 최적의 방법은 강한 대조를 찾아내는 것 입니다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적절한 비교를 실시하는 것이 데이터 분석의 요점입니다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고객의 가정이 올바른 것은 중요하다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왜냐하면 고객의 가정이 분석의 중추가 되기 때문입니다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고객과의 질의 자체도 일종의 데이터 입니다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62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각 요소에 대해 평가합니다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평가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1"/>
            <a:ext cx="8247078" cy="1895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데이터 분석가의 판단을 정리하는 순서이다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분해 단계에서 했던 것처럼 분할 했던 각각의 요소를 평가하는 방법의 핵심은 비교이다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425258" y="617830"/>
            <a:ext cx="797815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분석은 자신을 포함시키는 것에서 시작됩니다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평가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471782" y="1461313"/>
            <a:ext cx="11068034" cy="1010038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분석에서 자기 자신을 포함 시킨다는 것은 자신의 가정을 명시적으로 밝히고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결론에 대해 깊은 확신을 가진다는 것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7" name="대각선 방향의 모서리가 둥근 사각형 75">
            <a:extLst>
              <a:ext uri="{FF2B5EF4-FFF2-40B4-BE49-F238E27FC236}">
                <a16:creationId xmlns:a16="http://schemas.microsoft.com/office/drawing/2014/main" id="{2B43A86C-ABE0-48CF-AA60-57EB9049D17A}"/>
              </a:ext>
            </a:extLst>
          </p:cNvPr>
          <p:cNvSpPr/>
          <p:nvPr/>
        </p:nvSpPr>
        <p:spPr>
          <a:xfrm flipH="1">
            <a:off x="437995" y="2662347"/>
            <a:ext cx="5443820" cy="354617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자기 자신을 포함 시킨 경우</a:t>
            </a:r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분석가에게 좋은 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데이터에서 무엇을 찾아야 할지 알 수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무리한 결론을 내리는 것을 피할 수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일의 성공에 책임을 질 수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고객에게 좋은 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고객이 분석가의 판단을 더 존중한다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고객이 분석가가 내린 결론의 한계를 이해한다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0" name="대각선 방향의 모서리가 둥근 사각형 75">
            <a:extLst>
              <a:ext uri="{FF2B5EF4-FFF2-40B4-BE49-F238E27FC236}">
                <a16:creationId xmlns:a16="http://schemas.microsoft.com/office/drawing/2014/main" id="{A3ABE330-7BD4-4B35-8C20-78B4CD57B612}"/>
              </a:ext>
            </a:extLst>
          </p:cNvPr>
          <p:cNvSpPr/>
          <p:nvPr/>
        </p:nvSpPr>
        <p:spPr>
          <a:xfrm flipH="1">
            <a:off x="6095997" y="2662347"/>
            <a:ext cx="5443820" cy="354617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자기 자신을 포함 시키지 않은 경우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분석가에게 좋지 않은 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기준이 되는 가정이 결론에 어떤 영향을 미치는지 파악할 수 없다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책임을 회피하게 된다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고객에게 좋지 않은 점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고객이 분석가의 진심과 의욕을 모르기 때문에 분석을 신뢰하지 않는다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고객은 ‘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</a:rPr>
              <a:t>객관성’에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</a:rPr>
              <a:t> 대해 잘못된 인식을 가지거나 합리성이 부족하다고 여길 가능성이 있다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69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권고안을 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결정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15484" y="1365078"/>
            <a:ext cx="10688258" cy="506629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데이터 분석가가 할 일은 데이터에 대해 꼼꼼히 검토하여 얻은 통찰을 바탕으로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분석가와 고객이 더 나은 판단을 내릴 수 있도록 힘을 실어주는 것이다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위와 같이 하기 위해서는 분석가의 생각과 판단을 고객이 이해할 수 있는 형식으로 정리해야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분석 결과는 가능한 간결하게 정리되어야 하지만 너무 간략하게 적어서도 안 됩니다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분석가의 권고에 근거하여 좋은 판단을 내릴 수 있도록 하는 것이 분석가가 할 일이다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판단에 도움을 줄 수 있는 형태로 정리하지 않으면 분석 결과는 소용이 없다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고객에게 보여주는 보고서는 분석가의 생각을 전달하고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이를 통해 데이터를 기반으로 현명한 의사결정을 할 수 있도록 돕는데 중점을 두어야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보고서가 준비되었습니다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43500" y="1465117"/>
            <a:ext cx="4998932" cy="355271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보고서에 분석가와 고객의 가정을 말하는 것은 좋다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결론을 설명하는 그래프를 넣는 것도 좋다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64FC69-C461-43A3-97B6-E6B1192B9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19" y="684862"/>
            <a:ext cx="4475568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5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525890"/>
            <a:ext cx="522090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가 분석 결과에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만족해야합니다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0"/>
            <a:ext cx="6140739" cy="437332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고객의 요구를 고객이 묘사한 것 보다 명확하게 보여 주면 좋다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고객의 명확한 의견을 구하고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고객의 의견과 데이터의 대한 분석가 자신의 분석을 비교하여 결론을 권고하면 좋다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12C094-00A4-40E3-A8FB-B04037ED8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566" y="525890"/>
            <a:ext cx="4177734" cy="596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신문에 기사가 났습니다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5647414"/>
            <a:ext cx="9569212" cy="574967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결과가 만족스럽지 않다면 분석 과정에서 어떤 일이 일어났는지 파악해야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3E06B5-1C1E-4059-A413-97514F7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4" y="1161156"/>
            <a:ext cx="6877926" cy="44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916687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의견이 잘못된 결론으로 이끌었습니다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2"/>
            <a:ext cx="9166876" cy="1465534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세상에서 일어날 수 있는 사건이나 상황을 묘사하는 마음의 표상을 말한다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문제가 발생하면 다시 문제 정의 단계로 돌아온다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136BBE-5FEC-46DE-AC04-F6CDB54B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01" y="3322353"/>
            <a:ext cx="7274595" cy="2936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A0822-0DDF-4531-88ED-9F6B1A5675CF}"/>
              </a:ext>
            </a:extLst>
          </p:cNvPr>
          <p:cNvSpPr txBox="1"/>
          <p:nvPr/>
        </p:nvSpPr>
        <p:spPr>
          <a:xfrm>
            <a:off x="8321040" y="5431536"/>
            <a:ext cx="165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solidFill>
                  <a:srgbClr val="FF0000"/>
                </a:solidFill>
              </a:rPr>
              <a:t>멘탈 모델</a:t>
            </a:r>
          </a:p>
        </p:txBody>
      </p:sp>
    </p:spTree>
    <p:extLst>
      <p:ext uri="{BB962C8B-B14F-4D97-AF65-F5344CB8AC3E}">
        <p14:creationId xmlns:p14="http://schemas.microsoft.com/office/powerpoint/2010/main" val="136328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924002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세계에 관한 여러분의 가정과 믿음은 여러분의 멘탈 모델입니다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46916" y="1355283"/>
            <a:ext cx="9892251" cy="48670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세계는 복잡하기 때문에 우리는 이를 이해하기 위해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</a:rPr>
              <a:t>멘탈모델을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 사용한다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뇌는 새로운 정보를 얻을 때마다 그 정보를 분석하기 위한 도구를 선택한다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모델은 타고난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내장된 인지 능력일 수도 있고 우리가 익혀온 이론일 수도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모델은 데이터 분석 방법에 큰 영향을 준다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모델은 도움이 될 수 도 있지만 문제를 일으킬 수도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가장 중요한 것은 항상 멘탈 모델을 명확하게 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데이터를 다룰 때와 같이 진지하고 주의 깊게 다루 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</a:rPr>
              <a:t>도록하는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 것이다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7587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통계 모델은 멘탈 모델에 의해 결정됩니다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25200" y="1391018"/>
            <a:ext cx="10806650" cy="4878545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모델에 따라 보이는 것이 다르다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모든 것을 볼 수 없기 때문에 뇌는 무엇인가에 중점을 두고 선택적으로 주의를 집중해야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따라서 멘탈 모델에 따라 분석가에게 보이는 것이 결정되는 것이다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모델을 인식하고 있으면 무엇이 중요한지 이해하고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가장 적절하고 유용한 통계 모델을 만들 수 있는 가능성이 좀 더 높아진다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통계 모델은 멘탈 모델에 따라 달라집니다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잘못된 멘탈 모델을 사용하면 여러분의 분석은 시작하기 전부터 실패합니다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따라서 올바른 멘탈 모델이 필요하다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고객이 완전히 잘못된 멘탈 모델을 사용하는 것은 드문 일이 아닙니다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실제로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사람들이 멘탈 모델의 가장 중요한 부분을 무시하는 것은 매우 일반적인 현상이다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2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데이터 분석가가 하는 일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1"/>
            <a:ext cx="8247078" cy="1895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많은 데이터를 사용해 실제 세계에서 적용할 수 있는 정보를 유추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복잡한 문제와 데이터를 분할 하여 구조화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접근하는 방법이 핵심</a:t>
            </a:r>
          </a:p>
        </p:txBody>
      </p:sp>
    </p:spTree>
    <p:extLst>
      <p:ext uri="{BB962C8B-B14F-4D97-AF65-F5344CB8AC3E}">
        <p14:creationId xmlns:p14="http://schemas.microsoft.com/office/powerpoint/2010/main" val="325467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525890"/>
            <a:ext cx="86731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멘탈 모델에는 항상 여러분이 모르는 것을 포함해야 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1"/>
            <a:ext cx="9944643" cy="43001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불확실한 것을 구체화 해야 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불확실한 것을 분명히 해 놓으면 지식의 격차를 해소하기 위해 어떻게 데이터를 사용할지에 대해 주의 깊게 살필 수 있을 뿐만 아니라 더 나은 권고안을 만들어 낼 수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지식의 격차를 명확하게 하는 것이 필수적이다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사전에 불확실한 요소를 구체화해야 나중에 난처한 일을 당하는 것을 피할 수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285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는 자신이 무엇을 모르는지 여러분에게 말합니다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1"/>
            <a:ext cx="10127523" cy="445562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맹점을 찾는 것이 중요하다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과거에는 직감을 이용해 해결했던 문제를 요새는 데이터 분석 기법을 사용해 해결할 수 있는 문제가 증가하고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멘탈 모델 효과의 대부분은 모르는 것으로 인해 생기는 격차를 해소하는 데 도움이 된다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데이터 분석 도구를 사용하면 신념을 강화하는 체계적인 방법으로 이 격차를 줄일 수 있다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</a:rPr>
              <a:t>불확실성을 아주 상세하게 식별하는 작업에서 중요한 부분은 현실적이고 실증적인 데이터 분석이 요구되는 맹점을 찾아낼 수 있도록 하는 것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Acme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가 방대한 원시 데이터를 보냈습니다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0" y="1533700"/>
            <a:ext cx="7658644" cy="480309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새로운 데이터에 아무런 변형도 가하지 않았다면 받은 데이터가 원시 데이터이다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필요한 계산을 처리하기 쉬운 형식으로 변환하기 위해서는 원시데이터를 조작해야 하는 경우가 대부분이다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원시데이터는 작업이 이루어지는 곳과 분리해서 따로 보관해야 함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151999-F3BF-425A-91AA-3DEE12F2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925" y="923101"/>
            <a:ext cx="2619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13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데이터를 한 단계 더 깊이 조사할 때입니다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9" y="1533701"/>
            <a:ext cx="10688259" cy="574966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</a:rPr>
              <a:t>데이터에 나와 있는 내용을 이용해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</a:rPr>
              <a:t>더 깊이 데이터를 조사함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73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-GAW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사는 여러분이 받은 인상을 확인시켜줬습니다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79" y="1394051"/>
            <a:ext cx="11096788" cy="3276043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반드시 고객에게 사고 과정을 단계별로 차례차례 설명해야 한다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더 새롭고 상세한 데이터를 어디까지 추적하는가 하는 것은 최선의 판단을 내리기 위한 근본적인 질문이다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</a:rPr>
              <a:t>모델이 처음부터 올바른 가정에 근거하고 있는지 확인하고 가정을 뒤집는 데이터가 있으면 바로 다시 검토하는 것이 매우 중요합니다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93713-68EA-4C3C-9E6B-DD6D8518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479" y="4853561"/>
            <a:ext cx="1385873" cy="1600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F665B8-DB17-49A7-909F-11020448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16" y="4856423"/>
            <a:ext cx="1385873" cy="1600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F3BC79F-C800-4E0D-A0F3-C6248215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089" y="4853561"/>
            <a:ext cx="1385873" cy="1600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6CD72B-FDF6-4D37-8596-719C470E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16985"/>
            <a:ext cx="1385873" cy="16005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CDF1DD1-D9EF-4398-8893-7648F2D1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37" y="4819847"/>
            <a:ext cx="1385873" cy="160058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642275-E752-4955-8CF7-2B15F3641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10" y="4816985"/>
            <a:ext cx="1385873" cy="160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8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여러분이 한 </a:t>
            </a:r>
            <a:r>
              <a:rPr lang="ko-KR" altLang="en-US" sz="2400" b="1" u="sng" kern="0" dirty="0" err="1">
                <a:solidFill>
                  <a:schemeClr val="accent1">
                    <a:lumMod val="50000"/>
                  </a:schemeClr>
                </a:solidFill>
              </a:rPr>
              <a:t>것들이에요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5F469F-EC3A-4BB4-B9AC-4F4D6B19C17E}"/>
              </a:ext>
            </a:extLst>
          </p:cNvPr>
          <p:cNvSpPr/>
          <p:nvPr/>
        </p:nvSpPr>
        <p:spPr>
          <a:xfrm>
            <a:off x="1550038" y="2094471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정의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4C5E09F-4C50-43AC-A8C6-DFC6EC972DE0}"/>
              </a:ext>
            </a:extLst>
          </p:cNvPr>
          <p:cNvSpPr/>
          <p:nvPr/>
        </p:nvSpPr>
        <p:spPr>
          <a:xfrm>
            <a:off x="4161433" y="2094471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분해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0A10961-4B62-489E-8F35-51914CDD0DB6}"/>
              </a:ext>
            </a:extLst>
          </p:cNvPr>
          <p:cNvSpPr/>
          <p:nvPr/>
        </p:nvSpPr>
        <p:spPr>
          <a:xfrm>
            <a:off x="6772828" y="2083582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2ADD894-BE6E-4A96-B655-E088CDD18FE1}"/>
              </a:ext>
            </a:extLst>
          </p:cNvPr>
          <p:cNvSpPr/>
          <p:nvPr/>
        </p:nvSpPr>
        <p:spPr>
          <a:xfrm>
            <a:off x="9384223" y="2048998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결정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E0CB59-41DE-41DF-A8B0-509622C85C4D}"/>
              </a:ext>
            </a:extLst>
          </p:cNvPr>
          <p:cNvCxnSpPr/>
          <p:nvPr/>
        </p:nvCxnSpPr>
        <p:spPr>
          <a:xfrm>
            <a:off x="3123858" y="2293469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05DCA0-453C-415C-8B61-7575524B4EAD}"/>
              </a:ext>
            </a:extLst>
          </p:cNvPr>
          <p:cNvCxnSpPr/>
          <p:nvPr/>
        </p:nvCxnSpPr>
        <p:spPr>
          <a:xfrm>
            <a:off x="5751725" y="2305498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86AF57-3F8C-46B3-9303-F014F43CEAE6}"/>
              </a:ext>
            </a:extLst>
          </p:cNvPr>
          <p:cNvCxnSpPr/>
          <p:nvPr/>
        </p:nvCxnSpPr>
        <p:spPr>
          <a:xfrm>
            <a:off x="8352179" y="2304892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F6C314-D67A-415E-8048-4DA334EEC0F8}"/>
              </a:ext>
            </a:extLst>
          </p:cNvPr>
          <p:cNvSpPr/>
          <p:nvPr/>
        </p:nvSpPr>
        <p:spPr>
          <a:xfrm>
            <a:off x="1550038" y="4139871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정의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CB4F502-B871-44C7-A334-83065D8D3D80}"/>
              </a:ext>
            </a:extLst>
          </p:cNvPr>
          <p:cNvSpPr/>
          <p:nvPr/>
        </p:nvSpPr>
        <p:spPr>
          <a:xfrm>
            <a:off x="4161433" y="4139871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분해</a:t>
            </a:r>
            <a:endParaRPr lang="ko-KR" altLang="en-US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C5C4A0-9040-42D3-BAC1-E6C8DAC5037B}"/>
              </a:ext>
            </a:extLst>
          </p:cNvPr>
          <p:cNvSpPr/>
          <p:nvPr/>
        </p:nvSpPr>
        <p:spPr>
          <a:xfrm>
            <a:off x="6772828" y="4128982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829D318-367E-42BF-9C18-6374E990E0F5}"/>
              </a:ext>
            </a:extLst>
          </p:cNvPr>
          <p:cNvSpPr/>
          <p:nvPr/>
        </p:nvSpPr>
        <p:spPr>
          <a:xfrm>
            <a:off x="9384223" y="4094398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결정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FDF8A9F-D659-4C11-BD72-3BDE6FB19246}"/>
              </a:ext>
            </a:extLst>
          </p:cNvPr>
          <p:cNvCxnSpPr/>
          <p:nvPr/>
        </p:nvCxnSpPr>
        <p:spPr>
          <a:xfrm>
            <a:off x="3123858" y="4338869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32CAD1-59F0-4A1A-937C-462FF0312C60}"/>
              </a:ext>
            </a:extLst>
          </p:cNvPr>
          <p:cNvCxnSpPr/>
          <p:nvPr/>
        </p:nvCxnSpPr>
        <p:spPr>
          <a:xfrm>
            <a:off x="5751725" y="4350898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220A6DF-BCAC-4741-9BAC-96EFF966F797}"/>
              </a:ext>
            </a:extLst>
          </p:cNvPr>
          <p:cNvCxnSpPr/>
          <p:nvPr/>
        </p:nvCxnSpPr>
        <p:spPr>
          <a:xfrm>
            <a:off x="8352179" y="4350292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67D9B3C-FB70-4D26-8438-4AB8053907A3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2217550" y="2442190"/>
            <a:ext cx="7834185" cy="16976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77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8401999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여러분의 분석은 고객을 훌륭한 판단으로 이끌었습니다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86A8B48-8813-4A9C-B532-218BC11D75B7}"/>
              </a:ext>
            </a:extLst>
          </p:cNvPr>
          <p:cNvSpPr/>
          <p:nvPr/>
        </p:nvSpPr>
        <p:spPr>
          <a:xfrm>
            <a:off x="11496959" y="445754"/>
            <a:ext cx="269783" cy="270000"/>
          </a:xfrm>
          <a:prstGeom prst="ellipse">
            <a:avLst/>
          </a:prstGeom>
          <a:solidFill>
            <a:schemeClr val="bg1"/>
          </a:solidFill>
          <a:ln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>
                <a:solidFill>
                  <a:srgbClr val="4E5D70"/>
                </a:solidFill>
              </a:rPr>
              <a:t>p2</a:t>
            </a:r>
            <a:endParaRPr lang="ko-KR" altLang="en-US" sz="1100" dirty="0">
              <a:solidFill>
                <a:srgbClr val="4E5D7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6E73A-CE93-4CD2-B44F-092CEB3F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04" y="1364632"/>
            <a:ext cx="64293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9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CFCE20-2144-4FB1-A812-78485C693F52}"/>
              </a:ext>
            </a:extLst>
          </p:cNvPr>
          <p:cNvSpPr txBox="1"/>
          <p:nvPr/>
        </p:nvSpPr>
        <p:spPr>
          <a:xfrm>
            <a:off x="3611880" y="2895600"/>
            <a:ext cx="4968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/>
              <a:t>Thank you!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3752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79" y="635618"/>
            <a:ext cx="66255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Acme 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화장품은 여러분의 도움이 필요합니다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994747" y="5312755"/>
            <a:ext cx="7683088" cy="574965"/>
          </a:xfrm>
          <a:prstGeom prst="round2DiagRect">
            <a:avLst>
              <a:gd name="adj1" fmla="val 23031"/>
              <a:gd name="adj2" fmla="val 2838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우수한 데이터 분석가는 항상 데이터를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‘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볼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＇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수 있어야 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B970D-FF29-442E-93AF-CD17B4787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3" t="11074" r="3968" b="14015"/>
          <a:stretch/>
        </p:blipFill>
        <p:spPr>
          <a:xfrm>
            <a:off x="1120794" y="1907119"/>
            <a:ext cx="9950405" cy="2647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40970-886B-4B90-9B5A-F196B048F2B5}"/>
              </a:ext>
            </a:extLst>
          </p:cNvPr>
          <p:cNvSpPr txBox="1"/>
          <p:nvPr/>
        </p:nvSpPr>
        <p:spPr>
          <a:xfrm>
            <a:off x="404104" y="2310713"/>
            <a:ext cx="79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2"/>
                </a:solidFill>
              </a:rPr>
              <a:t>총매출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A0051-CE45-4253-964D-FA5569D0C07C}"/>
              </a:ext>
            </a:extLst>
          </p:cNvPr>
          <p:cNvSpPr txBox="1"/>
          <p:nvPr/>
        </p:nvSpPr>
        <p:spPr>
          <a:xfrm>
            <a:off x="236084" y="2618490"/>
            <a:ext cx="10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2"/>
                </a:solidFill>
              </a:rPr>
              <a:t>목표 매출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1744E-882B-47D8-86F7-44FDE6C8175A}"/>
              </a:ext>
            </a:extLst>
          </p:cNvPr>
          <p:cNvSpPr txBox="1"/>
          <p:nvPr/>
        </p:nvSpPr>
        <p:spPr>
          <a:xfrm>
            <a:off x="248725" y="3275111"/>
            <a:ext cx="1052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2"/>
                </a:solidFill>
              </a:rPr>
              <a:t>광고 비용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01E09F-17D5-49D2-9411-A0337B8A3FD8}"/>
              </a:ext>
            </a:extLst>
          </p:cNvPr>
          <p:cNvSpPr txBox="1"/>
          <p:nvPr/>
        </p:nvSpPr>
        <p:spPr>
          <a:xfrm>
            <a:off x="2913828" y="4625980"/>
            <a:ext cx="1877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2"/>
                </a:solidFill>
              </a:rPr>
              <a:t>소셜 네트워크 비용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A72B7-FDC8-4EB4-BE69-DEF990F5DAA5}"/>
              </a:ext>
            </a:extLst>
          </p:cNvPr>
          <p:cNvSpPr txBox="1"/>
          <p:nvPr/>
        </p:nvSpPr>
        <p:spPr>
          <a:xfrm>
            <a:off x="436273" y="4166700"/>
            <a:ext cx="758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accent2"/>
                </a:solidFill>
              </a:rPr>
              <a:t>단가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6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7"/>
            <a:ext cx="8654812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는 데이터 분석을 통해 매출을 올릴 수 있도록 </a:t>
            </a:r>
            <a:endParaRPr lang="en-US" altLang="ko-KR" sz="2400" b="1" u="sng" kern="0" dirty="0">
              <a:solidFill>
                <a:schemeClr val="accent1">
                  <a:lumMod val="50000"/>
                </a:scheme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도움을 받고 싶어 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E9F77A-DCAA-43B8-A552-4286FC70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32" y="1878769"/>
            <a:ext cx="3086100" cy="41781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E9F02B-60A2-47F5-8EE0-E121CBCA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15" y="1319352"/>
            <a:ext cx="3499306" cy="47375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6762D2-0C54-49E6-918E-6CF8994F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974" y="1085908"/>
            <a:ext cx="3671736" cy="49709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97932F-428E-4FD0-8459-DB0F9833C3C7}"/>
              </a:ext>
            </a:extLst>
          </p:cNvPr>
          <p:cNvSpPr txBox="1"/>
          <p:nvPr/>
        </p:nvSpPr>
        <p:spPr>
          <a:xfrm>
            <a:off x="2377215" y="6092485"/>
            <a:ext cx="653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8D028-E9D0-4FA5-B561-281A2BD4131A}"/>
              </a:ext>
            </a:extLst>
          </p:cNvPr>
          <p:cNvSpPr txBox="1"/>
          <p:nvPr/>
        </p:nvSpPr>
        <p:spPr>
          <a:xfrm>
            <a:off x="5720007" y="6000756"/>
            <a:ext cx="1113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4CDF7F-683F-4F5B-BC5B-A63110EAC2E8}"/>
              </a:ext>
            </a:extLst>
          </p:cNvPr>
          <p:cNvSpPr txBox="1"/>
          <p:nvPr/>
        </p:nvSpPr>
        <p:spPr>
          <a:xfrm>
            <a:off x="10518570" y="2377221"/>
            <a:ext cx="111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endParaRPr lang="ko-KR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9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76489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데이터 분석은 증거에 대해 곰곰이 고찰하는 것이다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653780" y="1533702"/>
            <a:ext cx="11112962" cy="1319242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 분석이라는 표현에는 여러 직업과 많은 기술이 포함되어 있습니다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우수한 분석가는 동일한 기본 절차를 밟음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실질적인 증거를 가지고 문제에 대하여 곰곰이 고찰합니다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F9A658D-FA2C-4A11-83C7-FC07D26DB097}"/>
              </a:ext>
            </a:extLst>
          </p:cNvPr>
          <p:cNvSpPr/>
          <p:nvPr/>
        </p:nvSpPr>
        <p:spPr>
          <a:xfrm>
            <a:off x="1500611" y="3391930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정의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EEB2E5-5A5A-45D0-A9AA-E64B153A21E4}"/>
              </a:ext>
            </a:extLst>
          </p:cNvPr>
          <p:cNvSpPr/>
          <p:nvPr/>
        </p:nvSpPr>
        <p:spPr>
          <a:xfrm>
            <a:off x="4112006" y="3391930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/>
              <a:t>분해</a:t>
            </a:r>
            <a:endParaRPr lang="ko-KR" altLang="en-US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D84016-7DAE-4C3F-90CB-522E667DB3C6}"/>
              </a:ext>
            </a:extLst>
          </p:cNvPr>
          <p:cNvSpPr/>
          <p:nvPr/>
        </p:nvSpPr>
        <p:spPr>
          <a:xfrm>
            <a:off x="6723401" y="3381041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평가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051DDCF-E894-4654-921A-BD1D3C608D1B}"/>
              </a:ext>
            </a:extLst>
          </p:cNvPr>
          <p:cNvSpPr/>
          <p:nvPr/>
        </p:nvSpPr>
        <p:spPr>
          <a:xfrm>
            <a:off x="9334796" y="3346457"/>
            <a:ext cx="1335024" cy="39319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결정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F00F6C-5E98-4F8F-A911-9B038EBB6C2C}"/>
              </a:ext>
            </a:extLst>
          </p:cNvPr>
          <p:cNvCxnSpPr/>
          <p:nvPr/>
        </p:nvCxnSpPr>
        <p:spPr>
          <a:xfrm>
            <a:off x="3074431" y="3590928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44D7C0-4D7A-4637-BE98-EC96B7033F00}"/>
              </a:ext>
            </a:extLst>
          </p:cNvPr>
          <p:cNvCxnSpPr/>
          <p:nvPr/>
        </p:nvCxnSpPr>
        <p:spPr>
          <a:xfrm>
            <a:off x="5702298" y="3602957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FF1C5F-22BA-4D88-82C8-C01BFE8DD9A5}"/>
              </a:ext>
            </a:extLst>
          </p:cNvPr>
          <p:cNvCxnSpPr/>
          <p:nvPr/>
        </p:nvCxnSpPr>
        <p:spPr>
          <a:xfrm>
            <a:off x="8302752" y="3602351"/>
            <a:ext cx="815546" cy="0"/>
          </a:xfrm>
          <a:prstGeom prst="straightConnector1">
            <a:avLst/>
          </a:prstGeom>
          <a:ln w="412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140B7D-987E-4B41-8E8F-63B8BD412338}"/>
              </a:ext>
            </a:extLst>
          </p:cNvPr>
          <p:cNvSpPr txBox="1"/>
          <p:nvPr/>
        </p:nvSpPr>
        <p:spPr>
          <a:xfrm>
            <a:off x="840453" y="3931510"/>
            <a:ext cx="6462390" cy="43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정의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제일 먼저 문제가 무엇인지 알아야 하기 때문에 문제를 정의한다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81FB0E-C9F7-46E2-B0E0-DDA536E42AAD}"/>
              </a:ext>
            </a:extLst>
          </p:cNvPr>
          <p:cNvSpPr txBox="1"/>
          <p:nvPr/>
        </p:nvSpPr>
        <p:spPr>
          <a:xfrm>
            <a:off x="1773730" y="4380563"/>
            <a:ext cx="6936795" cy="43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분해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 분석의 문제와 데이터를 작은 조각으로 분해하는 것이다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9DB935-3030-4C64-ACAD-F357FA522A0B}"/>
              </a:ext>
            </a:extLst>
          </p:cNvPr>
          <p:cNvSpPr txBox="1"/>
          <p:nvPr/>
        </p:nvSpPr>
        <p:spPr>
          <a:xfrm>
            <a:off x="2773120" y="4854330"/>
            <a:ext cx="7896700" cy="43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평가</a:t>
            </a:r>
            <a:r>
              <a:rPr lang="en-US" altLang="ko-KR" sz="16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분석의 골자입니다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앞의 두 단계에서 알게 된 것들에 대한 결론을 이끌어냅니다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F2E5B-5087-49B2-85D1-F257B6E36586}"/>
              </a:ext>
            </a:extLst>
          </p:cNvPr>
          <p:cNvSpPr txBox="1"/>
          <p:nvPr/>
        </p:nvSpPr>
        <p:spPr>
          <a:xfrm>
            <a:off x="3741695" y="5296251"/>
            <a:ext cx="6662693" cy="431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결정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마지막으로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모든 것을 한데 모아서 결론을 내립니다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혹은 권고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33D0E-9674-414F-AEB2-F501AC952FC5}"/>
              </a:ext>
            </a:extLst>
          </p:cNvPr>
          <p:cNvSpPr txBox="1"/>
          <p:nvPr/>
        </p:nvSpPr>
        <p:spPr>
          <a:xfrm>
            <a:off x="2185686" y="5840917"/>
            <a:ext cx="8269761" cy="517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+</a:t>
            </a:r>
            <a:r>
              <a:rPr lang="ko-KR" altLang="en-US" sz="2000" b="1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모든 데이터 분석은 더 나은 판단을 이끌어 내기 위해 설계됩니다</a:t>
            </a:r>
            <a:r>
              <a:rPr lang="en-US" altLang="ko-KR" sz="2000" b="1" kern="0" spc="0" dirty="0">
                <a:solidFill>
                  <a:srgbClr val="FF0000"/>
                </a:solidFill>
                <a:effectLst/>
                <a:ea typeface="함초롬바탕" panose="02030604000101010101" pitchFamily="18" charset="-127"/>
              </a:rPr>
              <a:t>. </a:t>
            </a:r>
            <a:endParaRPr lang="ko-KR" altLang="en-US" sz="2000" b="1" kern="0" spc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340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52209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문제를 정의합니다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정의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643429"/>
            <a:ext cx="8247078" cy="1895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 분석가가 자신의 주장을 피력하기 위해 너무 많은 분량을 작성하는 것은 종종 문제의 초점을 명확히 잡지 못하고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문제를 해결하고 그 결론을 권고해야만 하는 자신의 책임을 회피하는 것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3B3A2B-95B1-42D0-A4DC-51435EA2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684" y="2974357"/>
            <a:ext cx="5200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6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8691388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여러분의 고객은 문제를 정의하는데 도움이 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정의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701" y="1533701"/>
            <a:ext cx="8247078" cy="1895299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고객은 분석 결과에 기초해서 판단을 내립니다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 분석가는 문제를 정의하기 위해 최대한 고객에게서 많은 정보를 얻어내야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고객의 의도를 구체적으로 이해 해야함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고객에 대해 더 많이 알수록 분석의 도움이 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3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824707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Acme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CEO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가 답장을 보내왔습니다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정의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808698" y="1675049"/>
            <a:ext cx="5287299" cy="4089860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고객에게 분석 목적을 명확하게 얻기 위해 질문을 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수량을 물어보는 것이 좋다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이는 목적이나 믿음을 정량화 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데이터에 나와 있는 수치에 대해서도 궁금한 것이 있으면 물어 봐야합니다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C6FA5E-6461-4B06-932C-FCD1245F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00" y="923101"/>
            <a:ext cx="4955442" cy="559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5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1631C-61C2-442F-AC0D-8D1DAC1153B8}"/>
              </a:ext>
            </a:extLst>
          </p:cNvPr>
          <p:cNvSpPr/>
          <p:nvPr/>
        </p:nvSpPr>
        <p:spPr>
          <a:xfrm>
            <a:off x="3136216" y="6645715"/>
            <a:ext cx="5919563" cy="45719"/>
          </a:xfrm>
          <a:prstGeom prst="rect">
            <a:avLst/>
          </a:prstGeom>
          <a:solidFill>
            <a:srgbClr val="4E5D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6433FD-09E3-4E08-BFC0-E3CACB00E089}"/>
              </a:ext>
            </a:extLst>
          </p:cNvPr>
          <p:cNvSpPr/>
          <p:nvPr/>
        </p:nvSpPr>
        <p:spPr>
          <a:xfrm>
            <a:off x="653780" y="635618"/>
            <a:ext cx="6990604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문제와 데이터를 작게 분할 합니다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.(</a:t>
            </a:r>
            <a:r>
              <a:rPr lang="ko-KR" altLang="en-US" sz="2400" b="1" u="sng" kern="0" dirty="0">
                <a:solidFill>
                  <a:schemeClr val="accent1">
                    <a:lumMod val="50000"/>
                  </a:schemeClr>
                </a:solidFill>
              </a:rPr>
              <a:t>분석</a:t>
            </a:r>
            <a:r>
              <a:rPr lang="en-US" altLang="ko-KR" sz="2400" b="1" u="sng" kern="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altLang="ko-KR" sz="2400" b="1" i="1" kern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대각선 방향의 모서리가 둥근 사각형 75">
            <a:extLst>
              <a:ext uri="{FF2B5EF4-FFF2-40B4-BE49-F238E27FC236}">
                <a16:creationId xmlns:a16="http://schemas.microsoft.com/office/drawing/2014/main" id="{1DA6DB67-54E2-4808-97C8-498739339635}"/>
              </a:ext>
            </a:extLst>
          </p:cNvPr>
          <p:cNvSpPr/>
          <p:nvPr/>
        </p:nvSpPr>
        <p:spPr>
          <a:xfrm flipH="1">
            <a:off x="796343" y="1487982"/>
            <a:ext cx="8965496" cy="4784310"/>
          </a:xfrm>
          <a:prstGeom prst="round2DiagRect">
            <a:avLst>
              <a:gd name="adj1" fmla="val 12700"/>
              <a:gd name="adj2" fmla="val 0"/>
            </a:avLst>
          </a:prstGeom>
          <a:solidFill>
            <a:schemeClr val="bg1"/>
          </a:solidFill>
          <a:ln w="22225">
            <a:solidFill>
              <a:srgbClr val="4E5D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문제 정의 다음 단계는 고객에게 들은 문제의 내용과 데이터를 분석하는데 가장 적합할 정도의 입자 수준으로 분할 하는 것이다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문제를 작은 단위로 분할 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문제를 다루기 쉽게 해결할 수 있는 크기로 분할해야 함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문제는 종종 모호한 경우가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큰 문제에 직접 대답하기는 어렵다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하지만 큰 문제에서 분해한 작은 문제의 해답을 찾으면 더 쉽게 문제를 풀 수 있다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데이터를 작게 분할 한다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필요한 그리고 정확하고 정량적인 대답이 직접 나타나지 않는다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원시 데이터를 받았다면 각 요소를 요약해 데이터를 쉽게 사용하는 것이 좋다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9050754"/>
      </p:ext>
    </p:extLst>
  </p:cSld>
  <p:clrMapOvr>
    <a:masterClrMapping/>
  </p:clrMapOvr>
</p:sld>
</file>

<file path=ppt/theme/theme1.xml><?xml version="1.0" encoding="utf-8"?>
<a:theme xmlns:a="http://schemas.openxmlformats.org/drawingml/2006/main" name="1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2622</Words>
  <Application>Microsoft Office PowerPoint</Application>
  <PresentationFormat>와이드스크린</PresentationFormat>
  <Paragraphs>195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-apple-system</vt:lpstr>
      <vt:lpstr>맑은 고딕</vt:lpstr>
      <vt:lpstr>함초롬바탕</vt:lpstr>
      <vt:lpstr>Arial</vt:lpstr>
      <vt:lpstr>17_Office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shinyoungmin</cp:lastModifiedBy>
  <cp:revision>119</cp:revision>
  <dcterms:created xsi:type="dcterms:W3CDTF">2020-10-07T02:47:54Z</dcterms:created>
  <dcterms:modified xsi:type="dcterms:W3CDTF">2021-05-23T05:48:09Z</dcterms:modified>
</cp:coreProperties>
</file>