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7" r:id="rId3"/>
    <p:sldId id="286" r:id="rId4"/>
    <p:sldId id="287" r:id="rId5"/>
    <p:sldId id="288" r:id="rId6"/>
    <p:sldId id="301" r:id="rId7"/>
    <p:sldId id="302" r:id="rId8"/>
    <p:sldId id="289" r:id="rId9"/>
    <p:sldId id="290" r:id="rId10"/>
    <p:sldId id="292" r:id="rId11"/>
    <p:sldId id="293" r:id="rId12"/>
    <p:sldId id="303" r:id="rId13"/>
    <p:sldId id="306" r:id="rId14"/>
    <p:sldId id="305" r:id="rId15"/>
    <p:sldId id="294" r:id="rId16"/>
    <p:sldId id="296" r:id="rId17"/>
    <p:sldId id="295" r:id="rId18"/>
    <p:sldId id="308" r:id="rId19"/>
    <p:sldId id="291" r:id="rId20"/>
    <p:sldId id="297" r:id="rId21"/>
    <p:sldId id="298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FED4F0"/>
    <a:srgbClr val="FB47BF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1987848&amp;ref=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헤드퍼스트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 - chap 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ko-KR" altLang="en-US" dirty="0"/>
              <a:t>발표하게 된 신영민 입니다</a:t>
            </a:r>
            <a:r>
              <a:rPr lang="en-US" altLang="ko-KR" dirty="0"/>
              <a:t>. </a:t>
            </a:r>
            <a:r>
              <a:rPr lang="ko-KR" altLang="en-US" dirty="0"/>
              <a:t>지금 부터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조사를 통해 국내 인구의 </a:t>
            </a:r>
            <a:r>
              <a:rPr lang="en-US" altLang="ko-KR" dirty="0"/>
              <a:t>1%</a:t>
            </a:r>
            <a:r>
              <a:rPr lang="ko-KR" altLang="en-US" dirty="0"/>
              <a:t>가 도마뱀 독감에 걸려있음을 알아냈습니다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1%</a:t>
            </a:r>
            <a:r>
              <a:rPr lang="ko-KR" altLang="en-US" dirty="0"/>
              <a:t>는 기준 비율입니다</a:t>
            </a:r>
            <a:r>
              <a:rPr lang="en-US" altLang="ko-KR" dirty="0"/>
              <a:t>. </a:t>
            </a:r>
            <a:r>
              <a:rPr lang="ko-KR" altLang="en-US" dirty="0"/>
              <a:t>이 때 어떠한 사실을 이미 알고 있는 것이기 때문에 기준 비율을 사전 비율이라고도 합니다</a:t>
            </a:r>
            <a:r>
              <a:rPr lang="en-US" altLang="ko-KR" dirty="0"/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기준비율이란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위반행위의 중요성을 판단하는데 기준이 되는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/>
                <a:hlinkClick r:id="rId3"/>
              </a:rPr>
              <a:t>규모비율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을 말한다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진짜 양성 비율이 </a:t>
            </a:r>
            <a:r>
              <a:rPr lang="en-US" altLang="ko-KR" dirty="0"/>
              <a:t>90%</a:t>
            </a:r>
            <a:r>
              <a:rPr lang="ko-KR" altLang="en-US" dirty="0"/>
              <a:t>이기 때문에 독감에 걸렸을 가능성이 매우 높다고 생각해 볼 수 있지만 기준 비율이 </a:t>
            </a:r>
            <a:r>
              <a:rPr lang="en-US" altLang="ko-KR" dirty="0"/>
              <a:t>1%</a:t>
            </a:r>
            <a:r>
              <a:rPr lang="ko-KR" altLang="en-US" dirty="0"/>
              <a:t>라는 것을 생각하면 양성 비율이 </a:t>
            </a:r>
            <a:r>
              <a:rPr lang="en-US" altLang="ko-KR" dirty="0"/>
              <a:t>90%</a:t>
            </a:r>
            <a:r>
              <a:rPr lang="ko-KR" altLang="en-US" dirty="0"/>
              <a:t>나 된다고 하더라도 검사 결과의 설득력이 작아집니다</a:t>
            </a:r>
            <a:r>
              <a:rPr lang="en-US" altLang="ko-KR" dirty="0"/>
              <a:t>. </a:t>
            </a:r>
            <a:r>
              <a:rPr lang="ko-KR" altLang="en-US" dirty="0"/>
              <a:t>이렇기 때문에 기준 비율 오류를 조심해야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6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전의 상황을 나타내 본 것 입니다</a:t>
            </a:r>
            <a:r>
              <a:rPr lang="en-US" altLang="ko-KR" dirty="0"/>
              <a:t>. 1000</a:t>
            </a:r>
            <a:r>
              <a:rPr lang="ko-KR" altLang="en-US" dirty="0"/>
              <a:t>명의 사람이 있다면 기준 비율이 </a:t>
            </a:r>
            <a:r>
              <a:rPr lang="en-US" altLang="ko-KR" dirty="0"/>
              <a:t>1%</a:t>
            </a:r>
            <a:r>
              <a:rPr lang="ko-KR" altLang="en-US" dirty="0"/>
              <a:t>이므로 걸린 사람은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걸리지 않은 사람은 </a:t>
            </a:r>
            <a:r>
              <a:rPr lang="en-US" altLang="ko-KR" dirty="0"/>
              <a:t>990</a:t>
            </a:r>
            <a:r>
              <a:rPr lang="ko-KR" altLang="en-US" dirty="0"/>
              <a:t>명입니다</a:t>
            </a:r>
            <a:r>
              <a:rPr lang="en-US" altLang="ko-KR" dirty="0"/>
              <a:t>. </a:t>
            </a:r>
            <a:r>
              <a:rPr lang="ko-KR" altLang="en-US" dirty="0"/>
              <a:t>이때 검사결과 비율에 따라서 아래와 같이 진짜 양성</a:t>
            </a:r>
            <a:r>
              <a:rPr lang="en-US" altLang="ko-KR" dirty="0"/>
              <a:t>, </a:t>
            </a:r>
            <a:r>
              <a:rPr lang="ko-KR" altLang="en-US" dirty="0"/>
              <a:t>가짜 음성</a:t>
            </a:r>
            <a:r>
              <a:rPr lang="en-US" altLang="ko-KR" dirty="0"/>
              <a:t>, </a:t>
            </a:r>
            <a:r>
              <a:rPr lang="ko-KR" altLang="en-US" dirty="0"/>
              <a:t>가짜 양성</a:t>
            </a:r>
            <a:r>
              <a:rPr lang="en-US" altLang="ko-KR" dirty="0"/>
              <a:t>, </a:t>
            </a:r>
            <a:r>
              <a:rPr lang="ko-KR" altLang="en-US" dirty="0"/>
              <a:t>진짜 음성의 인원을 계산할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3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전의 결과를 통해서 검사에서 양성판정을 받았을 경우 독감에 걸렸을 확률을 계산 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양성 판정을 받았는데 도마뱀 독감에 걸렸을 확률은 </a:t>
            </a:r>
            <a:r>
              <a:rPr lang="en-US" altLang="ko-KR" dirty="0"/>
              <a:t>0.09</a:t>
            </a:r>
            <a:r>
              <a:rPr lang="ko-KR" altLang="en-US" dirty="0"/>
              <a:t>임을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6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우리의 두뇌는 소수를 처리하는데 별로 적합하지 않습니다</a:t>
            </a:r>
            <a:r>
              <a:rPr lang="en-US" altLang="ko-KR" dirty="0"/>
              <a:t>. </a:t>
            </a:r>
            <a:r>
              <a:rPr lang="ko-KR" altLang="en-US" dirty="0"/>
              <a:t>따라서 확률을 정수로 반환하고 생각하면 실수를 줄일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0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/>
              <a:t>베이즈</a:t>
            </a:r>
            <a:r>
              <a:rPr lang="ko-KR" altLang="en-US" dirty="0"/>
              <a:t> 정리는 기준 비율과 조건부 확률을 사용하여 새로운 조건부 확률을 예측할 수 있게 해주는 좋은 통계학적 공식입니다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/>
              <a:t>베이즈</a:t>
            </a:r>
            <a:r>
              <a:rPr lang="ko-KR" altLang="en-US" dirty="0"/>
              <a:t> 정리는 새로운 정보를 분석에 포함시키는 방법을 제공하기 때문에 분석할 때 매우 중요하게 사용됩니다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70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또 </a:t>
            </a:r>
            <a:r>
              <a:rPr lang="ko-KR" altLang="en-US" dirty="0" err="1"/>
              <a:t>베이즈</a:t>
            </a:r>
            <a:r>
              <a:rPr lang="ko-KR" altLang="en-US" dirty="0"/>
              <a:t> 정리는 위의 표와 같이 반복해서 사용할 수 있기 때문에 매우 유용합니다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96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다행히 좀 더 정확한 두 번째 검사 결과는 음성이었다고 합니다</a:t>
            </a:r>
            <a:r>
              <a:rPr lang="en-US" altLang="ko-KR" dirty="0"/>
              <a:t>. </a:t>
            </a:r>
            <a:r>
              <a:rPr lang="ko-KR" altLang="en-US" dirty="0" err="1"/>
              <a:t>다행이네용</a:t>
            </a: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4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아까 두번째 검사에서 음성이 나왔다고 합니다</a:t>
            </a:r>
            <a:r>
              <a:rPr lang="en-US" altLang="ko-KR" dirty="0"/>
              <a:t>. </a:t>
            </a:r>
            <a:r>
              <a:rPr lang="ko-KR" altLang="en-US" dirty="0"/>
              <a:t>이때 두 번째 검사를 분석할 때 기준 비율을 </a:t>
            </a:r>
            <a:r>
              <a:rPr lang="en-US" altLang="ko-KR" dirty="0"/>
              <a:t>1%</a:t>
            </a:r>
            <a:r>
              <a:rPr lang="ko-KR" altLang="en-US" dirty="0"/>
              <a:t>로 하면 안됩니다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8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책 속에서 화자가 도마뱀 독감검사에서 양성 판정을 받았고</a:t>
            </a:r>
            <a:r>
              <a:rPr lang="en-US" altLang="ko-KR" dirty="0"/>
              <a:t>, </a:t>
            </a:r>
            <a:r>
              <a:rPr lang="ko-KR" altLang="en-US" dirty="0"/>
              <a:t>이 검사 결과의 정확도에 대해 조사하면서 내용이 진행됩니다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왜냐하면 </a:t>
            </a:r>
            <a:r>
              <a:rPr lang="en-US" altLang="ko-KR" dirty="0"/>
              <a:t>2</a:t>
            </a:r>
            <a:r>
              <a:rPr lang="ko-KR" altLang="en-US" dirty="0"/>
              <a:t>번째 검사는 양성 판정이 나오는 사람에 한해서 하므로 기준 비율은 </a:t>
            </a:r>
            <a:r>
              <a:rPr lang="en-US" altLang="ko-KR" dirty="0"/>
              <a:t>9%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58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도마뱀 독감 검사에 대한 통계 결과 입니다</a:t>
            </a:r>
            <a:r>
              <a:rPr lang="en-US" altLang="ko-KR" dirty="0"/>
              <a:t>. </a:t>
            </a:r>
            <a:r>
              <a:rPr lang="ko-KR" altLang="en-US" dirty="0"/>
              <a:t>도마뱀 독감에  걸렸을 경우 이 검사에서 양성 판정이 나올 확률은 </a:t>
            </a:r>
            <a:r>
              <a:rPr lang="en-US" altLang="ko-KR" dirty="0"/>
              <a:t>80%</a:t>
            </a:r>
            <a:r>
              <a:rPr lang="ko-KR" altLang="en-US" dirty="0"/>
              <a:t>이고 독감에 걸리지 않았는 경우 양성 판정이 나올 확률은 </a:t>
            </a:r>
            <a:r>
              <a:rPr lang="en-US" altLang="ko-KR" dirty="0"/>
              <a:t>9%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r>
              <a:rPr lang="ko-KR" altLang="en-US" dirty="0"/>
              <a:t>을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명 중 </a:t>
            </a:r>
            <a:r>
              <a:rPr lang="en-US" altLang="ko-KR" dirty="0"/>
              <a:t>90 </a:t>
            </a:r>
            <a:r>
              <a:rPr lang="ko-KR" altLang="en-US" dirty="0"/>
              <a:t>명이 이 병에 걸렸을 경우 걸리지 않은 사람이 검사에서 양성 판정을 받는 경우를 보면</a:t>
            </a:r>
            <a:r>
              <a:rPr lang="en-US" altLang="ko-KR" dirty="0"/>
              <a:t>, 90</a:t>
            </a:r>
            <a:r>
              <a:rPr lang="ko-KR" altLang="en-US" dirty="0"/>
              <a:t>명이 이 병에 걸린 것이므로 </a:t>
            </a:r>
            <a:r>
              <a:rPr lang="en-US" altLang="ko-KR" dirty="0"/>
              <a:t>10</a:t>
            </a:r>
            <a:r>
              <a:rPr lang="ko-KR" altLang="en-US" dirty="0"/>
              <a:t>명이 병에 걸리지 않은 것입니다</a:t>
            </a:r>
            <a:r>
              <a:rPr lang="en-US" altLang="ko-KR" dirty="0"/>
              <a:t>. </a:t>
            </a:r>
            <a:r>
              <a:rPr lang="ko-KR" altLang="en-US" dirty="0"/>
              <a:t>이 중에 양성 판정을 받았지만</a:t>
            </a:r>
            <a:r>
              <a:rPr lang="en-US" altLang="ko-KR" dirty="0"/>
              <a:t>, </a:t>
            </a:r>
            <a:r>
              <a:rPr lang="ko-KR" altLang="en-US" dirty="0"/>
              <a:t>실제로 걸리지 않은 사람은 </a:t>
            </a: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en-US" altLang="ko-KR" dirty="0"/>
              <a:t>9%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9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r>
              <a:rPr lang="ko-KR" altLang="en-US" dirty="0"/>
              <a:t>를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명 중 </a:t>
            </a:r>
            <a:r>
              <a:rPr lang="en-US" altLang="ko-KR" dirty="0"/>
              <a:t>10 </a:t>
            </a:r>
            <a:r>
              <a:rPr lang="ko-KR" altLang="en-US" dirty="0"/>
              <a:t>명이 이 병에 걸렸을 경우 걸리지 않은 사람이 검사에서 양성 판정을 받는 경우를 보면</a:t>
            </a:r>
            <a:r>
              <a:rPr lang="en-US" altLang="ko-KR" dirty="0"/>
              <a:t>, 10</a:t>
            </a:r>
            <a:r>
              <a:rPr lang="ko-KR" altLang="en-US" dirty="0"/>
              <a:t>명이 이 병에 걸린 것이므로 </a:t>
            </a:r>
            <a:r>
              <a:rPr lang="en-US" altLang="ko-KR" dirty="0"/>
              <a:t>90</a:t>
            </a:r>
            <a:r>
              <a:rPr lang="ko-KR" altLang="en-US" dirty="0"/>
              <a:t>명이 병에 걸리지 않은 것입니다</a:t>
            </a:r>
            <a:r>
              <a:rPr lang="en-US" altLang="ko-KR" dirty="0"/>
              <a:t>. </a:t>
            </a:r>
            <a:r>
              <a:rPr lang="ko-KR" altLang="en-US" dirty="0"/>
              <a:t>이 중에 양성 판정을 받았지만</a:t>
            </a:r>
            <a:r>
              <a:rPr lang="en-US" altLang="ko-KR" dirty="0"/>
              <a:t>, </a:t>
            </a:r>
            <a:r>
              <a:rPr lang="ko-KR" altLang="en-US" dirty="0"/>
              <a:t>실제로 걸리지 않은 사람은 </a:t>
            </a:r>
            <a:r>
              <a:rPr lang="en-US" altLang="ko-KR" dirty="0"/>
              <a:t>90</a:t>
            </a:r>
            <a:r>
              <a:rPr lang="ko-KR" altLang="en-US" dirty="0"/>
              <a:t>명의 </a:t>
            </a:r>
            <a:r>
              <a:rPr lang="en-US" altLang="ko-KR" dirty="0"/>
              <a:t>9%</a:t>
            </a:r>
            <a:r>
              <a:rPr lang="ko-KR" altLang="en-US" dirty="0"/>
              <a:t>인 </a:t>
            </a:r>
            <a:r>
              <a:rPr lang="en-US" altLang="ko-KR" dirty="0"/>
              <a:t>8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4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 슬라이드 까지 병에 걸리지 않았지만 양성이 나오는 경우를 확인했습니다</a:t>
            </a:r>
            <a:r>
              <a:rPr lang="en-US" altLang="ko-KR" dirty="0"/>
              <a:t>. </a:t>
            </a:r>
            <a:r>
              <a:rPr lang="ko-KR" altLang="en-US" dirty="0"/>
              <a:t>이를 가짜 양성이라고 하겠습니다</a:t>
            </a:r>
            <a:r>
              <a:rPr lang="en-US" altLang="ko-KR" dirty="0"/>
              <a:t>. </a:t>
            </a:r>
            <a:r>
              <a:rPr lang="ko-KR" altLang="en-US" dirty="0"/>
              <a:t>이런 식으로 용어를 정의해 보면</a:t>
            </a:r>
            <a:r>
              <a:rPr lang="en-US" altLang="ko-KR" dirty="0"/>
              <a:t>, </a:t>
            </a:r>
            <a:r>
              <a:rPr lang="ko-KR" altLang="en-US" dirty="0"/>
              <a:t>질병에 걸렸는데 양성으로 결과가 나오는 경우를 진짜 양성</a:t>
            </a:r>
            <a:r>
              <a:rPr lang="en-US" altLang="ko-KR" dirty="0"/>
              <a:t>, </a:t>
            </a:r>
            <a:r>
              <a:rPr lang="ko-KR" altLang="en-US" dirty="0"/>
              <a:t>질병에 걸리지 않은 사람이 양성으로 결과가 나오는 경우를 거짓 양성</a:t>
            </a:r>
            <a:r>
              <a:rPr lang="en-US" altLang="ko-KR" dirty="0"/>
              <a:t>, </a:t>
            </a:r>
            <a:r>
              <a:rPr lang="ko-KR" altLang="en-US" dirty="0"/>
              <a:t>질병에 걸리지 않은 사람이 음성으로 결과가 나오는 경우를 진짜 음성</a:t>
            </a:r>
            <a:r>
              <a:rPr lang="en-US" altLang="ko-KR" dirty="0"/>
              <a:t>, </a:t>
            </a:r>
            <a:r>
              <a:rPr lang="ko-KR" altLang="en-US" dirty="0"/>
              <a:t>질병에 걸렸는데 음성으로 결과가 나오는 경우를 가짜음성이라고 하겠습니다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때 거짓 양성에 반대가 진짜 음성이므로 진짜 음성은 </a:t>
            </a:r>
            <a:r>
              <a:rPr lang="en-US" altLang="ko-KR" dirty="0"/>
              <a:t>91%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ko-KR" altLang="en-US" dirty="0"/>
              <a:t>진짜 양성에 반대인 가짜 음성은 </a:t>
            </a:r>
            <a:r>
              <a:rPr lang="en-US" altLang="ko-KR" dirty="0"/>
              <a:t>10%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2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 슬라이드 까지 했던 내용들은 모두 조건부 확률에 관한 것입니다</a:t>
            </a:r>
            <a:r>
              <a:rPr lang="en-US" altLang="ko-KR" dirty="0"/>
              <a:t>. </a:t>
            </a:r>
            <a:r>
              <a:rPr lang="ko-KR" altLang="en-US" dirty="0"/>
              <a:t>조건부 확률은 다른 어떤 사건이 발생했을 경우에 사건이 일어날 확률이고 다음과 같이 씁니다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0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+</a:t>
            </a:r>
            <a:r>
              <a:rPr lang="ko-KR" altLang="en-US" dirty="0"/>
              <a:t>를 양성 판정</a:t>
            </a:r>
            <a:r>
              <a:rPr lang="en-US" altLang="ko-KR" dirty="0"/>
              <a:t>, -</a:t>
            </a:r>
            <a:r>
              <a:rPr lang="ko-KR" altLang="en-US" dirty="0"/>
              <a:t>를 음성 판정</a:t>
            </a:r>
            <a:r>
              <a:rPr lang="en-US" altLang="ko-KR" dirty="0"/>
              <a:t>, L</a:t>
            </a:r>
            <a:r>
              <a:rPr lang="ko-KR" altLang="en-US" dirty="0"/>
              <a:t>을 독감에 걸림으로 정의 해보겠습니다</a:t>
            </a:r>
            <a:r>
              <a:rPr lang="en-US" altLang="ko-KR" dirty="0"/>
              <a:t>. </a:t>
            </a:r>
            <a:r>
              <a:rPr lang="ko-KR" altLang="en-US" dirty="0"/>
              <a:t>그럼 조건부 확률을 다음과 같이 쓸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1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헤드퍼스트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DA - chap 6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베이지안 통계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첫걸음을 내딛다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68097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5. 1%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사람이 도마뱀 독감에 걸려있습니다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6" y="1533701"/>
            <a:ext cx="10732514" cy="319893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조사를 통해 국내 인구의 </a:t>
            </a:r>
            <a:r>
              <a:rPr lang="en-US" altLang="ko-KR" sz="2400" b="1" dirty="0">
                <a:solidFill>
                  <a:schemeClr val="tx1"/>
                </a:solidFill>
              </a:rPr>
              <a:t>1%</a:t>
            </a:r>
            <a:r>
              <a:rPr lang="ko-KR" altLang="en-US" sz="2400" b="1" dirty="0">
                <a:solidFill>
                  <a:schemeClr val="tx1"/>
                </a:solidFill>
              </a:rPr>
              <a:t>가 도마뱀 독감에 걸려있음을 알아냄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tx1"/>
                </a:solidFill>
              </a:rPr>
              <a:t>1%</a:t>
            </a:r>
            <a:r>
              <a:rPr lang="ko-KR" altLang="en-US" sz="2000" b="1" dirty="0">
                <a:solidFill>
                  <a:schemeClr val="tx1"/>
                </a:solidFill>
              </a:rPr>
              <a:t>는 기준 비율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/>
                </a:solidFill>
              </a:rPr>
              <a:t>검사를 위해 개개인에 대한 새로운 사실을 알기 전에 모집단의 </a:t>
            </a:r>
            <a:r>
              <a:rPr lang="en-US" altLang="ko-KR" sz="2000" b="1" dirty="0">
                <a:solidFill>
                  <a:schemeClr val="tx1"/>
                </a:solidFill>
              </a:rPr>
              <a:t>1%</a:t>
            </a:r>
            <a:r>
              <a:rPr lang="ko-KR" altLang="en-US" sz="2000" b="1" dirty="0">
                <a:solidFill>
                  <a:schemeClr val="tx1"/>
                </a:solidFill>
              </a:rPr>
              <a:t>만이 도마뱀 독감에 걸려 있음을 알고 있습니다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따라서 기준 비율을 </a:t>
            </a:r>
            <a:r>
              <a:rPr lang="ko-KR" altLang="en-US" sz="2000" b="1" dirty="0">
                <a:solidFill>
                  <a:srgbClr val="FF0000"/>
                </a:solidFill>
              </a:rPr>
              <a:t>사전 비율</a:t>
            </a:r>
            <a:r>
              <a:rPr lang="ko-KR" altLang="en-US" sz="2000" b="1" dirty="0">
                <a:solidFill>
                  <a:schemeClr val="tx1"/>
                </a:solidFill>
              </a:rPr>
              <a:t>이라고 합니다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68097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5. 1%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사람이 도마뱀 독감에 걸려있습니다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6" y="1533701"/>
            <a:ext cx="10732514" cy="319893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기준 비율 오류를 조심하세요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/>
                </a:solidFill>
              </a:rPr>
              <a:t>진짜 양성 비율이 </a:t>
            </a:r>
            <a:r>
              <a:rPr lang="en-US" altLang="ko-KR" sz="2000" b="1" dirty="0">
                <a:solidFill>
                  <a:schemeClr val="tx1"/>
                </a:solidFill>
              </a:rPr>
              <a:t>90%</a:t>
            </a:r>
            <a:r>
              <a:rPr lang="ko-KR" altLang="en-US" sz="2000" b="1" dirty="0">
                <a:solidFill>
                  <a:schemeClr val="tx1"/>
                </a:solidFill>
              </a:rPr>
              <a:t>이기 때문에 독감에 걸렸을 가능성이 꽤 높다는 것을 의미 한다고 착각 할 수 있지만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기준 비율이 </a:t>
            </a:r>
            <a:r>
              <a:rPr lang="en-US" altLang="ko-KR" sz="2000" b="1" dirty="0">
                <a:solidFill>
                  <a:schemeClr val="tx1"/>
                </a:solidFill>
              </a:rPr>
              <a:t>1%</a:t>
            </a:r>
            <a:r>
              <a:rPr lang="ko-KR" altLang="en-US" sz="2000" b="1" dirty="0">
                <a:solidFill>
                  <a:schemeClr val="tx1"/>
                </a:solidFill>
              </a:rPr>
              <a:t>라는 것을 알면 진짜 양성 비율이 </a:t>
            </a:r>
            <a:r>
              <a:rPr lang="en-US" altLang="ko-KR" sz="2000" b="1" dirty="0">
                <a:solidFill>
                  <a:schemeClr val="tx1"/>
                </a:solidFill>
              </a:rPr>
              <a:t>90%</a:t>
            </a:r>
            <a:r>
              <a:rPr lang="ko-KR" altLang="en-US" sz="2000" b="1" dirty="0">
                <a:solidFill>
                  <a:schemeClr val="tx1"/>
                </a:solidFill>
              </a:rPr>
              <a:t>나 되는 것은 검사 결과에 별로 설득력이 없이 진다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68097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5. 1%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사람이 도마뱀 독감에 걸려있습니다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9C8BF-9E3D-42E8-9D74-70793E94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1354456"/>
            <a:ext cx="9741566" cy="43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68097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5. 1%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사람이 도마뱀 독감에 걸려있습니다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9C8BF-9E3D-42E8-9D74-70793E94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1354456"/>
            <a:ext cx="8579338" cy="3867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대각선 방향의 모서리가 둥근 사각형 75">
                <a:extLst>
                  <a:ext uri="{FF2B5EF4-FFF2-40B4-BE49-F238E27FC236}">
                    <a16:creationId xmlns:a16="http://schemas.microsoft.com/office/drawing/2014/main" id="{57FA9D45-E863-4DD1-A96B-05073B447AC3}"/>
                  </a:ext>
                </a:extLst>
              </p:cNvPr>
              <p:cNvSpPr/>
              <p:nvPr/>
            </p:nvSpPr>
            <p:spPr>
              <a:xfrm flipH="1">
                <a:off x="266362" y="666637"/>
                <a:ext cx="11659270" cy="3365979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 w="22225">
                <a:solidFill>
                  <a:srgbClr val="4E5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검사에서 양성 판정을 받았을 경우 독감에 걸렸을 확률</a:t>
                </a:r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=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독감에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걸렸고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결과가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양성인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사람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독감에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걸렸고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검사결과가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양성인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사람의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독감에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걸리지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않았지만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검사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결과가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양성인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사람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𝟖𝟗</m:t>
                    </m:r>
                    <m:r>
                      <a:rPr lang="en-US" altLang="ko-KR" sz="24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=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0.09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대각선 방향의 모서리가 둥근 사각형 75">
                <a:extLst>
                  <a:ext uri="{FF2B5EF4-FFF2-40B4-BE49-F238E27FC236}">
                    <a16:creationId xmlns:a16="http://schemas.microsoft.com/office/drawing/2014/main" id="{57FA9D45-E863-4DD1-A96B-05073B447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362" y="666637"/>
                <a:ext cx="11659270" cy="3365979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rgbClr val="4E5D7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21D8F6E1-C556-47C7-B1F4-907183DF4D7E}"/>
              </a:ext>
            </a:extLst>
          </p:cNvPr>
          <p:cNvSpPr/>
          <p:nvPr/>
        </p:nvSpPr>
        <p:spPr>
          <a:xfrm flipH="1">
            <a:off x="808700" y="5408056"/>
            <a:ext cx="10790177" cy="84422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기준 비율</a:t>
            </a:r>
            <a:r>
              <a:rPr lang="en-US" altLang="ko-KR" sz="2000" b="1" dirty="0">
                <a:solidFill>
                  <a:schemeClr val="tx1"/>
                </a:solidFill>
              </a:rPr>
              <a:t>: 1%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내가 독감에 걸렸을 확률</a:t>
            </a:r>
            <a:r>
              <a:rPr lang="en-US" altLang="ko-KR" sz="2000" b="1" dirty="0">
                <a:solidFill>
                  <a:schemeClr val="tx1"/>
                </a:solidFill>
              </a:rPr>
              <a:t>: 9% (</a:t>
            </a:r>
            <a:r>
              <a:rPr lang="ko-KR" altLang="en-US" sz="2000" b="1" dirty="0">
                <a:solidFill>
                  <a:schemeClr val="tx1"/>
                </a:solidFill>
              </a:rPr>
              <a:t>일반인에 비해 도마뱀에 걸렸을 가능성이 </a:t>
            </a:r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en-US" sz="2000" b="1" dirty="0">
                <a:solidFill>
                  <a:schemeClr val="tx1"/>
                </a:solidFill>
              </a:rPr>
              <a:t>배</a:t>
            </a:r>
            <a:r>
              <a:rPr lang="en-US" altLang="ko-KR" sz="2000" b="1" dirty="0">
                <a:solidFill>
                  <a:schemeClr val="tx1"/>
                </a:solidFill>
              </a:rPr>
              <a:t>!)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간단한 정수를 사용해 복잡한 확률에 대해 생각해 봅시다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1"/>
            <a:ext cx="10868434" cy="280722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우리 두뇌는 원래 소수의 확률을 처리하는데 별로 적합하지 않기 때문에 확률은 정수로 반환하고 생각하면 실수를 줄일 수 있어서 효과적입니다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7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103808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정리는 새로운 데이터가 들어왔을 때 기준 비율을 계산합니다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2"/>
            <a:ext cx="10380804" cy="144798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정리는 기준비율과 조건부 확률을 사용하여 새로운 조건부 확률을 예측할 수 있게 해주는 강력한 통계학적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38E6EE-0409-4FB5-89B3-F1CD79CDA6AD}"/>
                  </a:ext>
                </a:extLst>
              </p:cNvPr>
              <p:cNvSpPr txBox="1"/>
              <p:nvPr/>
            </p:nvSpPr>
            <p:spPr>
              <a:xfrm>
                <a:off x="808701" y="3138616"/>
                <a:ext cx="7013126" cy="100495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(+|~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38E6EE-0409-4FB5-89B3-F1CD79CD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1" y="3138616"/>
                <a:ext cx="7013126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3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68591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8.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정리는 반복해서 사용할 수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1"/>
            <a:ext cx="10262953" cy="2068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정리는 새로운 정보를 분석에 포함 시키는 방법을 제공하기 때문에 분석할 때 매우 중요하게 사용됩니다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68591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8.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정리는 반복해서 사용할 수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484274"/>
            <a:ext cx="2020997" cy="162962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  <a:endParaRPr lang="en-US" altLang="ko-KR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기준 비율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8059822-DF26-4C06-9E13-673EC6A3B228}"/>
              </a:ext>
            </a:extLst>
          </p:cNvPr>
          <p:cNvCxnSpPr/>
          <p:nvPr/>
        </p:nvCxnSpPr>
        <p:spPr>
          <a:xfrm>
            <a:off x="3136216" y="2298357"/>
            <a:ext cx="1262789" cy="0"/>
          </a:xfrm>
          <a:prstGeom prst="straightConnector1">
            <a:avLst/>
          </a:prstGeom>
          <a:ln w="444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EE17E377-DA25-45E5-AFBB-5AF25D8A69D7}"/>
              </a:ext>
            </a:extLst>
          </p:cNvPr>
          <p:cNvSpPr/>
          <p:nvPr/>
        </p:nvSpPr>
        <p:spPr>
          <a:xfrm flipH="1">
            <a:off x="4812289" y="1484274"/>
            <a:ext cx="3726230" cy="162962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  <a:endParaRPr lang="en-US" altLang="ko-KR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기준 비율 </a:t>
            </a:r>
            <a:r>
              <a:rPr lang="en-US" altLang="ko-KR" sz="2000" b="1" dirty="0">
                <a:solidFill>
                  <a:srgbClr val="FF0000"/>
                </a:solidFill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</a:rPr>
              <a:t>검사 결과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636BA3-92D8-4600-AC29-09ADF6C9CAEE}"/>
              </a:ext>
            </a:extLst>
          </p:cNvPr>
          <p:cNvCxnSpPr>
            <a:cxnSpLocks/>
          </p:cNvCxnSpPr>
          <p:nvPr/>
        </p:nvCxnSpPr>
        <p:spPr>
          <a:xfrm>
            <a:off x="1326646" y="4563762"/>
            <a:ext cx="3072359" cy="0"/>
          </a:xfrm>
          <a:prstGeom prst="straightConnector1">
            <a:avLst/>
          </a:prstGeom>
          <a:ln w="444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대각선 방향의 모서리가 둥근 사각형 75">
            <a:extLst>
              <a:ext uri="{FF2B5EF4-FFF2-40B4-BE49-F238E27FC236}">
                <a16:creationId xmlns:a16="http://schemas.microsoft.com/office/drawing/2014/main" id="{15D10EE5-94FD-4CE5-A08A-99EB335B89C4}"/>
              </a:ext>
            </a:extLst>
          </p:cNvPr>
          <p:cNvSpPr/>
          <p:nvPr/>
        </p:nvSpPr>
        <p:spPr>
          <a:xfrm flipH="1">
            <a:off x="4812289" y="3669579"/>
            <a:ext cx="5690954" cy="162962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  <a:endParaRPr lang="en-US" altLang="ko-KR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기준 비율 </a:t>
            </a:r>
            <a:r>
              <a:rPr lang="en-US" altLang="ko-KR" sz="2000" b="1" dirty="0">
                <a:solidFill>
                  <a:srgbClr val="FF0000"/>
                </a:solidFill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</a:rPr>
              <a:t>검사 결과 </a:t>
            </a:r>
            <a:r>
              <a:rPr lang="en-US" altLang="ko-KR" sz="2000" b="1" dirty="0">
                <a:solidFill>
                  <a:srgbClr val="FF0000"/>
                </a:solidFill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</a:rPr>
              <a:t>추가 검사 결과</a:t>
            </a:r>
          </a:p>
        </p:txBody>
      </p:sp>
    </p:spTree>
    <p:extLst>
      <p:ext uri="{BB962C8B-B14F-4D97-AF65-F5344CB8AC3E}">
        <p14:creationId xmlns:p14="http://schemas.microsoft.com/office/powerpoint/2010/main" val="72758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9.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두번째 검사 결과는 음성입니다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대각선 방향의 모서리가 둥근 사각형 75">
            <a:extLst>
              <a:ext uri="{FF2B5EF4-FFF2-40B4-BE49-F238E27FC236}">
                <a16:creationId xmlns:a16="http://schemas.microsoft.com/office/drawing/2014/main" id="{2104B520-89B6-429A-AACB-1397601CA658}"/>
              </a:ext>
            </a:extLst>
          </p:cNvPr>
          <p:cNvSpPr/>
          <p:nvPr/>
        </p:nvSpPr>
        <p:spPr>
          <a:xfrm flipH="1">
            <a:off x="808701" y="1785918"/>
            <a:ext cx="8247078" cy="137778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8800" dirty="0">
                <a:solidFill>
                  <a:srgbClr val="FF0000"/>
                </a:solidFill>
              </a:rPr>
              <a:t>음성</a:t>
            </a:r>
            <a:r>
              <a:rPr lang="en-US" altLang="ko-KR" sz="8800" dirty="0">
                <a:solidFill>
                  <a:srgbClr val="FF0000"/>
                </a:solidFill>
              </a:rPr>
              <a:t>!</a:t>
            </a:r>
          </a:p>
          <a:p>
            <a:pPr algn="just">
              <a:lnSpc>
                <a:spcPct val="150000"/>
              </a:lnSpc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6385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10.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새로운 검사에서는 다른 정확도 통계가 나왔습니다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1"/>
            <a:ext cx="8247078" cy="1895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도마뱀 독감 진단 검사 </a:t>
            </a:r>
            <a:r>
              <a:rPr lang="ko-KR" altLang="en-US" sz="2400" b="1" dirty="0">
                <a:solidFill>
                  <a:srgbClr val="FF0000"/>
                </a:solidFill>
              </a:rPr>
              <a:t>→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고급 도마뱀 독감 진단 검사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이전과 동일한 기준비율을 사용하면 안된다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의사가 충격적인 소식을 전해주었습니다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247078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도마뱀 독감에 걸려버렸다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! 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양성 판정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엉덩이에 상당한 통증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ㅠㅠ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검사가 얼마나 정확한지 확인 하고 싶다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73645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새로운 정보로 기준 비율이 바뀔 수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1"/>
            <a:ext cx="10386521" cy="321500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첫 번째 검사 결과는 모집단의 발생률을 기준 비율로 사용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검사에서 도마뱀에 걸렸을 확률을 새로운 기준비율로 사용한다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왜냐하면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양성 판정을 받은 사람이 그룹이 되기 때문이다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67466-7B45-4B25-8C8A-FBA0B5782F64}"/>
              </a:ext>
            </a:extLst>
          </p:cNvPr>
          <p:cNvSpPr txBox="1"/>
          <p:nvPr/>
        </p:nvSpPr>
        <p:spPr>
          <a:xfrm>
            <a:off x="1025046" y="5235543"/>
            <a:ext cx="349696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새로운 기준비율</a:t>
            </a:r>
            <a:r>
              <a:rPr lang="en-US" altLang="ko-KR" sz="2400" b="1" dirty="0"/>
              <a:t>: 9%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266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68961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의사가 충격적인 소식을 전해주었습니다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669627"/>
            <a:ext cx="2119851" cy="57496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</a:rPr>
              <a:t>통계 결과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D4A7D-9593-4108-9A22-CD737A64F1B4}"/>
              </a:ext>
            </a:extLst>
          </p:cNvPr>
          <p:cNvSpPr txBox="1"/>
          <p:nvPr/>
        </p:nvSpPr>
        <p:spPr>
          <a:xfrm>
            <a:off x="716687" y="2891481"/>
            <a:ext cx="733991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도마뱀 독감에 걸렸을 경우 이 검사에서 양성 판정이 나올 확률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: 90%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6FFC-EA5E-4F3A-8F8B-66D1B73D9EF2}"/>
              </a:ext>
            </a:extLst>
          </p:cNvPr>
          <p:cNvSpPr txBox="1"/>
          <p:nvPr/>
        </p:nvSpPr>
        <p:spPr>
          <a:xfrm>
            <a:off x="716686" y="3925489"/>
            <a:ext cx="733991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도마뱀 독감에 걸리지 않았을 경우 이 검사에서 양성 판정이 나올 확률</a:t>
            </a:r>
            <a:r>
              <a:rPr lang="en-US" altLang="ko-KR" sz="2000" b="1" dirty="0"/>
              <a:t>: 9%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181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0453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정확도 분석을 한번에 하나씩 해봅시다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0"/>
            <a:ext cx="9632758" cy="361906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시나리오 </a:t>
            </a:r>
            <a:r>
              <a:rPr lang="en-US" altLang="ko-KR" sz="2800" b="1" dirty="0">
                <a:solidFill>
                  <a:schemeClr val="tx1"/>
                </a:solidFill>
              </a:rPr>
              <a:t>1.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100</a:t>
            </a:r>
            <a:r>
              <a:rPr lang="ko-KR" altLang="en-US" sz="2400" b="1" dirty="0">
                <a:solidFill>
                  <a:schemeClr val="tx1"/>
                </a:solidFill>
              </a:rPr>
              <a:t>명 중 </a:t>
            </a:r>
            <a:r>
              <a:rPr lang="en-US" altLang="ko-KR" sz="2400" b="1" dirty="0">
                <a:solidFill>
                  <a:schemeClr val="tx1"/>
                </a:solidFill>
              </a:rPr>
              <a:t>90</a:t>
            </a:r>
            <a:r>
              <a:rPr lang="ko-KR" altLang="en-US" sz="2400" b="1" dirty="0">
                <a:solidFill>
                  <a:schemeClr val="tx1"/>
                </a:solidFill>
              </a:rPr>
              <a:t>명이 이 병에 걸렸을 경우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걸리지 않은 사람이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이 검사에서 양성 판정을 받는 경우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</a:rPr>
              <a:t>명이 이 병에 걸리지 않음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이 중에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양성 판정을 받았지만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실제로 걸리지 않는 사람은 </a:t>
            </a:r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</a:rPr>
              <a:t>명의 </a:t>
            </a:r>
            <a:r>
              <a:rPr lang="en-US" altLang="ko-KR" sz="2000" b="1" dirty="0">
                <a:solidFill>
                  <a:schemeClr val="tx1"/>
                </a:solidFill>
              </a:rPr>
              <a:t>9%</a:t>
            </a:r>
            <a:r>
              <a:rPr lang="ko-KR" altLang="en-US" sz="2000" b="1" dirty="0">
                <a:solidFill>
                  <a:schemeClr val="tx1"/>
                </a:solidFill>
              </a:rPr>
              <a:t>인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명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8959D-9A8C-41B2-BF52-EE0994DCD4D6}"/>
              </a:ext>
            </a:extLst>
          </p:cNvPr>
          <p:cNvSpPr txBox="1"/>
          <p:nvPr/>
        </p:nvSpPr>
        <p:spPr>
          <a:xfrm>
            <a:off x="808701" y="5324300"/>
            <a:ext cx="733991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도마뱀 독감에 걸리지 않았을 경우 이 검사에서 양성 판정이 나올 확률</a:t>
            </a:r>
            <a:r>
              <a:rPr lang="en-US" altLang="ko-KR" sz="2000" b="1" dirty="0"/>
              <a:t>: 9%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16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0453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정확도 분석을 한번에 하나씩 해봅시다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0"/>
            <a:ext cx="9632758" cy="361906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시나리오 </a:t>
            </a:r>
            <a:r>
              <a:rPr lang="en-US" altLang="ko-KR" sz="2800" b="1" dirty="0">
                <a:solidFill>
                  <a:schemeClr val="tx1"/>
                </a:solidFill>
              </a:rPr>
              <a:t>2.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100</a:t>
            </a:r>
            <a:r>
              <a:rPr lang="ko-KR" altLang="en-US" sz="2400" b="1" dirty="0">
                <a:solidFill>
                  <a:schemeClr val="tx1"/>
                </a:solidFill>
              </a:rPr>
              <a:t>명 중 </a:t>
            </a:r>
            <a:r>
              <a:rPr lang="en-US" altLang="ko-KR" sz="2400" b="1" dirty="0">
                <a:solidFill>
                  <a:schemeClr val="tx1"/>
                </a:solidFill>
              </a:rPr>
              <a:t>10</a:t>
            </a:r>
            <a:r>
              <a:rPr lang="ko-KR" altLang="en-US" sz="2400" b="1" dirty="0">
                <a:solidFill>
                  <a:schemeClr val="tx1"/>
                </a:solidFill>
              </a:rPr>
              <a:t>명이 이 병에 걸렸을 경우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걸리지 않은 사람이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이 검사에서 양성 판정을 받는 경우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90</a:t>
            </a:r>
            <a:r>
              <a:rPr lang="ko-KR" altLang="en-US" sz="2000" b="1" dirty="0">
                <a:solidFill>
                  <a:schemeClr val="tx1"/>
                </a:solidFill>
              </a:rPr>
              <a:t>명이 이병에 걸리지 않았음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양성 판정을 받았지만 실제로 걸리지 않은 사람은 </a:t>
            </a:r>
            <a:r>
              <a:rPr lang="en-US" altLang="ko-KR" sz="2000" b="1" dirty="0">
                <a:solidFill>
                  <a:schemeClr val="tx1"/>
                </a:solidFill>
              </a:rPr>
              <a:t>90</a:t>
            </a:r>
            <a:r>
              <a:rPr lang="ko-KR" altLang="en-US" sz="2000" b="1" dirty="0">
                <a:solidFill>
                  <a:schemeClr val="tx1"/>
                </a:solidFill>
              </a:rPr>
              <a:t>명 중의 </a:t>
            </a:r>
            <a:r>
              <a:rPr lang="en-US" altLang="ko-KR" sz="2000" b="1" dirty="0">
                <a:solidFill>
                  <a:schemeClr val="tx1"/>
                </a:solidFill>
              </a:rPr>
              <a:t>9%</a:t>
            </a:r>
            <a:r>
              <a:rPr lang="ko-KR" altLang="en-US" sz="2000" b="1" dirty="0">
                <a:solidFill>
                  <a:schemeClr val="tx1"/>
                </a:solidFill>
              </a:rPr>
              <a:t>인 </a:t>
            </a:r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en-US" sz="2000" b="1" dirty="0">
                <a:solidFill>
                  <a:schemeClr val="tx1"/>
                </a:solidFill>
              </a:rPr>
              <a:t>명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8E2C-0167-4A6D-8A90-9EA63F212E53}"/>
              </a:ext>
            </a:extLst>
          </p:cNvPr>
          <p:cNvSpPr txBox="1"/>
          <p:nvPr/>
        </p:nvSpPr>
        <p:spPr>
          <a:xfrm>
            <a:off x="808701" y="5324300"/>
            <a:ext cx="733991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도마뱀 독감에 걸리지 않았을 경우 이 검사에서 양성 판정이 나올 확률</a:t>
            </a:r>
            <a:r>
              <a:rPr lang="en-US" altLang="ko-KR" sz="2000" b="1" dirty="0"/>
              <a:t>: 9%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554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59941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여러분은 거짓 양성을 세고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83987" y="1754466"/>
            <a:ext cx="9150845" cy="259345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진짜 양성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걸린 사람이 양성으로 결과가 나옴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거짓 양성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걸리지 않은 사람이 양성으로 결과가 나옴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진짜 음성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걸리지 않은 사람이 음성으로 결과가 나옴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가짜 음성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걸린 사람이 음성으로 결과가 나옴</a:t>
            </a:r>
          </a:p>
        </p:txBody>
      </p:sp>
    </p:spTree>
    <p:extLst>
      <p:ext uri="{BB962C8B-B14F-4D97-AF65-F5344CB8AC3E}">
        <p14:creationId xmlns:p14="http://schemas.microsoft.com/office/powerpoint/2010/main" val="69069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59941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여러분은 거짓 양성을 세고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83987" y="1754466"/>
            <a:ext cx="9150845" cy="259345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진짜 양성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걸린 사람이 양성으로 결과가 나옴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거짓 양성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걸리지 않은 사람이 양성으로 결과가 나옴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진짜 음성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걸리지 않은 사람이 음성으로 결과가 나옴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가짜 음성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질병에 걸린 사람이 음성으로 결과가 나옴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FFC1-9098-48CA-89B2-E43735647BDD}"/>
              </a:ext>
            </a:extLst>
          </p:cNvPr>
          <p:cNvSpPr txBox="1"/>
          <p:nvPr/>
        </p:nvSpPr>
        <p:spPr>
          <a:xfrm>
            <a:off x="870484" y="4891804"/>
            <a:ext cx="367680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거짓 양성 </a:t>
            </a:r>
            <a:r>
              <a:rPr lang="ko-KR" altLang="en-US" sz="2400" b="1" dirty="0">
                <a:solidFill>
                  <a:srgbClr val="FF0000"/>
                </a:solidFill>
              </a:rPr>
              <a:t>↔ </a:t>
            </a:r>
            <a:r>
              <a:rPr lang="ko-KR" altLang="en-US" sz="2400" b="1" dirty="0"/>
              <a:t>진짜 음성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거짓 양성</a:t>
            </a:r>
            <a:r>
              <a:rPr lang="en-US" altLang="ko-KR" sz="2400" b="1" dirty="0"/>
              <a:t>: 9%)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진짜 음성</a:t>
            </a:r>
            <a:r>
              <a:rPr lang="en-US" altLang="ko-KR" sz="2400" b="1" dirty="0"/>
              <a:t>: 91%)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05750-22D3-4EC8-80F7-68B1AD9B53E1}"/>
              </a:ext>
            </a:extLst>
          </p:cNvPr>
          <p:cNvSpPr txBox="1"/>
          <p:nvPr/>
        </p:nvSpPr>
        <p:spPr>
          <a:xfrm>
            <a:off x="5236538" y="4891804"/>
            <a:ext cx="367680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진짜 양성 </a:t>
            </a:r>
            <a:r>
              <a:rPr lang="ko-KR" altLang="en-US" sz="2400" b="1" dirty="0">
                <a:solidFill>
                  <a:srgbClr val="FF0000"/>
                </a:solidFill>
              </a:rPr>
              <a:t>↔ </a:t>
            </a:r>
            <a:r>
              <a:rPr lang="ko-KR" altLang="en-US" sz="2400" b="1" dirty="0"/>
              <a:t>가짜 음성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진짜 양성</a:t>
            </a:r>
            <a:r>
              <a:rPr lang="en-US" altLang="ko-KR" sz="2400" b="1" dirty="0"/>
              <a:t>: 90%)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가짜 음성</a:t>
            </a:r>
            <a:r>
              <a:rPr lang="en-US" altLang="ko-KR" sz="2400" b="1" dirty="0"/>
              <a:t>: 10%)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36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87238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여기 나오는 모든 용어는 조건부 확률을 나타냅니다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9" y="1533702"/>
            <a:ext cx="10225883" cy="79555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조건부 확률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다른 어떤 사건이 발생했을 경우에 사건이 일어날 확률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64E5D1-C0A8-48F9-AE9E-E60AF9FB5D98}"/>
                  </a:ext>
                </a:extLst>
              </p:cNvPr>
              <p:cNvSpPr txBox="1"/>
              <p:nvPr/>
            </p:nvSpPr>
            <p:spPr>
              <a:xfrm>
                <a:off x="808699" y="2652378"/>
                <a:ext cx="2817340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확</m:t>
                      </m:r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률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ko-KR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조</m:t>
                      </m:r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건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64E5D1-C0A8-48F9-AE9E-E60AF9FB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9" y="2652378"/>
                <a:ext cx="2817340" cy="534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1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대각선 방향의 모서리가 둥근 사각형 75">
                <a:extLst>
                  <a:ext uri="{FF2B5EF4-FFF2-40B4-BE49-F238E27FC236}">
                    <a16:creationId xmlns:a16="http://schemas.microsoft.com/office/drawing/2014/main" id="{1DA6DB67-54E2-4808-97C8-498739339635}"/>
                  </a:ext>
                </a:extLst>
              </p:cNvPr>
              <p:cNvSpPr/>
              <p:nvPr/>
            </p:nvSpPr>
            <p:spPr>
              <a:xfrm flipH="1">
                <a:off x="2174788" y="3592109"/>
                <a:ext cx="9675341" cy="239055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 w="22225">
                <a:solidFill>
                  <a:srgbClr val="4E5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(+|~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도마뱀 독감에 걸리지 않았을 경우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검사에서 양성판정이 나올 확률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도마뱀 독감에 걸린 경우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검사에서 양성판정이 나올 확률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(−|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도마뱀 독감에 걸린 경우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검사에서 음성판정이 나올 확률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(−|~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도마뱀 독감에 걸리지 않았을 경우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검사에서 음성판정이 나올 확률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ko-KR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대각선 방향의 모서리가 둥근 사각형 75">
                <a:extLst>
                  <a:ext uri="{FF2B5EF4-FFF2-40B4-BE49-F238E27FC236}">
                    <a16:creationId xmlns:a16="http://schemas.microsoft.com/office/drawing/2014/main" id="{1DA6DB67-54E2-4808-97C8-498739339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4788" y="3592109"/>
                <a:ext cx="9675341" cy="239055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rgbClr val="4E5D7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809729-C772-4E95-B774-3816286F77A8}"/>
                  </a:ext>
                </a:extLst>
              </p:cNvPr>
              <p:cNvSpPr txBox="1"/>
              <p:nvPr/>
            </p:nvSpPr>
            <p:spPr>
              <a:xfrm>
                <a:off x="766119" y="1612346"/>
                <a:ext cx="3422821" cy="17015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+: </m:t>
                    </m:r>
                  </m:oMath>
                </a14:m>
                <a:r>
                  <a:rPr lang="ko-KR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양성 판정</a:t>
                </a:r>
                <a:endParaRPr lang="en-US" altLang="ko-KR" sz="1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−: </m:t>
                    </m:r>
                  </m:oMath>
                </a14:m>
                <a:r>
                  <a:rPr lang="ko-KR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음성 판정</a:t>
                </a:r>
                <a:endParaRPr lang="en-US" altLang="ko-KR" sz="1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독감에 걸림</a:t>
                </a:r>
                <a:endParaRPr lang="en-US" altLang="ko-KR" sz="1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독감에 걸리지 않음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809729-C772-4E95-B774-3816286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" y="1612346"/>
                <a:ext cx="3422821" cy="1701556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CAD2D70-0C29-4C4C-BC0C-F15A51365896}"/>
              </a:ext>
            </a:extLst>
          </p:cNvPr>
          <p:cNvSpPr/>
          <p:nvPr/>
        </p:nvSpPr>
        <p:spPr>
          <a:xfrm>
            <a:off x="653780" y="635618"/>
            <a:ext cx="787238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여기 나오는 모든 용어는 조건부 확률을 나타냅니다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99242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1454</Words>
  <Application>Microsoft Office PowerPoint</Application>
  <PresentationFormat>와이드스크린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맑은 고딕</vt:lpstr>
      <vt:lpstr>Arial</vt:lpstr>
      <vt:lpstr>Cambria Math</vt:lpstr>
      <vt:lpstr>Wingdings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139</cp:revision>
  <dcterms:created xsi:type="dcterms:W3CDTF">2020-10-07T02:47:54Z</dcterms:created>
  <dcterms:modified xsi:type="dcterms:W3CDTF">2021-06-28T11:40:24Z</dcterms:modified>
</cp:coreProperties>
</file>