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315" r:id="rId4"/>
    <p:sldId id="316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51" r:id="rId18"/>
    <p:sldId id="343" r:id="rId19"/>
    <p:sldId id="344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79404" autoAdjust="0"/>
  </p:normalViewPr>
  <p:slideViewPr>
    <p:cSldViewPr snapToGrid="0">
      <p:cViewPr varScale="1">
        <p:scale>
          <a:sx n="53" d="100"/>
          <a:sy n="53" d="100"/>
        </p:scale>
        <p:origin x="13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0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55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게임에 세상을 </a:t>
            </a:r>
            <a:r>
              <a:rPr lang="en-US" altLang="ko-KR" dirty="0"/>
              <a:t>3d</a:t>
            </a:r>
            <a:r>
              <a:rPr lang="ko-KR" altLang="en-US" dirty="0"/>
              <a:t>로 나타내는 방법들이 흥미로울 것 같아 이 주제를 설정해 공부해보았습니다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1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8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https://terms.naver.com/entry.naver?docId=927612&amp;cid=51007&amp;categoryId=51007</a:t>
            </a:r>
          </a:p>
          <a:p>
            <a:r>
              <a:rPr lang="en-US" altLang="ko-KR" dirty="0"/>
              <a:t>Tomography : </a:t>
            </a:r>
            <a:r>
              <a:rPr lang="ko-KR" altLang="en-US" dirty="0"/>
              <a:t>단층촬영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0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Group  Screening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tx1"/>
                </a:solidFill>
              </a:rPr>
              <a:t>1. Article review</a:t>
            </a:r>
            <a:endParaRPr lang="en-US" altLang="ko-KR" sz="4400" b="1" i="1" u="sng" kern="0" dirty="0">
              <a:solidFill>
                <a:schemeClr val="tx1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dirty="0"/>
              <a:t>Project_Study</a:t>
            </a:r>
            <a:r>
              <a:rPr lang="en-US" altLang="ko-KR" dirty="0">
                <a:solidFill>
                  <a:schemeClr val="bg1"/>
                </a:solidFill>
              </a:rPr>
              <a:t>_3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Generalization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0465F-846A-4076-AE6D-DAD6498998F7}"/>
              </a:ext>
            </a:extLst>
          </p:cNvPr>
          <p:cNvSpPr txBox="1"/>
          <p:nvPr/>
        </p:nvSpPr>
        <p:spPr>
          <a:xfrm>
            <a:off x="572126" y="1566658"/>
            <a:ext cx="10304823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The testing protocol described above is an example of a two-round adaptive algorithm.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2D56-3F5D-4E87-9AB7-986804367A56}"/>
              </a:ext>
            </a:extLst>
          </p:cNvPr>
          <p:cNvSpPr txBox="1"/>
          <p:nvPr/>
        </p:nvSpPr>
        <p:spPr>
          <a:xfrm>
            <a:off x="3549315" y="3019927"/>
            <a:ext cx="316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Adaptive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2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Generalization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2D56-3F5D-4E87-9AB7-986804367A56}"/>
              </a:ext>
            </a:extLst>
          </p:cNvPr>
          <p:cNvSpPr txBox="1"/>
          <p:nvPr/>
        </p:nvSpPr>
        <p:spPr>
          <a:xfrm>
            <a:off x="-481406" y="1600200"/>
            <a:ext cx="1141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200" dirty="0"/>
              <a:t>We can improve the performance of algorithm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6E7BF-1327-447B-B0FA-7192AE755426}"/>
              </a:ext>
            </a:extLst>
          </p:cNvPr>
          <p:cNvSpPr txBox="1"/>
          <p:nvPr/>
        </p:nvSpPr>
        <p:spPr>
          <a:xfrm>
            <a:off x="1491916" y="2926486"/>
            <a:ext cx="3573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Number of round </a:t>
            </a:r>
          </a:p>
          <a:p>
            <a:pPr algn="ctr"/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0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Generalization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2D56-3F5D-4E87-9AB7-986804367A56}"/>
              </a:ext>
            </a:extLst>
          </p:cNvPr>
          <p:cNvSpPr txBox="1"/>
          <p:nvPr/>
        </p:nvSpPr>
        <p:spPr>
          <a:xfrm>
            <a:off x="-2572769" y="1540042"/>
            <a:ext cx="1141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200" dirty="0"/>
              <a:t>binary division algorithm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E1DF1-1B76-457E-9E1C-A460571B7371}"/>
                  </a:ext>
                </a:extLst>
              </p:cNvPr>
              <p:cNvSpPr txBox="1"/>
              <p:nvPr/>
            </p:nvSpPr>
            <p:spPr>
              <a:xfrm>
                <a:off x="709688" y="2281188"/>
                <a:ext cx="10787271" cy="368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lphaLcParenR"/>
                </a:pPr>
                <a:r>
                  <a:rPr lang="en-US" altLang="ko-KR" sz="2000" dirty="0"/>
                  <a:t>Take an integer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of the form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sz="2000" dirty="0"/>
                  <a:t> and perform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 rounds of tests, where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+ 1 .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b) In the first round, test a mixture of samples from the whole group.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c) If the test is positive, then the group is divided into two subgroups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 samples and a mixture of each is tested.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d) This is continued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000" dirty="0"/>
                  <a:t> round, where all members of a subgroup that was positive in the previous round are tested individually.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E1DF1-1B76-457E-9E1C-A460571B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8" y="2281188"/>
                <a:ext cx="10787271" cy="3687676"/>
              </a:xfrm>
              <a:prstGeom prst="rect">
                <a:avLst/>
              </a:prstGeom>
              <a:blipFill>
                <a:blip r:embed="rId3"/>
                <a:stretch>
                  <a:fillRect l="-734" b="-2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8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4. Generalization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2D56-3F5D-4E87-9AB7-986804367A56}"/>
              </a:ext>
            </a:extLst>
          </p:cNvPr>
          <p:cNvSpPr txBox="1"/>
          <p:nvPr/>
        </p:nvSpPr>
        <p:spPr>
          <a:xfrm>
            <a:off x="-2572769" y="1540042"/>
            <a:ext cx="1141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200" dirty="0"/>
              <a:t>binary division algorithm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BC727-A2D5-433A-96E4-B200E884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80" y="2423619"/>
            <a:ext cx="4141871" cy="3698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BE83A-55B8-43E5-876F-1BF14FCB416D}"/>
              </a:ext>
            </a:extLst>
          </p:cNvPr>
          <p:cNvSpPr txBox="1"/>
          <p:nvPr/>
        </p:nvSpPr>
        <p:spPr>
          <a:xfrm>
            <a:off x="6424863" y="3429000"/>
            <a:ext cx="204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Time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4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26AC6-9522-4839-9FC4-147247B62CC9}"/>
              </a:ext>
            </a:extLst>
          </p:cNvPr>
          <p:cNvSpPr txBox="1"/>
          <p:nvPr/>
        </p:nvSpPr>
        <p:spPr>
          <a:xfrm>
            <a:off x="572126" y="1335505"/>
            <a:ext cx="10579768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To better control response time, non-adaptive group screening methods may also be considered.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These protocols involve only one round, allowing all tests to be performed simultaneously.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They are very effective for case detection if a reliable estimate of the prevalence of the disease is available.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1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0916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23597-B42E-4F10-95BF-B7CA1173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0" y="1529913"/>
            <a:ext cx="5391150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E2D8D-7B6F-4DFC-A66E-EDC430F870E0}"/>
                  </a:ext>
                </a:extLst>
              </p:cNvPr>
              <p:cNvSpPr txBox="1"/>
              <p:nvPr/>
            </p:nvSpPr>
            <p:spPr>
              <a:xfrm>
                <a:off x="5554589" y="2064477"/>
                <a:ext cx="3501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0" dirty="0"/>
                  <a:t>Take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E2D8D-7B6F-4DFC-A66E-EDC430F8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89" y="2064477"/>
                <a:ext cx="3501190" cy="584775"/>
              </a:xfrm>
              <a:prstGeom prst="rect">
                <a:avLst/>
              </a:prstGeom>
              <a:blipFill>
                <a:blip r:embed="rId4"/>
                <a:stretch>
                  <a:fillRect l="-4348"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814125D-5E9A-487E-B06F-42FA4408BDC3}"/>
              </a:ext>
            </a:extLst>
          </p:cNvPr>
          <p:cNvSpPr txBox="1"/>
          <p:nvPr/>
        </p:nvSpPr>
        <p:spPr>
          <a:xfrm>
            <a:off x="5611003" y="2685318"/>
            <a:ext cx="6480734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Each point of the lattice corresponds to an individual in a random sample of size n.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CEB795-F6B1-4BDD-9813-67A25C32DF0E}"/>
                  </a:ext>
                </a:extLst>
              </p:cNvPr>
              <p:cNvSpPr txBox="1"/>
              <p:nvPr/>
            </p:nvSpPr>
            <p:spPr>
              <a:xfrm>
                <a:off x="5554589" y="3838850"/>
                <a:ext cx="6093994" cy="1417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ko-KR" sz="2000" dirty="0"/>
                  <a:t> individuals forming each of the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ko-KR" sz="2000" dirty="0"/>
                  <a:t> mixtures are located along a red, blue or green slice.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CEB795-F6B1-4BDD-9813-67A25C32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89" y="3838850"/>
                <a:ext cx="6093994" cy="1417824"/>
              </a:xfrm>
              <a:prstGeom prst="rect">
                <a:avLst/>
              </a:prstGeom>
              <a:blipFill>
                <a:blip r:embed="rId5"/>
                <a:stretch>
                  <a:fillRect l="-900" r="-1200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6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E30EBA-CBA5-42F0-8D4F-21CD758269DC}"/>
              </a:ext>
            </a:extLst>
          </p:cNvPr>
          <p:cNvSpPr/>
          <p:nvPr/>
        </p:nvSpPr>
        <p:spPr>
          <a:xfrm>
            <a:off x="572126" y="40916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115F0A-713F-4EBE-B5E0-47711B25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0" y="1529913"/>
            <a:ext cx="5391150" cy="4486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1FB47-77F3-480C-B4DD-40FE4D00E524}"/>
                  </a:ext>
                </a:extLst>
              </p:cNvPr>
              <p:cNvSpPr txBox="1"/>
              <p:nvPr/>
            </p:nvSpPr>
            <p:spPr>
              <a:xfrm>
                <a:off x="5558589" y="2011176"/>
                <a:ext cx="5798394" cy="3265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Conduct test number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/>
                  <a:t> simultaneously on the mixture of samples 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individuals.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sz="2000" dirty="0"/>
                  <a:t>, as shown on the left, nine tests are performed 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ko-KR" sz="2000" dirty="0"/>
                  <a:t> groups.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Number of Groups: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Number of test runs: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1FB47-77F3-480C-B4DD-40FE4D00E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89" y="2011176"/>
                <a:ext cx="5798394" cy="3265381"/>
              </a:xfrm>
              <a:prstGeom prst="rect">
                <a:avLst/>
              </a:prstGeom>
              <a:blipFill>
                <a:blip r:embed="rId3"/>
                <a:stretch>
                  <a:fillRect l="-946" r="-1052" b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4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E30EBA-CBA5-42F0-8D4F-21CD758269DC}"/>
              </a:ext>
            </a:extLst>
          </p:cNvPr>
          <p:cNvSpPr/>
          <p:nvPr/>
        </p:nvSpPr>
        <p:spPr>
          <a:xfrm>
            <a:off x="572126" y="40916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7F1EC-CA22-4366-BB95-74D1DE252BB7}"/>
                  </a:ext>
                </a:extLst>
              </p:cNvPr>
              <p:cNvSpPr txBox="1"/>
              <p:nvPr/>
            </p:nvSpPr>
            <p:spPr>
              <a:xfrm>
                <a:off x="736934" y="1716323"/>
                <a:ext cx="584434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ko-KR" sz="24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+81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7F1EC-CA22-4366-BB95-74D1DE252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4" y="1716323"/>
                <a:ext cx="5844340" cy="1754326"/>
              </a:xfrm>
              <a:prstGeom prst="rect">
                <a:avLst/>
              </a:prstGeom>
              <a:blipFill>
                <a:blip r:embed="rId2"/>
                <a:stretch>
                  <a:fillRect l="-1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6B445-1C4D-4714-BC36-98C6441B21AE}"/>
                  </a:ext>
                </a:extLst>
              </p:cNvPr>
              <p:cNvSpPr txBox="1"/>
              <p:nvPr/>
            </p:nvSpPr>
            <p:spPr>
              <a:xfrm>
                <a:off x="736933" y="3429000"/>
                <a:ext cx="987492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This strategy is interesting if the probability that X ≤ 1 is large.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But to ensure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≤ 1 ) ≥ 0.95</m:t>
                    </m:r>
                  </m:oMath>
                </a14:m>
                <a:r>
                  <a:rPr lang="en-US" altLang="ko-KR" sz="2400" dirty="0"/>
                  <a:t> , for example, one must have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≤ 0.44 %</m:t>
                    </m:r>
                  </m:oMath>
                </a14:m>
                <a:r>
                  <a:rPr lang="en-US" altLang="ko-KR" sz="2400" dirty="0"/>
                  <a:t>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In other words,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the prevalence of the disease must be low.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6B445-1C4D-4714-BC36-98C6441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3" y="3429000"/>
                <a:ext cx="9874920" cy="2236959"/>
              </a:xfrm>
              <a:prstGeom prst="rect">
                <a:avLst/>
              </a:prstGeom>
              <a:blipFill>
                <a:blip r:embed="rId3"/>
                <a:stretch>
                  <a:fillRect l="-864" b="-5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8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8B461C-D506-4636-8BF5-7D3F9A9FD505}"/>
              </a:ext>
            </a:extLst>
          </p:cNvPr>
          <p:cNvSpPr/>
          <p:nvPr/>
        </p:nvSpPr>
        <p:spPr>
          <a:xfrm>
            <a:off x="572126" y="40916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18A1A-FA4B-48E9-90C6-C127BE2284E6}"/>
              </a:ext>
            </a:extLst>
          </p:cNvPr>
          <p:cNvSpPr txBox="1"/>
          <p:nvPr/>
        </p:nvSpPr>
        <p:spPr>
          <a:xfrm>
            <a:off x="707356" y="1535578"/>
            <a:ext cx="1077728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Costs can easily be controlled if we are clever in the way we conduct the second round when there is more than one infected individual.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174529-868B-4D92-9596-2E97870E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95" y="2796339"/>
            <a:ext cx="7458326" cy="35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5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3E6072-0424-4B64-9945-7E007693349C}"/>
              </a:ext>
            </a:extLst>
          </p:cNvPr>
          <p:cNvSpPr/>
          <p:nvPr/>
        </p:nvSpPr>
        <p:spPr>
          <a:xfrm>
            <a:off x="572126" y="40916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5. A non-adaptive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E0CB03-1C47-4CB1-8513-D1B504AB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9" y="1671888"/>
            <a:ext cx="6600721" cy="3742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41468-C490-4603-BAE9-2179F962BFD5}"/>
              </a:ext>
            </a:extLst>
          </p:cNvPr>
          <p:cNvSpPr txBox="1"/>
          <p:nvPr/>
        </p:nvSpPr>
        <p:spPr>
          <a:xfrm>
            <a:off x="6737684" y="1804736"/>
            <a:ext cx="516480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Additional Number of trials according to the number of infections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55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1.Introduction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1026" name="Picture 2" descr="국내 신종 코로나 첫 확진자…&quot;HRCT 안했으면 놓쳤다&quot; &lt; 호흡기/알레르기/감염 &lt; 학술 &lt; 기사본문 - 메디칼업저버">
            <a:extLst>
              <a:ext uri="{FF2B5EF4-FFF2-40B4-BE49-F238E27FC236}">
                <a16:creationId xmlns:a16="http://schemas.microsoft.com/office/drawing/2014/main" id="{35702D46-AD4D-404A-A4E7-7DBAB0B33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" y="1401678"/>
            <a:ext cx="5364044" cy="301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B1210A-DEDD-4812-B710-A0EE899C7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28"/>
          <a:stretch/>
        </p:blipFill>
        <p:spPr>
          <a:xfrm>
            <a:off x="3609256" y="4147697"/>
            <a:ext cx="7887703" cy="20600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7CD239-5BF2-4318-A8D7-394E74E5A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99" y="2245790"/>
            <a:ext cx="5364044" cy="13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DB5E4-9A43-4C18-83B4-61E79208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93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94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 Group Testing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91051-0EBF-485D-8F65-B1FD1C4F0E37}"/>
              </a:ext>
            </a:extLst>
          </p:cNvPr>
          <p:cNvSpPr txBox="1"/>
          <p:nvPr/>
        </p:nvSpPr>
        <p:spPr>
          <a:xfrm>
            <a:off x="2134241" y="1464944"/>
            <a:ext cx="200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100 People</a:t>
            </a:r>
            <a:endParaRPr lang="ko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662728-CB29-473E-9C3D-81539F507A72}"/>
              </a:ext>
            </a:extLst>
          </p:cNvPr>
          <p:cNvGrpSpPr/>
          <p:nvPr/>
        </p:nvGrpSpPr>
        <p:grpSpPr>
          <a:xfrm>
            <a:off x="843974" y="1926609"/>
            <a:ext cx="4581801" cy="3671457"/>
            <a:chOff x="845315" y="1612231"/>
            <a:chExt cx="4581801" cy="36714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0CC4832-67EE-4386-8F0A-C915B1B70564}"/>
                </a:ext>
              </a:extLst>
            </p:cNvPr>
            <p:cNvGrpSpPr/>
            <p:nvPr/>
          </p:nvGrpSpPr>
          <p:grpSpPr>
            <a:xfrm>
              <a:off x="848875" y="1612231"/>
              <a:ext cx="4572000" cy="914400"/>
              <a:chOff x="1090863" y="1600200"/>
              <a:chExt cx="4572000" cy="914400"/>
            </a:xfrm>
          </p:grpSpPr>
          <p:pic>
            <p:nvPicPr>
              <p:cNvPr id="4" name="그래픽 3" descr="그룹 단색으로 채워진">
                <a:extLst>
                  <a:ext uri="{FF2B5EF4-FFF2-40B4-BE49-F238E27FC236}">
                    <a16:creationId xmlns:a16="http://schemas.microsoft.com/office/drawing/2014/main" id="{FC40D342-C903-4CA4-99C3-5ECDCEF79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08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그래픽 8" descr="그룹 단색으로 채워진">
                <a:extLst>
                  <a:ext uri="{FF2B5EF4-FFF2-40B4-BE49-F238E27FC236}">
                    <a16:creationId xmlns:a16="http://schemas.microsoft.com/office/drawing/2014/main" id="{7882494B-96E1-4063-ACC5-CE7DA751C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052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그래픽 9" descr="그룹 단색으로 채워진">
                <a:extLst>
                  <a:ext uri="{FF2B5EF4-FFF2-40B4-BE49-F238E27FC236}">
                    <a16:creationId xmlns:a16="http://schemas.microsoft.com/office/drawing/2014/main" id="{C2979D7C-976F-4E1C-B2DC-0D6C29362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5904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그래픽 10" descr="그룹 단색으로 채워진">
                <a:extLst>
                  <a:ext uri="{FF2B5EF4-FFF2-40B4-BE49-F238E27FC236}">
                    <a16:creationId xmlns:a16="http://schemas.microsoft.com/office/drawing/2014/main" id="{39B923FB-0416-4A6F-9E30-0231F448A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40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1" descr="그룹 단색으로 채워진">
                <a:extLst>
                  <a:ext uri="{FF2B5EF4-FFF2-40B4-BE49-F238E27FC236}">
                    <a16:creationId xmlns:a16="http://schemas.microsoft.com/office/drawing/2014/main" id="{DFE1E679-7B09-4039-9CB3-BD1C2D0F2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8463" y="16002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EE4F6E-4BAA-463E-B539-7197AB3FCB5E}"/>
                </a:ext>
              </a:extLst>
            </p:cNvPr>
            <p:cNvGrpSpPr/>
            <p:nvPr/>
          </p:nvGrpSpPr>
          <p:grpSpPr>
            <a:xfrm>
              <a:off x="855116" y="2306052"/>
              <a:ext cx="4572000" cy="914400"/>
              <a:chOff x="1090863" y="1600200"/>
              <a:chExt cx="4572000" cy="914400"/>
            </a:xfrm>
          </p:grpSpPr>
          <p:pic>
            <p:nvPicPr>
              <p:cNvPr id="15" name="그래픽 14" descr="그룹 단색으로 채워진">
                <a:extLst>
                  <a:ext uri="{FF2B5EF4-FFF2-40B4-BE49-F238E27FC236}">
                    <a16:creationId xmlns:a16="http://schemas.microsoft.com/office/drawing/2014/main" id="{82F0180D-242F-4A25-8D9D-6090B2A06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08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래픽 15" descr="그룹 단색으로 채워진">
                <a:extLst>
                  <a:ext uri="{FF2B5EF4-FFF2-40B4-BE49-F238E27FC236}">
                    <a16:creationId xmlns:a16="http://schemas.microsoft.com/office/drawing/2014/main" id="{A0E411EB-C58E-4E6B-8DAF-D5112D71F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052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그래픽 17" descr="그룹 단색으로 채워진">
                <a:extLst>
                  <a:ext uri="{FF2B5EF4-FFF2-40B4-BE49-F238E27FC236}">
                    <a16:creationId xmlns:a16="http://schemas.microsoft.com/office/drawing/2014/main" id="{DD1032CF-A9AB-439F-9EB0-AE5F732C0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5904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그래픽 18" descr="그룹 단색으로 채워진">
                <a:extLst>
                  <a:ext uri="{FF2B5EF4-FFF2-40B4-BE49-F238E27FC236}">
                    <a16:creationId xmlns:a16="http://schemas.microsoft.com/office/drawing/2014/main" id="{F24CA4C1-67CB-4406-9619-50D9DFB35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40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그래픽 19" descr="그룹 단색으로 채워진">
                <a:extLst>
                  <a:ext uri="{FF2B5EF4-FFF2-40B4-BE49-F238E27FC236}">
                    <a16:creationId xmlns:a16="http://schemas.microsoft.com/office/drawing/2014/main" id="{2D32D0F9-78E2-44ED-95E4-3B61265E0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8463" y="16002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7196DEA-79B9-4571-8D1E-424895606233}"/>
                </a:ext>
              </a:extLst>
            </p:cNvPr>
            <p:cNvGrpSpPr/>
            <p:nvPr/>
          </p:nvGrpSpPr>
          <p:grpSpPr>
            <a:xfrm>
              <a:off x="845315" y="2983831"/>
              <a:ext cx="4572000" cy="914400"/>
              <a:chOff x="1090863" y="1600200"/>
              <a:chExt cx="4572000" cy="914400"/>
            </a:xfrm>
          </p:grpSpPr>
          <p:pic>
            <p:nvPicPr>
              <p:cNvPr id="22" name="그래픽 21" descr="그룹 단색으로 채워진">
                <a:extLst>
                  <a:ext uri="{FF2B5EF4-FFF2-40B4-BE49-F238E27FC236}">
                    <a16:creationId xmlns:a16="http://schemas.microsoft.com/office/drawing/2014/main" id="{4939A1B7-B093-414F-A377-AFCBF6FF8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08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그래픽 22" descr="그룹 단색으로 채워진">
                <a:extLst>
                  <a:ext uri="{FF2B5EF4-FFF2-40B4-BE49-F238E27FC236}">
                    <a16:creationId xmlns:a16="http://schemas.microsoft.com/office/drawing/2014/main" id="{93AB5E35-E359-47DC-B197-15BE97FD1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052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그래픽 23" descr="그룹 단색으로 채워진">
                <a:extLst>
                  <a:ext uri="{FF2B5EF4-FFF2-40B4-BE49-F238E27FC236}">
                    <a16:creationId xmlns:a16="http://schemas.microsoft.com/office/drawing/2014/main" id="{3808A340-F54A-4C4C-A8DA-2AAC808D9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5904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그래픽 24" descr="그룹 단색으로 채워진">
                <a:extLst>
                  <a:ext uri="{FF2B5EF4-FFF2-40B4-BE49-F238E27FC236}">
                    <a16:creationId xmlns:a16="http://schemas.microsoft.com/office/drawing/2014/main" id="{6E7FE5FF-DD24-42BE-AD21-0134CA328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40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래픽 25" descr="그룹 단색으로 채워진">
                <a:extLst>
                  <a:ext uri="{FF2B5EF4-FFF2-40B4-BE49-F238E27FC236}">
                    <a16:creationId xmlns:a16="http://schemas.microsoft.com/office/drawing/2014/main" id="{911156C0-FB4A-4FF4-B036-5A941DCBB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8463" y="16002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AA5F18A-3CC4-4453-812F-F0CF14BBE2F2}"/>
                </a:ext>
              </a:extLst>
            </p:cNvPr>
            <p:cNvGrpSpPr/>
            <p:nvPr/>
          </p:nvGrpSpPr>
          <p:grpSpPr>
            <a:xfrm>
              <a:off x="845315" y="3691509"/>
              <a:ext cx="4572000" cy="914400"/>
              <a:chOff x="1090863" y="1600200"/>
              <a:chExt cx="4572000" cy="914400"/>
            </a:xfrm>
          </p:grpSpPr>
          <p:pic>
            <p:nvPicPr>
              <p:cNvPr id="28" name="그래픽 27" descr="그룹 단색으로 채워진">
                <a:extLst>
                  <a:ext uri="{FF2B5EF4-FFF2-40B4-BE49-F238E27FC236}">
                    <a16:creationId xmlns:a16="http://schemas.microsoft.com/office/drawing/2014/main" id="{F4530A11-1FDE-42AF-B917-5CBADA6A2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08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그래픽 28" descr="그룹 단색으로 채워진">
                <a:extLst>
                  <a:ext uri="{FF2B5EF4-FFF2-40B4-BE49-F238E27FC236}">
                    <a16:creationId xmlns:a16="http://schemas.microsoft.com/office/drawing/2014/main" id="{12DC07F8-51A0-4CA9-B683-6554E386B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052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그래픽 29" descr="그룹 단색으로 채워진">
                <a:extLst>
                  <a:ext uri="{FF2B5EF4-FFF2-40B4-BE49-F238E27FC236}">
                    <a16:creationId xmlns:a16="http://schemas.microsoft.com/office/drawing/2014/main" id="{AC815A3E-2AE8-4CE2-BB18-062BEE329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5904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그래픽 31" descr="그룹 단색으로 채워진">
                <a:extLst>
                  <a:ext uri="{FF2B5EF4-FFF2-40B4-BE49-F238E27FC236}">
                    <a16:creationId xmlns:a16="http://schemas.microsoft.com/office/drawing/2014/main" id="{B157878C-0831-4E13-971A-734D08C24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40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그래픽 32" descr="그룹 단색으로 채워진">
                <a:extLst>
                  <a:ext uri="{FF2B5EF4-FFF2-40B4-BE49-F238E27FC236}">
                    <a16:creationId xmlns:a16="http://schemas.microsoft.com/office/drawing/2014/main" id="{891088A7-4A64-4379-9EC2-975ED096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8463" y="16002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438AE57-EB1E-44A7-A979-2A1CA8B29827}"/>
                </a:ext>
              </a:extLst>
            </p:cNvPr>
            <p:cNvGrpSpPr/>
            <p:nvPr/>
          </p:nvGrpSpPr>
          <p:grpSpPr>
            <a:xfrm>
              <a:off x="855116" y="4369288"/>
              <a:ext cx="4572000" cy="914400"/>
              <a:chOff x="1090863" y="1600200"/>
              <a:chExt cx="4572000" cy="914400"/>
            </a:xfrm>
          </p:grpSpPr>
          <p:pic>
            <p:nvPicPr>
              <p:cNvPr id="35" name="그래픽 34" descr="그룹 단색으로 채워진">
                <a:extLst>
                  <a:ext uri="{FF2B5EF4-FFF2-40B4-BE49-F238E27FC236}">
                    <a16:creationId xmlns:a16="http://schemas.microsoft.com/office/drawing/2014/main" id="{34D9F5E8-207E-44FD-BFC5-C3A2BFE5F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08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그래픽 35" descr="그룹 단색으로 채워진">
                <a:extLst>
                  <a:ext uri="{FF2B5EF4-FFF2-40B4-BE49-F238E27FC236}">
                    <a16:creationId xmlns:a16="http://schemas.microsoft.com/office/drawing/2014/main" id="{58B66F1A-6F63-492D-A575-C41324038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052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그래픽 36" descr="그룹 단색으로 채워진">
                <a:extLst>
                  <a:ext uri="{FF2B5EF4-FFF2-40B4-BE49-F238E27FC236}">
                    <a16:creationId xmlns:a16="http://schemas.microsoft.com/office/drawing/2014/main" id="{DB4BE90D-F2EE-4E44-9677-E9BDF85F2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5904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37" descr="그룹 단색으로 채워진">
                <a:extLst>
                  <a:ext uri="{FF2B5EF4-FFF2-40B4-BE49-F238E27FC236}">
                    <a16:creationId xmlns:a16="http://schemas.microsoft.com/office/drawing/2014/main" id="{53669713-121B-426D-9ACD-03996007B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34063" y="16002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그래픽 38" descr="그룹 단색으로 채워진">
                <a:extLst>
                  <a:ext uri="{FF2B5EF4-FFF2-40B4-BE49-F238E27FC236}">
                    <a16:creationId xmlns:a16="http://schemas.microsoft.com/office/drawing/2014/main" id="{CD73D660-4517-4284-B1ED-69BD1D64C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48463" y="1600200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910F5B-0D57-4241-A2AF-177C29954FE1}"/>
              </a:ext>
            </a:extLst>
          </p:cNvPr>
          <p:cNvCxnSpPr>
            <a:cxnSpLocks/>
          </p:cNvCxnSpPr>
          <p:nvPr/>
        </p:nvCxnSpPr>
        <p:spPr>
          <a:xfrm flipH="1">
            <a:off x="5560419" y="2394287"/>
            <a:ext cx="721895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DDB18F-C802-4F67-B61C-3DEABF5E662B}"/>
              </a:ext>
            </a:extLst>
          </p:cNvPr>
          <p:cNvCxnSpPr>
            <a:cxnSpLocks/>
          </p:cNvCxnSpPr>
          <p:nvPr/>
        </p:nvCxnSpPr>
        <p:spPr>
          <a:xfrm flipH="1">
            <a:off x="5560419" y="3761877"/>
            <a:ext cx="721895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667FA8-ABCE-4C3A-B9D2-829773361CBE}"/>
              </a:ext>
            </a:extLst>
          </p:cNvPr>
          <p:cNvCxnSpPr>
            <a:cxnSpLocks/>
          </p:cNvCxnSpPr>
          <p:nvPr/>
        </p:nvCxnSpPr>
        <p:spPr>
          <a:xfrm flipH="1">
            <a:off x="5560419" y="3060034"/>
            <a:ext cx="721895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F02A3E-9A8F-4A58-8FDB-760A92C7E700}"/>
              </a:ext>
            </a:extLst>
          </p:cNvPr>
          <p:cNvCxnSpPr>
            <a:cxnSpLocks/>
          </p:cNvCxnSpPr>
          <p:nvPr/>
        </p:nvCxnSpPr>
        <p:spPr>
          <a:xfrm flipH="1">
            <a:off x="5560419" y="4435645"/>
            <a:ext cx="721895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9681EA5-E949-4A0F-9F89-3CDF9A2B008D}"/>
              </a:ext>
            </a:extLst>
          </p:cNvPr>
          <p:cNvCxnSpPr>
            <a:cxnSpLocks/>
          </p:cNvCxnSpPr>
          <p:nvPr/>
        </p:nvCxnSpPr>
        <p:spPr>
          <a:xfrm flipH="1">
            <a:off x="5560419" y="5129466"/>
            <a:ext cx="721895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4EDA3E-173F-4D4B-8565-6BB4D1F34DF9}"/>
              </a:ext>
            </a:extLst>
          </p:cNvPr>
          <p:cNvSpPr txBox="1"/>
          <p:nvPr/>
        </p:nvSpPr>
        <p:spPr>
          <a:xfrm>
            <a:off x="6776028" y="3033062"/>
            <a:ext cx="357562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Nobody : 5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One person : 5+20=25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12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14A5F8-84A4-4D80-8952-3141A3C2F1BB}"/>
              </a:ext>
            </a:extLst>
          </p:cNvPr>
          <p:cNvGrpSpPr/>
          <p:nvPr/>
        </p:nvGrpSpPr>
        <p:grpSpPr>
          <a:xfrm>
            <a:off x="656347" y="2896154"/>
            <a:ext cx="7958263" cy="532846"/>
            <a:chOff x="1503947" y="2009274"/>
            <a:chExt cx="7144051" cy="532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A534EA4-4B4B-4289-A9A1-420A3F42A4B0}"/>
                    </a:ext>
                  </a:extLst>
                </p:cNvPr>
                <p:cNvSpPr txBox="1"/>
                <p:nvPr/>
              </p:nvSpPr>
              <p:spPr>
                <a:xfrm>
                  <a:off x="1503947" y="2009274"/>
                  <a:ext cx="20934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∈[0, 1]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A534EA4-4B4B-4289-A9A1-420A3F42A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947" y="2009274"/>
                  <a:ext cx="20934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E7421B3-00FD-4784-B62F-996CF41ABC4C}"/>
                </a:ext>
              </a:extLst>
            </p:cNvPr>
            <p:cNvCxnSpPr>
              <a:cxnSpLocks/>
            </p:cNvCxnSpPr>
            <p:nvPr/>
          </p:nvCxnSpPr>
          <p:spPr>
            <a:xfrm>
              <a:off x="3597442" y="2346160"/>
              <a:ext cx="1081011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5A6416-A332-44EE-A4C2-38EA31A3B339}"/>
                    </a:ext>
                  </a:extLst>
                </p:cNvPr>
                <p:cNvSpPr txBox="1"/>
                <p:nvPr/>
              </p:nvSpPr>
              <p:spPr>
                <a:xfrm>
                  <a:off x="4920915" y="2080455"/>
                  <a:ext cx="37270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smtClean="0"/>
                          <m:t>Optimal</m:t>
                        </m:r>
                        <m:r>
                          <m:rPr>
                            <m:nor/>
                          </m:rPr>
                          <a:rPr lang="en-US" altLang="ko-KR" sz="2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smtClean="0"/>
                          <m:t>Group</m:t>
                        </m:r>
                        <m:r>
                          <m:rPr>
                            <m:nor/>
                          </m:rPr>
                          <a:rPr lang="en-US" altLang="ko-KR" sz="2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smtClean="0"/>
                          <m:t>Size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≥2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5A6416-A332-44EE-A4C2-38EA31A3B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915" y="2080455"/>
                  <a:ext cx="372708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23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61EB51-51FD-4589-82F0-CC4F98314259}"/>
                  </a:ext>
                </a:extLst>
              </p:cNvPr>
              <p:cNvSpPr txBox="1"/>
              <p:nvPr/>
            </p:nvSpPr>
            <p:spPr>
              <a:xfrm>
                <a:off x="902368" y="2014062"/>
                <a:ext cx="4271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800" dirty="0"/>
                  <a:t>: prevalence of disease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61EB51-51FD-4589-82F0-CC4F9831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014062"/>
                <a:ext cx="4271211" cy="523220"/>
              </a:xfrm>
              <a:prstGeom prst="rect">
                <a:avLst/>
              </a:prstGeom>
              <a:blipFill>
                <a:blip r:embed="rId5"/>
                <a:stretch>
                  <a:fillRect t="-11628" r="-285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AB0CE0-5661-45CB-A24A-11A2F36AD0DD}"/>
                  </a:ext>
                </a:extLst>
              </p:cNvPr>
              <p:cNvSpPr txBox="1"/>
              <p:nvPr/>
            </p:nvSpPr>
            <p:spPr>
              <a:xfrm>
                <a:off x="1022684" y="3765886"/>
                <a:ext cx="5835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Number of infections in the group</a:t>
                </a:r>
                <a:r>
                  <a:rPr lang="ko-KR" altLang="en-US" sz="2400" dirty="0"/>
                  <a:t> 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AB0CE0-5661-45CB-A24A-11A2F36AD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4" y="3765886"/>
                <a:ext cx="5835316" cy="461665"/>
              </a:xfrm>
              <a:prstGeom prst="rect">
                <a:avLst/>
              </a:prstGeom>
              <a:blipFill>
                <a:blip r:embed="rId6"/>
                <a:stretch>
                  <a:fillRect l="-313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/>
              <p:nvPr/>
            </p:nvSpPr>
            <p:spPr>
              <a:xfrm>
                <a:off x="535630" y="4564437"/>
                <a:ext cx="26469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0" y="4564437"/>
                <a:ext cx="264694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8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/>
              <p:nvPr/>
            </p:nvSpPr>
            <p:spPr>
              <a:xfrm>
                <a:off x="640618" y="1917490"/>
                <a:ext cx="10304823" cy="259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ko-KR" sz="2800" dirty="0"/>
                  <a:t> , then one only needs to perform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sz="2800" dirty="0"/>
                  <a:t> test.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However if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altLang="ko-KR" sz="2800" dirty="0"/>
                  <a:t> , then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ko-KR" sz="2800" dirty="0"/>
                  <a:t> tests will be needed.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8" y="1917490"/>
                <a:ext cx="10304823" cy="2595582"/>
              </a:xfrm>
              <a:prstGeom prst="rect">
                <a:avLst/>
              </a:prstGeom>
              <a:blipFill>
                <a:blip r:embed="rId3"/>
                <a:stretch>
                  <a:fillRect l="-1183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/>
              <p:nvPr/>
            </p:nvSpPr>
            <p:spPr>
              <a:xfrm>
                <a:off x="640618" y="1917490"/>
                <a:ext cx="10304823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2800" dirty="0"/>
                  <a:t>: Expected number of tests to be performed.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8" y="1917490"/>
                <a:ext cx="10304823" cy="655372"/>
              </a:xfrm>
              <a:prstGeom prst="rect">
                <a:avLst/>
              </a:prstGeom>
              <a:blipFill>
                <a:blip r:embed="rId3"/>
                <a:stretch>
                  <a:fillRect b="-26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F15B7-C13A-4871-8B96-2FAFC64E503E}"/>
                  </a:ext>
                </a:extLst>
              </p:cNvPr>
              <p:cNvSpPr txBox="1"/>
              <p:nvPr/>
            </p:nvSpPr>
            <p:spPr>
              <a:xfrm>
                <a:off x="1311439" y="3112377"/>
                <a:ext cx="7447549" cy="130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+1)×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ko-KR" altLang="en-US" sz="2800" dirty="0"/>
                  <a:t> </a:t>
                </a:r>
                <a:endParaRPr lang="en-US" altLang="ko-KR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F15B7-C13A-4871-8B96-2FAFC64E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39" y="3112377"/>
                <a:ext cx="7447549" cy="1302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9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/>
              <p:nvPr/>
            </p:nvSpPr>
            <p:spPr>
              <a:xfrm>
                <a:off x="640618" y="2194218"/>
                <a:ext cx="10304823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ko-KR" sz="2800" dirty="0"/>
                  <a:t> we have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B3995-E15B-4187-AA21-CCE322C4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8" y="2194218"/>
                <a:ext cx="10304823" cy="655372"/>
              </a:xfrm>
              <a:prstGeom prst="rect">
                <a:avLst/>
              </a:prstGeom>
              <a:blipFill>
                <a:blip r:embed="rId3"/>
                <a:stretch>
                  <a:fillRect l="-1183" b="-26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F0956-7245-47BB-AD7E-78FA97966FFD}"/>
                  </a:ext>
                </a:extLst>
              </p:cNvPr>
              <p:cNvSpPr txBox="1"/>
              <p:nvPr/>
            </p:nvSpPr>
            <p:spPr>
              <a:xfrm>
                <a:off x="640617" y="3210537"/>
                <a:ext cx="10304823" cy="655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n-US" altLang="ko-KR" sz="2800" dirty="0"/>
                  <a:t> we have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EF0956-7245-47BB-AD7E-78FA9796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7" y="3210537"/>
                <a:ext cx="10304823" cy="655372"/>
              </a:xfrm>
              <a:prstGeom prst="rect">
                <a:avLst/>
              </a:prstGeom>
              <a:blipFill>
                <a:blip r:embed="rId4"/>
                <a:stretch>
                  <a:fillRect l="-1183" b="-26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17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0465F-846A-4076-AE6D-DAD6498998F7}"/>
                  </a:ext>
                </a:extLst>
              </p:cNvPr>
              <p:cNvSpPr txBox="1"/>
              <p:nvPr/>
            </p:nvSpPr>
            <p:spPr>
              <a:xfrm>
                <a:off x="572126" y="1121488"/>
                <a:ext cx="10304823" cy="97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800" dirty="0"/>
                  <a:t>.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0465F-846A-4076-AE6D-DAD64989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6" y="1121488"/>
                <a:ext cx="10304823" cy="97501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9BC836-4FC4-4008-A14E-E7F99FE2EEC2}"/>
                  </a:ext>
                </a:extLst>
              </p:cNvPr>
              <p:cNvSpPr txBox="1"/>
              <p:nvPr/>
            </p:nvSpPr>
            <p:spPr>
              <a:xfrm>
                <a:off x="572126" y="2271250"/>
                <a:ext cx="11062411" cy="4420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ko-KR" sz="2400" dirty="0"/>
                  <a:t> we find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) /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 = 1 /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, so it pays to take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 as large as possible.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When p = 1 , we always have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because the group test is always positive and therefore only adds to the           burden.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9BC836-4FC4-4008-A14E-E7F99FE2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6" y="2271250"/>
                <a:ext cx="11062411" cy="4420184"/>
              </a:xfrm>
              <a:prstGeom prst="rect">
                <a:avLst/>
              </a:prstGeom>
              <a:blipFill>
                <a:blip r:embed="rId4"/>
                <a:stretch>
                  <a:fillRect l="-882" r="-4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14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572126" y="433229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3. Optimizing the Algorithm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21691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0465F-846A-4076-AE6D-DAD6498998F7}"/>
                  </a:ext>
                </a:extLst>
              </p:cNvPr>
              <p:cNvSpPr txBox="1"/>
              <p:nvPr/>
            </p:nvSpPr>
            <p:spPr>
              <a:xfrm>
                <a:off x="572126" y="1121488"/>
                <a:ext cx="10304823" cy="1537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800" dirty="0"/>
                  <a:t>: </a:t>
                </a:r>
                <a:r>
                  <a:rPr lang="en-US" altLang="ko-KR" sz="2400" dirty="0"/>
                  <a:t>represents the average percentage of tests performed as a function of the size, n , of the group.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0465F-846A-4076-AE6D-DAD64989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6" y="1121488"/>
                <a:ext cx="10304823" cy="1537857"/>
              </a:xfrm>
              <a:prstGeom prst="rect">
                <a:avLst/>
              </a:prstGeom>
              <a:blipFill>
                <a:blip r:embed="rId3"/>
                <a:stretch>
                  <a:fillRect l="-947" r="-592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B289858-B56C-4D10-927F-5FF5EFD3F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36" y="2772638"/>
            <a:ext cx="4032083" cy="3278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DE2D49-BCCB-4947-9830-64A1DBF4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50" y="2772638"/>
            <a:ext cx="3307681" cy="30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6163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1101</Words>
  <Application>Microsoft Office PowerPoint</Application>
  <PresentationFormat>와이드스크린</PresentationFormat>
  <Paragraphs>133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102</cp:revision>
  <dcterms:created xsi:type="dcterms:W3CDTF">2020-10-07T02:47:54Z</dcterms:created>
  <dcterms:modified xsi:type="dcterms:W3CDTF">2021-04-06T01:05:56Z</dcterms:modified>
</cp:coreProperties>
</file>