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57" r:id="rId3"/>
    <p:sldId id="258" r:id="rId4"/>
    <p:sldId id="264" r:id="rId5"/>
    <p:sldId id="265" r:id="rId6"/>
    <p:sldId id="296" r:id="rId7"/>
    <p:sldId id="297" r:id="rId8"/>
    <p:sldId id="268" r:id="rId9"/>
    <p:sldId id="269" r:id="rId10"/>
    <p:sldId id="270" r:id="rId11"/>
    <p:sldId id="272" r:id="rId12"/>
    <p:sldId id="289" r:id="rId13"/>
    <p:sldId id="290" r:id="rId14"/>
    <p:sldId id="291" r:id="rId15"/>
    <p:sldId id="299" r:id="rId16"/>
    <p:sldId id="300" r:id="rId17"/>
    <p:sldId id="301" r:id="rId18"/>
    <p:sldId id="307" r:id="rId19"/>
    <p:sldId id="323" r:id="rId20"/>
    <p:sldId id="256" r:id="rId21"/>
    <p:sldId id="320" r:id="rId22"/>
    <p:sldId id="321" r:id="rId23"/>
    <p:sldId id="322" r:id="rId24"/>
    <p:sldId id="260" r:id="rId25"/>
    <p:sldId id="261" r:id="rId26"/>
    <p:sldId id="324" r:id="rId27"/>
    <p:sldId id="329" r:id="rId28"/>
    <p:sldId id="325" r:id="rId29"/>
    <p:sldId id="326" r:id="rId30"/>
    <p:sldId id="327" r:id="rId31"/>
    <p:sldId id="263" r:id="rId32"/>
    <p:sldId id="328" r:id="rId33"/>
    <p:sldId id="330" r:id="rId34"/>
    <p:sldId id="331" r:id="rId35"/>
    <p:sldId id="332" r:id="rId36"/>
    <p:sldId id="33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6DA-44A7-489A-A2A9-BB601C82BBA7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7F30-E7A1-4793-ADE0-44B8D3A3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9256-AD5F-481D-AE99-B165F89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E8BF-5A9D-47B1-9309-A8DF476E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C59C-E424-430D-818B-6006196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C4CE-AF05-4A9E-84B7-D9A547A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194A-BF6C-419D-BFCB-E545055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D17C-3A9C-47D9-AEF6-C5B889D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E3A2A-5DC3-4BDE-9727-20497757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E588-23AC-47B4-8035-8384382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D21-3E5B-47EB-AF07-32A707B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9F6ED-75AB-4E32-947D-5C9DE569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FB99-4893-4B76-A275-33E9A70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E37B-9B2F-4F51-8170-ED739DA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8E69D-880A-42DD-9BFE-229C10A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B22B-DBA9-415E-8A76-6AA9C71F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250B-30BF-4375-8090-38FF328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C8C5-5F4F-40BB-82EE-026BBCB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0DEC-F00C-4CD3-A630-E787F4F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81FB-A05E-4E56-8273-EEADB5D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D34A-10B1-429D-B730-4377EB9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DEC02-91FB-4FD7-A8E7-F1F83DF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963-FB4C-4FBA-8FE6-BAD41BD8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E4C4C-7370-4922-9AD1-202B8DF2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0B792-A600-4124-9889-3DF7CE4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38BE-B11A-4119-8AC2-60A5446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1331A-24DF-4436-BAB4-5E2A182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08D3-D993-4339-87FB-FF83EB1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98D7-903F-47F7-B755-4A371431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41BD0-A039-4DAB-97B3-01506610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5CA5D-4D08-4816-B883-B41FF29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F23C-6F9A-4EF1-879C-D39A92C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5499D-49A1-453C-BCBD-8032A64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94D-0B90-477B-BE91-DC88687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08D3-9716-4256-9C46-FE267D2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C1B7E-7855-47D0-8477-03040983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C689F-520C-4BC6-ACA7-6AE44B9E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7944-9D0A-44C9-ABD9-56642079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D2FCA-4352-49DE-BC6C-3CC5F6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A1D1-8E2E-4C6F-9502-403B3535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E170-7420-4ED0-AB98-1466EA4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EDCA-0919-4071-83C2-1208A1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BA90-2984-47D7-B593-0BFFED7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96978-4182-4643-90C4-9B815E4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FEF8-525D-44C4-AE99-9ED611F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19D30-9BF6-4F8E-AC8C-B4849591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240C3-72E6-4B85-9D88-8313839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CD9E9-3305-4560-BC87-71F5CB0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F85E-1E16-491F-AE51-25A58DC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28E8-DE52-40C4-B09D-D125D79E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94D4-7D9A-4730-AD13-9FCF780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CE38-8999-4D0D-8E7D-29497895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C1F7E-7683-4F3D-8D8E-F38BAEA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3AC76-617C-4C80-BC8B-D1E25EB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C08E-1BB9-4821-9095-DDCA76B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F5D78-2F7C-4ED0-AE56-AC29003C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10249-501D-4B43-B721-CEB1821F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1A45F-65B7-4517-B5AE-3F2DB817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26776-2488-4BB7-B163-E907CFE4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62E9A-ADDB-4F25-AB7A-BDE8C36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642B9-39D6-4916-9168-8BC48BAC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904E-4EB0-4017-925C-E0627DB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CFFF-42F1-416E-B0E9-83880F40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EA4E-DEFB-4B0D-A2D8-8DACDE2ABBD4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9F0B-716A-4B99-BEF1-7F3E7958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6FBF-B290-4951-8959-D4054192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1628ED-8C67-4F30-A33E-A10247B3EF07}"/>
              </a:ext>
            </a:extLst>
          </p:cNvPr>
          <p:cNvGrpSpPr/>
          <p:nvPr/>
        </p:nvGrpSpPr>
        <p:grpSpPr>
          <a:xfrm>
            <a:off x="285892" y="1419294"/>
            <a:ext cx="6342136" cy="2519173"/>
            <a:chOff x="314467" y="1111023"/>
            <a:chExt cx="6342136" cy="25191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A5B218-0600-4503-9997-954453CA0FF7}"/>
                </a:ext>
              </a:extLst>
            </p:cNvPr>
            <p:cNvGrpSpPr/>
            <p:nvPr/>
          </p:nvGrpSpPr>
          <p:grpSpPr>
            <a:xfrm>
              <a:off x="314467" y="1111023"/>
              <a:ext cx="6342136" cy="2519173"/>
              <a:chOff x="616620" y="1003772"/>
              <a:chExt cx="5866533" cy="242522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EC5498-08E9-4E48-BF5A-98B3751E43DC}"/>
                  </a:ext>
                </a:extLst>
              </p:cNvPr>
              <p:cNvGrpSpPr/>
              <p:nvPr/>
            </p:nvGrpSpPr>
            <p:grpSpPr>
              <a:xfrm>
                <a:off x="616620" y="1003772"/>
                <a:ext cx="5866533" cy="2425228"/>
                <a:chOff x="1014205" y="1268683"/>
                <a:chExt cx="7083201" cy="3036988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539F53EB-C590-47E2-A019-606982786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579"/>
                <a:stretch/>
              </p:blipFill>
              <p:spPr>
                <a:xfrm>
                  <a:off x="1058431" y="1502684"/>
                  <a:ext cx="7038975" cy="2802987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1F79B-0029-4755-A47F-D873B713444E}"/>
                    </a:ext>
                  </a:extLst>
                </p:cNvPr>
                <p:cNvSpPr txBox="1"/>
                <p:nvPr/>
              </p:nvSpPr>
              <p:spPr>
                <a:xfrm>
                  <a:off x="1957838" y="1318018"/>
                  <a:ext cx="849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G444E</a:t>
                  </a:r>
                  <a:endParaRPr lang="zh-CN" altLang="en-US" b="1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FD95DD9-B36B-40F0-883E-C20505797D4B}"/>
                    </a:ext>
                  </a:extLst>
                </p:cNvPr>
                <p:cNvSpPr/>
                <p:nvPr/>
              </p:nvSpPr>
              <p:spPr>
                <a:xfrm>
                  <a:off x="1014205" y="1268683"/>
                  <a:ext cx="2654423" cy="64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Osm-3 p802</a:t>
                  </a:r>
                  <a:endParaRPr lang="zh-CN" altLang="en-US" dirty="0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1BC157-2868-45DB-B0B2-89BAB23341BA}"/>
                  </a:ext>
                </a:extLst>
              </p:cNvPr>
              <p:cNvSpPr/>
              <p:nvPr/>
            </p:nvSpPr>
            <p:spPr>
              <a:xfrm>
                <a:off x="4403834" y="1818290"/>
                <a:ext cx="1418897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3F600B-E2BA-4C36-A60A-7AA22E0EA970}"/>
                  </a:ext>
                </a:extLst>
              </p:cNvPr>
              <p:cNvSpPr txBox="1"/>
              <p:nvPr/>
            </p:nvSpPr>
            <p:spPr>
              <a:xfrm>
                <a:off x="4625929" y="1777145"/>
                <a:ext cx="1102011" cy="355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dye-filling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265F2-8C32-4D57-AA1C-E9E98A24D1B1}"/>
                </a:ext>
              </a:extLst>
            </p:cNvPr>
            <p:cNvSpPr/>
            <p:nvPr/>
          </p:nvSpPr>
          <p:spPr>
            <a:xfrm>
              <a:off x="584626" y="2109367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1138DC-7ABC-49B4-9EBA-B9DB8DE755C6}"/>
                </a:ext>
              </a:extLst>
            </p:cNvPr>
            <p:cNvSpPr/>
            <p:nvPr/>
          </p:nvSpPr>
          <p:spPr>
            <a:xfrm>
              <a:off x="2691177" y="2700438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0E0D6E-1105-4867-B7E0-EE8B7B8D4219}"/>
                </a:ext>
              </a:extLst>
            </p:cNvPr>
            <p:cNvSpPr/>
            <p:nvPr/>
          </p:nvSpPr>
          <p:spPr>
            <a:xfrm>
              <a:off x="4504025" y="1906036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98503-CC14-4D08-AE62-D2F7F51DBC92}"/>
              </a:ext>
            </a:extLst>
          </p:cNvPr>
          <p:cNvSpPr txBox="1"/>
          <p:nvPr/>
        </p:nvSpPr>
        <p:spPr>
          <a:xfrm>
            <a:off x="4502416" y="216129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EA620-32C0-4ECC-856F-9F3C9308F13D}"/>
              </a:ext>
            </a:extLst>
          </p:cNvPr>
          <p:cNvSpPr txBox="1"/>
          <p:nvPr/>
        </p:nvSpPr>
        <p:spPr>
          <a:xfrm>
            <a:off x="513739" y="24072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FE590B-507C-438F-96C1-D2242EFAE8E8}"/>
              </a:ext>
            </a:extLst>
          </p:cNvPr>
          <p:cNvSpPr/>
          <p:nvPr/>
        </p:nvSpPr>
        <p:spPr>
          <a:xfrm>
            <a:off x="6400800" y="1953446"/>
            <a:ext cx="676275" cy="26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3598C-E01A-46C0-A724-F39ABF6AA596}"/>
              </a:ext>
            </a:extLst>
          </p:cNvPr>
          <p:cNvSpPr txBox="1"/>
          <p:nvPr/>
        </p:nvSpPr>
        <p:spPr>
          <a:xfrm>
            <a:off x="7548465" y="19186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Whole </a:t>
            </a:r>
            <a:r>
              <a:rPr lang="en-US" altLang="zh-CN"/>
              <a:t>Genome Sequencing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2CB03-EA75-4DDC-874E-C8832302F560}"/>
              </a:ext>
            </a:extLst>
          </p:cNvPr>
          <p:cNvSpPr/>
          <p:nvPr/>
        </p:nvSpPr>
        <p:spPr>
          <a:xfrm rot="5400000">
            <a:off x="8585415" y="2360993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F921A-CE96-43A7-8FF4-194B41E29CD0}"/>
              </a:ext>
            </a:extLst>
          </p:cNvPr>
          <p:cNvSpPr txBox="1"/>
          <p:nvPr/>
        </p:nvSpPr>
        <p:spPr>
          <a:xfrm>
            <a:off x="6667627" y="30596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wildtype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35F4BC4-529A-4DD4-8C7A-E952C1D69C41}"/>
              </a:ext>
            </a:extLst>
          </p:cNvPr>
          <p:cNvSpPr/>
          <p:nvPr/>
        </p:nvSpPr>
        <p:spPr>
          <a:xfrm rot="5400000">
            <a:off x="8583302" y="3522581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F4F74-5B94-42B6-914A-262968C0EBFB}"/>
              </a:ext>
            </a:extLst>
          </p:cNvPr>
          <p:cNvSpPr txBox="1"/>
          <p:nvPr/>
        </p:nvSpPr>
        <p:spPr>
          <a:xfrm>
            <a:off x="6950492" y="424270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~300 Single nucleotide variation due to EMS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267E26-570C-4AE7-BA9C-4C48A673995B}"/>
              </a:ext>
            </a:extLst>
          </p:cNvPr>
          <p:cNvSpPr txBox="1"/>
          <p:nvPr/>
        </p:nvSpPr>
        <p:spPr>
          <a:xfrm>
            <a:off x="7548465" y="16133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Mapping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AD443-8FFA-440B-BE2B-0B0CEC46798D}"/>
              </a:ext>
            </a:extLst>
          </p:cNvPr>
          <p:cNvSpPr txBox="1"/>
          <p:nvPr/>
        </p:nvSpPr>
        <p:spPr>
          <a:xfrm>
            <a:off x="9136573" y="30596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 Mapping samples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ECED6-C203-4DCB-B6F6-15FE17DE8D46}"/>
              </a:ext>
            </a:extLst>
          </p:cNvPr>
          <p:cNvSpPr txBox="1"/>
          <p:nvPr/>
        </p:nvSpPr>
        <p:spPr>
          <a:xfrm>
            <a:off x="6674838" y="4612038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 focus on about ¼ length of a Chromosome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DFC66-4BC5-4E8D-AEB7-5F9969A68C50}"/>
              </a:ext>
            </a:extLst>
          </p:cNvPr>
          <p:cNvSpPr txBox="1"/>
          <p:nvPr/>
        </p:nvSpPr>
        <p:spPr>
          <a:xfrm>
            <a:off x="281837" y="222266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Both them are no-suppressor mutations: nekl-4(75) vs nekl-3(7)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75346-F83A-4B73-BDD3-7F5E1F9B0BBF}"/>
              </a:ext>
            </a:extLst>
          </p:cNvPr>
          <p:cNvGrpSpPr/>
          <p:nvPr/>
        </p:nvGrpSpPr>
        <p:grpSpPr>
          <a:xfrm>
            <a:off x="849176" y="574217"/>
            <a:ext cx="7828959" cy="923330"/>
            <a:chOff x="716847" y="1944349"/>
            <a:chExt cx="782895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6E845-9941-480B-ACD2-81BD1A7A71BF}"/>
                </a:ext>
              </a:extLst>
            </p:cNvPr>
            <p:cNvSpPr txBox="1"/>
            <p:nvPr/>
          </p:nvSpPr>
          <p:spPr>
            <a:xfrm>
              <a:off x="716847" y="2245709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P(nekl-4+,nekl-3+) = </a:t>
              </a:r>
              <a:endParaRPr lang="zh-CN" altLang="en-US" sz="28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AF2CF8-5581-49EE-B954-EAAA1470B65C}"/>
                </a:ext>
              </a:extLst>
            </p:cNvPr>
            <p:cNvGrpSpPr/>
            <p:nvPr/>
          </p:nvGrpSpPr>
          <p:grpSpPr>
            <a:xfrm>
              <a:off x="4570866" y="1944349"/>
              <a:ext cx="3974940" cy="923330"/>
              <a:chOff x="6511881" y="3018617"/>
              <a:chExt cx="3974940" cy="92333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3E470A-6235-491F-B009-F250D2930B0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F048-1471-4A64-84B1-4843D038E96C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C160A-3E38-4C7F-A0BB-844B22A98F7F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02732-3D6C-4356-9823-7879904C59BE}"/>
                  </a:ext>
                </a:extLst>
              </p:cNvPr>
              <p:cNvSpPr txBox="1"/>
              <p:nvPr/>
            </p:nvSpPr>
            <p:spPr>
              <a:xfrm>
                <a:off x="7236921" y="335075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0.0582</a:t>
                </a:r>
                <a:endParaRPr lang="zh-CN" altLang="en-US" sz="2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0C936-7F82-427E-83EF-A7DC47C7C6A8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4E04FE-1813-497B-B83A-510A014B5420}"/>
                  </a:ext>
                </a:extLst>
              </p:cNvPr>
              <p:cNvSpPr txBox="1"/>
              <p:nvPr/>
            </p:nvSpPr>
            <p:spPr>
              <a:xfrm>
                <a:off x="8546320" y="3343153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0.9418</a:t>
                </a:r>
                <a:endParaRPr lang="zh-CN" altLang="en-US" sz="24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C416ED-C999-46C8-B4DE-B199C6CF433A}"/>
                  </a:ext>
                </a:extLst>
              </p:cNvPr>
              <p:cNvSpPr txBox="1"/>
              <p:nvPr/>
            </p:nvSpPr>
            <p:spPr>
              <a:xfrm>
                <a:off x="9795606" y="3150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1351E-A955-44A2-A2E9-728E2D62E23B}"/>
              </a:ext>
            </a:extLst>
          </p:cNvPr>
          <p:cNvSpPr txBox="1"/>
          <p:nvPr/>
        </p:nvSpPr>
        <p:spPr>
          <a:xfrm>
            <a:off x="8623223" y="87793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*P(no sup)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5E21E4-F8CE-4680-A47C-B218850A7E08}"/>
              </a:ext>
            </a:extLst>
          </p:cNvPr>
          <p:cNvSpPr txBox="1"/>
          <p:nvPr/>
        </p:nvSpPr>
        <p:spPr>
          <a:xfrm>
            <a:off x="4430408" y="627157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 &lt; 0.05: x&lt;2.04 or </a:t>
            </a:r>
            <a:r>
              <a:rPr lang="en-US" altLang="zh-CN" sz="2400" b="1" strike="sngStrike" dirty="0"/>
              <a:t>x &gt; 8.4</a:t>
            </a:r>
            <a:endParaRPr lang="zh-CN" altLang="en-US" sz="2400" b="1" strike="sngStrike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0D8BC-B1FA-43CA-893D-D28AB3C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96" y="1627778"/>
            <a:ext cx="9319276" cy="44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390" y="46847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 to gene p value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F386-767A-4B54-B25C-397D7398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716260"/>
            <a:ext cx="9510713" cy="49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6E39-EDB0-4D66-8B46-A229E1305734}"/>
              </a:ext>
            </a:extLst>
          </p:cNvPr>
          <p:cNvSpPr txBox="1"/>
          <p:nvPr/>
        </p:nvSpPr>
        <p:spPr>
          <a:xfrm>
            <a:off x="3533775" y="5957867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P&lt;0.05: n&lt;a suppressor n&gt;b enhancer?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1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ACE30A-02CC-45C1-B6BA-A2631D221EFD}"/>
              </a:ext>
            </a:extLst>
          </p:cNvPr>
          <p:cNvGrpSpPr/>
          <p:nvPr/>
        </p:nvGrpSpPr>
        <p:grpSpPr>
          <a:xfrm>
            <a:off x="1004670" y="985836"/>
            <a:ext cx="10500217" cy="5429249"/>
            <a:chOff x="1470092" y="1181098"/>
            <a:chExt cx="8127866" cy="37528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6B92B6-3F2A-4929-889D-DC5B0EB7B71A}"/>
                </a:ext>
              </a:extLst>
            </p:cNvPr>
            <p:cNvSpPr/>
            <p:nvPr/>
          </p:nvSpPr>
          <p:spPr>
            <a:xfrm>
              <a:off x="1470092" y="1181098"/>
              <a:ext cx="4063933" cy="1876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A9A267-1156-4FCA-84AE-F1CB8345F3AE}"/>
                </a:ext>
              </a:extLst>
            </p:cNvPr>
            <p:cNvSpPr/>
            <p:nvPr/>
          </p:nvSpPr>
          <p:spPr>
            <a:xfrm>
              <a:off x="5534025" y="1181099"/>
              <a:ext cx="4063933" cy="1876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5C8E40-ADED-4659-A777-4DA2816F8D0A}"/>
                </a:ext>
              </a:extLst>
            </p:cNvPr>
            <p:cNvSpPr/>
            <p:nvPr/>
          </p:nvSpPr>
          <p:spPr>
            <a:xfrm>
              <a:off x="1470092" y="3057523"/>
              <a:ext cx="4063933" cy="1876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8792D0-7B4B-4EF0-880A-5AA31AC9BBFB}"/>
                </a:ext>
              </a:extLst>
            </p:cNvPr>
            <p:cNvSpPr/>
            <p:nvPr/>
          </p:nvSpPr>
          <p:spPr>
            <a:xfrm>
              <a:off x="5534024" y="3057523"/>
              <a:ext cx="4063933" cy="187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4188C-438C-45FE-8DD8-E7F131CAB91E}"/>
              </a:ext>
            </a:extLst>
          </p:cNvPr>
          <p:cNvSpPr txBox="1"/>
          <p:nvPr/>
        </p:nvSpPr>
        <p:spPr>
          <a:xfrm>
            <a:off x="1069990" y="108401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SNP pool of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osm-3(sa125) suppressors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CFA99-D776-492F-886D-EDC50DB6931A}"/>
              </a:ext>
            </a:extLst>
          </p:cNvPr>
          <p:cNvGrpSpPr/>
          <p:nvPr/>
        </p:nvGrpSpPr>
        <p:grpSpPr>
          <a:xfrm>
            <a:off x="4570530" y="2138554"/>
            <a:ext cx="2107889" cy="1730786"/>
            <a:chOff x="4570530" y="2138554"/>
            <a:chExt cx="2107889" cy="1730786"/>
          </a:xfrm>
        </p:grpSpPr>
        <p:sp>
          <p:nvSpPr>
            <p:cNvPr id="13" name="任意多边形 24">
              <a:extLst>
                <a:ext uri="{FF2B5EF4-FFF2-40B4-BE49-F238E27FC236}">
                  <a16:creationId xmlns:a16="http://schemas.microsoft.com/office/drawing/2014/main" id="{947C38B9-5635-4CB6-A47C-00DEE4DBC333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C345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CE41C4-9B2A-4057-A548-AC942AAF0F85}"/>
                </a:ext>
              </a:extLst>
            </p:cNvPr>
            <p:cNvSpPr txBox="1"/>
            <p:nvPr/>
          </p:nvSpPr>
          <p:spPr>
            <a:xfrm rot="18969712">
              <a:off x="4750488" y="254471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Nekl-4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B1AF42-59AE-4E27-B48F-C8745185C77F}"/>
              </a:ext>
            </a:extLst>
          </p:cNvPr>
          <p:cNvGrpSpPr/>
          <p:nvPr/>
        </p:nvGrpSpPr>
        <p:grpSpPr>
          <a:xfrm rot="7986129">
            <a:off x="6172203" y="2677670"/>
            <a:ext cx="2588458" cy="2337970"/>
            <a:chOff x="4570530" y="2138554"/>
            <a:chExt cx="2107889" cy="1730786"/>
          </a:xfrm>
        </p:grpSpPr>
        <p:sp>
          <p:nvSpPr>
            <p:cNvPr id="16" name="任意多边形 28">
              <a:extLst>
                <a:ext uri="{FF2B5EF4-FFF2-40B4-BE49-F238E27FC236}">
                  <a16:creationId xmlns:a16="http://schemas.microsoft.com/office/drawing/2014/main" id="{E393B553-B3EE-4CD2-8765-0D3B2208ABFA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24C4E4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20679-19FF-49CD-A08A-143715F0FF4E}"/>
                </a:ext>
              </a:extLst>
            </p:cNvPr>
            <p:cNvSpPr txBox="1"/>
            <p:nvPr/>
          </p:nvSpPr>
          <p:spPr>
            <a:xfrm rot="18969712">
              <a:off x="4859969" y="2604658"/>
              <a:ext cx="932311" cy="3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Gene x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4BA3CD-2370-46D5-8498-EDA113BCC268}"/>
              </a:ext>
            </a:extLst>
          </p:cNvPr>
          <p:cNvGrpSpPr/>
          <p:nvPr/>
        </p:nvGrpSpPr>
        <p:grpSpPr>
          <a:xfrm>
            <a:off x="5216554" y="2662239"/>
            <a:ext cx="2076450" cy="2076450"/>
            <a:chOff x="4977121" y="2619376"/>
            <a:chExt cx="2076450" cy="207645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845FE4-FD76-4B5C-BFE6-7933FEA6C6DC}"/>
                </a:ext>
              </a:extLst>
            </p:cNvPr>
            <p:cNvSpPr/>
            <p:nvPr/>
          </p:nvSpPr>
          <p:spPr>
            <a:xfrm>
              <a:off x="4977121" y="2619376"/>
              <a:ext cx="2076450" cy="20764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007CCE-CE9D-49AC-8097-CE54D0867857}"/>
                </a:ext>
              </a:extLst>
            </p:cNvPr>
            <p:cNvSpPr txBox="1"/>
            <p:nvPr/>
          </p:nvSpPr>
          <p:spPr>
            <a:xfrm>
              <a:off x="5438106" y="3365211"/>
              <a:ext cx="1154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ttn-1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19006-80DE-4813-A6B1-E0B1F1451EFD}"/>
              </a:ext>
            </a:extLst>
          </p:cNvPr>
          <p:cNvSpPr txBox="1"/>
          <p:nvPr/>
        </p:nvSpPr>
        <p:spPr>
          <a:xfrm>
            <a:off x="10372725" y="108401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Unc-89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AEF54E-233A-47B8-9017-28E4068E1F88}"/>
              </a:ext>
            </a:extLst>
          </p:cNvPr>
          <p:cNvSpPr txBox="1"/>
          <p:nvPr/>
        </p:nvSpPr>
        <p:spPr>
          <a:xfrm>
            <a:off x="560439" y="40027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Toy data</a:t>
            </a:r>
            <a:r>
              <a:rPr lang="ja-JP" altLang="en-US" b="1" dirty="0"/>
              <a:t>：</a:t>
            </a:r>
            <a:r>
              <a:rPr lang="en-US" altLang="zh-CN" b="1" dirty="0"/>
              <a:t>Che-3, osm-3, unc-89, let-418</a:t>
            </a:r>
            <a:endParaRPr lang="zh-CN" altLang="en-US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C42401-8F33-4420-AEE9-40721D4B3195}"/>
              </a:ext>
            </a:extLst>
          </p:cNvPr>
          <p:cNvGrpSpPr/>
          <p:nvPr/>
        </p:nvGrpSpPr>
        <p:grpSpPr>
          <a:xfrm>
            <a:off x="1144307" y="1749846"/>
            <a:ext cx="11783963" cy="1625886"/>
            <a:chOff x="1022554" y="1033459"/>
            <a:chExt cx="11783963" cy="162588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845D0-FEF6-4D7B-95BF-A36AE29156E5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9954F9-ED76-4596-8A42-1179F8EE1868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C355A-C42D-4ECA-A45F-78B6F1D97B64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A86C67-FE18-4560-965D-7268D8985E88}"/>
                </a:ext>
              </a:extLst>
            </p:cNvPr>
            <p:cNvSpPr txBox="1"/>
            <p:nvPr/>
          </p:nvSpPr>
          <p:spPr>
            <a:xfrm>
              <a:off x="4832555" y="1033459"/>
              <a:ext cx="151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D3A087-D0ED-45F2-8CC1-FBF72E314DD4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6D022A-ABF2-44F5-937E-3D1F9C17B73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247F8F-BC59-417B-9EA9-7B224F677A83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0B059A-D0A7-482C-9F45-49425A3DECF2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F4FA13-6000-447D-B54B-8E8728BE0FB6}"/>
                </a:ext>
              </a:extLst>
            </p:cNvPr>
            <p:cNvSpPr txBox="1"/>
            <p:nvPr/>
          </p:nvSpPr>
          <p:spPr>
            <a:xfrm>
              <a:off x="5067828" y="1402791"/>
              <a:ext cx="915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95000</a:t>
              </a:r>
            </a:p>
            <a:p>
              <a:r>
                <a:rPr lang="en-GB" altLang="zh-CN" dirty="0"/>
                <a:t>98000</a:t>
              </a:r>
            </a:p>
            <a:p>
              <a:r>
                <a:rPr lang="en-GB" altLang="zh-CN" dirty="0"/>
                <a:t>43000</a:t>
              </a:r>
            </a:p>
            <a:p>
              <a:r>
                <a:rPr lang="en-GB" altLang="zh-CN" dirty="0"/>
                <a:t>175000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1E825-82E8-4EED-9605-86B65788D028}"/>
                </a:ext>
              </a:extLst>
            </p:cNvPr>
            <p:cNvSpPr txBox="1"/>
            <p:nvPr/>
          </p:nvSpPr>
          <p:spPr>
            <a:xfrm>
              <a:off x="7053170" y="1409400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26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E88C46-57CA-4B7F-AFDC-B65119C0F596}"/>
                </a:ext>
              </a:extLst>
            </p:cNvPr>
            <p:cNvSpPr txBox="1"/>
            <p:nvPr/>
          </p:nvSpPr>
          <p:spPr>
            <a:xfrm>
              <a:off x="8272753" y="1402789"/>
              <a:ext cx="3064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6</a:t>
              </a:r>
            </a:p>
            <a:p>
              <a:r>
                <a:rPr lang="en-GB" altLang="zh-CN" dirty="0"/>
                <a:t>2</a:t>
              </a:r>
            </a:p>
            <a:p>
              <a:r>
                <a:rPr lang="en-GB" altLang="zh-CN" dirty="0"/>
                <a:t>1</a:t>
              </a:r>
            </a:p>
            <a:p>
              <a:r>
                <a:rPr lang="en-GB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20D7B1-F3D1-49BF-A9EF-3335945554B5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FBE3FF-5434-4689-8A22-CA9DB9F1A3A2}"/>
                </a:ext>
              </a:extLst>
            </p:cNvPr>
            <p:cNvSpPr txBox="1"/>
            <p:nvPr/>
          </p:nvSpPr>
          <p:spPr>
            <a:xfrm>
              <a:off x="9281343" y="1402788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33</a:t>
              </a:r>
            </a:p>
            <a:p>
              <a:r>
                <a:rPr lang="en-GB" altLang="zh-CN" dirty="0"/>
                <a:t>32</a:t>
              </a:r>
            </a:p>
            <a:p>
              <a:r>
                <a:rPr lang="en-GB" altLang="zh-CN" dirty="0"/>
                <a:t>16</a:t>
              </a:r>
            </a:p>
            <a:p>
              <a:r>
                <a:rPr lang="en-GB" altLang="zh-CN" dirty="0"/>
                <a:t>45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7F395F-26A3-4668-B43C-65895295FAD8}"/>
                </a:ext>
              </a:extLst>
            </p:cNvPr>
            <p:cNvSpPr txBox="1"/>
            <p:nvPr/>
          </p:nvSpPr>
          <p:spPr>
            <a:xfrm>
              <a:off x="10304516" y="1402787"/>
              <a:ext cx="77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1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1 (+1)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CE3B3-F47A-4B9F-9F59-123510D624D0}"/>
              </a:ext>
            </a:extLst>
          </p:cNvPr>
          <p:cNvSpPr txBox="1"/>
          <p:nvPr/>
        </p:nvSpPr>
        <p:spPr>
          <a:xfrm>
            <a:off x="1144307" y="3669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1.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/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𝑠𝑛𝑝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074EB4E-D7D3-4E7B-8739-495EE96489D7}"/>
              </a:ext>
            </a:extLst>
          </p:cNvPr>
          <p:cNvGrpSpPr/>
          <p:nvPr/>
        </p:nvGrpSpPr>
        <p:grpSpPr>
          <a:xfrm>
            <a:off x="1042219" y="2917723"/>
            <a:ext cx="11783963" cy="1625885"/>
            <a:chOff x="1022554" y="1033460"/>
            <a:chExt cx="11783963" cy="1625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F8E1D-CC31-4EFC-9F68-8F3357BD4368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82445-D879-483C-9E9D-FA944E4E333C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40CF09-D869-4ED2-ABB5-2D0A3EAB7365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ADD8E3-747E-43B1-8317-CC2B9A253952}"/>
                </a:ext>
              </a:extLst>
            </p:cNvPr>
            <p:cNvSpPr txBox="1"/>
            <p:nvPr/>
          </p:nvSpPr>
          <p:spPr>
            <a:xfrm>
              <a:off x="4657059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5ACB81-12DF-46DF-A535-0D95526F32AD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9D1A34-B7E6-435B-914D-850CED5F848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5722FF-8141-4E1A-A729-62EFCD4D3CFE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0622B8-448D-4096-8E1C-143C073F60ED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8594B8-D8DF-41A3-8F75-CD51ED1EBAD2}"/>
                </a:ext>
              </a:extLst>
            </p:cNvPr>
            <p:cNvSpPr txBox="1"/>
            <p:nvPr/>
          </p:nvSpPr>
          <p:spPr>
            <a:xfrm>
              <a:off x="6887194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0.391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ECB91-3C9E-45A3-9349-99D200AA2D75}"/>
                </a:ext>
              </a:extLst>
            </p:cNvPr>
            <p:cNvSpPr txBox="1"/>
            <p:nvPr/>
          </p:nvSpPr>
          <p:spPr>
            <a:xfrm>
              <a:off x="803702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2.129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E5836-6BFA-4B6C-9C80-9D0421AD6DF4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C570AE-797A-437E-9753-986E3356A64F}"/>
                </a:ext>
              </a:extLst>
            </p:cNvPr>
            <p:cNvSpPr txBox="1"/>
            <p:nvPr/>
          </p:nvSpPr>
          <p:spPr>
            <a:xfrm>
              <a:off x="913739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7.552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B06687-A54F-4CEB-BA5B-D95F79ECC5E8}"/>
                </a:ext>
              </a:extLst>
            </p:cNvPr>
            <p:cNvSpPr txBox="1"/>
            <p:nvPr/>
          </p:nvSpPr>
          <p:spPr>
            <a:xfrm>
              <a:off x="10278938" y="1402790"/>
              <a:ext cx="6014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23.5</a:t>
              </a:r>
            </a:p>
            <a:p>
              <a:r>
                <a:rPr lang="en-GB" altLang="zh-CN" dirty="0"/>
                <a:t>  -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/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g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/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blipFill>
                <a:blip r:embed="rId3"/>
                <a:stretch>
                  <a:fillRect l="-18908" t="-10526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02757A-122A-4159-B8B8-D2BCECD8C12B}"/>
              </a:ext>
            </a:extLst>
          </p:cNvPr>
          <p:cNvSpPr txBox="1"/>
          <p:nvPr/>
        </p:nvSpPr>
        <p:spPr>
          <a:xfrm>
            <a:off x="3445751" y="33429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the M score of a gene in different screenings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014486-487C-4447-BC95-DC4F0076F91E}"/>
              </a:ext>
            </a:extLst>
          </p:cNvPr>
          <p:cNvSpPr txBox="1"/>
          <p:nvPr/>
        </p:nvSpPr>
        <p:spPr>
          <a:xfrm>
            <a:off x="1189378" y="5125065"/>
            <a:ext cx="9409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Conclusion:</a:t>
            </a:r>
          </a:p>
          <a:p>
            <a:r>
              <a:rPr lang="en-US" altLang="zh-CN" dirty="0"/>
              <a:t>Gene a and Gene b might be the candidate of che-3 screening, Gene c  and Gene d is a trash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11F51-9D59-44FB-8A16-1D5D9E9E0041}"/>
              </a:ext>
            </a:extLst>
          </p:cNvPr>
          <p:cNvSpPr txBox="1"/>
          <p:nvPr/>
        </p:nvSpPr>
        <p:spPr>
          <a:xfrm>
            <a:off x="4926940" y="3268347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95000</a:t>
            </a:r>
          </a:p>
          <a:p>
            <a:r>
              <a:rPr lang="en-GB" altLang="zh-CN" dirty="0"/>
              <a:t>98000</a:t>
            </a:r>
          </a:p>
          <a:p>
            <a:r>
              <a:rPr lang="en-GB" altLang="zh-CN" dirty="0"/>
              <a:t>43000</a:t>
            </a:r>
          </a:p>
          <a:p>
            <a:r>
              <a:rPr lang="en-GB" altLang="zh-CN" dirty="0"/>
              <a:t>175000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C12227-FB9A-406F-AB10-5561644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19" y="959998"/>
            <a:ext cx="82296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7395A-19F2-40F2-A124-FD5DF36B84D2}"/>
              </a:ext>
            </a:extLst>
          </p:cNvPr>
          <p:cNvSpPr txBox="1"/>
          <p:nvPr/>
        </p:nvSpPr>
        <p:spPr>
          <a:xfrm>
            <a:off x="423153" y="8118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Osm-3 G444E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5ABA39-5718-47D2-9C6B-71127AB91E97}"/>
              </a:ext>
            </a:extLst>
          </p:cNvPr>
          <p:cNvSpPr/>
          <p:nvPr/>
        </p:nvSpPr>
        <p:spPr>
          <a:xfrm>
            <a:off x="2989431" y="1181216"/>
            <a:ext cx="828675" cy="2190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375A6-2BB7-43AB-AF68-FDBC500C2753}"/>
              </a:ext>
            </a:extLst>
          </p:cNvPr>
          <p:cNvSpPr/>
          <p:nvPr/>
        </p:nvSpPr>
        <p:spPr>
          <a:xfrm>
            <a:off x="3008481" y="2070732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2FD48B-136D-439E-B50E-4920B719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3630689"/>
            <a:ext cx="9314234" cy="18628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06FACA-CCC1-4243-908F-56E48CB16407}"/>
              </a:ext>
            </a:extLst>
          </p:cNvPr>
          <p:cNvSpPr txBox="1"/>
          <p:nvPr/>
        </p:nvSpPr>
        <p:spPr>
          <a:xfrm>
            <a:off x="437847" y="32613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 T164E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E24F7-7EFE-4479-91A8-9E403B49D47E}"/>
              </a:ext>
            </a:extLst>
          </p:cNvPr>
          <p:cNvSpPr/>
          <p:nvPr/>
        </p:nvSpPr>
        <p:spPr>
          <a:xfrm>
            <a:off x="3569442" y="3857380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01CAE-18FA-49CF-8515-1363609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81075"/>
            <a:ext cx="8105775" cy="489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6E13D-E42C-42A9-BE86-C3C72777AC21}"/>
              </a:ext>
            </a:extLst>
          </p:cNvPr>
          <p:cNvSpPr/>
          <p:nvPr/>
        </p:nvSpPr>
        <p:spPr>
          <a:xfrm>
            <a:off x="3176588" y="3547170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30D02-2D05-4769-B65C-E4CAB50C555B}"/>
              </a:ext>
            </a:extLst>
          </p:cNvPr>
          <p:cNvSpPr/>
          <p:nvPr/>
        </p:nvSpPr>
        <p:spPr>
          <a:xfrm>
            <a:off x="3176587" y="1217415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3766E-7617-4CDE-819D-DE7DEBFFD7D9}"/>
              </a:ext>
            </a:extLst>
          </p:cNvPr>
          <p:cNvSpPr txBox="1"/>
          <p:nvPr/>
        </p:nvSpPr>
        <p:spPr>
          <a:xfrm>
            <a:off x="390525" y="3905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Let-418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6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30EEC2-D3F4-4B12-BF90-2B73278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200150"/>
            <a:ext cx="10429875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B91035-B00F-4609-8CB5-97B47C153F9C}"/>
              </a:ext>
            </a:extLst>
          </p:cNvPr>
          <p:cNvSpPr txBox="1"/>
          <p:nvPr/>
        </p:nvSpPr>
        <p:spPr>
          <a:xfrm>
            <a:off x="316620" y="6667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3EBF2-DF71-4A65-97E0-1EF5C07FC877}"/>
              </a:ext>
            </a:extLst>
          </p:cNvPr>
          <p:cNvSpPr/>
          <p:nvPr/>
        </p:nvSpPr>
        <p:spPr>
          <a:xfrm>
            <a:off x="2338387" y="1581150"/>
            <a:ext cx="1119188" cy="123825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390CCB-02C4-49FC-9959-021F7FAC0307}"/>
              </a:ext>
            </a:extLst>
          </p:cNvPr>
          <p:cNvSpPr/>
          <p:nvPr/>
        </p:nvSpPr>
        <p:spPr>
          <a:xfrm>
            <a:off x="2338387" y="3152776"/>
            <a:ext cx="1119188" cy="3143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B3D6A26-11B1-473D-BEE1-3077BDF4CB64}"/>
              </a:ext>
            </a:extLst>
          </p:cNvPr>
          <p:cNvGrpSpPr/>
          <p:nvPr/>
        </p:nvGrpSpPr>
        <p:grpSpPr>
          <a:xfrm>
            <a:off x="1604962" y="1733550"/>
            <a:ext cx="9414070" cy="3124200"/>
            <a:chOff x="2767012" y="1771650"/>
            <a:chExt cx="6519863" cy="21637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A55AF0-C7E0-445E-B3BA-3DADA57C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71650"/>
              <a:ext cx="6519863" cy="21637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0C02A2-AB9A-49AC-BA66-166FD40997DD}"/>
                </a:ext>
              </a:extLst>
            </p:cNvPr>
            <p:cNvSpPr/>
            <p:nvPr/>
          </p:nvSpPr>
          <p:spPr>
            <a:xfrm>
              <a:off x="8367712" y="2305050"/>
              <a:ext cx="747713" cy="19050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A5AD9-3A56-63E5-610D-170F6D8AA42A}"/>
              </a:ext>
            </a:extLst>
          </p:cNvPr>
          <p:cNvSpPr txBox="1"/>
          <p:nvPr/>
        </p:nvSpPr>
        <p:spPr>
          <a:xfrm>
            <a:off x="603504" y="47548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Unsolved problems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0D2F3-0EBD-B953-077C-1B44D68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67" y="2090547"/>
            <a:ext cx="8229600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9214D-85E8-FDF2-E4A0-CDF8E01EDAAC}"/>
              </a:ext>
            </a:extLst>
          </p:cNvPr>
          <p:cNvSpPr/>
          <p:nvPr/>
        </p:nvSpPr>
        <p:spPr>
          <a:xfrm>
            <a:off x="2439238" y="2538725"/>
            <a:ext cx="785414" cy="6675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BEEAAA-D109-EFBD-C34D-43FD61730F05}"/>
              </a:ext>
            </a:extLst>
          </p:cNvPr>
          <p:cNvCxnSpPr/>
          <p:nvPr/>
        </p:nvCxnSpPr>
        <p:spPr>
          <a:xfrm flipH="1">
            <a:off x="2936194" y="1451113"/>
            <a:ext cx="731345" cy="10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79016-D74F-2225-2A3C-19DF7874FE51}"/>
              </a:ext>
            </a:extLst>
          </p:cNvPr>
          <p:cNvSpPr txBox="1"/>
          <p:nvPr/>
        </p:nvSpPr>
        <p:spPr>
          <a:xfrm>
            <a:off x="2653748" y="104235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Unexpected noise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53C3A-E552-A680-1521-D594018D7CD4}"/>
              </a:ext>
            </a:extLst>
          </p:cNvPr>
          <p:cNvSpPr txBox="1"/>
          <p:nvPr/>
        </p:nvSpPr>
        <p:spPr>
          <a:xfrm>
            <a:off x="3301866" y="488763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r>
              <a:rPr lang="ja-JP" altLang="en-US" dirty="0"/>
              <a:t>みたいな点数システムを作りたい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447F6-15CF-495C-A702-3DB35019CA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30338D-3E8A-4442-961F-6B7F57BF4014}"/>
              </a:ext>
            </a:extLst>
          </p:cNvPr>
          <p:cNvGrpSpPr/>
          <p:nvPr/>
        </p:nvGrpSpPr>
        <p:grpSpPr>
          <a:xfrm>
            <a:off x="996751" y="1127606"/>
            <a:ext cx="4058602" cy="5031521"/>
            <a:chOff x="1095200" y="1163256"/>
            <a:chExt cx="4058602" cy="50315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9A48E7-A787-44AE-850A-C16998B26079}"/>
                </a:ext>
              </a:extLst>
            </p:cNvPr>
            <p:cNvSpPr txBox="1"/>
            <p:nvPr/>
          </p:nvSpPr>
          <p:spPr>
            <a:xfrm>
              <a:off x="1305196" y="1163256"/>
              <a:ext cx="2481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</a:rPr>
                <a:t>Screening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5C0737-F54E-48EF-A5BC-50A6EB68CC2E}"/>
                </a:ext>
              </a:extLst>
            </p:cNvPr>
            <p:cNvSpPr/>
            <p:nvPr/>
          </p:nvSpPr>
          <p:spPr>
            <a:xfrm rot="5400000">
              <a:off x="2131917" y="193018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E69893-DE00-48D6-A9C3-D18427EBFE74}"/>
                </a:ext>
              </a:extLst>
            </p:cNvPr>
            <p:cNvSpPr txBox="1"/>
            <p:nvPr/>
          </p:nvSpPr>
          <p:spPr>
            <a:xfrm>
              <a:off x="1401376" y="2797337"/>
              <a:ext cx="2289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Mapping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0B3074-CB0F-42BA-84E9-7CB55A3B5EA9}"/>
                </a:ext>
              </a:extLst>
            </p:cNvPr>
            <p:cNvSpPr txBox="1"/>
            <p:nvPr/>
          </p:nvSpPr>
          <p:spPr>
            <a:xfrm>
              <a:off x="3223465" y="2064503"/>
              <a:ext cx="1930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5-6 Samples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2019DDA-A8BB-41A4-AE24-36A2D02005CD}"/>
                </a:ext>
              </a:extLst>
            </p:cNvPr>
            <p:cNvSpPr/>
            <p:nvPr/>
          </p:nvSpPr>
          <p:spPr>
            <a:xfrm rot="5400000">
              <a:off x="2131916" y="373756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85C30E-6992-48F8-9688-E09C2970F553}"/>
                </a:ext>
              </a:extLst>
            </p:cNvPr>
            <p:cNvSpPr txBox="1"/>
            <p:nvPr/>
          </p:nvSpPr>
          <p:spPr>
            <a:xfrm>
              <a:off x="1095200" y="4680093"/>
              <a:ext cx="2901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Sequencing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17F225-665D-4854-87F1-F21A8B21C1DF}"/>
                </a:ext>
              </a:extLst>
            </p:cNvPr>
            <p:cNvSpPr txBox="1"/>
            <p:nvPr/>
          </p:nvSpPr>
          <p:spPr>
            <a:xfrm>
              <a:off x="3504792" y="3940984"/>
              <a:ext cx="1367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 month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47C73-951D-46B8-8E69-FB10B240290D}"/>
                </a:ext>
              </a:extLst>
            </p:cNvPr>
            <p:cNvSpPr txBox="1"/>
            <p:nvPr/>
          </p:nvSpPr>
          <p:spPr>
            <a:xfrm>
              <a:off x="1305196" y="582544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Accurate and save a lot of money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AEABEB-06C9-4372-B5B2-652C01C9A069}"/>
              </a:ext>
            </a:extLst>
          </p:cNvPr>
          <p:cNvGrpSpPr/>
          <p:nvPr/>
        </p:nvGrpSpPr>
        <p:grpSpPr>
          <a:xfrm>
            <a:off x="6908833" y="1035718"/>
            <a:ext cx="5048877" cy="5400408"/>
            <a:chOff x="6908833" y="1035718"/>
            <a:chExt cx="5048877" cy="540040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A53E5-7060-4E6F-B765-C0F27A5727AC}"/>
                </a:ext>
              </a:extLst>
            </p:cNvPr>
            <p:cNvSpPr txBox="1"/>
            <p:nvPr/>
          </p:nvSpPr>
          <p:spPr>
            <a:xfrm>
              <a:off x="7566716" y="1035718"/>
              <a:ext cx="2510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Screening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467AFDB-21BA-4E99-B4EE-953624E63F87}"/>
                </a:ext>
              </a:extLst>
            </p:cNvPr>
            <p:cNvSpPr/>
            <p:nvPr/>
          </p:nvSpPr>
          <p:spPr>
            <a:xfrm rot="5400000">
              <a:off x="8363278" y="183280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56EAD3-5D95-4ED7-ABAB-FB19E7AFD14A}"/>
                </a:ext>
              </a:extLst>
            </p:cNvPr>
            <p:cNvSpPr txBox="1"/>
            <p:nvPr/>
          </p:nvSpPr>
          <p:spPr>
            <a:xfrm>
              <a:off x="7452218" y="2669799"/>
              <a:ext cx="2934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Sequencing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09C953-77BF-4A2C-8DF5-1D08CEE4B06F}"/>
                </a:ext>
              </a:extLst>
            </p:cNvPr>
            <p:cNvSpPr txBox="1"/>
            <p:nvPr/>
          </p:nvSpPr>
          <p:spPr>
            <a:xfrm>
              <a:off x="9484985" y="1936966"/>
              <a:ext cx="247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50-100</a:t>
              </a:r>
              <a:r>
                <a:rPr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Samples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9A74DF0-E81E-46BB-94E3-3DD648DD9BC5}"/>
                </a:ext>
              </a:extLst>
            </p:cNvPr>
            <p:cNvSpPr/>
            <p:nvPr/>
          </p:nvSpPr>
          <p:spPr>
            <a:xfrm rot="5400000">
              <a:off x="8356983" y="348945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7DC911-2BF3-4ECD-8FFD-1F06D5C82D48}"/>
                </a:ext>
              </a:extLst>
            </p:cNvPr>
            <p:cNvSpPr txBox="1"/>
            <p:nvPr/>
          </p:nvSpPr>
          <p:spPr>
            <a:xfrm>
              <a:off x="7799267" y="4326449"/>
              <a:ext cx="2026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Analyze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DEFE1F-69AF-4D77-B8B3-C79574E29A6E}"/>
                </a:ext>
              </a:extLst>
            </p:cNvPr>
            <p:cNvSpPr txBox="1"/>
            <p:nvPr/>
          </p:nvSpPr>
          <p:spPr>
            <a:xfrm>
              <a:off x="6908833" y="5512796"/>
              <a:ext cx="4711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Next-gen seq is becoming cheaper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get a lot of allele and gene once a screen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Mapping free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1F7617-96C8-4483-AFAA-49B2C552E169}"/>
              </a:ext>
            </a:extLst>
          </p:cNvPr>
          <p:cNvSpPr txBox="1"/>
          <p:nvPr/>
        </p:nvSpPr>
        <p:spPr>
          <a:xfrm>
            <a:off x="6431585" y="31572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But why not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99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71514-00BD-299C-2C23-1CC6213F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2" y="369000"/>
            <a:ext cx="11662237" cy="61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88B45C-F5D0-FBB4-7279-2F716B9DC4F9}"/>
              </a:ext>
            </a:extLst>
          </p:cNvPr>
          <p:cNvSpPr txBox="1"/>
          <p:nvPr/>
        </p:nvSpPr>
        <p:spPr>
          <a:xfrm>
            <a:off x="295275" y="1880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TBB-4(sa127)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9BCC-2E8D-1AAF-EF24-F571E4C3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369000"/>
            <a:ext cx="11617263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33682-8608-89AD-4C9B-75DC64D83B2C}"/>
              </a:ext>
            </a:extLst>
          </p:cNvPr>
          <p:cNvSpPr txBox="1"/>
          <p:nvPr/>
        </p:nvSpPr>
        <p:spPr>
          <a:xfrm>
            <a:off x="304800" y="461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AF75A3-9269-7698-D9EF-2E25C5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3" y="369000"/>
            <a:ext cx="11712654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3BAC5-E03D-33D6-E5FB-77DC48FBC096}"/>
              </a:ext>
            </a:extLst>
          </p:cNvPr>
          <p:cNvSpPr txBox="1"/>
          <p:nvPr/>
        </p:nvSpPr>
        <p:spPr>
          <a:xfrm>
            <a:off x="161925" y="59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Dyf-5(cas501)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8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751DEF-08AC-F3EB-3444-FD208772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68"/>
            <a:ext cx="12192000" cy="6465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36983-AB91-454A-4D49-55D086EBD35C}"/>
              </a:ext>
            </a:extLst>
          </p:cNvPr>
          <p:cNvSpPr txBox="1"/>
          <p:nvPr/>
        </p:nvSpPr>
        <p:spPr>
          <a:xfrm>
            <a:off x="161925" y="591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E94F8F-79C6-4636-955D-CC308B2A4555}"/>
              </a:ext>
            </a:extLst>
          </p:cNvPr>
          <p:cNvSpPr/>
          <p:nvPr/>
        </p:nvSpPr>
        <p:spPr>
          <a:xfrm>
            <a:off x="971762" y="6158753"/>
            <a:ext cx="1323203" cy="550816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C4853-A078-4942-5EF4-E96C3F5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56197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565FD8-C2BA-10A8-A9CB-90DC7AF150D3}"/>
              </a:ext>
            </a:extLst>
          </p:cNvPr>
          <p:cNvSpPr txBox="1"/>
          <p:nvPr/>
        </p:nvSpPr>
        <p:spPr>
          <a:xfrm>
            <a:off x="3075993" y="11811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Impact mutation per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8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986326-283B-083C-CF72-605DCE87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73"/>
            <a:ext cx="12192000" cy="610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9723E1-409C-573C-1D76-63D13B5F691A}"/>
              </a:ext>
            </a:extLst>
          </p:cNvPr>
          <p:cNvSpPr txBox="1"/>
          <p:nvPr/>
        </p:nvSpPr>
        <p:spPr>
          <a:xfrm>
            <a:off x="304800" y="13019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Amino acid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7A76FB-8816-C760-20B5-BB47262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2910"/>
            <a:ext cx="5676900" cy="5972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2390DE-F1E8-05D3-FEF8-E6326B3C182E}"/>
              </a:ext>
            </a:extLst>
          </p:cNvPr>
          <p:cNvSpPr txBox="1"/>
          <p:nvPr/>
        </p:nvSpPr>
        <p:spPr>
          <a:xfrm>
            <a:off x="7007086" y="3013500"/>
            <a:ext cx="374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C&gt;U or G&gt;A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78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074CD4-B7B1-43C9-9781-D4519C4E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95"/>
            <a:ext cx="12192000" cy="6670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371414-D948-4E31-93B8-94D181BAC531}"/>
              </a:ext>
            </a:extLst>
          </p:cNvPr>
          <p:cNvSpPr txBox="1"/>
          <p:nvPr/>
        </p:nvSpPr>
        <p:spPr>
          <a:xfrm>
            <a:off x="286870" y="161365"/>
            <a:ext cx="92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codon usage, amino acid count, and EMS-induced codon change into consideration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F5C4D-DF2C-4C79-AC3C-6ACEF3629C53}"/>
              </a:ext>
            </a:extLst>
          </p:cNvPr>
          <p:cNvSpPr txBox="1"/>
          <p:nvPr/>
        </p:nvSpPr>
        <p:spPr>
          <a:xfrm>
            <a:off x="1541929" y="530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9792E1-F56F-496D-8D1F-30845B7A5D8D}"/>
              </a:ext>
            </a:extLst>
          </p:cNvPr>
          <p:cNvCxnSpPr>
            <a:cxnSpLocks/>
          </p:cNvCxnSpPr>
          <p:nvPr/>
        </p:nvCxnSpPr>
        <p:spPr>
          <a:xfrm flipH="1">
            <a:off x="1461247" y="851792"/>
            <a:ext cx="161365" cy="1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B0734B-7542-407E-8CD3-44D4649ACC5A}"/>
              </a:ext>
            </a:extLst>
          </p:cNvPr>
          <p:cNvSpPr txBox="1"/>
          <p:nvPr/>
        </p:nvSpPr>
        <p:spPr>
          <a:xfrm>
            <a:off x="3855611" y="3244334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BB27B1-1035-43DD-A938-682F7FFE729A}"/>
              </a:ext>
            </a:extLst>
          </p:cNvPr>
          <p:cNvSpPr txBox="1"/>
          <p:nvPr/>
        </p:nvSpPr>
        <p:spPr>
          <a:xfrm>
            <a:off x="4250057" y="3228912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A59637-7B23-483B-B2EE-C9FA8D7E6ABC}"/>
              </a:ext>
            </a:extLst>
          </p:cNvPr>
          <p:cNvCxnSpPr>
            <a:stCxn id="12" idx="2"/>
          </p:cNvCxnSpPr>
          <p:nvPr/>
        </p:nvCxnSpPr>
        <p:spPr>
          <a:xfrm>
            <a:off x="4012100" y="3613666"/>
            <a:ext cx="84771" cy="14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4BFDA-714E-44D8-AD26-E7B8C5B35C30}"/>
              </a:ext>
            </a:extLst>
          </p:cNvPr>
          <p:cNvCxnSpPr>
            <a:stCxn id="13" idx="2"/>
          </p:cNvCxnSpPr>
          <p:nvPr/>
        </p:nvCxnSpPr>
        <p:spPr>
          <a:xfrm flipH="1">
            <a:off x="4250057" y="3598244"/>
            <a:ext cx="156489" cy="1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69873B-CD83-4769-8C9E-56DF3A132517}"/>
              </a:ext>
            </a:extLst>
          </p:cNvPr>
          <p:cNvSpPr txBox="1"/>
          <p:nvPr/>
        </p:nvSpPr>
        <p:spPr>
          <a:xfrm>
            <a:off x="5611906" y="3613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FB26C2-89C2-4E36-A8E1-578371D74D9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549153" y="3982998"/>
            <a:ext cx="219206" cy="3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2529C-CAD5-4EF6-B945-15D9F02DEED8}"/>
              </a:ext>
            </a:extLst>
          </p:cNvPr>
          <p:cNvSpPr txBox="1"/>
          <p:nvPr/>
        </p:nvSpPr>
        <p:spPr>
          <a:xfrm>
            <a:off x="1918447" y="102875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23568F-ABBC-4F82-B373-2A72A4B481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18448" y="1398090"/>
            <a:ext cx="156452" cy="1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295CC4E-2F11-4CC8-A97C-CFE80921342A}"/>
              </a:ext>
            </a:extLst>
          </p:cNvPr>
          <p:cNvSpPr txBox="1"/>
          <p:nvPr/>
        </p:nvSpPr>
        <p:spPr>
          <a:xfrm>
            <a:off x="2554941" y="2562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938B18-D729-43FF-A08E-E8B1E2BB2E9A}"/>
              </a:ext>
            </a:extLst>
          </p:cNvPr>
          <p:cNvCxnSpPr/>
          <p:nvPr/>
        </p:nvCxnSpPr>
        <p:spPr>
          <a:xfrm flipH="1">
            <a:off x="2554941" y="2931459"/>
            <a:ext cx="89647" cy="22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6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2F02FA-7B9A-76BA-F1C3-AE4A86F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17"/>
            <a:ext cx="12192000" cy="6390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2E0F-E7E3-50E0-AC05-0B8D0F1C3CD0}"/>
              </a:ext>
            </a:extLst>
          </p:cNvPr>
          <p:cNvSpPr txBox="1"/>
          <p:nvPr/>
        </p:nvSpPr>
        <p:spPr>
          <a:xfrm>
            <a:off x="188182" y="15505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 base-pairs?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B875E-8581-DB48-99CC-91696A4D78CB}"/>
              </a:ext>
            </a:extLst>
          </p:cNvPr>
          <p:cNvSpPr txBox="1"/>
          <p:nvPr/>
        </p:nvSpPr>
        <p:spPr>
          <a:xfrm>
            <a:off x="3505200" y="15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2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1AB1D8-7C42-E7DD-78A8-4384EC8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06"/>
            <a:ext cx="12192000" cy="6264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E9D98-7CB4-1F3D-C319-9E1CE63D02AA}"/>
              </a:ext>
            </a:extLst>
          </p:cNvPr>
          <p:cNvSpPr txBox="1"/>
          <p:nvPr/>
        </p:nvSpPr>
        <p:spPr>
          <a:xfrm>
            <a:off x="325120" y="5092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CA3D7D-54E5-4607-9ADB-A0C77B168438}"/>
              </a:ext>
            </a:extLst>
          </p:cNvPr>
          <p:cNvGrpSpPr/>
          <p:nvPr/>
        </p:nvGrpSpPr>
        <p:grpSpPr>
          <a:xfrm>
            <a:off x="668924" y="655387"/>
            <a:ext cx="10854152" cy="5547225"/>
            <a:chOff x="340444" y="589596"/>
            <a:chExt cx="10854152" cy="55472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A2862-005B-44C4-8B80-630D08DE2B8A}"/>
                </a:ext>
              </a:extLst>
            </p:cNvPr>
            <p:cNvSpPr txBox="1"/>
            <p:nvPr/>
          </p:nvSpPr>
          <p:spPr>
            <a:xfrm>
              <a:off x="340444" y="878248"/>
              <a:ext cx="902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Step 1:  </a:t>
              </a:r>
              <a:r>
                <a:rPr lang="en-US" altLang="zh-CN" sz="2400" b="1" dirty="0" err="1"/>
                <a:t>Creat</a:t>
              </a:r>
              <a:r>
                <a:rPr lang="en-US" altLang="zh-CN" sz="2400" b="1" dirty="0"/>
                <a:t> a SNP pool with SNPs have impact on amino acid</a:t>
              </a:r>
              <a:endParaRPr lang="zh-CN" altLang="en-US" sz="24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B40EE8-B087-451A-B114-D6C1642A4C53}"/>
                </a:ext>
              </a:extLst>
            </p:cNvPr>
            <p:cNvGrpSpPr/>
            <p:nvPr/>
          </p:nvGrpSpPr>
          <p:grpSpPr>
            <a:xfrm>
              <a:off x="617074" y="589596"/>
              <a:ext cx="10370694" cy="1915886"/>
              <a:chOff x="569449" y="37146"/>
              <a:chExt cx="10370694" cy="19158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796AB48-AF3A-40C4-94F2-32C525EE6DB5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B940E3A2-88E2-4492-8AB2-FCEBBD45B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5927391-F89B-4C3E-83E6-B4426D400F22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3FF53EF2-33D4-4AE1-B4BD-5FDED579A87C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D3F4EB0-5921-435A-B586-FC188D7C884C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FE3221-D87E-4890-B323-E3287443BAF7}"/>
                  </a:ext>
                </a:extLst>
              </p:cNvPr>
              <p:cNvSpPr txBox="1"/>
              <p:nvPr/>
            </p:nvSpPr>
            <p:spPr>
              <a:xfrm>
                <a:off x="569449" y="1583700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Suppressor mutant 1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9F4F22B-9298-438C-97DE-A76CAC611311}"/>
                  </a:ext>
                </a:extLst>
              </p:cNvPr>
              <p:cNvSpPr txBox="1"/>
              <p:nvPr/>
            </p:nvSpPr>
            <p:spPr>
              <a:xfrm>
                <a:off x="4410667" y="1030461"/>
                <a:ext cx="3318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Impact SNP pool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FC2CC99-2B88-4B66-90AE-4E9F62D36F06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B5555A7-6600-43DE-9846-F6DE574E50BC}"/>
                  </a:ext>
                </a:extLst>
              </p:cNvPr>
              <p:cNvSpPr txBox="1"/>
              <p:nvPr/>
            </p:nvSpPr>
            <p:spPr>
              <a:xfrm>
                <a:off x="7900852" y="1088949"/>
                <a:ext cx="2386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Of        Sup 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C02B3D8E-DAD9-4D24-AAC7-DD39146F7B7A}"/>
                  </a:ext>
                </a:extLst>
              </p:cNvPr>
              <p:cNvSpPr/>
              <p:nvPr/>
            </p:nvSpPr>
            <p:spPr>
              <a:xfrm>
                <a:off x="8850085" y="37146"/>
                <a:ext cx="914400" cy="914400"/>
              </a:xfrm>
              <a:prstGeom prst="arc">
                <a:avLst>
                  <a:gd name="adj1" fmla="val 1045075"/>
                  <a:gd name="adj2" fmla="val 51548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A95A9F-6FA4-487F-92F4-858CE5C45C67}"/>
                  </a:ext>
                </a:extLst>
              </p:cNvPr>
              <p:cNvSpPr txBox="1"/>
              <p:nvPr/>
            </p:nvSpPr>
            <p:spPr>
              <a:xfrm>
                <a:off x="9487806" y="236104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Tag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7F0D3C-91F7-49F1-8660-DAC6F4451E6C}"/>
                </a:ext>
              </a:extLst>
            </p:cNvPr>
            <p:cNvGrpSpPr/>
            <p:nvPr/>
          </p:nvGrpSpPr>
          <p:grpSpPr>
            <a:xfrm>
              <a:off x="643972" y="3602026"/>
              <a:ext cx="3008120" cy="253730"/>
              <a:chOff x="758337" y="832759"/>
              <a:chExt cx="10181806" cy="85882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8149219-21B8-4B5B-B058-BBBC09377F3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09930194-F777-43EF-A3DB-F50C4B7CE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1DF5CBD-08CB-44C7-A35B-F8C3B8DEB97F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0084BBD4-675E-4C38-B66F-3A37CA9D0532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148BA35-4C9C-4582-BEA3-ECE1C083BC5D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132561-4837-43D5-9AD7-766ED511AD3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B8CEAA-C84A-41DA-813A-31C00A0DF270}"/>
                </a:ext>
              </a:extLst>
            </p:cNvPr>
            <p:cNvGrpSpPr/>
            <p:nvPr/>
          </p:nvGrpSpPr>
          <p:grpSpPr>
            <a:xfrm>
              <a:off x="643972" y="3844962"/>
              <a:ext cx="3008120" cy="253730"/>
              <a:chOff x="758337" y="832759"/>
              <a:chExt cx="10181806" cy="8588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D7E821-EFFE-4DF3-BAFE-A7BAA5846FF9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B6C8220F-A2EB-4B21-A540-207843C9E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22925A-4862-4739-820C-16F7B5970E5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086EB8F6-0D74-4901-A21C-8F5603259A8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A0AC53-BEE2-4A76-A82B-899436A135EB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40C671-B002-4A45-A381-87BACCA50A4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C24092-8925-41BC-9ECE-06481ECD5A7A}"/>
                </a:ext>
              </a:extLst>
            </p:cNvPr>
            <p:cNvGrpSpPr/>
            <p:nvPr/>
          </p:nvGrpSpPr>
          <p:grpSpPr>
            <a:xfrm>
              <a:off x="643972" y="4087898"/>
              <a:ext cx="3008120" cy="253730"/>
              <a:chOff x="758337" y="832759"/>
              <a:chExt cx="10181806" cy="85882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43DBCE5-DC5F-455A-823D-FEC13883CA76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A889492E-B0DA-4FFA-BA03-8CD1649DF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9EF9E7-1A47-4A56-9415-C984C99A4B95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3CCF93C5-4B25-4E6D-B3CB-5C2EA7B8008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0F8AE50-3DEC-4238-98C7-19FFBF248860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A2466E-03D9-4B05-AA11-5341084A1B2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B35B435-D4F5-4ECF-A0B7-EB94798BA1AC}"/>
                </a:ext>
              </a:extLst>
            </p:cNvPr>
            <p:cNvGrpSpPr/>
            <p:nvPr/>
          </p:nvGrpSpPr>
          <p:grpSpPr>
            <a:xfrm>
              <a:off x="643972" y="4330834"/>
              <a:ext cx="3008120" cy="253730"/>
              <a:chOff x="758337" y="832759"/>
              <a:chExt cx="10181806" cy="85882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E1F8B7F-D72D-490D-BE07-D037BB4D2DA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24F3F90-6529-4FF5-BFA1-B8380BE7A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DFDE53-57C1-4DCE-B766-24F9768CD593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11779697-2D5B-43D8-B021-0EC287255600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6141BA-1B8A-4732-9D84-6D3132985C44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DAD3CCD-653D-4F66-B588-69DB8E6C256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D4C6E-D6B4-4DAC-9468-AF217D6FB85C}"/>
                </a:ext>
              </a:extLst>
            </p:cNvPr>
            <p:cNvGrpSpPr/>
            <p:nvPr/>
          </p:nvGrpSpPr>
          <p:grpSpPr>
            <a:xfrm>
              <a:off x="643972" y="4573770"/>
              <a:ext cx="3008120" cy="253730"/>
              <a:chOff x="758337" y="832759"/>
              <a:chExt cx="10181806" cy="85882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AEC44B-3B8A-4A86-85CB-0F1B044ADCB1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58709CFB-2AB2-4B2F-B656-606A8022E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E91636-B992-44E8-83C8-3D06930FDF57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453B03FC-DD29-4F42-B558-9AB93908628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5F230A-2177-42CD-8402-EDB3E7EDB4AE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6C55175-BC13-4C18-82CF-17DA58542DD2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C35C9B-2E9E-42DC-8DB0-2787ECB609F6}"/>
                </a:ext>
              </a:extLst>
            </p:cNvPr>
            <p:cNvGrpSpPr/>
            <p:nvPr/>
          </p:nvGrpSpPr>
          <p:grpSpPr>
            <a:xfrm>
              <a:off x="643972" y="4816706"/>
              <a:ext cx="3008120" cy="253730"/>
              <a:chOff x="758337" y="832759"/>
              <a:chExt cx="10181806" cy="85882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C5D5B8-7262-4217-88D6-A75035D80E6C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394F3015-D64E-45D2-A488-F8E3F2A83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C7036D9-7794-4ABE-B214-A7E8424C5B4D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26D5F7CE-B785-4C53-B728-EC2E2584346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EAB218-7FF9-409A-A77F-1808E6A76F23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9F744E5-29AE-42E2-A6D2-5D707DD8643C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841032-8593-4E2C-8C38-A81B290E706E}"/>
                </a:ext>
              </a:extLst>
            </p:cNvPr>
            <p:cNvGrpSpPr/>
            <p:nvPr/>
          </p:nvGrpSpPr>
          <p:grpSpPr>
            <a:xfrm>
              <a:off x="643972" y="5059640"/>
              <a:ext cx="3008120" cy="253730"/>
              <a:chOff x="758337" y="832759"/>
              <a:chExt cx="10181806" cy="85882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7EA03F6-5358-4839-A19E-586ECA4DA36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199A1068-7FE8-4DDE-8D22-247F06511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1FF5CD0-7681-40DA-83BD-A98F72C7C1B1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A791049B-4EF3-48C5-BF28-DEDB0F26BDF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1FFC7C-EFA7-49FE-A88F-470B7614DF1A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A6F06C-899D-4A38-9C54-C195F67FCB4A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17FDA35-9FF8-4B7E-8581-F638B049636F}"/>
                </a:ext>
              </a:extLst>
            </p:cNvPr>
            <p:cNvGrpSpPr/>
            <p:nvPr/>
          </p:nvGrpSpPr>
          <p:grpSpPr>
            <a:xfrm>
              <a:off x="643972" y="5699885"/>
              <a:ext cx="3008120" cy="253730"/>
              <a:chOff x="758337" y="832759"/>
              <a:chExt cx="10181806" cy="858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EB9AAE5-8C83-4BEA-95FB-7DE6025276F4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6E20B6F4-815A-4856-B886-42178F929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5AC29F-7B76-4DAF-8257-F97D03F5D42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8921893D-0E53-4EE1-9260-EF572E08BDD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25FC2AD-939B-4419-B514-6102D97B2EE6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1BF5D3-7788-4886-BDFA-E89C588F82F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B7AC2D-B3A8-4432-9013-74D7BFD9FEB2}"/>
                </a:ext>
              </a:extLst>
            </p:cNvPr>
            <p:cNvSpPr txBox="1"/>
            <p:nvPr/>
          </p:nvSpPr>
          <p:spPr>
            <a:xfrm>
              <a:off x="2070926" y="5226648"/>
              <a:ext cx="8515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1D443D-EA1A-4292-BA0D-2A36FEAF165D}"/>
                </a:ext>
              </a:extLst>
            </p:cNvPr>
            <p:cNvSpPr/>
            <p:nvPr/>
          </p:nvSpPr>
          <p:spPr>
            <a:xfrm>
              <a:off x="3933825" y="4612022"/>
              <a:ext cx="951108" cy="4616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7AE385-A3FC-4B49-B65A-B0D2D6E28AF0}"/>
                </a:ext>
              </a:extLst>
            </p:cNvPr>
            <p:cNvSpPr txBox="1"/>
            <p:nvPr/>
          </p:nvSpPr>
          <p:spPr>
            <a:xfrm>
              <a:off x="1729486" y="3027682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err="1"/>
                <a:t>taglist</a:t>
              </a:r>
              <a:endParaRPr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2CBDA-29D5-442A-836A-B26CBEA3AF23}"/>
                </a:ext>
              </a:extLst>
            </p:cNvPr>
            <p:cNvSpPr/>
            <p:nvPr/>
          </p:nvSpPr>
          <p:spPr>
            <a:xfrm>
              <a:off x="5076825" y="3550902"/>
              <a:ext cx="6117771" cy="25859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AA5E5B-CF2B-482D-8477-E57B9A7A4C0B}"/>
                </a:ext>
              </a:extLst>
            </p:cNvPr>
            <p:cNvSpPr txBox="1"/>
            <p:nvPr/>
          </p:nvSpPr>
          <p:spPr>
            <a:xfrm>
              <a:off x="7245883" y="4508964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SNP of all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6B8901-13D5-440F-82BE-E1199C3FE09A}"/>
                </a:ext>
              </a:extLst>
            </p:cNvPr>
            <p:cNvSpPr/>
            <p:nvPr/>
          </p:nvSpPr>
          <p:spPr>
            <a:xfrm>
              <a:off x="5158001" y="3600050"/>
              <a:ext cx="1430662" cy="4396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NEKL-4 SNP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8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F23F0-9377-C631-DD5A-FD4D7D6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92"/>
            <a:ext cx="12192000" cy="6320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6D93C-937A-1539-B481-779C6FD7790E}"/>
              </a:ext>
            </a:extLst>
          </p:cNvPr>
          <p:cNvSpPr txBox="1"/>
          <p:nvPr/>
        </p:nvSpPr>
        <p:spPr>
          <a:xfrm>
            <a:off x="477520" y="841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9DCF6-DD4A-E097-047B-E0453892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683"/>
            <a:ext cx="12192000" cy="608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41920-019C-1854-1130-2D86900FC998}"/>
              </a:ext>
            </a:extLst>
          </p:cNvPr>
          <p:cNvSpPr txBox="1"/>
          <p:nvPr/>
        </p:nvSpPr>
        <p:spPr>
          <a:xfrm>
            <a:off x="406400" y="1735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9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9C998D-F249-8EF2-6645-62CD4658FD85}"/>
              </a:ext>
            </a:extLst>
          </p:cNvPr>
          <p:cNvGrpSpPr/>
          <p:nvPr/>
        </p:nvGrpSpPr>
        <p:grpSpPr>
          <a:xfrm>
            <a:off x="107040" y="226318"/>
            <a:ext cx="11734800" cy="6405364"/>
            <a:chOff x="0" y="294640"/>
            <a:chExt cx="11734800" cy="64053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A74897-BA99-5838-FB7D-0328FC4D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0"/>
            <a:stretch/>
          </p:blipFill>
          <p:spPr>
            <a:xfrm>
              <a:off x="0" y="564396"/>
              <a:ext cx="11734800" cy="613560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2E9508-5041-BFA6-F4D0-8D60AC2D6560}"/>
                </a:ext>
              </a:extLst>
            </p:cNvPr>
            <p:cNvSpPr txBox="1"/>
            <p:nvPr/>
          </p:nvSpPr>
          <p:spPr>
            <a:xfrm>
              <a:off x="568960" y="294640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Neighbor combination of C elegans genome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E7D45-40A2-562A-F1EA-F50B5A36B051}"/>
                </a:ext>
              </a:extLst>
            </p:cNvPr>
            <p:cNvCxnSpPr/>
            <p:nvPr/>
          </p:nvCxnSpPr>
          <p:spPr>
            <a:xfrm flipH="1">
              <a:off x="5659120" y="4500880"/>
              <a:ext cx="96520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45EF17-0C6E-EC9B-4E91-9EE0870433A9}"/>
                </a:ext>
              </a:extLst>
            </p:cNvPr>
            <p:cNvSpPr txBox="1"/>
            <p:nvPr/>
          </p:nvSpPr>
          <p:spPr>
            <a:xfrm>
              <a:off x="5505774" y="406908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TCC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0D1B46-E6AD-5CCA-FCF4-AD0FCC13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620" y="4500880"/>
              <a:ext cx="439379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071DDA-8D4A-270F-CB67-E4DB48A58C7E}"/>
                </a:ext>
              </a:extLst>
            </p:cNvPr>
            <p:cNvSpPr txBox="1"/>
            <p:nvPr/>
          </p:nvSpPr>
          <p:spPr>
            <a:xfrm>
              <a:off x="6039133" y="41198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GGA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DD5706-65E3-D812-449B-DF9202981100}"/>
                </a:ext>
              </a:extLst>
            </p:cNvPr>
            <p:cNvCxnSpPr/>
            <p:nvPr/>
          </p:nvCxnSpPr>
          <p:spPr>
            <a:xfrm flipH="1">
              <a:off x="3677920" y="3957320"/>
              <a:ext cx="121920" cy="81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161490-10C0-BA1B-39FA-80FE5BE28E4D}"/>
                </a:ext>
              </a:extLst>
            </p:cNvPr>
            <p:cNvSpPr txBox="1"/>
            <p:nvPr/>
          </p:nvSpPr>
          <p:spPr>
            <a:xfrm>
              <a:off x="3571240" y="355092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TCT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3AA0ED-172A-291C-AE1C-2BE2DB08EB23}"/>
                </a:ext>
              </a:extLst>
            </p:cNvPr>
            <p:cNvCxnSpPr/>
            <p:nvPr/>
          </p:nvCxnSpPr>
          <p:spPr>
            <a:xfrm>
              <a:off x="3408680" y="4119880"/>
              <a:ext cx="116840" cy="650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C09E63-012C-6394-5749-1B0797EA5E75}"/>
                </a:ext>
              </a:extLst>
            </p:cNvPr>
            <p:cNvSpPr txBox="1"/>
            <p:nvPr/>
          </p:nvSpPr>
          <p:spPr>
            <a:xfrm>
              <a:off x="3021971" y="37546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36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124502-7482-30C4-A2E7-F38956D5F1AD}"/>
              </a:ext>
            </a:extLst>
          </p:cNvPr>
          <p:cNvGrpSpPr/>
          <p:nvPr/>
        </p:nvGrpSpPr>
        <p:grpSpPr>
          <a:xfrm>
            <a:off x="979835" y="720641"/>
            <a:ext cx="9991177" cy="5416718"/>
            <a:chOff x="662745" y="144529"/>
            <a:chExt cx="9991177" cy="54167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F3E0AA-90E1-CB2D-D84C-E9558D59AE0A}"/>
                </a:ext>
              </a:extLst>
            </p:cNvPr>
            <p:cNvSpPr txBox="1"/>
            <p:nvPr/>
          </p:nvSpPr>
          <p:spPr>
            <a:xfrm>
              <a:off x="1203069" y="144529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tbb-4 (438)</a:t>
              </a:r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F70D00-9EC0-E540-1B41-C943ADA70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745" y="2883454"/>
              <a:ext cx="9991177" cy="14597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AA2B84-4B4F-EAC1-55D0-A7349E316EA9}"/>
                </a:ext>
              </a:extLst>
            </p:cNvPr>
            <p:cNvSpPr txBox="1"/>
            <p:nvPr/>
          </p:nvSpPr>
          <p:spPr>
            <a:xfrm>
              <a:off x="1118043" y="271961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dumpy (256)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7921ED-3BA6-9528-D1FC-4C6A6860C084}"/>
                </a:ext>
              </a:extLst>
            </p:cNvPr>
            <p:cNvSpPr txBox="1"/>
            <p:nvPr/>
          </p:nvSpPr>
          <p:spPr>
            <a:xfrm>
              <a:off x="1156593" y="4066135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unc</a:t>
              </a:r>
              <a:r>
                <a:rPr lang="en-US" altLang="zh-CN" dirty="0"/>
                <a:t> (120)</a:t>
              </a:r>
              <a:endParaRPr lang="zh-CN" altLang="en-US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F0B319E-BBEF-A1F1-187C-C01E85F1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4307515"/>
              <a:ext cx="9808607" cy="125373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6F62E45-09F0-3EAA-391B-15DF8162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5159" y="1670000"/>
              <a:ext cx="9623067" cy="123952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B73DE4-48CC-8EF3-4E42-FCA55008E6FF}"/>
                </a:ext>
              </a:extLst>
            </p:cNvPr>
            <p:cNvSpPr txBox="1"/>
            <p:nvPr/>
          </p:nvSpPr>
          <p:spPr>
            <a:xfrm>
              <a:off x="1156593" y="1430855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tba-5 (195)</a:t>
              </a:r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972BFF7-4895-90CD-B75B-429C80CF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031" y="362765"/>
              <a:ext cx="9754195" cy="129852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7A60185-C36B-5CB5-EB0A-E3C519395C21}"/>
              </a:ext>
            </a:extLst>
          </p:cNvPr>
          <p:cNvSpPr txBox="1"/>
          <p:nvPr/>
        </p:nvSpPr>
        <p:spPr>
          <a:xfrm>
            <a:off x="383458" y="294497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5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F6A439-B224-2DFA-D3B1-615F105B9307}"/>
              </a:ext>
            </a:extLst>
          </p:cNvPr>
          <p:cNvGrpSpPr/>
          <p:nvPr/>
        </p:nvGrpSpPr>
        <p:grpSpPr>
          <a:xfrm>
            <a:off x="907952" y="549687"/>
            <a:ext cx="10571627" cy="5508602"/>
            <a:chOff x="922700" y="431700"/>
            <a:chExt cx="10571627" cy="550860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9C84220-625B-07CF-98CF-C8EA57A6BFD1}"/>
                </a:ext>
              </a:extLst>
            </p:cNvPr>
            <p:cNvGrpSpPr/>
            <p:nvPr/>
          </p:nvGrpSpPr>
          <p:grpSpPr>
            <a:xfrm>
              <a:off x="922700" y="431700"/>
              <a:ext cx="10571627" cy="5508602"/>
              <a:chOff x="922700" y="431700"/>
              <a:chExt cx="10571627" cy="5508602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7AD4BBC1-C906-5906-A7DB-CDA37701D7B2}"/>
                  </a:ext>
                </a:extLst>
              </p:cNvPr>
              <p:cNvGrpSpPr/>
              <p:nvPr/>
            </p:nvGrpSpPr>
            <p:grpSpPr>
              <a:xfrm>
                <a:off x="937219" y="431700"/>
                <a:ext cx="10557108" cy="2791133"/>
                <a:chOff x="466950" y="440140"/>
                <a:chExt cx="10557108" cy="2791133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75C244C1-6B55-2824-1031-248FBE9CA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6950" y="440140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4190C91C-B06A-AD4F-49BC-33650175D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4749" y="440140"/>
                  <a:ext cx="3721511" cy="2791133"/>
                </a:xfrm>
                <a:prstGeom prst="rect">
                  <a:avLst/>
                </a:prstGeom>
              </p:spPr>
            </p:pic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FDBFEF92-B34A-5041-FE32-83D06C37A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02548" y="440140"/>
                  <a:ext cx="3721510" cy="2791133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56CAA02-6AA1-4890-D443-63755152D330}"/>
                  </a:ext>
                </a:extLst>
              </p:cNvPr>
              <p:cNvGrpSpPr/>
              <p:nvPr/>
            </p:nvGrpSpPr>
            <p:grpSpPr>
              <a:xfrm>
                <a:off x="922700" y="3149169"/>
                <a:ext cx="10571627" cy="2791133"/>
                <a:chOff x="929514" y="3119673"/>
                <a:chExt cx="10571627" cy="2791133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884361D7-AD09-9ED0-AE69-3AFAF5274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514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C31305AB-7A82-7374-B7A8-7913193FB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4573" y="3119673"/>
                  <a:ext cx="3721510" cy="2791133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60DB78ED-2760-0A8F-F50B-74E619717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9631" y="3119673"/>
                  <a:ext cx="3721510" cy="2791133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DD66E0-4C78-C0B9-5CE1-21EE654D117B}"/>
                </a:ext>
              </a:extLst>
            </p:cNvPr>
            <p:cNvSpPr txBox="1"/>
            <p:nvPr/>
          </p:nvSpPr>
          <p:spPr>
            <a:xfrm>
              <a:off x="1112063" y="5483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D23B72-EBE8-8B7A-9878-58B735892068}"/>
                </a:ext>
              </a:extLst>
            </p:cNvPr>
            <p:cNvSpPr txBox="1"/>
            <p:nvPr/>
          </p:nvSpPr>
          <p:spPr>
            <a:xfrm>
              <a:off x="4533491" y="5483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57B1345-4A98-BCAA-7C6C-82B941C33764}"/>
                </a:ext>
              </a:extLst>
            </p:cNvPr>
            <p:cNvSpPr txBox="1"/>
            <p:nvPr/>
          </p:nvSpPr>
          <p:spPr>
            <a:xfrm>
              <a:off x="7897633" y="5483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6F515B-BBCA-73FD-DEB1-8A3B738F857E}"/>
                </a:ext>
              </a:extLst>
            </p:cNvPr>
            <p:cNvSpPr txBox="1"/>
            <p:nvPr/>
          </p:nvSpPr>
          <p:spPr>
            <a:xfrm>
              <a:off x="970972" y="3154833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29C023-AFFF-EB29-EC1C-3B799B246C4C}"/>
                </a:ext>
              </a:extLst>
            </p:cNvPr>
            <p:cNvSpPr txBox="1"/>
            <p:nvPr/>
          </p:nvSpPr>
          <p:spPr>
            <a:xfrm>
              <a:off x="4507843" y="31934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74EA49-E3E5-6FB1-6270-A675FE718AD8}"/>
                </a:ext>
              </a:extLst>
            </p:cNvPr>
            <p:cNvSpPr txBox="1"/>
            <p:nvPr/>
          </p:nvSpPr>
          <p:spPr>
            <a:xfrm>
              <a:off x="7995851" y="319407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8ACE2D0-C52B-949E-080C-E3F4E6B010F6}"/>
              </a:ext>
            </a:extLst>
          </p:cNvPr>
          <p:cNvSpPr txBox="1"/>
          <p:nvPr/>
        </p:nvSpPr>
        <p:spPr>
          <a:xfrm>
            <a:off x="259346" y="18035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Mutation frequency per 300000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3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7C42AE9-B23C-6C8C-B6BC-40208BA5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07" y="495612"/>
            <a:ext cx="3721511" cy="279113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B17A49-8C6A-048E-BC89-EACFFF9D3502}"/>
              </a:ext>
            </a:extLst>
          </p:cNvPr>
          <p:cNvGrpSpPr/>
          <p:nvPr/>
        </p:nvGrpSpPr>
        <p:grpSpPr>
          <a:xfrm>
            <a:off x="1071892" y="474012"/>
            <a:ext cx="10498524" cy="5497721"/>
            <a:chOff x="1071892" y="474012"/>
            <a:chExt cx="10498524" cy="54977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85FCF0-2CC1-7222-5CFF-AF8B24AB2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892" y="495612"/>
              <a:ext cx="3721510" cy="279113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77B825-6E8B-9018-6E3E-379F061C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400" y="495612"/>
              <a:ext cx="3721510" cy="2791133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959674A-4A85-4AD8-C2C8-EF146D1E4DBA}"/>
                </a:ext>
              </a:extLst>
            </p:cNvPr>
            <p:cNvGrpSpPr/>
            <p:nvPr/>
          </p:nvGrpSpPr>
          <p:grpSpPr>
            <a:xfrm>
              <a:off x="1076692" y="517212"/>
              <a:ext cx="10493724" cy="5454521"/>
              <a:chOff x="1076692" y="517212"/>
              <a:chExt cx="10493724" cy="545452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F302AEF-9A2C-0986-B78D-D528A05A2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492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519D673-0CDF-0C1A-838E-70D1CB4EA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999" y="517212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DF82339-C2CB-BF90-AFCE-39DF25E3D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10507" y="517212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71014C2-4338-8B3E-D015-76D922E1F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692" y="3180600"/>
                <a:ext cx="3721511" cy="27911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304FA60-6CE9-9301-3199-63525C6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2799" y="3180599"/>
                <a:ext cx="3721510" cy="279113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F5FE763-09FF-F3B8-5E99-1753D8507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8905" y="3180599"/>
                <a:ext cx="3721511" cy="2791133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0B8C44-89DE-7760-55DF-3A7899DE6A47}"/>
                </a:ext>
              </a:extLst>
            </p:cNvPr>
            <p:cNvSpPr txBox="1"/>
            <p:nvPr/>
          </p:nvSpPr>
          <p:spPr>
            <a:xfrm>
              <a:off x="1235720" y="5172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21C6DB-D3A7-B0B3-E5EE-DFD163C8C873}"/>
                </a:ext>
              </a:extLst>
            </p:cNvPr>
            <p:cNvSpPr txBox="1"/>
            <p:nvPr/>
          </p:nvSpPr>
          <p:spPr>
            <a:xfrm>
              <a:off x="4473598" y="5172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9CFC76-9CE1-D157-A8DF-65F79C15B7F6}"/>
                </a:ext>
              </a:extLst>
            </p:cNvPr>
            <p:cNvSpPr txBox="1"/>
            <p:nvPr/>
          </p:nvSpPr>
          <p:spPr>
            <a:xfrm>
              <a:off x="7830228" y="4740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A72970-56F7-317F-A8CE-5BDF8239285F}"/>
                </a:ext>
              </a:extLst>
            </p:cNvPr>
            <p:cNvSpPr txBox="1"/>
            <p:nvPr/>
          </p:nvSpPr>
          <p:spPr>
            <a:xfrm>
              <a:off x="1136690" y="311287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288124-3EBA-1C71-CADC-1EF859149971}"/>
                </a:ext>
              </a:extLst>
            </p:cNvPr>
            <p:cNvSpPr txBox="1"/>
            <p:nvPr/>
          </p:nvSpPr>
          <p:spPr>
            <a:xfrm>
              <a:off x="4477273" y="311287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2C053E-14B8-9106-D706-9CEB4B1E7700}"/>
                </a:ext>
              </a:extLst>
            </p:cNvPr>
            <p:cNvSpPr txBox="1"/>
            <p:nvPr/>
          </p:nvSpPr>
          <p:spPr>
            <a:xfrm>
              <a:off x="7896977" y="31697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850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01C35B-3F69-AF32-972F-56E98318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" y="1676662"/>
            <a:ext cx="5097600" cy="36806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01224-78F3-FD81-2F20-BAF1DBD9910E}"/>
              </a:ext>
            </a:extLst>
          </p:cNvPr>
          <p:cNvSpPr txBox="1"/>
          <p:nvPr/>
        </p:nvSpPr>
        <p:spPr>
          <a:xfrm>
            <a:off x="1897266" y="130733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 of each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0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A92EFB-034D-4FDC-B6A7-F87F36A8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" r="2464"/>
          <a:stretch/>
        </p:blipFill>
        <p:spPr>
          <a:xfrm>
            <a:off x="1883228" y="250967"/>
            <a:ext cx="8425543" cy="6165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5271BE-299A-4E6B-B32D-22FA2B7CF99E}"/>
              </a:ext>
            </a:extLst>
          </p:cNvPr>
          <p:cNvSpPr txBox="1"/>
          <p:nvPr/>
        </p:nvSpPr>
        <p:spPr>
          <a:xfrm>
            <a:off x="7572375" y="441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size =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6813E73-1092-46B3-90F1-0DDFF97FD4E8}"/>
              </a:ext>
            </a:extLst>
          </p:cNvPr>
          <p:cNvSpPr/>
          <p:nvPr/>
        </p:nvSpPr>
        <p:spPr>
          <a:xfrm>
            <a:off x="85725" y="1185865"/>
            <a:ext cx="7784102" cy="4486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99372-3BA2-4616-B06F-325C5F30F5D2}"/>
              </a:ext>
            </a:extLst>
          </p:cNvPr>
          <p:cNvSpPr/>
          <p:nvPr/>
        </p:nvSpPr>
        <p:spPr>
          <a:xfrm>
            <a:off x="179177" y="2305892"/>
            <a:ext cx="4686300" cy="314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7497E6-CDF1-438B-8578-24FA3D02436E}"/>
              </a:ext>
            </a:extLst>
          </p:cNvPr>
          <p:cNvSpPr txBox="1"/>
          <p:nvPr/>
        </p:nvSpPr>
        <p:spPr>
          <a:xfrm>
            <a:off x="1350373" y="3279442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SNP Pool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C243E-E652-4DF8-9357-0886CFE7A0E4}"/>
              </a:ext>
            </a:extLst>
          </p:cNvPr>
          <p:cNvSpPr txBox="1"/>
          <p:nvPr/>
        </p:nvSpPr>
        <p:spPr>
          <a:xfrm>
            <a:off x="1494642" y="395449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Of Nekl-4 mutant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D356B-7B89-40B1-821F-5985B366DCC9}"/>
              </a:ext>
            </a:extLst>
          </p:cNvPr>
          <p:cNvSpPr txBox="1"/>
          <p:nvPr/>
        </p:nvSpPr>
        <p:spPr>
          <a:xfrm>
            <a:off x="5264166" y="2690321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SNP Pool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Of All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9F5846-59E3-4772-A0BC-C3988696849A}"/>
              </a:ext>
            </a:extLst>
          </p:cNvPr>
          <p:cNvSpPr txBox="1"/>
          <p:nvPr/>
        </p:nvSpPr>
        <p:spPr>
          <a:xfrm>
            <a:off x="7869827" y="1896767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1.If Nekl-4 is a suppressor</a:t>
            </a:r>
          </a:p>
          <a:p>
            <a:r>
              <a:rPr lang="en-US" altLang="zh-CN" b="1" dirty="0"/>
              <a:t>You can hardly find another suppressor</a:t>
            </a:r>
          </a:p>
          <a:p>
            <a:r>
              <a:rPr lang="en-US" altLang="zh-CN" b="1" dirty="0"/>
              <a:t>Gene In nekl-4 SNP pool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2708A-3B55-4AE6-8C8F-1A315E1329FE}"/>
              </a:ext>
            </a:extLst>
          </p:cNvPr>
          <p:cNvSpPr txBox="1"/>
          <p:nvPr/>
        </p:nvSpPr>
        <p:spPr>
          <a:xfrm>
            <a:off x="85725" y="507080"/>
            <a:ext cx="523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2: Remove low possibility SNPs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3B73B6-6083-4D66-8024-246CFAEF91DB}"/>
              </a:ext>
            </a:extLst>
          </p:cNvPr>
          <p:cNvSpPr txBox="1"/>
          <p:nvPr/>
        </p:nvSpPr>
        <p:spPr>
          <a:xfrm>
            <a:off x="7882807" y="48241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(intersection factor = 3%)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411F17-CC68-4D3C-AECF-06C9FA0254D1}"/>
              </a:ext>
            </a:extLst>
          </p:cNvPr>
          <p:cNvGrpSpPr/>
          <p:nvPr/>
        </p:nvGrpSpPr>
        <p:grpSpPr>
          <a:xfrm>
            <a:off x="4454104" y="2430489"/>
            <a:ext cx="1009650" cy="302545"/>
            <a:chOff x="4454104" y="2430489"/>
            <a:chExt cx="1009650" cy="30254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4333DF3-8C94-4940-8AF8-B5FDFD9B18C5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92A136-23AA-4284-8D42-C8D161D34E0B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E5B219-BCBF-4440-B138-2945EF6A0940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337EC4-83C0-432A-B62C-513CC10FBC6D}"/>
              </a:ext>
            </a:extLst>
          </p:cNvPr>
          <p:cNvGrpSpPr/>
          <p:nvPr/>
        </p:nvGrpSpPr>
        <p:grpSpPr>
          <a:xfrm rot="834843">
            <a:off x="4582991" y="3710275"/>
            <a:ext cx="1009650" cy="302545"/>
            <a:chOff x="4454104" y="2430489"/>
            <a:chExt cx="1009650" cy="3025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7212F16-34DB-408E-944A-AE07DA41D782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1F3D7-D420-4D9C-BC20-74A3D521DCA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358F85-AF81-44E7-BD94-310D3089B96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B2364-0107-46F6-A4EB-A401B1E78AEF}"/>
              </a:ext>
            </a:extLst>
          </p:cNvPr>
          <p:cNvGrpSpPr/>
          <p:nvPr/>
        </p:nvGrpSpPr>
        <p:grpSpPr>
          <a:xfrm rot="18750575">
            <a:off x="3313368" y="1898519"/>
            <a:ext cx="1009650" cy="302545"/>
            <a:chOff x="4454104" y="2430489"/>
            <a:chExt cx="1009650" cy="30254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AE61C17-505B-44EE-99D3-4546E2C4FF8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6105F2-16C2-41DB-B6DD-6A41A86FA0E8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39DEC9-60A7-4167-9A97-23CDDB46B3E1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25E3C8-66AF-49B9-A38A-854497FDA695}"/>
              </a:ext>
            </a:extLst>
          </p:cNvPr>
          <p:cNvGrpSpPr/>
          <p:nvPr/>
        </p:nvGrpSpPr>
        <p:grpSpPr>
          <a:xfrm rot="16982225">
            <a:off x="2037386" y="1824935"/>
            <a:ext cx="1009650" cy="302545"/>
            <a:chOff x="4454104" y="2430489"/>
            <a:chExt cx="1009650" cy="30254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1E73A4C-A5DF-41B2-A5F8-4A3F0743B0FE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27A697-EBD7-485B-B2D8-E63A9B524B0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739328-340C-426A-9981-F8CA99E357E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3DA972-3C7B-4B10-9955-A127274B9808}"/>
              </a:ext>
            </a:extLst>
          </p:cNvPr>
          <p:cNvGrpSpPr/>
          <p:nvPr/>
        </p:nvGrpSpPr>
        <p:grpSpPr>
          <a:xfrm rot="1574203">
            <a:off x="4534444" y="4881703"/>
            <a:ext cx="1009650" cy="302545"/>
            <a:chOff x="4454104" y="2430489"/>
            <a:chExt cx="1009650" cy="30254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1BF38E-5CD3-418B-A6F0-085D5ED66C5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453C333-7926-44D8-97B2-B33C4AB0E12D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B3E11D3-4E82-4E7D-AB64-7ADA001575D4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21D597-2707-4C02-95C7-408EC533B1E8}"/>
              </a:ext>
            </a:extLst>
          </p:cNvPr>
          <p:cNvGrpSpPr/>
          <p:nvPr/>
        </p:nvGrpSpPr>
        <p:grpSpPr>
          <a:xfrm rot="15501395">
            <a:off x="691331" y="1898518"/>
            <a:ext cx="1009650" cy="302545"/>
            <a:chOff x="4454104" y="2430489"/>
            <a:chExt cx="1009650" cy="30254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B5B8526-8D8F-4DBD-A388-CF2B18E8DD49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8DDEBF1-AC81-4539-8066-6B09D7E2995C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9564F2-D51D-4F55-BCFB-209F921752F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58685-A8E7-4FD8-92AF-2EA965A0A82A}"/>
              </a:ext>
            </a:extLst>
          </p:cNvPr>
          <p:cNvSpPr txBox="1"/>
          <p:nvPr/>
        </p:nvSpPr>
        <p:spPr>
          <a:xfrm>
            <a:off x="7912251" y="3179839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2.Because that almost all the SNPs in </a:t>
            </a:r>
          </a:p>
          <a:p>
            <a:r>
              <a:rPr lang="en-US" altLang="zh-CN" b="1" dirty="0"/>
              <a:t>SNP pool have an impact on protein</a:t>
            </a:r>
          </a:p>
          <a:p>
            <a:r>
              <a:rPr lang="en-US" altLang="zh-CN" b="1" dirty="0"/>
              <a:t>structure and amino acid. Genes linked</a:t>
            </a:r>
          </a:p>
          <a:p>
            <a:r>
              <a:rPr lang="en-US" altLang="zh-CN" b="1" dirty="0"/>
              <a:t>to the SNPs in the suppressor pool</a:t>
            </a:r>
          </a:p>
          <a:p>
            <a:r>
              <a:rPr lang="en-US" altLang="zh-CN" b="1" dirty="0"/>
              <a:t>can be considered as ‘not likely’ as well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6BA15-67EA-47FB-BFAD-850D87E1843B}"/>
              </a:ext>
            </a:extLst>
          </p:cNvPr>
          <p:cNvSpPr txBox="1"/>
          <p:nvPr/>
        </p:nvSpPr>
        <p:spPr>
          <a:xfrm>
            <a:off x="2718226" y="5854718"/>
            <a:ext cx="6619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Problem: Impact SNP cannot be decided easily so there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might be a lot of false-negative cases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51886-633A-4B28-80A3-714193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35" y="53623"/>
            <a:ext cx="8448730" cy="6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A6C8C-00A8-4CEE-9A30-AA8E7790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31" y="66675"/>
            <a:ext cx="8997937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C76EB-0CB5-43F9-9D93-1C756E509304}"/>
              </a:ext>
            </a:extLst>
          </p:cNvPr>
          <p:cNvSpPr txBox="1"/>
          <p:nvPr/>
        </p:nvSpPr>
        <p:spPr>
          <a:xfrm>
            <a:off x="293842" y="264511"/>
            <a:ext cx="624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Using statistical model to distinguish genes</a:t>
            </a:r>
          </a:p>
          <a:p>
            <a:r>
              <a:rPr lang="en-US" altLang="zh-CN" sz="2400" b="1" dirty="0"/>
              <a:t>(Why suppressors can exclude each other)</a:t>
            </a:r>
            <a:endParaRPr lang="zh-CN" altLang="en-US" sz="2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606E12-AE42-48BB-B4D8-E5C608F29BB0}"/>
              </a:ext>
            </a:extLst>
          </p:cNvPr>
          <p:cNvGrpSpPr/>
          <p:nvPr/>
        </p:nvGrpSpPr>
        <p:grpSpPr>
          <a:xfrm>
            <a:off x="781445" y="1452310"/>
            <a:ext cx="3091395" cy="3412447"/>
            <a:chOff x="1112109" y="2205431"/>
            <a:chExt cx="3091395" cy="341244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D1E6A4-1EB6-4C53-8402-D7A188C20A3E}"/>
                </a:ext>
              </a:extLst>
            </p:cNvPr>
            <p:cNvSpPr txBox="1"/>
            <p:nvPr/>
          </p:nvSpPr>
          <p:spPr>
            <a:xfrm>
              <a:off x="1467614" y="2205431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A= 75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DDD1C7-50CB-4BBF-B4F5-E4D4DD3DC4D6}"/>
                </a:ext>
              </a:extLst>
            </p:cNvPr>
            <p:cNvSpPr txBox="1"/>
            <p:nvPr/>
          </p:nvSpPr>
          <p:spPr>
            <a:xfrm>
              <a:off x="2907957" y="221186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B = 7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D578-9096-417C-BE20-77A158658FB4}"/>
                </a:ext>
              </a:extLst>
            </p:cNvPr>
            <p:cNvSpPr txBox="1"/>
            <p:nvPr/>
          </p:nvSpPr>
          <p:spPr>
            <a:xfrm>
              <a:off x="1112109" y="2755556"/>
              <a:ext cx="42832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4</a:t>
              </a:r>
            </a:p>
            <a:p>
              <a:r>
                <a:rPr lang="en-US" altLang="zh-CN" dirty="0"/>
                <a:t>5</a:t>
              </a:r>
            </a:p>
            <a:p>
              <a:r>
                <a:rPr lang="en-US" altLang="zh-CN" dirty="0"/>
                <a:t>6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95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37D5799-0395-45E6-97D2-0682BCDEC6D0}"/>
                </a:ext>
              </a:extLst>
            </p:cNvPr>
            <p:cNvSpPr txBox="1"/>
            <p:nvPr/>
          </p:nvSpPr>
          <p:spPr>
            <a:xfrm>
              <a:off x="2064015" y="2755556"/>
              <a:ext cx="33855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9F0B991-4056-41D1-892C-D16E17B3F269}"/>
                </a:ext>
              </a:extLst>
            </p:cNvPr>
            <p:cNvSpPr txBox="1"/>
            <p:nvPr/>
          </p:nvSpPr>
          <p:spPr>
            <a:xfrm>
              <a:off x="3186078" y="2755556"/>
              <a:ext cx="33855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5215D-01CC-4EFC-95BA-CDDF904302BD}"/>
                </a:ext>
              </a:extLst>
            </p:cNvPr>
            <p:cNvSpPr/>
            <p:nvPr/>
          </p:nvSpPr>
          <p:spPr>
            <a:xfrm>
              <a:off x="2064015" y="2866768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E7FC521-1166-472D-9604-5FC66777B7E4}"/>
                </a:ext>
              </a:extLst>
            </p:cNvPr>
            <p:cNvSpPr/>
            <p:nvPr/>
          </p:nvSpPr>
          <p:spPr>
            <a:xfrm>
              <a:off x="2064015" y="4234931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6D18-5A9C-4CB7-B8F3-BB598D377D2A}"/>
              </a:ext>
            </a:extLst>
          </p:cNvPr>
          <p:cNvSpPr txBox="1"/>
          <p:nvPr/>
        </p:nvSpPr>
        <p:spPr>
          <a:xfrm>
            <a:off x="4278721" y="1364302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genes are randomly distributed:</a:t>
            </a:r>
            <a:endParaRPr lang="zh-CN" altLang="en-US" sz="28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510C4A8-1E17-47E8-B437-083877F41EE3}"/>
              </a:ext>
            </a:extLst>
          </p:cNvPr>
          <p:cNvGrpSpPr/>
          <p:nvPr/>
        </p:nvGrpSpPr>
        <p:grpSpPr>
          <a:xfrm>
            <a:off x="4276807" y="1708475"/>
            <a:ext cx="6436225" cy="923330"/>
            <a:chOff x="4340466" y="2847897"/>
            <a:chExt cx="6436225" cy="92333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43AE81-F4F1-4E2E-BB47-549BF0810013}"/>
                </a:ext>
              </a:extLst>
            </p:cNvPr>
            <p:cNvSpPr txBox="1"/>
            <p:nvPr/>
          </p:nvSpPr>
          <p:spPr>
            <a:xfrm>
              <a:off x="6314173" y="2847897"/>
              <a:ext cx="449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/>
                <a:t>c</a:t>
              </a:r>
              <a:endParaRPr lang="zh-CN" altLang="en-US" sz="5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5430DDF-B96B-470B-9971-902FC7C32BDF}"/>
                </a:ext>
              </a:extLst>
            </p:cNvPr>
            <p:cNvGrpSpPr/>
            <p:nvPr/>
          </p:nvGrpSpPr>
          <p:grpSpPr>
            <a:xfrm>
              <a:off x="4340466" y="2940230"/>
              <a:ext cx="6436225" cy="779796"/>
              <a:chOff x="4340466" y="2940230"/>
              <a:chExt cx="6436225" cy="77979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E16210E-3FFF-477D-AAC0-8B36837F43D6}"/>
                  </a:ext>
                </a:extLst>
              </p:cNvPr>
              <p:cNvSpPr txBox="1"/>
              <p:nvPr/>
            </p:nvSpPr>
            <p:spPr>
              <a:xfrm>
                <a:off x="4340466" y="3078729"/>
                <a:ext cx="21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</a:t>
                </a:r>
                <a:r>
                  <a:rPr lang="en-US" altLang="zh-CN" sz="3200" b="1" dirty="0" err="1"/>
                  <a:t>A+,B</a:t>
                </a:r>
                <a:r>
                  <a:rPr lang="en-US" altLang="zh-CN" sz="3200" b="1" dirty="0"/>
                  <a:t>+)=</a:t>
                </a:r>
                <a:endParaRPr lang="zh-CN" altLang="en-US" sz="32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96B594-24FD-44BD-9391-059BC94C3E04}"/>
                  </a:ext>
                </a:extLst>
              </p:cNvPr>
              <p:cNvSpPr txBox="1"/>
              <p:nvPr/>
            </p:nvSpPr>
            <p:spPr>
              <a:xfrm>
                <a:off x="6680564" y="335069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70B79C7-16F6-41BD-91FE-0ED742F9539A}"/>
                  </a:ext>
                </a:extLst>
              </p:cNvPr>
              <p:cNvSpPr txBox="1"/>
              <p:nvPr/>
            </p:nvSpPr>
            <p:spPr>
              <a:xfrm>
                <a:off x="6763458" y="305966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5B92B9-9F8F-483F-94B3-BC9BE4CF8B9F}"/>
                  </a:ext>
                </a:extLst>
              </p:cNvPr>
              <p:cNvSpPr txBox="1"/>
              <p:nvPr/>
            </p:nvSpPr>
            <p:spPr>
              <a:xfrm>
                <a:off x="7080316" y="308908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0FA4EC-3D6E-451C-8F4D-253887FAEDD8}"/>
                  </a:ext>
                </a:extLst>
              </p:cNvPr>
              <p:cNvSpPr txBox="1"/>
              <p:nvPr/>
            </p:nvSpPr>
            <p:spPr>
              <a:xfrm>
                <a:off x="8114908" y="294023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0D4EED6-4E16-4653-81D6-823F3E58A859}"/>
                  </a:ext>
                </a:extLst>
              </p:cNvPr>
              <p:cNvSpPr txBox="1"/>
              <p:nvPr/>
            </p:nvSpPr>
            <p:spPr>
              <a:xfrm>
                <a:off x="8354166" y="308908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A05441-147A-4320-9EA4-C01AB2C35A5A}"/>
                  </a:ext>
                </a:extLst>
              </p:cNvPr>
              <p:cNvSpPr txBox="1"/>
              <p:nvPr/>
            </p:nvSpPr>
            <p:spPr>
              <a:xfrm>
                <a:off x="10085476" y="296464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12EAF9F-3A53-4BE4-B97A-0BF416C8F01F}"/>
              </a:ext>
            </a:extLst>
          </p:cNvPr>
          <p:cNvSpPr txBox="1"/>
          <p:nvPr/>
        </p:nvSpPr>
        <p:spPr>
          <a:xfrm>
            <a:off x="4276807" y="256423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suppressor screening:</a:t>
            </a:r>
            <a:endParaRPr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F9807-A67B-4BB1-9B66-AA45974D547B}"/>
              </a:ext>
            </a:extLst>
          </p:cNvPr>
          <p:cNvSpPr txBox="1"/>
          <p:nvPr/>
        </p:nvSpPr>
        <p:spPr>
          <a:xfrm>
            <a:off x="2612416" y="6006547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about the P adjustment when multiple comparison?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77879" y="2930760"/>
            <a:ext cx="49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</a:t>
            </a:r>
            <a:r>
              <a:rPr lang="en-US" altLang="zh-CN" b="1" dirty="0"/>
              <a:t>0 : </a:t>
            </a:r>
            <a:r>
              <a:rPr lang="en-US" altLang="zh-CN" sz="2400" b="1" dirty="0"/>
              <a:t>B is not a suppressor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6807" y="337941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 = P(A+,B+)*P(no-sup)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B9930-E5CA-4A53-828D-29D6EB34CD2A}"/>
              </a:ext>
            </a:extLst>
          </p:cNvPr>
          <p:cNvSpPr txBox="1"/>
          <p:nvPr/>
        </p:nvSpPr>
        <p:spPr>
          <a:xfrm>
            <a:off x="3977477" y="4401399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P(no-sup)=n(no sup SNP)/(n(all SNP)-n(A SNP))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28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D6B7-E79B-4C73-8124-729E6C4BD719}"/>
              </a:ext>
            </a:extLst>
          </p:cNvPr>
          <p:cNvSpPr txBox="1"/>
          <p:nvPr/>
        </p:nvSpPr>
        <p:spPr>
          <a:xfrm>
            <a:off x="328427" y="600295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explain the reason that nekl-4 share a suppressor mutant with nekl-3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DEFC7-D3A6-42F8-8375-29C411F6C61F}"/>
              </a:ext>
            </a:extLst>
          </p:cNvPr>
          <p:cNvSpPr txBox="1"/>
          <p:nvPr/>
        </p:nvSpPr>
        <p:spPr>
          <a:xfrm>
            <a:off x="1186248" y="1771252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P(no-sup) = (9703-95)/(9703-75)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5AA8CA-C346-482A-9967-29E5985D313D}"/>
              </a:ext>
            </a:extLst>
          </p:cNvPr>
          <p:cNvGrpSpPr/>
          <p:nvPr/>
        </p:nvGrpSpPr>
        <p:grpSpPr>
          <a:xfrm>
            <a:off x="1186248" y="2108634"/>
            <a:ext cx="8498449" cy="923330"/>
            <a:chOff x="534935" y="1944349"/>
            <a:chExt cx="849844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5A855-8DD5-4525-841C-53881CF9EAA6}"/>
                </a:ext>
              </a:extLst>
            </p:cNvPr>
            <p:cNvSpPr txBox="1"/>
            <p:nvPr/>
          </p:nvSpPr>
          <p:spPr>
            <a:xfrm>
              <a:off x="534935" y="224571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2. P(nekl-4+,nekl-3+) = </a:t>
              </a:r>
              <a:endParaRPr lang="zh-CN" altLang="en-US" sz="28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25E76E-479C-4512-A5DB-02D36A40D3CC}"/>
                </a:ext>
              </a:extLst>
            </p:cNvPr>
            <p:cNvGrpSpPr/>
            <p:nvPr/>
          </p:nvGrpSpPr>
          <p:grpSpPr>
            <a:xfrm>
              <a:off x="4570866" y="1944349"/>
              <a:ext cx="4462518" cy="923330"/>
              <a:chOff x="6511881" y="3018617"/>
              <a:chExt cx="4462518" cy="9233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385-C71A-4976-ACE9-1182AB869B9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175A2F-DCBF-4CB5-85AA-0B561A7965B2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D14B2B-C09E-407C-80CB-586C4B8A18B7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BE115-F263-478D-86C5-957DF0D5A3A2}"/>
                  </a:ext>
                </a:extLst>
              </p:cNvPr>
              <p:cNvSpPr txBox="1"/>
              <p:nvPr/>
            </p:nvSpPr>
            <p:spPr>
              <a:xfrm>
                <a:off x="7278024" y="325980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D55FB9-6E67-499C-B9EE-41B8E2B6F7AE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5E3F7-5580-4390-8CE0-E80175DCC6D3}"/>
                  </a:ext>
                </a:extLst>
              </p:cNvPr>
              <p:cNvSpPr txBox="1"/>
              <p:nvPr/>
            </p:nvSpPr>
            <p:spPr>
              <a:xfrm>
                <a:off x="8551874" y="325980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ACACA-6876-4CC2-A28D-BB393DE360B1}"/>
                  </a:ext>
                </a:extLst>
              </p:cNvPr>
              <p:cNvSpPr txBox="1"/>
              <p:nvPr/>
            </p:nvSpPr>
            <p:spPr>
              <a:xfrm>
                <a:off x="10283184" y="313536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020F7-7673-4DC3-85F5-934AE6B09635}"/>
              </a:ext>
            </a:extLst>
          </p:cNvPr>
          <p:cNvSpPr txBox="1"/>
          <p:nvPr/>
        </p:nvSpPr>
        <p:spPr>
          <a:xfrm>
            <a:off x="1186248" y="298076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3.P(++) = (7/95)*(75/95) = 0.0582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EFA33-8896-48AF-8095-B90A2BAC0734}"/>
              </a:ext>
            </a:extLst>
          </p:cNvPr>
          <p:cNvSpPr txBox="1"/>
          <p:nvPr/>
        </p:nvSpPr>
        <p:spPr>
          <a:xfrm>
            <a:off x="1258021" y="366980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one of them is no-suppressor mutation: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6248" y="4001542"/>
            <a:ext cx="9441793" cy="923330"/>
            <a:chOff x="1186248" y="4001542"/>
            <a:chExt cx="9441793" cy="9233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9D1C88-43FC-4DCE-8E6C-65F23ED4C97E}"/>
                </a:ext>
              </a:extLst>
            </p:cNvPr>
            <p:cNvGrpSpPr/>
            <p:nvPr/>
          </p:nvGrpSpPr>
          <p:grpSpPr>
            <a:xfrm>
              <a:off x="1186248" y="4001542"/>
              <a:ext cx="8010871" cy="923330"/>
              <a:chOff x="534935" y="1944349"/>
              <a:chExt cx="8010871" cy="92333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0DE730F-A48A-4139-8BA1-58003CD869C1}"/>
                  </a:ext>
                </a:extLst>
              </p:cNvPr>
              <p:cNvSpPr txBox="1"/>
              <p:nvPr/>
            </p:nvSpPr>
            <p:spPr>
              <a:xfrm>
                <a:off x="534935" y="2245711"/>
                <a:ext cx="4177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2. P(nekl-4+,nekl-3+) = </a:t>
                </a:r>
                <a:endParaRPr lang="zh-CN" altLang="en-US" sz="2800" b="1" dirty="0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DBD1BC-8D7A-442B-9ED0-3CBD662C4A5A}"/>
                  </a:ext>
                </a:extLst>
              </p:cNvPr>
              <p:cNvGrpSpPr/>
              <p:nvPr/>
            </p:nvGrpSpPr>
            <p:grpSpPr>
              <a:xfrm>
                <a:off x="4570866" y="1944349"/>
                <a:ext cx="3974940" cy="923330"/>
                <a:chOff x="6511881" y="3018617"/>
                <a:chExt cx="3974940" cy="923330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A2F1F-E46A-467D-BE04-D76EFEF41D16}"/>
                    </a:ext>
                  </a:extLst>
                </p:cNvPr>
                <p:cNvSpPr txBox="1"/>
                <p:nvPr/>
              </p:nvSpPr>
              <p:spPr>
                <a:xfrm>
                  <a:off x="6511881" y="3018617"/>
                  <a:ext cx="4492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/>
                    <a:t>c</a:t>
                  </a:r>
                  <a:endParaRPr lang="zh-CN" altLang="en-US" sz="5400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A40C56A-4D04-45CB-8DA7-0B7985DDA14F}"/>
                    </a:ext>
                  </a:extLst>
                </p:cNvPr>
                <p:cNvSpPr txBox="1"/>
                <p:nvPr/>
              </p:nvSpPr>
              <p:spPr>
                <a:xfrm>
                  <a:off x="6878272" y="352141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</a:t>
                  </a:r>
                  <a:endParaRPr lang="zh-CN" altLang="en-US" b="1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EBB4943-2F0E-4BBD-9FA7-3D849AF441D8}"/>
                    </a:ext>
                  </a:extLst>
                </p:cNvPr>
                <p:cNvSpPr txBox="1"/>
                <p:nvPr/>
              </p:nvSpPr>
              <p:spPr>
                <a:xfrm>
                  <a:off x="6961166" y="3230388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0776C-1F74-4745-9818-FF602F8A4784}"/>
                    </a:ext>
                  </a:extLst>
                </p:cNvPr>
                <p:cNvSpPr txBox="1"/>
                <p:nvPr/>
              </p:nvSpPr>
              <p:spPr>
                <a:xfrm>
                  <a:off x="7236921" y="3350756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0.0582</a:t>
                  </a:r>
                  <a:endParaRPr lang="zh-CN" altLang="en-US" sz="2400" b="1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B5E4ED3-564E-4E27-AA95-B4085E3C4653}"/>
                    </a:ext>
                  </a:extLst>
                </p:cNvPr>
                <p:cNvSpPr txBox="1"/>
                <p:nvPr/>
              </p:nvSpPr>
              <p:spPr>
                <a:xfrm>
                  <a:off x="8312616" y="3110950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3814E1-943F-47E3-9BF8-5304B3E9BCE6}"/>
                    </a:ext>
                  </a:extLst>
                </p:cNvPr>
                <p:cNvSpPr txBox="1"/>
                <p:nvPr/>
              </p:nvSpPr>
              <p:spPr>
                <a:xfrm>
                  <a:off x="8546320" y="3343153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0.9418</a:t>
                  </a:r>
                  <a:endParaRPr lang="zh-CN" altLang="en-US" sz="2400" b="1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8EF47-EF2F-45E3-9AAB-718F416DFD00}"/>
                    </a:ext>
                  </a:extLst>
                </p:cNvPr>
                <p:cNvSpPr txBox="1"/>
                <p:nvPr/>
              </p:nvSpPr>
              <p:spPr>
                <a:xfrm>
                  <a:off x="9795606" y="3150884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95-n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10AC-0A56-4855-813A-A286C811F0BF}"/>
                </a:ext>
              </a:extLst>
            </p:cNvPr>
            <p:cNvSpPr txBox="1"/>
            <p:nvPr/>
          </p:nvSpPr>
          <p:spPr>
            <a:xfrm>
              <a:off x="8824342" y="4353178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* P(no-sup)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774</Words>
  <Application>Microsoft Office PowerPoint</Application>
  <PresentationFormat>宽屏</PresentationFormat>
  <Paragraphs>270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Zhengyang</dc:creator>
  <cp:lastModifiedBy>guo zhengyang</cp:lastModifiedBy>
  <cp:revision>13</cp:revision>
  <dcterms:created xsi:type="dcterms:W3CDTF">2022-06-21T02:36:11Z</dcterms:created>
  <dcterms:modified xsi:type="dcterms:W3CDTF">2022-10-14T02:57:54Z</dcterms:modified>
</cp:coreProperties>
</file>