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70" r:id="rId1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Реализация менеджера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Реализация менеджера и демона на </a:t>
          </a:r>
          <a:r>
            <a:rPr lang="en-US" b="1" dirty="0"/>
            <a:t>C++ Boost.Asio</a:t>
          </a:r>
          <a:endParaRPr lang="ru-RU" b="1" dirty="0"/>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Реализация сетевого взаимодействия компонентов системы</a:t>
          </a:r>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на клиенте</a:t>
          </a:r>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исследования и оптимизации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и демона на </a:t>
          </a:r>
          <a:r>
            <a:rPr lang="en-US" sz="700" b="1" kern="1200" dirty="0"/>
            <a:t>C++ Boost.Asio</a:t>
          </a:r>
          <a:endParaRPr lang="ru-RU" sz="700" b="1" kern="1200" dirty="0"/>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сетевого взаимодействия компонентов системы</a:t>
          </a:r>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a:t>
          </a:r>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исследования и оптимизации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31.05.2025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уважаемые коллеги!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состоянии запущенного сервера.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ключевые параметры, необходимые для регистрации и мониторинга сервера.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 (при условии что один символ это 1 байт).</a:t>
            </a:r>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встал вопрос о способе отображения информации о состоянии запущенных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реализации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 для решения поставленной задачи.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производительность и минимальные накладные расходы. Итогом этих выборов стали значительное снижение потребления памяти, повышение скорости работы и обеспечение кроссплатформенности всей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реализовать механизм коммуникации между разрабатываемыми компонентами системы,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архитектуры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корректного сетевого взаимодействия между компонентами системы необходимо было решить задачу сериализации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300292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6</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82488" y="2978292"/>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6</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p:sp>
        <p:nvSpPr>
          <p:cNvPr id="14" name="TextBox 13">
            <a:extLst>
              <a:ext uri="{FF2B5EF4-FFF2-40B4-BE49-F238E27FC236}">
                <a16:creationId xmlns:a16="http://schemas.microsoft.com/office/drawing/2014/main" id="{DB8D3022-4EBB-4B80-AF71-EF9CC720DFBC}"/>
              </a:ext>
            </a:extLst>
          </p:cNvPr>
          <p:cNvSpPr txBox="1"/>
          <p:nvPr/>
        </p:nvSpPr>
        <p:spPr>
          <a:xfrm>
            <a:off x="121569" y="2925504"/>
            <a:ext cx="2217274" cy="215444"/>
          </a:xfrm>
          <a:prstGeom prst="rect">
            <a:avLst/>
          </a:prstGeom>
          <a:noFill/>
        </p:spPr>
        <p:txBody>
          <a:bodyPr wrap="none" rtlCol="0">
            <a:spAutoFit/>
          </a:bodyPr>
          <a:lstStyle/>
          <a:p>
            <a:r>
              <a:rPr lang="ru-RU" sz="800" dirty="0"/>
              <a:t>Итого</a:t>
            </a:r>
            <a:r>
              <a:rPr lang="en-US" sz="800" dirty="0"/>
              <a:t>:</a:t>
            </a:r>
            <a:r>
              <a:rPr lang="ru-RU" sz="800" dirty="0"/>
              <a:t> 15 + 14 + 36 + 3 + 3 + 17 = 88 байт</a:t>
            </a:r>
          </a:p>
        </p:txBody>
      </p:sp>
      <p:sp>
        <p:nvSpPr>
          <p:cNvPr id="18" name="TextBox 17">
            <a:extLst>
              <a:ext uri="{FF2B5EF4-FFF2-40B4-BE49-F238E27FC236}">
                <a16:creationId xmlns:a16="http://schemas.microsoft.com/office/drawing/2014/main" id="{872870DB-5D4E-4D91-9529-5731A0B616DF}"/>
              </a:ext>
            </a:extLst>
          </p:cNvPr>
          <p:cNvSpPr txBox="1"/>
          <p:nvPr/>
        </p:nvSpPr>
        <p:spPr>
          <a:xfrm>
            <a:off x="3350025" y="2412538"/>
            <a:ext cx="2145139"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p:sp>
        <p:nvSpPr>
          <p:cNvPr id="17" name="TextBox 16">
            <a:extLst>
              <a:ext uri="{FF2B5EF4-FFF2-40B4-BE49-F238E27FC236}">
                <a16:creationId xmlns:a16="http://schemas.microsoft.com/office/drawing/2014/main" id="{B2568B7F-03B2-4CE9-8528-1D5B17EF1B60}"/>
              </a:ext>
            </a:extLst>
          </p:cNvPr>
          <p:cNvSpPr txBox="1"/>
          <p:nvPr/>
        </p:nvSpPr>
        <p:spPr>
          <a:xfrm>
            <a:off x="3073039" y="2925504"/>
            <a:ext cx="1287532" cy="215444"/>
          </a:xfrm>
          <a:prstGeom prst="rect">
            <a:avLst/>
          </a:prstGeom>
          <a:noFill/>
        </p:spPr>
        <p:txBody>
          <a:bodyPr wrap="none" rtlCol="0">
            <a:spAutoFit/>
          </a:bodyPr>
          <a:lstStyle/>
          <a:p>
            <a:r>
              <a:rPr lang="ru-RU" sz="800" dirty="0"/>
              <a:t>Итого</a:t>
            </a:r>
            <a:r>
              <a:rPr lang="en-US" sz="800" dirty="0"/>
              <a:t>:</a:t>
            </a:r>
            <a:r>
              <a:rPr lang="ru-RU" sz="800" dirty="0"/>
              <a:t> 3 + 27 = 30 байт</a:t>
            </a:r>
          </a:p>
        </p:txBody>
      </p:sp>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6</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endParaRPr lang="ru-RU" spc="-10" dirty="0">
              <a:highlight>
                <a:srgbClr val="FFFF00"/>
              </a:highlight>
            </a:endParaRPr>
          </a:p>
          <a:p>
            <a:pPr marL="154305">
              <a:lnSpc>
                <a:spcPts val="1065"/>
              </a:lnSpc>
            </a:pPr>
            <a:r>
              <a:rPr lang="ru-RU" sz="800" dirty="0"/>
              <a:t> </a:t>
            </a:r>
            <a:r>
              <a:rPr lang="ru-RU" sz="900" dirty="0"/>
              <a:t>Выбор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6</a:t>
            </a:r>
            <a:endParaRPr spc="-35" dirty="0"/>
          </a:p>
        </p:txBody>
      </p:sp>
      <mc:AlternateContent xmlns:mc="http://schemas.openxmlformats.org/markup-compatibility/2006" xmlns:a14="http://schemas.microsoft.com/office/drawing/2010/main">
        <mc:Choice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81616561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60%</m:t>
                              </m:r>
                            </m:oMath>
                          </a14:m>
                          <a:r>
                            <a:rPr lang="en-US" sz="700" dirty="0"/>
                            <a:t> </a:t>
                          </a:r>
                          <a:r>
                            <a:rPr lang="ru-RU" sz="700" dirty="0"/>
                            <a:t>памяти</a:t>
                          </a:r>
                          <a:r>
                            <a:rPr lang="ru-RU" sz="700" baseline="0" dirty="0"/>
                            <a:t> (88 Б </a:t>
                          </a:r>
                          <a:r>
                            <a:rPr lang="ru-RU" sz="700" dirty="0"/>
                            <a:t>→ 30 Б)</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xmlns="">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81616561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51816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51816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51816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1676" t="-274118" r="-2235" b="-102353"/>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878458" y="3044795"/>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p>
          <a:p>
            <a:pPr marL="154305">
              <a:lnSpc>
                <a:spcPts val="1065"/>
              </a:lnSpc>
            </a:pPr>
            <a:r>
              <a:rPr lang="ru-RU" sz="900" spc="-50" dirty="0"/>
              <a:t>Последовательность проектных решений</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6</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1090006130"/>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t>Unreal Engine 4;</a:t>
            </a:r>
            <a:endParaRPr lang="ru-RU" spc="-50" dirty="0"/>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t>;</a:t>
            </a:r>
            <a:endParaRPr spc="-25" dirty="0"/>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t>Выбранный подход в проектировании архитектуры системы позволил улучшить прозрачность разработанной системы</a:t>
            </a:r>
            <a:r>
              <a:rPr lang="en-US" spc="-45" dirty="0"/>
              <a:t>;</a:t>
            </a:r>
            <a:endParaRPr spc="-25" dirty="0"/>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p>
        </p:txBody>
      </p:sp>
      <p:sp>
        <p:nvSpPr>
          <p:cNvPr id="6" name="object 6"/>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6</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8173" y="2800171"/>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562600" cy="1785104"/>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1000" i="1" dirty="0"/>
                  <a:t>Minikube/Kubernetes </a:t>
                </a:r>
                <a14:m>
                  <m:oMath xmlns:m="http://schemas.openxmlformats.org/officeDocument/2006/math">
                    <m:r>
                      <a:rPr lang="en-US" sz="1000" b="0" i="1" smtClean="0">
                        <a:latin typeface="Cambria Math" panose="02040503050406030204" pitchFamily="18" charset="0"/>
                      </a:rPr>
                      <m:t>−</m:t>
                    </m:r>
                  </m:oMath>
                </a14:m>
                <a:r>
                  <a:rPr lang="ru-RU" sz="1000" dirty="0"/>
                  <a:t> система оркестрации, предназначенная для управления</a:t>
                </a:r>
                <a:br>
                  <a:rPr lang="ru-RU" sz="1000" dirty="0"/>
                </a:br>
                <a:r>
                  <a:rPr lang="ru-RU" sz="1000" dirty="0"/>
                  <a:t>крупными контейнерными инфраструктурами</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Unreal Engine (UE)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i="1" dirty="0"/>
                  <a:t>3</a:t>
                </a:r>
                <a:r>
                  <a:rPr lang="en-US" sz="1000" i="1" dirty="0"/>
                  <a:t>D-</a:t>
                </a:r>
                <a:r>
                  <a:rPr lang="ru-RU" sz="1000" dirty="0"/>
                  <a:t>движок с открытым исходным кодом на </a:t>
                </a:r>
                <a:r>
                  <a:rPr lang="en-US" sz="1000" i="1" dirty="0"/>
                  <a:t>C++</a:t>
                </a:r>
                <a:r>
                  <a:rPr lang="ru-RU" sz="1000" dirty="0"/>
                  <a:t>, разрабатываемый</a:t>
                </a:r>
                <a:r>
                  <a:rPr lang="en-US" sz="1000" dirty="0"/>
                  <a:t> </a:t>
                </a:r>
                <a:r>
                  <a:rPr lang="ru-RU" sz="1000" dirty="0"/>
                  <a:t>и поддерживаемый компанией </a:t>
                </a:r>
                <a:r>
                  <a:rPr lang="en-US" sz="1000" i="1" dirty="0"/>
                  <a:t>Epic Games</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Epic Online Services (EOS)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dirty="0"/>
                  <a:t>встроенный в движок низкоуровневый программный</a:t>
                </a:r>
                <a:br>
                  <a:rPr lang="en-US" sz="1000" dirty="0"/>
                </a:br>
                <a:r>
                  <a:rPr lang="ru-RU" sz="1000" dirty="0"/>
                  <a:t>инструмент, который предоставляет </a:t>
                </a:r>
                <a:r>
                  <a:rPr lang="en-US" sz="1000" i="1" dirty="0"/>
                  <a:t>API </a:t>
                </a:r>
                <a:r>
                  <a:rPr lang="ru-RU" sz="1000" dirty="0"/>
                  <a:t>для взаимодействия с онлайн-экосистемой</a:t>
                </a:r>
                <a:br>
                  <a:rPr lang="en-US" sz="1000" dirty="0"/>
                </a:br>
                <a:r>
                  <a:rPr lang="en-US" sz="1000" i="1" dirty="0"/>
                  <a:t>Epic Games</a:t>
                </a:r>
                <a:r>
                  <a:rPr lang="en-US" sz="1000" dirty="0"/>
                  <a:t>;</a:t>
                </a:r>
              </a:p>
              <a:p>
                <a:endParaRPr lang="en-US" sz="1000" dirty="0"/>
              </a:p>
              <a:p>
                <a:endParaRPr lang="ru-RU" sz="1000" dirty="0"/>
              </a:p>
            </p:txBody>
          </p:sp>
        </mc:Choice>
        <mc:Fallback xmlns="">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562600" cy="1785104"/>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8173" y="2800171"/>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8173" y="2800171"/>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2637182931"/>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2" cy="215444"/>
          </a:xfrm>
          <a:prstGeom prst="rect">
            <a:avLst/>
          </a:prstGeom>
          <a:noFill/>
        </p:spPr>
        <p:txBody>
          <a:bodyPr wrap="none" rtlCol="0">
            <a:spAutoFit/>
          </a:bodyPr>
          <a:lstStyle/>
          <a:p>
            <a:pPr algn="ctr"/>
            <a:r>
              <a:rPr lang="ru-RU" sz="800" dirty="0"/>
              <a:t>Таблица 1. Сравнение потребления ресурсов двух подходов</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endParaRPr lang="en-US" sz="900" dirty="0"/>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lumMod val="65000"/>
                    <a:lumOff val="35000"/>
                  </a:schemeClr>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lumMod val="65000"/>
                    <a:lumOff val="35000"/>
                  </a:schemeClr>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lumMod val="65000"/>
                    <a:lumOff val="35000"/>
                  </a:schemeClr>
                </a:solidFill>
                <a:latin typeface="Trebuchet MS"/>
                <a:cs typeface="Trebuchet MS"/>
              </a:rPr>
              <a:t>Разработать архитектуру распределённого приложения</a:t>
            </a:r>
            <a:r>
              <a:rPr lang="en-US" sz="900" spc="-60" dirty="0">
                <a:solidFill>
                  <a:schemeClr val="tx1">
                    <a:lumMod val="65000"/>
                    <a:lumOff val="35000"/>
                  </a:schemeClr>
                </a:solidFill>
                <a:latin typeface="Trebuchet MS"/>
                <a:cs typeface="Trebuchet MS"/>
              </a:rPr>
              <a:t>;</a:t>
            </a:r>
            <a:endParaRPr lang="ru-RU" sz="900" spc="-60" dirty="0">
              <a:solidFill>
                <a:schemeClr val="tx1">
                  <a:lumMod val="65000"/>
                  <a:lumOff val="35000"/>
                </a:schemeClr>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lumMod val="65000"/>
                    <a:lumOff val="35000"/>
                  </a:schemeClr>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lumMod val="65000"/>
                    <a:lumOff val="35000"/>
                  </a:schemeClr>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lumMod val="65000"/>
                    <a:lumOff val="35000"/>
                  </a:schemeClr>
                </a:solidFill>
              </a:rPr>
              <a:t>Реализовать механизм мониторинга и управления запущенными серверами в реальном времени</a:t>
            </a:r>
            <a:r>
              <a:rPr lang="en-US" sz="900" dirty="0">
                <a:solidFill>
                  <a:schemeClr val="tx1">
                    <a:lumMod val="65000"/>
                    <a:lumOff val="35000"/>
                  </a:schemeClr>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lumMod val="65000"/>
                    <a:lumOff val="35000"/>
                  </a:schemeClr>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lumMod val="65000"/>
                  <a:lumOff val="35000"/>
                </a:schemeClr>
              </a:solidFill>
              <a:latin typeface="Trebuchet MS"/>
              <a:cs typeface="Trebuchet MS"/>
            </a:endParaRPr>
          </a:p>
        </p:txBody>
      </p:sp>
      <p:sp>
        <p:nvSpPr>
          <p:cNvPr id="15" name="object 15"/>
          <p:cNvSpPr txBox="1"/>
          <p:nvPr/>
        </p:nvSpPr>
        <p:spPr>
          <a:xfrm>
            <a:off x="5372023" y="2795236"/>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42910"/>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4F91BE6-D6D2-4FAF-804C-710A8B948D3E}"/>
                  </a:ext>
                </a:extLst>
              </p:cNvPr>
              <p:cNvSpPr txBox="1"/>
              <p:nvPr/>
            </p:nvSpPr>
            <p:spPr>
              <a:xfrm>
                <a:off x="410389" y="673211"/>
                <a:ext cx="2482316" cy="523220"/>
              </a:xfrm>
              <a:prstGeom prst="rect">
                <a:avLst/>
              </a:prstGeom>
              <a:noFill/>
            </p:spPr>
            <p:txBody>
              <a:bodyPr wrap="square" rtlCol="0">
                <a:spAutoFit/>
              </a:bodyPr>
              <a:lstStyle/>
              <a:p>
                <a:pPr algn="just"/>
                <a:r>
                  <a:rPr lang="ru-RU" sz="700" b="1" i="1" dirty="0"/>
                  <a:t>Менеджер серверов </a:t>
                </a:r>
                <a14:m>
                  <m:oMath xmlns:m="http://schemas.openxmlformats.org/officeDocument/2006/math">
                    <m:r>
                      <a:rPr lang="ru-RU" sz="700" b="0" i="1" smtClean="0">
                        <a:latin typeface="Cambria Math" panose="02040503050406030204" pitchFamily="18" charset="0"/>
                      </a:rPr>
                      <m:t>−</m:t>
                    </m:r>
                  </m:oMath>
                </a14:m>
                <a:r>
                  <a:rPr lang="ru-RU" sz="700" dirty="0"/>
                  <a:t> централизованный компонент</a:t>
                </a:r>
                <a:br>
                  <a:rPr lang="ru-RU" sz="700" dirty="0"/>
                </a:br>
                <a:r>
                  <a:rPr lang="ru-RU" sz="700" dirty="0"/>
                  <a:t>управления,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логирование.</a:t>
                </a:r>
              </a:p>
            </p:txBody>
          </p:sp>
        </mc:Choice>
        <mc:Fallback>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10389" y="673211"/>
                <a:ext cx="2482316" cy="523220"/>
              </a:xfrm>
              <a:prstGeom prst="rect">
                <a:avLst/>
              </a:prstGeom>
              <a:blipFill>
                <a:blip r:embed="rId4"/>
                <a:stretch>
                  <a:fillRect b="-1163"/>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679635"/>
            <a:ext cx="2435859" cy="523220"/>
          </a:xfrm>
          <a:prstGeom prst="rect">
            <a:avLst/>
          </a:prstGeom>
          <a:noFill/>
        </p:spPr>
        <p:txBody>
          <a:bodyPr wrap="square" rtlCol="0">
            <a:spAutoFit/>
          </a:bodyPr>
          <a:lstStyle/>
          <a:p>
            <a:r>
              <a:rPr lang="ru-RU" sz="700" b="1" i="1" dirty="0"/>
              <a:t>Программа-демон</a:t>
            </a:r>
            <a:r>
              <a:rPr lang="ru-RU" sz="700" dirty="0"/>
              <a:t> – локальный агент запуска,</a:t>
            </a:r>
            <a:br>
              <a:rPr lang="ru-RU" sz="700" dirty="0"/>
            </a:br>
            <a:r>
              <a:rPr lang="ru-RU" sz="700" dirty="0"/>
              <a:t>выполняет команды менеджера по запуску</a:t>
            </a:r>
            <a:br>
              <a:rPr lang="ru-RU" sz="700" dirty="0"/>
            </a:br>
            <a:r>
              <a:rPr lang="ru-RU" sz="700" dirty="0"/>
              <a:t>и остановке экземпляров </a:t>
            </a:r>
            <a:r>
              <a:rPr lang="en-US" sz="700" dirty="0"/>
              <a:t>UE-</a:t>
            </a:r>
            <a:r>
              <a:rPr lang="ru-RU" sz="700" dirty="0"/>
              <a:t>серверов на вычислительном узле.</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176423"/>
            <a:ext cx="2482315" cy="415498"/>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процесс, реализующий серверную логику</a:t>
            </a:r>
            <a:br>
              <a:rPr lang="ru-RU" sz="700" dirty="0"/>
            </a:br>
            <a:r>
              <a:rPr lang="ru-RU" sz="700" dirty="0"/>
              <a:t>Unreal Engine. Обслуживает клиентские подключения</a:t>
            </a:r>
            <a:br>
              <a:rPr lang="ru-RU" sz="700" dirty="0"/>
            </a:br>
            <a:r>
              <a:rPr lang="ru-RU" sz="700" dirty="0"/>
              <a:t>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8986" y="1743978"/>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201440" y="123598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205667" y="728068"/>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050" name="Picture 2">
            <a:extLst>
              <a:ext uri="{FF2B5EF4-FFF2-40B4-BE49-F238E27FC236}">
                <a16:creationId xmlns:a16="http://schemas.microsoft.com/office/drawing/2014/main" id="{CC15FA8C-92C9-4576-81FF-F8EA11C42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132" y="659163"/>
            <a:ext cx="2585287" cy="207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58590"/>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617091" y="2830749"/>
            <a:ext cx="2521844" cy="415498"/>
          </a:xfrm>
          <a:prstGeom prst="rect">
            <a:avLst/>
          </a:prstGeom>
          <a:noFill/>
        </p:spPr>
        <p:txBody>
          <a:bodyPr wrap="none" rtlCol="0">
            <a:spAutoFit/>
          </a:bodyPr>
          <a:lstStyle/>
          <a:p>
            <a:pPr algn="ctr"/>
            <a:r>
              <a:rPr lang="ru-RU" sz="700" dirty="0"/>
              <a:t>Рисунок 2. Схема обратного сетевого взаимодействия</a:t>
            </a:r>
            <a:endParaRPr lang="en-US" sz="700" dirty="0"/>
          </a:p>
          <a:p>
            <a:pPr algn="ctr"/>
            <a:r>
              <a:rPr lang="en-US" sz="700" dirty="0"/>
              <a:t>A) </a:t>
            </a:r>
            <a:r>
              <a:rPr lang="ru-RU" sz="700" dirty="0"/>
              <a:t>Напрямую с клиентом</a:t>
            </a:r>
            <a:r>
              <a:rPr lang="en-US" sz="700" dirty="0"/>
              <a:t>;</a:t>
            </a:r>
            <a:r>
              <a:rPr lang="ru-RU" sz="700" dirty="0"/>
              <a:t> </a:t>
            </a:r>
            <a:endParaRPr lang="en-US" sz="700" dirty="0"/>
          </a:p>
          <a:p>
            <a:pPr algn="ctr"/>
            <a:r>
              <a:rPr lang="ru-RU" sz="700" dirty="0"/>
              <a:t>Б) Через менеджер серверов</a:t>
            </a:r>
            <a:r>
              <a:rPr lang="en-US" sz="700" dirty="0"/>
              <a:t>.</a:t>
            </a:r>
            <a:endParaRPr lang="ru-RU" sz="700" dirty="0"/>
          </a:p>
        </p:txBody>
      </p:sp>
      <p:pic>
        <p:nvPicPr>
          <p:cNvPr id="1026" name="Picture 2">
            <a:extLst>
              <a:ext uri="{FF2B5EF4-FFF2-40B4-BE49-F238E27FC236}">
                <a16:creationId xmlns:a16="http://schemas.microsoft.com/office/drawing/2014/main" id="{DAE80549-EAFA-4196-A64C-48AE14FC36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16" y="578768"/>
            <a:ext cx="5025678" cy="22139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6</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1510" y="280017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2125</TotalTime>
  <Words>2502</Words>
  <Application>Microsoft Office PowerPoint</Application>
  <PresentationFormat>Произвольный</PresentationFormat>
  <Paragraphs>313</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Этапы разработки системы  Выбор архитектурных решений на основе исследований</vt:lpstr>
      <vt:lpstr>Этапы разработки системы Последовательность проектных решений</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52</cp:revision>
  <dcterms:created xsi:type="dcterms:W3CDTF">2025-03-20T11:50:55Z</dcterms:created>
  <dcterms:modified xsi:type="dcterms:W3CDTF">2025-05-31T11:48:12Z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