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78" r:id="rId6"/>
    <p:sldId id="266" r:id="rId7"/>
    <p:sldId id="276" r:id="rId8"/>
    <p:sldId id="273" r:id="rId9"/>
    <p:sldId id="279" r:id="rId10"/>
    <p:sldId id="274" r:id="rId11"/>
    <p:sldId id="267" r:id="rId12"/>
    <p:sldId id="268" r:id="rId13"/>
    <p:sldId id="269" r:id="rId14"/>
    <p:sldId id="270" r:id="rId15"/>
    <p:sldId id="271" r:id="rId16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78" autoAdjust="0"/>
  </p:normalViewPr>
  <p:slideViewPr>
    <p:cSldViewPr>
      <p:cViewPr varScale="1">
        <p:scale>
          <a:sx n="198" d="100"/>
          <a:sy n="198" d="100"/>
        </p:scale>
        <p:origin x="1200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2D1E3-4C5F-416B-82F4-05E153DB2B2B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84CDB-7C0C-42AA-A512-672142C2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94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можно сказать про технологию контейнеризации </a:t>
            </a:r>
            <a:r>
              <a:rPr lang="en-US" dirty="0"/>
              <a:t>VS </a:t>
            </a:r>
            <a:r>
              <a:rPr lang="ru-RU" dirty="0"/>
              <a:t>собственное решение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89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6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22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3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выполнения задачи программной реализации сериализации сетевых пакетов было выделено два подхода, которые представлены на слайде.</a:t>
            </a:r>
          </a:p>
          <a:p>
            <a:r>
              <a:rPr lang="ru-RU" dirty="0"/>
              <a:t>Строковая сериализация работает со строковыми данными определенного формата, бинарная сериализация работает с строго определенной последовательностью байт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Оба способа были реализованы и интегрированы в систему передачи данных и протестированы на практике.</a:t>
            </a:r>
          </a:p>
          <a:p>
            <a:r>
              <a:rPr lang="ru-RU" dirty="0"/>
              <a:t>В результате проведенного сравнительного анализа были выделены сильные и слабые стороны каждого подхода, которые можно увидеть на слайде.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374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выполнения задачи программной реализации сериализации сетевых пакетов было выделено два подхода, которые представлены на слайде.</a:t>
            </a:r>
          </a:p>
          <a:p>
            <a:r>
              <a:rPr lang="ru-RU" dirty="0"/>
              <a:t>Строковая сериализация работает со строковыми данными определенного формата, бинарная сериализация работает с строго определенной последовательностью байт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Оба способа были реализованы и интегрированы в систему передачи данных и протестированы на практике.</a:t>
            </a:r>
          </a:p>
          <a:p>
            <a:r>
              <a:rPr lang="ru-RU" dirty="0"/>
              <a:t>В результате проведенного сравнительного анализа были выделены сильные и слабые стороны каждого подхода, которые можно увидеть на слайде.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80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представлено выполненное во время проведенного исследования сравнение двух видов сериализации.</a:t>
            </a:r>
          </a:p>
          <a:p>
            <a:r>
              <a:rPr lang="ru-RU" dirty="0"/>
              <a:t>Во-первых, сразу можно увидеть, что строковой вид занимает почти в два раза больше места, чем байтовый (при условии что один символ это 1 байт).</a:t>
            </a:r>
          </a:p>
          <a:p>
            <a:r>
              <a:rPr lang="ru-RU" dirty="0"/>
              <a:t>Во-вторых для реализации строковой сериализации используются такие операции со строками как разделение и поиск, что выполняется значительно дольше, чем </a:t>
            </a:r>
            <a:r>
              <a:rPr lang="en-US" dirty="0" err="1"/>
              <a:t>memcpy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static_cast</a:t>
            </a:r>
            <a:r>
              <a:rPr lang="en-US" dirty="0"/>
              <a:t>&lt;T&gt;</a:t>
            </a:r>
            <a:br>
              <a:rPr lang="en-US" dirty="0"/>
            </a:br>
            <a:r>
              <a:rPr lang="ru-RU" dirty="0"/>
              <a:t>В-третьих, стоит учесть, что по </a:t>
            </a:r>
            <a:r>
              <a:rPr lang="en-US" dirty="0"/>
              <a:t>TCP </a:t>
            </a:r>
            <a:r>
              <a:rPr lang="ru-RU" dirty="0"/>
              <a:t>передается поток байтов, а не строк. И перевод строк в байты также создает накладные расходы при сериализации.</a:t>
            </a:r>
            <a:br>
              <a:rPr lang="en-US" dirty="0"/>
            </a:br>
            <a:r>
              <a:rPr lang="ru-RU" dirty="0"/>
              <a:t>Следовательно, несмотря на простоту и наглядность строкового метода, было отдано предпочтение побайтовому типу сериализации.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Современные приложения могут отображать информацию пользователю разными способами. На слайде представлено два основных способа отображения информации. Каждый подход имеет свои недостатки и преимущества, которые также представлены на слайде. После проведения анализа, выбор пал в сторону реализации через консольный интерфейс по нескольким причинам. Во-первых система должна функционировать на серверах </a:t>
            </a:r>
            <a:r>
              <a:rPr lang="en-US" dirty="0"/>
              <a:t>Linux Debian, </a:t>
            </a:r>
            <a:r>
              <a:rPr lang="ru-RU" dirty="0"/>
              <a:t>где не предусмотрено наличие графической оболочки </a:t>
            </a:r>
            <a:r>
              <a:rPr lang="en-US" dirty="0"/>
              <a:t>GNOME</a:t>
            </a:r>
            <a:r>
              <a:rPr lang="ru-RU" dirty="0"/>
              <a:t> или </a:t>
            </a:r>
            <a:r>
              <a:rPr lang="en-US" dirty="0"/>
              <a:t>KDE. </a:t>
            </a:r>
            <a:r>
              <a:rPr lang="ru-RU" dirty="0"/>
              <a:t>Во-вторых, графический интерфейс оказался бы избыточным для реализации поставленных целей.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98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представлены примеры использования системы мониторинга. В результате помимо отображения таблицы были реализованы две важных операции, а именно сортировка и фильтрации. Данные операции являются обязательными для каждой таблицы, так как они значительно улучшают опыт пользователя с инструментом визуализации.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73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0916" y="978684"/>
            <a:ext cx="1798225" cy="12827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301" y="293457"/>
            <a:ext cx="133413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073" y="1023424"/>
            <a:ext cx="4859655" cy="136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"/>
            <a:ext cx="5760085" cy="3240405"/>
            <a:chOff x="0" y="-17"/>
            <a:chExt cx="5760085" cy="3240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023" y="0"/>
              <a:ext cx="3797935" cy="29791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7763" y="2263271"/>
              <a:ext cx="738286" cy="871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-17"/>
              <a:ext cx="4320540" cy="3240405"/>
            </a:xfrm>
            <a:custGeom>
              <a:avLst/>
              <a:gdLst/>
              <a:ahLst/>
              <a:cxnLst/>
              <a:rect l="l" t="t" r="r" b="b"/>
              <a:pathLst>
                <a:path w="4320540" h="3240405">
                  <a:moveTo>
                    <a:pt x="4320053" y="0"/>
                  </a:moveTo>
                  <a:lnTo>
                    <a:pt x="0" y="0"/>
                  </a:lnTo>
                  <a:lnTo>
                    <a:pt x="0" y="3240041"/>
                  </a:lnTo>
                  <a:lnTo>
                    <a:pt x="3600044" y="3240041"/>
                  </a:lnTo>
                  <a:lnTo>
                    <a:pt x="4320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2042" y="-17"/>
              <a:ext cx="828040" cy="3240405"/>
            </a:xfrm>
            <a:custGeom>
              <a:avLst/>
              <a:gdLst/>
              <a:ahLst/>
              <a:cxnLst/>
              <a:rect l="l" t="t" r="r" b="b"/>
              <a:pathLst>
                <a:path w="828039" h="3240405">
                  <a:moveTo>
                    <a:pt x="828011" y="0"/>
                  </a:moveTo>
                  <a:lnTo>
                    <a:pt x="720008" y="0"/>
                  </a:lnTo>
                  <a:lnTo>
                    <a:pt x="0" y="3240041"/>
                  </a:lnTo>
                  <a:lnTo>
                    <a:pt x="108002" y="3240041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006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632" y="569323"/>
            <a:ext cx="364680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/>
              <a:t>Московский</a:t>
            </a:r>
            <a:r>
              <a:rPr sz="900" dirty="0"/>
              <a:t> </a:t>
            </a:r>
            <a:r>
              <a:rPr sz="900" spc="-55" dirty="0"/>
              <a:t>государственный</a:t>
            </a:r>
            <a:r>
              <a:rPr sz="900" spc="5" dirty="0"/>
              <a:t> </a:t>
            </a:r>
            <a:r>
              <a:rPr sz="900" spc="-65" dirty="0"/>
              <a:t>технический</a:t>
            </a:r>
            <a:r>
              <a:rPr sz="900" dirty="0"/>
              <a:t> </a:t>
            </a:r>
            <a:r>
              <a:rPr sz="900" spc="-60" dirty="0"/>
              <a:t>университет</a:t>
            </a:r>
            <a:r>
              <a:rPr sz="900" spc="5" dirty="0"/>
              <a:t> </a:t>
            </a:r>
            <a:r>
              <a:rPr sz="900" spc="-50" dirty="0"/>
              <a:t>имени</a:t>
            </a:r>
            <a:r>
              <a:rPr sz="900" dirty="0"/>
              <a:t> </a:t>
            </a:r>
            <a:r>
              <a:rPr sz="900" spc="-120" dirty="0"/>
              <a:t>Н.Э.</a:t>
            </a:r>
            <a:r>
              <a:rPr sz="900" spc="5" dirty="0"/>
              <a:t> </a:t>
            </a:r>
            <a:r>
              <a:rPr sz="900" spc="-20" dirty="0"/>
              <a:t>Баумана</a:t>
            </a: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203301" y="867280"/>
            <a:ext cx="3778250" cy="90826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510" marR="5080">
              <a:lnSpc>
                <a:spcPct val="106700"/>
              </a:lnSpc>
              <a:spcBef>
                <a:spcPts val="20"/>
              </a:spcBef>
            </a:pPr>
            <a:r>
              <a:rPr lang="ru-RU" sz="1400" spc="-10" dirty="0">
                <a:latin typeface="Trebuchet MS"/>
                <a:cs typeface="Trebuchet MS"/>
              </a:rPr>
              <a:t>Разработка сетевых методов автоматизированного запуска распределенной системы выделенных серверов </a:t>
            </a:r>
            <a:r>
              <a:rPr lang="en-US" sz="1400" spc="-10" dirty="0">
                <a:latin typeface="Trebuchet MS"/>
                <a:cs typeface="Trebuchet MS"/>
              </a:rPr>
              <a:t>Unreal Engine 4</a:t>
            </a:r>
            <a:endParaRPr lang="ru-RU"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267" y="2302268"/>
            <a:ext cx="3636010" cy="0"/>
          </a:xfrm>
          <a:custGeom>
            <a:avLst/>
            <a:gdLst/>
            <a:ahLst/>
            <a:cxnLst/>
            <a:rect l="l" t="t" r="r" b="b"/>
            <a:pathLst>
              <a:path w="3636010">
                <a:moveTo>
                  <a:pt x="0" y="0"/>
                </a:moveTo>
                <a:lnTo>
                  <a:pt x="3635997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301" y="2421355"/>
            <a:ext cx="3288665" cy="27892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800" spc="-65" dirty="0">
                <a:latin typeface="Trebuchet MS"/>
                <a:cs typeface="Trebuchet MS"/>
              </a:rPr>
              <a:t>Докладчик:</a:t>
            </a:r>
            <a:r>
              <a:rPr sz="800" spc="10" dirty="0">
                <a:latin typeface="Trebuchet MS"/>
                <a:cs typeface="Trebuchet MS"/>
              </a:rPr>
              <a:t> </a:t>
            </a:r>
            <a:r>
              <a:rPr lang="ru-RU" sz="800" spc="10" dirty="0">
                <a:latin typeface="Trebuchet MS"/>
                <a:cs typeface="Trebuchet MS"/>
              </a:rPr>
              <a:t>РК6-41М, Боженко Д.В.</a:t>
            </a:r>
          </a:p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800" spc="-50" dirty="0">
                <a:latin typeface="Trebuchet MS"/>
                <a:cs typeface="Trebuchet MS"/>
              </a:rPr>
              <a:t>Научный</a:t>
            </a:r>
            <a:r>
              <a:rPr sz="800" spc="20" dirty="0">
                <a:latin typeface="Trebuchet MS"/>
                <a:cs typeface="Trebuchet MS"/>
              </a:rPr>
              <a:t> </a:t>
            </a:r>
            <a:r>
              <a:rPr sz="800" spc="-60" dirty="0">
                <a:latin typeface="Trebuchet MS"/>
                <a:cs typeface="Trebuchet MS"/>
              </a:rPr>
              <a:t>руководитель:</a:t>
            </a:r>
            <a:r>
              <a:rPr sz="800" spc="20" dirty="0">
                <a:latin typeface="Trebuchet MS"/>
                <a:cs typeface="Trebuchet MS"/>
              </a:rPr>
              <a:t> </a:t>
            </a:r>
            <a:r>
              <a:rPr lang="ru-RU" sz="800" spc="-40" dirty="0">
                <a:latin typeface="Trebuchet MS"/>
                <a:cs typeface="Trebuchet MS"/>
              </a:rPr>
              <a:t>старший преподаватель, Витюков Ф.А.</a:t>
            </a:r>
            <a:endParaRPr sz="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679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Сериализация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Представление в памяти и производительность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82488" y="2978292"/>
            <a:ext cx="253364" cy="1168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10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5E63C27F-3DA8-4F4B-AA6B-10530376B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01136"/>
              </p:ext>
            </p:extLst>
          </p:nvPr>
        </p:nvGraphicFramePr>
        <p:xfrm>
          <a:off x="154011" y="819005"/>
          <a:ext cx="2805089" cy="17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088">
                  <a:extLst>
                    <a:ext uri="{9D8B030D-6E8A-4147-A177-3AD203B41FA5}">
                      <a16:colId xmlns:a16="http://schemas.microsoft.com/office/drawing/2014/main" val="23187343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60383443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746164936"/>
                    </a:ext>
                  </a:extLst>
                </a:gridCol>
              </a:tblGrid>
              <a:tr h="193700">
                <a:tc>
                  <a:txBody>
                    <a:bodyPr/>
                    <a:lstStyle/>
                    <a:p>
                      <a:r>
                        <a:rPr lang="ru-RU" sz="700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Пример 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Длина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88847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REGISTER_SERVER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REGISTER_SERVER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4699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,uri= + </a:t>
                      </a:r>
                      <a:r>
                        <a:rPr lang="ru-RU" sz="700" dirty="0"/>
                        <a:t>Адрес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,uri=127.0.0.1:7777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19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5915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,uuid= + UUID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,uuid=01234567-89ab-cdef-0123-456789abcdef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44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863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,current_players=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21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43335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,max_players=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532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,state=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MATCH_IN_PROGRESS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27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8883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B8D3022-4EBB-4B80-AF71-EF9CC720DFBC}"/>
              </a:ext>
            </a:extLst>
          </p:cNvPr>
          <p:cNvSpPr txBox="1"/>
          <p:nvPr/>
        </p:nvSpPr>
        <p:spPr>
          <a:xfrm>
            <a:off x="94295" y="2867435"/>
            <a:ext cx="206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Итого</a:t>
            </a:r>
            <a:r>
              <a:rPr lang="en-US" sz="800" dirty="0"/>
              <a:t>:</a:t>
            </a:r>
          </a:p>
          <a:p>
            <a:r>
              <a:rPr lang="ru-RU" sz="800" dirty="0"/>
              <a:t>15 + 19 + 44 + 21 + 18 + 27 = 144 байта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870DB-5D4E-4D91-9529-5731A0B616DF}"/>
              </a:ext>
            </a:extLst>
          </p:cNvPr>
          <p:cNvSpPr txBox="1"/>
          <p:nvPr/>
        </p:nvSpPr>
        <p:spPr>
          <a:xfrm>
            <a:off x="3340100" y="2617727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12. Представление команды в памяти</a:t>
            </a:r>
          </a:p>
          <a:p>
            <a:pPr algn="ctr"/>
            <a:r>
              <a:rPr lang="ru-RU" sz="700" dirty="0"/>
              <a:t>при байтовой сериализации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24E99-7E49-4996-B06A-7366557E6526}"/>
              </a:ext>
            </a:extLst>
          </p:cNvPr>
          <p:cNvSpPr txBox="1"/>
          <p:nvPr/>
        </p:nvSpPr>
        <p:spPr>
          <a:xfrm>
            <a:off x="470530" y="2617727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11. Представление команды в памяти</a:t>
            </a:r>
          </a:p>
          <a:p>
            <a:pPr algn="ctr"/>
            <a:r>
              <a:rPr lang="ru-RU" sz="700" dirty="0"/>
              <a:t>при строковой сериализации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0CAC03B-BDD3-43ED-8478-38AD8D784A76}"/>
              </a:ext>
            </a:extLst>
          </p:cNvPr>
          <p:cNvCxnSpPr>
            <a:cxnSpLocks/>
          </p:cNvCxnSpPr>
          <p:nvPr/>
        </p:nvCxnSpPr>
        <p:spPr>
          <a:xfrm>
            <a:off x="3016069" y="629198"/>
            <a:ext cx="0" cy="237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FE46B4-0BD2-4FEC-A39C-E7BA774B45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3" y="629198"/>
            <a:ext cx="2699112" cy="15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440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136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 реализация </a:t>
            </a:r>
            <a:r>
              <a:rPr lang="ru-RU" spc="-40" dirty="0"/>
              <a:t>механизма мониторинга</a:t>
            </a:r>
            <a:r>
              <a:rPr lang="en-US" spc="-40" dirty="0"/>
              <a:t> </a:t>
            </a:r>
            <a:endParaRPr spc="-40" dirty="0"/>
          </a:p>
          <a:p>
            <a:pPr marL="154305">
              <a:lnSpc>
                <a:spcPts val="1065"/>
              </a:lnSpc>
            </a:pPr>
            <a:r>
              <a:rPr sz="900" spc="-10" dirty="0"/>
              <a:t>Описание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11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1EB2A-B8F8-4E58-A82D-3AB828DD92AA}"/>
              </a:ext>
            </a:extLst>
          </p:cNvPr>
          <p:cNvSpPr txBox="1"/>
          <p:nvPr/>
        </p:nvSpPr>
        <p:spPr>
          <a:xfrm>
            <a:off x="1784498" y="572143"/>
            <a:ext cx="19992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/>
              <a:t>Интерфейс взаимодействия </a:t>
            </a:r>
          </a:p>
          <a:p>
            <a:pPr algn="ctr"/>
            <a:r>
              <a:rPr lang="ru-RU" sz="1050" dirty="0"/>
              <a:t>пользователя с ПО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0689A311-C7DD-4E24-97B3-F328EEF5DA2D}"/>
              </a:ext>
            </a:extLst>
          </p:cNvPr>
          <p:cNvSpPr/>
          <p:nvPr/>
        </p:nvSpPr>
        <p:spPr>
          <a:xfrm rot="3345577">
            <a:off x="1702516" y="818371"/>
            <a:ext cx="152400" cy="643886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3CA5B-3A95-4021-B4BF-3BA8A8E444CA}"/>
              </a:ext>
            </a:extLst>
          </p:cNvPr>
          <p:cNvSpPr txBox="1"/>
          <p:nvPr/>
        </p:nvSpPr>
        <p:spPr>
          <a:xfrm>
            <a:off x="776751" y="1334521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Консольный</a:t>
            </a:r>
            <a:r>
              <a:rPr lang="en-US" sz="1050" i="1" dirty="0"/>
              <a:t> (CLI)</a:t>
            </a:r>
            <a:endParaRPr lang="ru-RU" sz="105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9D01A-691D-42F5-8630-6EBCBF8E88EC}"/>
              </a:ext>
            </a:extLst>
          </p:cNvPr>
          <p:cNvSpPr txBox="1"/>
          <p:nvPr/>
        </p:nvSpPr>
        <p:spPr>
          <a:xfrm>
            <a:off x="3552944" y="1324128"/>
            <a:ext cx="1388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Графический</a:t>
            </a:r>
            <a:r>
              <a:rPr lang="en-US" sz="1050" i="1" dirty="0"/>
              <a:t> (GUI)</a:t>
            </a:r>
            <a:endParaRPr lang="ru-RU" sz="1050" i="1" dirty="0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FC36146-AB4B-4B62-BB74-B2C76BE673B6}"/>
              </a:ext>
            </a:extLst>
          </p:cNvPr>
          <p:cNvSpPr/>
          <p:nvPr/>
        </p:nvSpPr>
        <p:spPr>
          <a:xfrm rot="18443305">
            <a:off x="3707563" y="801202"/>
            <a:ext cx="152400" cy="656891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A5B54-A274-41CB-B2DD-C05BBD338634}"/>
              </a:ext>
            </a:extLst>
          </p:cNvPr>
          <p:cNvSpPr txBox="1"/>
          <p:nvPr/>
        </p:nvSpPr>
        <p:spPr>
          <a:xfrm>
            <a:off x="373492" y="1734759"/>
            <a:ext cx="211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700" dirty="0"/>
              <a:t>Необходимы минимальные системные требования</a:t>
            </a:r>
            <a:r>
              <a:rPr lang="en-US" sz="700" dirty="0"/>
              <a:t>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700" dirty="0"/>
              <a:t>Не требует графической подсистемы или оконного окружения.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6840B-8B64-43F2-8A8E-BDFD673F1B80}"/>
              </a:ext>
            </a:extLst>
          </p:cNvPr>
          <p:cNvSpPr txBox="1"/>
          <p:nvPr/>
        </p:nvSpPr>
        <p:spPr>
          <a:xfrm>
            <a:off x="301278" y="1548378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F94AE-F269-45EC-AF87-9B575704DABD}"/>
              </a:ext>
            </a:extLst>
          </p:cNvPr>
          <p:cNvSpPr txBox="1"/>
          <p:nvPr/>
        </p:nvSpPr>
        <p:spPr>
          <a:xfrm>
            <a:off x="2969766" y="1755919"/>
            <a:ext cx="2627642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Визуальная наглядность, удобство взаимодействия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Широкие возможности отображения сложных данных</a:t>
            </a:r>
            <a:r>
              <a:rPr lang="en-US" sz="700" dirty="0"/>
              <a:t>.</a:t>
            </a:r>
            <a:endParaRPr lang="ru-RU" sz="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8BBB5-7EB5-477F-BC38-B5F93EA4C55B}"/>
              </a:ext>
            </a:extLst>
          </p:cNvPr>
          <p:cNvSpPr txBox="1"/>
          <p:nvPr/>
        </p:nvSpPr>
        <p:spPr>
          <a:xfrm>
            <a:off x="2983240" y="2375682"/>
            <a:ext cx="2193229" cy="557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Большие накладные расходы по памяти</a:t>
            </a:r>
            <a:br>
              <a:rPr lang="ru-RU" sz="700" dirty="0"/>
            </a:br>
            <a:r>
              <a:rPr lang="ru-RU" sz="700" dirty="0"/>
              <a:t>(до нескольких сотен Мбайт)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Требует наличие графической подсистемы.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21988-C558-416A-8B9C-19EBF231A0C9}"/>
              </a:ext>
            </a:extLst>
          </p:cNvPr>
          <p:cNvSpPr txBox="1"/>
          <p:nvPr/>
        </p:nvSpPr>
        <p:spPr>
          <a:xfrm>
            <a:off x="2883203" y="15483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55000-F000-485E-A3DE-5D2D9D728DE1}"/>
              </a:ext>
            </a:extLst>
          </p:cNvPr>
          <p:cNvSpPr txBox="1"/>
          <p:nvPr/>
        </p:nvSpPr>
        <p:spPr>
          <a:xfrm>
            <a:off x="2911111" y="2206241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E78EC2-4E9C-4D7F-879A-5E76A43B9DE8}"/>
              </a:ext>
            </a:extLst>
          </p:cNvPr>
          <p:cNvSpPr txBox="1"/>
          <p:nvPr/>
        </p:nvSpPr>
        <p:spPr>
          <a:xfrm>
            <a:off x="291679" y="2199043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30468-8A9F-4955-BB3B-F010A8DF7982}"/>
              </a:ext>
            </a:extLst>
          </p:cNvPr>
          <p:cNvSpPr txBox="1"/>
          <p:nvPr/>
        </p:nvSpPr>
        <p:spPr>
          <a:xfrm>
            <a:off x="368079" y="2398713"/>
            <a:ext cx="2170787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Ограниченные возможности визуализации </a:t>
            </a:r>
            <a:br>
              <a:rPr lang="ru-RU" sz="700" dirty="0"/>
            </a:br>
            <a:r>
              <a:rPr lang="ru-RU" sz="700" dirty="0"/>
              <a:t>и интерактивности.</a:t>
            </a:r>
          </a:p>
        </p:txBody>
      </p:sp>
      <p:pic>
        <p:nvPicPr>
          <p:cNvPr id="32" name="Рисунок 31" descr="Веб-дизайн">
            <a:extLst>
              <a:ext uri="{FF2B5EF4-FFF2-40B4-BE49-F238E27FC236}">
                <a16:creationId xmlns:a16="http://schemas.microsoft.com/office/drawing/2014/main" id="{D02B200C-D5EB-4220-A1BC-90486265A9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992" y="1304281"/>
            <a:ext cx="293610" cy="293610"/>
          </a:xfrm>
          <a:prstGeom prst="rect">
            <a:avLst/>
          </a:prstGeom>
        </p:spPr>
      </p:pic>
      <p:pic>
        <p:nvPicPr>
          <p:cNvPr id="34" name="Рисунок 33" descr="Окно браузера">
            <a:extLst>
              <a:ext uri="{FF2B5EF4-FFF2-40B4-BE49-F238E27FC236}">
                <a16:creationId xmlns:a16="http://schemas.microsoft.com/office/drawing/2014/main" id="{18399624-6902-4CFC-A4B2-BDC992C03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2952" y="1299788"/>
            <a:ext cx="307155" cy="30715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441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</a:t>
            </a:r>
            <a:r>
              <a:rPr lang="ru-RU" spc="15" dirty="0"/>
              <a:t> </a:t>
            </a:r>
            <a:r>
              <a:rPr lang="ru-RU" spc="-10" dirty="0"/>
              <a:t>реализация механизма мониторинга</a:t>
            </a:r>
          </a:p>
          <a:p>
            <a:pPr marL="154305">
              <a:lnSpc>
                <a:spcPts val="1065"/>
              </a:lnSpc>
            </a:pPr>
            <a:r>
              <a:rPr lang="ru-RU" sz="900" spc="-50" dirty="0"/>
              <a:t>Интерфейс разработанной программы для мониторинга серверов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12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CDFE308-E356-4F78-B937-14C1A087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4" y="631825"/>
            <a:ext cx="2912936" cy="153395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643A256-EEF6-4674-A4B6-36A8C77D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821" y="1154150"/>
            <a:ext cx="2895053" cy="1523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/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Рисунок 11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Сортировка серверов по</a:t>
                </a:r>
              </a:p>
              <a:p>
                <a:r>
                  <a:rPr lang="ru-RU" sz="800" dirty="0"/>
                  <a:t>текущему количеству пользователей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/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/>
                  <a:t>Рисунок 12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Фильтрация серверов по</a:t>
                </a:r>
              </a:p>
              <a:p>
                <a:pPr algn="ctr"/>
                <a:r>
                  <a:rPr lang="ru-RU" sz="800" dirty="0"/>
                  <a:t>введенной строке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178045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6356"/>
            <a:ext cx="4208145" cy="4641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Тестирование</a:t>
            </a:r>
            <a:r>
              <a:rPr spc="-25" dirty="0"/>
              <a:t> </a:t>
            </a:r>
            <a:r>
              <a:rPr spc="-65" dirty="0"/>
              <a:t>ПО</a:t>
            </a:r>
            <a:r>
              <a:rPr spc="-20" dirty="0"/>
              <a:t> </a:t>
            </a:r>
            <a:r>
              <a:rPr spc="-75" dirty="0"/>
              <a:t>/</a:t>
            </a:r>
            <a:r>
              <a:rPr spc="-20" dirty="0"/>
              <a:t> </a:t>
            </a:r>
            <a:r>
              <a:rPr spc="-70" dirty="0"/>
              <a:t>Вычислительный</a:t>
            </a:r>
            <a:r>
              <a:rPr spc="-25" dirty="0"/>
              <a:t> </a:t>
            </a:r>
            <a:r>
              <a:rPr spc="-75" dirty="0"/>
              <a:t>эксперимент</a:t>
            </a:r>
            <a:r>
              <a:rPr spc="-25" dirty="0"/>
              <a:t> </a:t>
            </a:r>
            <a:r>
              <a:rPr spc="-75" dirty="0"/>
              <a:t>/</a:t>
            </a:r>
            <a:r>
              <a:rPr spc="-20" dirty="0"/>
              <a:t> </a:t>
            </a:r>
            <a:r>
              <a:rPr spc="-55" dirty="0"/>
              <a:t>Анализ</a:t>
            </a:r>
            <a:r>
              <a:rPr spc="-20" dirty="0"/>
              <a:t> </a:t>
            </a:r>
            <a:r>
              <a:rPr spc="-55" dirty="0"/>
              <a:t>результатов</a:t>
            </a:r>
          </a:p>
          <a:p>
            <a:pPr marL="12700" marR="758190" indent="141605">
              <a:lnSpc>
                <a:spcPts val="1090"/>
              </a:lnSpc>
              <a:spcBef>
                <a:spcPts val="15"/>
              </a:spcBef>
            </a:pPr>
            <a:r>
              <a:rPr sz="900" spc="-50" dirty="0"/>
              <a:t>Постановка</a:t>
            </a:r>
            <a:r>
              <a:rPr sz="900" spc="-25" dirty="0"/>
              <a:t> </a:t>
            </a:r>
            <a:r>
              <a:rPr sz="900" spc="-45" dirty="0"/>
              <a:t>задачи</a:t>
            </a:r>
            <a:r>
              <a:rPr sz="900" spc="-25" dirty="0"/>
              <a:t> </a:t>
            </a:r>
            <a:r>
              <a:rPr sz="900" spc="-60" dirty="0"/>
              <a:t>для</a:t>
            </a:r>
            <a:r>
              <a:rPr sz="900" spc="-25" dirty="0"/>
              <a:t> </a:t>
            </a:r>
            <a:r>
              <a:rPr sz="900" spc="-45" dirty="0"/>
              <a:t>проведения</a:t>
            </a:r>
            <a:r>
              <a:rPr sz="900" spc="-25" dirty="0"/>
              <a:t> </a:t>
            </a:r>
            <a:r>
              <a:rPr sz="900" spc="-50" dirty="0"/>
              <a:t>тестирования/вычислительного </a:t>
            </a:r>
            <a:r>
              <a:rPr sz="900" spc="-10" dirty="0"/>
              <a:t>экперимента/испытания)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7073" y="1109250"/>
            <a:ext cx="4676775" cy="11455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6055" marR="5080" indent="-115570">
              <a:lnSpc>
                <a:spcPct val="101000"/>
              </a:lnSpc>
              <a:spcBef>
                <a:spcPts val="85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представить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описания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тестовых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примеров,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включая: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входные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данные,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принципы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проведения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тестирования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(расчёта,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испытания)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и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указать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ожидаемый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результат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и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фактически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полученный.</a:t>
            </a:r>
            <a:endParaRPr sz="900" dirty="0">
              <a:latin typeface="Trebuchet MS"/>
              <a:cs typeface="Trebuchet MS"/>
            </a:endParaRP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Обязательно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включение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иллюстраций,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графических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результатов.</a:t>
            </a:r>
            <a:endParaRPr sz="900" dirty="0">
              <a:latin typeface="Trebuchet MS"/>
              <a:cs typeface="Trebuchet MS"/>
            </a:endParaRP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Допускается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включение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“скриншотов”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с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кратким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описанием.</a:t>
            </a:r>
            <a:endParaRPr sz="900" dirty="0">
              <a:latin typeface="Trebuchet MS"/>
              <a:cs typeface="Trebuchet MS"/>
            </a:endParaRP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z="900" spc="-25" dirty="0">
                <a:latin typeface="Trebuchet MS"/>
                <a:cs typeface="Trebuchet MS"/>
              </a:rPr>
              <a:t>...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165" dirty="0">
                <a:solidFill>
                  <a:srgbClr val="006CDC"/>
                </a:solidFill>
                <a:latin typeface="Cambria"/>
                <a:cs typeface="Cambria"/>
              </a:rPr>
              <a:t>→</a:t>
            </a:r>
            <a:r>
              <a:rPr sz="900" spc="315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Рекомендуемый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объём: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75" dirty="0">
                <a:latin typeface="Trebuchet MS"/>
                <a:cs typeface="Trebuchet MS"/>
              </a:rPr>
              <a:t>2-</a:t>
            </a:r>
            <a:r>
              <a:rPr sz="900" spc="-65" dirty="0">
                <a:latin typeface="Trebuchet MS"/>
                <a:cs typeface="Trebuchet MS"/>
              </a:rPr>
              <a:t>4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cлайда.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13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Выводы</a:t>
            </a:r>
            <a:r>
              <a:rPr spc="-50" dirty="0"/>
              <a:t> и</a:t>
            </a:r>
            <a:r>
              <a:rPr spc="-45" dirty="0"/>
              <a:t> </a:t>
            </a:r>
            <a:r>
              <a:rPr spc="-55" dirty="0"/>
              <a:t>заключение</a:t>
            </a:r>
          </a:p>
        </p:txBody>
      </p:sp>
      <p:sp>
        <p:nvSpPr>
          <p:cNvPr id="3" name="object 3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6055" marR="5080" indent="-115570">
              <a:lnSpc>
                <a:spcPct val="101000"/>
              </a:lnSpc>
              <a:spcBef>
                <a:spcPts val="85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pc="-70" dirty="0"/>
              <a:t>Выводы</a:t>
            </a:r>
            <a:r>
              <a:rPr spc="-15" dirty="0"/>
              <a:t> </a:t>
            </a:r>
            <a:r>
              <a:rPr spc="-35" dirty="0"/>
              <a:t>о</a:t>
            </a:r>
            <a:r>
              <a:rPr spc="-15" dirty="0"/>
              <a:t> </a:t>
            </a:r>
            <a:r>
              <a:rPr spc="-60" dirty="0"/>
              <a:t>проведённых</a:t>
            </a:r>
            <a:r>
              <a:rPr spc="-10" dirty="0"/>
              <a:t> </a:t>
            </a:r>
            <a:r>
              <a:rPr spc="-60" dirty="0"/>
              <a:t>работах/исследованиях</a:t>
            </a:r>
            <a:r>
              <a:rPr spc="-15" dirty="0"/>
              <a:t> </a:t>
            </a:r>
            <a:r>
              <a:rPr spc="-60" dirty="0"/>
              <a:t>представляются</a:t>
            </a:r>
            <a:r>
              <a:rPr spc="-10" dirty="0"/>
              <a:t> </a:t>
            </a:r>
            <a:r>
              <a:rPr spc="-50" dirty="0"/>
              <a:t>строго</a:t>
            </a:r>
            <a:r>
              <a:rPr spc="-15" dirty="0"/>
              <a:t> </a:t>
            </a:r>
            <a:r>
              <a:rPr spc="-30" dirty="0"/>
              <a:t>по</a:t>
            </a:r>
            <a:r>
              <a:rPr spc="-10" dirty="0"/>
              <a:t> </a:t>
            </a:r>
            <a:r>
              <a:rPr spc="-65" dirty="0"/>
              <a:t>пунктам</a:t>
            </a:r>
            <a:r>
              <a:rPr spc="-15" dirty="0"/>
              <a:t> </a:t>
            </a:r>
            <a:r>
              <a:rPr spc="-75" dirty="0"/>
              <a:t>в</a:t>
            </a:r>
            <a:r>
              <a:rPr spc="-15" dirty="0"/>
              <a:t> </a:t>
            </a:r>
            <a:r>
              <a:rPr spc="-25" dirty="0"/>
              <a:t>форме </a:t>
            </a:r>
            <a:r>
              <a:rPr spc="-50" dirty="0"/>
              <a:t>обоснованного</a:t>
            </a:r>
            <a:r>
              <a:rPr spc="-20" dirty="0"/>
              <a:t> </a:t>
            </a:r>
            <a:r>
              <a:rPr spc="-75" dirty="0"/>
              <a:t>результата,</a:t>
            </a:r>
            <a:r>
              <a:rPr spc="-20" dirty="0"/>
              <a:t> </a:t>
            </a:r>
            <a:r>
              <a:rPr spc="-40" dirty="0"/>
              <a:t>а</a:t>
            </a:r>
            <a:r>
              <a:rPr spc="-20" dirty="0"/>
              <a:t> </a:t>
            </a:r>
            <a:r>
              <a:rPr spc="-45" dirty="0"/>
              <a:t>не</a:t>
            </a:r>
            <a:r>
              <a:rPr spc="-20" dirty="0"/>
              <a:t> </a:t>
            </a:r>
            <a:r>
              <a:rPr spc="-75" dirty="0"/>
              <a:t>в</a:t>
            </a:r>
            <a:r>
              <a:rPr spc="-15" dirty="0"/>
              <a:t> </a:t>
            </a:r>
            <a:r>
              <a:rPr spc="-60" dirty="0"/>
              <a:t>форме</a:t>
            </a:r>
            <a:r>
              <a:rPr spc="-20" dirty="0"/>
              <a:t> </a:t>
            </a:r>
            <a:r>
              <a:rPr spc="-10" dirty="0"/>
              <a:t>констатации.</a:t>
            </a: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pc="-50" dirty="0"/>
              <a:t>Не</a:t>
            </a:r>
            <a:r>
              <a:rPr spc="-25" dirty="0"/>
              <a:t> </a:t>
            </a:r>
            <a:r>
              <a:rPr spc="-60" dirty="0"/>
              <a:t>«Получены</a:t>
            </a:r>
            <a:r>
              <a:rPr spc="-20" dirty="0"/>
              <a:t> </a:t>
            </a:r>
            <a:r>
              <a:rPr spc="-70" dirty="0"/>
              <a:t>результаты</a:t>
            </a:r>
            <a:r>
              <a:rPr spc="-20" dirty="0"/>
              <a:t> </a:t>
            </a:r>
            <a:r>
              <a:rPr spc="-140" dirty="0"/>
              <a:t>...»,</a:t>
            </a:r>
            <a:r>
              <a:rPr spc="-20" dirty="0"/>
              <a:t> </a:t>
            </a:r>
            <a:r>
              <a:rPr spc="-40" dirty="0"/>
              <a:t>а</a:t>
            </a:r>
            <a:r>
              <a:rPr spc="-20" dirty="0"/>
              <a:t> </a:t>
            </a:r>
            <a:r>
              <a:rPr spc="-55" dirty="0"/>
              <a:t>«Полученные</a:t>
            </a:r>
            <a:r>
              <a:rPr spc="-20" dirty="0"/>
              <a:t> </a:t>
            </a:r>
            <a:r>
              <a:rPr spc="-70" dirty="0"/>
              <a:t>результаты</a:t>
            </a:r>
            <a:r>
              <a:rPr spc="-20" dirty="0"/>
              <a:t> </a:t>
            </a:r>
            <a:r>
              <a:rPr spc="-60" dirty="0"/>
              <a:t>показали,</a:t>
            </a:r>
            <a:r>
              <a:rPr spc="-20" dirty="0"/>
              <a:t> </a:t>
            </a:r>
            <a:r>
              <a:rPr spc="-55" dirty="0"/>
              <a:t>что</a:t>
            </a:r>
            <a:r>
              <a:rPr spc="-20" dirty="0"/>
              <a:t> ...»</a:t>
            </a: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pc="-50" dirty="0"/>
              <a:t>Не</a:t>
            </a:r>
            <a:r>
              <a:rPr spc="-20" dirty="0"/>
              <a:t> </a:t>
            </a:r>
            <a:r>
              <a:rPr spc="-50" dirty="0"/>
              <a:t>«Разработана</a:t>
            </a:r>
            <a:r>
              <a:rPr spc="-15" dirty="0"/>
              <a:t> </a:t>
            </a:r>
            <a:r>
              <a:rPr spc="-45" dirty="0"/>
              <a:t>база</a:t>
            </a:r>
            <a:r>
              <a:rPr spc="-20" dirty="0"/>
              <a:t> </a:t>
            </a:r>
            <a:r>
              <a:rPr spc="-70" dirty="0"/>
              <a:t>данных</a:t>
            </a:r>
            <a:r>
              <a:rPr spc="-15" dirty="0"/>
              <a:t> </a:t>
            </a:r>
            <a:r>
              <a:rPr spc="-140" dirty="0"/>
              <a:t>...»,</a:t>
            </a:r>
            <a:r>
              <a:rPr spc="-15" dirty="0"/>
              <a:t> </a:t>
            </a:r>
            <a:r>
              <a:rPr spc="-40" dirty="0"/>
              <a:t>а</a:t>
            </a:r>
            <a:r>
              <a:rPr spc="-20" dirty="0"/>
              <a:t> </a:t>
            </a:r>
            <a:r>
              <a:rPr spc="-50" dirty="0"/>
              <a:t>«Разработанная</a:t>
            </a:r>
            <a:r>
              <a:rPr spc="-15" dirty="0"/>
              <a:t> </a:t>
            </a:r>
            <a:r>
              <a:rPr spc="-45" dirty="0"/>
              <a:t>база</a:t>
            </a:r>
            <a:r>
              <a:rPr spc="-15" dirty="0"/>
              <a:t> </a:t>
            </a:r>
            <a:r>
              <a:rPr spc="-70" dirty="0"/>
              <a:t>данных</a:t>
            </a:r>
            <a:r>
              <a:rPr spc="-20" dirty="0"/>
              <a:t> </a:t>
            </a:r>
            <a:r>
              <a:rPr spc="-55" dirty="0"/>
              <a:t>позволила</a:t>
            </a:r>
            <a:r>
              <a:rPr spc="-15" dirty="0"/>
              <a:t> </a:t>
            </a:r>
            <a:r>
              <a:rPr spc="-155" dirty="0"/>
              <a:t>...</a:t>
            </a:r>
            <a:r>
              <a:rPr spc="-15" dirty="0"/>
              <a:t> </a:t>
            </a:r>
            <a:r>
              <a:rPr spc="-50" dirty="0"/>
              <a:t>»</a:t>
            </a: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pc="-60" dirty="0"/>
              <a:t>Проведённые</a:t>
            </a:r>
            <a:r>
              <a:rPr spc="20" dirty="0"/>
              <a:t> </a:t>
            </a:r>
            <a:r>
              <a:rPr spc="-70" dirty="0"/>
              <a:t>вычислительные</a:t>
            </a:r>
            <a:r>
              <a:rPr spc="20" dirty="0"/>
              <a:t> </a:t>
            </a:r>
            <a:r>
              <a:rPr spc="-65" dirty="0"/>
              <a:t>эксперименты</a:t>
            </a:r>
            <a:r>
              <a:rPr spc="25" dirty="0"/>
              <a:t> </a:t>
            </a:r>
            <a:r>
              <a:rPr spc="-55" dirty="0"/>
              <a:t>доказали</a:t>
            </a:r>
            <a:r>
              <a:rPr spc="20" dirty="0"/>
              <a:t> </a:t>
            </a:r>
            <a:r>
              <a:rPr spc="-55" dirty="0"/>
              <a:t>эффективность</a:t>
            </a:r>
            <a:r>
              <a:rPr spc="25" dirty="0"/>
              <a:t> </a:t>
            </a:r>
            <a:r>
              <a:rPr spc="-25" dirty="0"/>
              <a:t>...</a:t>
            </a:r>
          </a:p>
          <a:p>
            <a:pPr marL="186690" indent="-115570">
              <a:lnSpc>
                <a:spcPct val="100000"/>
              </a:lnSpc>
              <a:spcBef>
                <a:spcPts val="309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pc="-45" dirty="0"/>
              <a:t>Показано</a:t>
            </a:r>
            <a:r>
              <a:rPr spc="-30" dirty="0"/>
              <a:t> </a:t>
            </a:r>
            <a:r>
              <a:rPr spc="-155" dirty="0"/>
              <a:t>...,</a:t>
            </a:r>
            <a:r>
              <a:rPr spc="-30" dirty="0"/>
              <a:t> </a:t>
            </a:r>
            <a:r>
              <a:rPr spc="-55" dirty="0"/>
              <a:t>что</a:t>
            </a:r>
            <a:r>
              <a:rPr spc="-25" dirty="0"/>
              <a:t> ...</a:t>
            </a:r>
          </a:p>
          <a:p>
            <a:pPr marL="186690" indent="-115570">
              <a:lnSpc>
                <a:spcPct val="100000"/>
              </a:lnSpc>
              <a:spcBef>
                <a:spcPts val="309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pc="-60" dirty="0"/>
              <a:t>Проведены</a:t>
            </a:r>
            <a:r>
              <a:rPr spc="-35" dirty="0"/>
              <a:t> </a:t>
            </a:r>
            <a:r>
              <a:rPr spc="-155" dirty="0"/>
              <a:t>...,</a:t>
            </a:r>
            <a:r>
              <a:rPr spc="-30" dirty="0"/>
              <a:t> </a:t>
            </a:r>
            <a:r>
              <a:rPr spc="-55" dirty="0"/>
              <a:t>что</a:t>
            </a:r>
            <a:r>
              <a:rPr spc="-30" dirty="0"/>
              <a:t> </a:t>
            </a:r>
            <a:r>
              <a:rPr spc="-45" dirty="0"/>
              <a:t>показало</a:t>
            </a:r>
            <a:r>
              <a:rPr spc="-30" dirty="0"/>
              <a:t> </a:t>
            </a:r>
            <a:r>
              <a:rPr spc="-25" dirty="0"/>
              <a:t>...</a:t>
            </a: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i="0" spc="165" dirty="0">
                <a:solidFill>
                  <a:srgbClr val="006CDC"/>
                </a:solidFill>
                <a:latin typeface="Cambria"/>
                <a:cs typeface="Cambria"/>
              </a:rPr>
              <a:t>→</a:t>
            </a:r>
            <a:r>
              <a:rPr i="0" spc="310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i="0" spc="-65" dirty="0">
                <a:solidFill>
                  <a:srgbClr val="000000"/>
                </a:solidFill>
                <a:latin typeface="Trebuchet MS"/>
                <a:cs typeface="Trebuchet MS"/>
              </a:rPr>
              <a:t>Рекомендуемый</a:t>
            </a:r>
            <a:r>
              <a:rPr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85" dirty="0">
                <a:solidFill>
                  <a:srgbClr val="000000"/>
                </a:solidFill>
                <a:latin typeface="Trebuchet MS"/>
                <a:cs typeface="Trebuchet MS"/>
              </a:rPr>
              <a:t>объём:</a:t>
            </a:r>
            <a:r>
              <a:rPr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55" dirty="0">
                <a:solidFill>
                  <a:srgbClr val="000000"/>
                </a:solidFill>
                <a:latin typeface="Trebuchet MS"/>
                <a:cs typeface="Trebuchet MS"/>
              </a:rPr>
              <a:t>строго</a:t>
            </a:r>
            <a:r>
              <a:rPr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150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10" dirty="0">
                <a:solidFill>
                  <a:srgbClr val="000000"/>
                </a:solidFill>
                <a:latin typeface="Trebuchet MS"/>
                <a:cs typeface="Trebuchet MS"/>
              </a:rPr>
              <a:t>cлайд.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14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6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4359" y="366682"/>
            <a:ext cx="2225598" cy="28733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567" y="935299"/>
            <a:ext cx="24130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1700" b="1" spc="-25" dirty="0">
                <a:solidFill>
                  <a:srgbClr val="FFFFFF"/>
                </a:solidFill>
                <a:latin typeface="Arial"/>
                <a:cs typeface="Arial"/>
              </a:rPr>
              <a:t>Спасибо </a:t>
            </a:r>
            <a:r>
              <a:rPr lang="ru-RU" sz="1700" b="1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17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u-RU" sz="1700" b="1" spc="-10" dirty="0">
                <a:solidFill>
                  <a:srgbClr val="FFFFFF"/>
                </a:solidFill>
                <a:latin typeface="Arial"/>
                <a:cs typeface="Arial"/>
              </a:rPr>
              <a:t>внимание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326765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sz="900" spc="-50" dirty="0"/>
              <a:t>Описание</a:t>
            </a:r>
            <a:r>
              <a:rPr sz="900" spc="-10" dirty="0"/>
              <a:t> </a:t>
            </a:r>
            <a:r>
              <a:rPr sz="900" spc="-55" dirty="0"/>
              <a:t>предметной</a:t>
            </a:r>
            <a:r>
              <a:rPr sz="900" spc="-10" dirty="0"/>
              <a:t> </a:t>
            </a:r>
            <a:r>
              <a:rPr sz="900" spc="-65" dirty="0"/>
              <a:t>области,</a:t>
            </a:r>
            <a:r>
              <a:rPr sz="900" spc="-10" dirty="0"/>
              <a:t> </a:t>
            </a:r>
            <a:r>
              <a:rPr sz="900" spc="-40" dirty="0"/>
              <a:t>анализ</a:t>
            </a:r>
            <a:r>
              <a:rPr sz="900" spc="-10" dirty="0"/>
              <a:t> </a:t>
            </a:r>
            <a:r>
              <a:rPr sz="900" spc="-60" dirty="0"/>
              <a:t>её</a:t>
            </a:r>
            <a:r>
              <a:rPr sz="900" spc="-10" dirty="0"/>
              <a:t> </a:t>
            </a:r>
            <a:r>
              <a:rPr sz="900" spc="-55" dirty="0"/>
              <a:t>развития,</a:t>
            </a:r>
            <a:r>
              <a:rPr sz="900" spc="-10" dirty="0"/>
              <a:t> </a:t>
            </a:r>
            <a:r>
              <a:rPr sz="900" spc="-45" dirty="0"/>
              <a:t>актуальность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48173" y="2800171"/>
            <a:ext cx="222250" cy="1168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2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16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4509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lang="ru-RU" sz="900" spc="-50" dirty="0"/>
              <a:t>Подходы к масштабируемому запуску серверов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48173" y="2800171"/>
            <a:ext cx="222250" cy="1168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3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16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935" y="817002"/>
            <a:ext cx="5177790" cy="1445260"/>
            <a:chOff x="165200" y="816165"/>
            <a:chExt cx="5177790" cy="1445260"/>
          </a:xfrm>
        </p:grpSpPr>
        <p:sp>
          <p:nvSpPr>
            <p:cNvPr id="3" name="object 3"/>
            <p:cNvSpPr/>
            <p:nvPr/>
          </p:nvSpPr>
          <p:spPr>
            <a:xfrm>
              <a:off x="165200" y="816165"/>
              <a:ext cx="5177790" cy="177800"/>
            </a:xfrm>
            <a:custGeom>
              <a:avLst/>
              <a:gdLst/>
              <a:ahLst/>
              <a:cxnLst/>
              <a:rect l="l" t="t" r="r" b="b"/>
              <a:pathLst>
                <a:path w="5177790" h="177800">
                  <a:moveTo>
                    <a:pt x="512686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7659"/>
                  </a:lnTo>
                  <a:lnTo>
                    <a:pt x="5177663" y="177659"/>
                  </a:lnTo>
                  <a:lnTo>
                    <a:pt x="5177663" y="50800"/>
                  </a:lnTo>
                  <a:lnTo>
                    <a:pt x="5173654" y="31075"/>
                  </a:lnTo>
                  <a:lnTo>
                    <a:pt x="5162740" y="14922"/>
                  </a:lnTo>
                  <a:lnTo>
                    <a:pt x="5146587" y="4008"/>
                  </a:lnTo>
                  <a:lnTo>
                    <a:pt x="5126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00" y="981163"/>
              <a:ext cx="5177663" cy="506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188" y="1025461"/>
              <a:ext cx="5177790" cy="575945"/>
            </a:xfrm>
            <a:custGeom>
              <a:avLst/>
              <a:gdLst/>
              <a:ahLst/>
              <a:cxnLst/>
              <a:rect l="l" t="t" r="r" b="b"/>
              <a:pathLst>
                <a:path w="5177790" h="575944">
                  <a:moveTo>
                    <a:pt x="5177663" y="457060"/>
                  </a:moveTo>
                  <a:lnTo>
                    <a:pt x="5173662" y="437337"/>
                  </a:lnTo>
                  <a:lnTo>
                    <a:pt x="5162740" y="421182"/>
                  </a:lnTo>
                  <a:lnTo>
                    <a:pt x="5146599" y="410273"/>
                  </a:lnTo>
                  <a:lnTo>
                    <a:pt x="5126863" y="406260"/>
                  </a:lnTo>
                  <a:lnTo>
                    <a:pt x="50800" y="406260"/>
                  </a:lnTo>
                  <a:lnTo>
                    <a:pt x="31076" y="410273"/>
                  </a:lnTo>
                  <a:lnTo>
                    <a:pt x="14922" y="421182"/>
                  </a:lnTo>
                  <a:lnTo>
                    <a:pt x="4013" y="437337"/>
                  </a:lnTo>
                  <a:lnTo>
                    <a:pt x="0" y="457060"/>
                  </a:lnTo>
                  <a:lnTo>
                    <a:pt x="0" y="575322"/>
                  </a:lnTo>
                  <a:lnTo>
                    <a:pt x="5177663" y="575322"/>
                  </a:lnTo>
                  <a:lnTo>
                    <a:pt x="5177663" y="457060"/>
                  </a:lnTo>
                  <a:close/>
                </a:path>
                <a:path w="5177790" h="575944">
                  <a:moveTo>
                    <a:pt x="5177663" y="0"/>
                  </a:moveTo>
                  <a:lnTo>
                    <a:pt x="0" y="0"/>
                  </a:lnTo>
                  <a:lnTo>
                    <a:pt x="0" y="266903"/>
                  </a:lnTo>
                  <a:lnTo>
                    <a:pt x="4013" y="286639"/>
                  </a:lnTo>
                  <a:lnTo>
                    <a:pt x="14922" y="302793"/>
                  </a:lnTo>
                  <a:lnTo>
                    <a:pt x="31076" y="313702"/>
                  </a:lnTo>
                  <a:lnTo>
                    <a:pt x="50800" y="317715"/>
                  </a:lnTo>
                  <a:lnTo>
                    <a:pt x="5126863" y="317715"/>
                  </a:lnTo>
                  <a:lnTo>
                    <a:pt x="5146599" y="313702"/>
                  </a:lnTo>
                  <a:lnTo>
                    <a:pt x="5162740" y="302793"/>
                  </a:lnTo>
                  <a:lnTo>
                    <a:pt x="5173662" y="286639"/>
                  </a:lnTo>
                  <a:lnTo>
                    <a:pt x="5177663" y="266903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0" y="1588134"/>
              <a:ext cx="5177663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188" y="1632407"/>
              <a:ext cx="5177790" cy="600710"/>
            </a:xfrm>
            <a:custGeom>
              <a:avLst/>
              <a:gdLst/>
              <a:ahLst/>
              <a:cxnLst/>
              <a:rect l="l" t="t" r="r" b="b"/>
              <a:pathLst>
                <a:path w="5177790" h="600710">
                  <a:moveTo>
                    <a:pt x="5177663" y="455714"/>
                  </a:moveTo>
                  <a:lnTo>
                    <a:pt x="5173662" y="435991"/>
                  </a:lnTo>
                  <a:lnTo>
                    <a:pt x="5162740" y="419836"/>
                  </a:lnTo>
                  <a:lnTo>
                    <a:pt x="5146599" y="408927"/>
                  </a:lnTo>
                  <a:lnTo>
                    <a:pt x="5126863" y="404914"/>
                  </a:lnTo>
                  <a:lnTo>
                    <a:pt x="50800" y="404914"/>
                  </a:lnTo>
                  <a:lnTo>
                    <a:pt x="31076" y="408927"/>
                  </a:lnTo>
                  <a:lnTo>
                    <a:pt x="14922" y="419836"/>
                  </a:lnTo>
                  <a:lnTo>
                    <a:pt x="4013" y="435991"/>
                  </a:lnTo>
                  <a:lnTo>
                    <a:pt x="0" y="455714"/>
                  </a:lnTo>
                  <a:lnTo>
                    <a:pt x="0" y="600163"/>
                  </a:lnTo>
                  <a:lnTo>
                    <a:pt x="5177663" y="600163"/>
                  </a:lnTo>
                  <a:lnTo>
                    <a:pt x="5177663" y="455714"/>
                  </a:lnTo>
                  <a:close/>
                </a:path>
                <a:path w="5177790" h="600710">
                  <a:moveTo>
                    <a:pt x="5177663" y="0"/>
                  </a:moveTo>
                  <a:lnTo>
                    <a:pt x="0" y="0"/>
                  </a:lnTo>
                  <a:lnTo>
                    <a:pt x="0" y="265544"/>
                  </a:lnTo>
                  <a:lnTo>
                    <a:pt x="4013" y="285280"/>
                  </a:lnTo>
                  <a:lnTo>
                    <a:pt x="14922" y="301434"/>
                  </a:lnTo>
                  <a:lnTo>
                    <a:pt x="31076" y="312343"/>
                  </a:lnTo>
                  <a:lnTo>
                    <a:pt x="50800" y="316357"/>
                  </a:lnTo>
                  <a:lnTo>
                    <a:pt x="5126863" y="316357"/>
                  </a:lnTo>
                  <a:lnTo>
                    <a:pt x="5146599" y="312343"/>
                  </a:lnTo>
                  <a:lnTo>
                    <a:pt x="5162740" y="301434"/>
                  </a:lnTo>
                  <a:lnTo>
                    <a:pt x="5173662" y="285280"/>
                  </a:lnTo>
                  <a:lnTo>
                    <a:pt x="5177663" y="26554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1876425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60" dirty="0"/>
              <a:t>Постановка</a:t>
            </a:r>
            <a:r>
              <a:rPr spc="-30" dirty="0"/>
              <a:t> </a:t>
            </a:r>
            <a:r>
              <a:rPr spc="-10" dirty="0"/>
              <a:t>задачи</a:t>
            </a:r>
          </a:p>
          <a:p>
            <a:pPr marL="154305">
              <a:lnSpc>
                <a:spcPts val="1065"/>
              </a:lnSpc>
            </a:pPr>
            <a:r>
              <a:rPr sz="900" spc="-55" dirty="0"/>
              <a:t>Концептуальная</a:t>
            </a:r>
            <a:r>
              <a:rPr sz="900" spc="40" dirty="0"/>
              <a:t> </a:t>
            </a:r>
            <a:r>
              <a:rPr sz="900" spc="-50" dirty="0"/>
              <a:t>постановка</a:t>
            </a:r>
            <a:r>
              <a:rPr sz="900" spc="45" dirty="0"/>
              <a:t> </a:t>
            </a:r>
            <a:r>
              <a:rPr sz="900" spc="-30" dirty="0"/>
              <a:t>задачи</a:t>
            </a:r>
            <a:endParaRPr sz="900" dirty="0"/>
          </a:p>
        </p:txBody>
      </p:sp>
      <p:sp>
        <p:nvSpPr>
          <p:cNvPr id="10" name="object 10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8105" y="507774"/>
            <a:ext cx="4887595" cy="9404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spc="-75" dirty="0">
                <a:solidFill>
                  <a:srgbClr val="3333B2"/>
                </a:solidFill>
                <a:latin typeface="Trebuchet MS"/>
                <a:cs typeface="Trebuchet MS"/>
              </a:rPr>
              <a:t>Объект</a:t>
            </a:r>
            <a:r>
              <a:rPr sz="1000" spc="-30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исследований</a:t>
            </a:r>
            <a:endParaRPr sz="1000" dirty="0">
              <a:latin typeface="Trebuchet MS"/>
              <a:cs typeface="Trebuchet MS"/>
            </a:endParaRPr>
          </a:p>
          <a:p>
            <a:pPr marL="12700" marR="637540">
              <a:lnSpc>
                <a:spcPct val="101000"/>
              </a:lnSpc>
              <a:spcBef>
                <a:spcPts val="365"/>
              </a:spcBef>
            </a:pPr>
            <a:r>
              <a:rPr lang="ru-RU" sz="900" dirty="0"/>
              <a:t>Распределённая система управления процессами запущенных серверов</a:t>
            </a:r>
            <a:endParaRPr lang="en-US" sz="900" dirty="0"/>
          </a:p>
          <a:p>
            <a:pPr marL="12700" marR="637540">
              <a:lnSpc>
                <a:spcPct val="101000"/>
              </a:lnSpc>
              <a:spcBef>
                <a:spcPts val="365"/>
              </a:spcBef>
            </a:pPr>
            <a:r>
              <a:rPr sz="1000" spc="-65" dirty="0" err="1">
                <a:solidFill>
                  <a:srgbClr val="3333B2"/>
                </a:solidFill>
                <a:latin typeface="Trebuchet MS"/>
                <a:cs typeface="Trebuchet MS"/>
              </a:rPr>
              <a:t>Цель</a:t>
            </a:r>
            <a:r>
              <a:rPr sz="1000" spc="-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исследования</a:t>
            </a:r>
            <a:endParaRPr sz="1000" dirty="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  <a:spcBef>
                <a:spcPts val="355"/>
              </a:spcBef>
            </a:pPr>
            <a:r>
              <a:rPr lang="ru-RU" sz="900" dirty="0"/>
              <a:t>Разработать распределённую систему для автоматизированного запуска, мониторинга и управления выделенными серверами</a:t>
            </a:r>
            <a:r>
              <a:rPr lang="en-US" sz="900" dirty="0"/>
              <a:t> Unreal Engine 4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200" y="2219909"/>
            <a:ext cx="5177663" cy="5060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5085" y="1518389"/>
            <a:ext cx="4920615" cy="16555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9685">
              <a:spcBef>
                <a:spcPts val="409"/>
              </a:spcBef>
              <a:buClr>
                <a:srgbClr val="3333B2"/>
              </a:buClr>
              <a:tabLst>
                <a:tab pos="141605" algn="l"/>
              </a:tabLst>
            </a:pPr>
            <a:r>
              <a:rPr lang="ru-RU" sz="900" spc="-55" dirty="0">
                <a:solidFill>
                  <a:srgbClr val="3333B2"/>
                </a:solidFill>
                <a:latin typeface="Trebuchet MS"/>
                <a:cs typeface="Trebuchet MS"/>
              </a:rPr>
              <a:t>Поставленные задачи</a:t>
            </a:r>
            <a:endParaRPr lang="ru-RU" sz="900" i="1" spc="-55" dirty="0">
              <a:solidFill>
                <a:srgbClr val="7F7F7F"/>
              </a:solidFill>
              <a:latin typeface="Trebuchet MS"/>
              <a:cs typeface="Trebuchet MS"/>
            </a:endParaRPr>
          </a:p>
          <a:p>
            <a:pPr marL="141605" indent="-12192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Проанализировать существующие подходы и решения в области распределённых серверов, выявить их преимущества и недостатки.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41605" indent="-12192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lang="ru-RU" sz="9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Разработать архитектуру распределённого приложения</a:t>
            </a:r>
            <a:r>
              <a:rPr lang="en-US" sz="9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;</a:t>
            </a:r>
            <a:endParaRPr lang="ru-RU" sz="900" spc="-6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Реализовать механизм коммуникации между компонентами системы, обеспечивающий минимальную задержку и накладные расходы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;</a:t>
            </a: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Реализовать механизм мониторинга и управления запущенными серверами в реальном времени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</a:rPr>
              <a:t>;</a:t>
            </a: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Провести тестирование и анализ производительности и отказоустойчивости разработанной системы.</a:t>
            </a:r>
            <a:endParaRPr lang="ru-RU" sz="9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2023" y="2795236"/>
            <a:ext cx="2000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6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16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2223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Описание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5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B1AFD-2162-4530-B9BE-22FCE3DAD29F}"/>
              </a:ext>
            </a:extLst>
          </p:cNvPr>
          <p:cNvSpPr txBox="1"/>
          <p:nvPr/>
        </p:nvSpPr>
        <p:spPr>
          <a:xfrm>
            <a:off x="3212492" y="2704701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7. Схема архитектуры</a:t>
            </a:r>
          </a:p>
          <a:p>
            <a:pPr algn="ctr"/>
            <a:r>
              <a:rPr lang="ru-RU" sz="700" dirty="0"/>
              <a:t>распределенной сетевой системы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383C95C-B975-41FC-9BA1-2B13C633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707514"/>
            <a:ext cx="2191702" cy="190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8169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2223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Сетевое взаимодействие с клиентом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6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DAB402-B032-4171-8FDE-305B23A821E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6" y="646860"/>
            <a:ext cx="3640607" cy="21533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9B1AFD-2162-4530-B9BE-22FCE3DAD29F}"/>
              </a:ext>
            </a:extLst>
          </p:cNvPr>
          <p:cNvSpPr txBox="1"/>
          <p:nvPr/>
        </p:nvSpPr>
        <p:spPr>
          <a:xfrm>
            <a:off x="1621978" y="2800058"/>
            <a:ext cx="25218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8. Схема обратного сетевого взаимодействия</a:t>
            </a:r>
            <a:endParaRPr lang="en-US" sz="700" dirty="0"/>
          </a:p>
          <a:p>
            <a:pPr algn="ctr"/>
            <a:r>
              <a:rPr lang="en-US" sz="700" dirty="0"/>
              <a:t>A) </a:t>
            </a:r>
            <a:r>
              <a:rPr lang="ru-RU" sz="700" dirty="0"/>
              <a:t>Напрямую с клиентом</a:t>
            </a:r>
            <a:r>
              <a:rPr lang="en-US" sz="700" dirty="0"/>
              <a:t>;</a:t>
            </a:r>
            <a:r>
              <a:rPr lang="ru-RU" sz="700" dirty="0"/>
              <a:t> </a:t>
            </a:r>
            <a:endParaRPr lang="en-US" sz="700" dirty="0"/>
          </a:p>
          <a:p>
            <a:pPr algn="ctr"/>
            <a:r>
              <a:rPr lang="ru-RU" sz="700" dirty="0"/>
              <a:t>Б) Через менеджер серверов</a:t>
            </a:r>
            <a:r>
              <a:rPr lang="en-US" sz="700" dirty="0"/>
              <a:t>.</a:t>
            </a:r>
            <a:endParaRPr lang="ru-RU" sz="700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935990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sz="900" spc="-10" dirty="0"/>
              <a:t>Описание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7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F95533-4F09-426A-9D53-4D518B4E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89" y="663939"/>
            <a:ext cx="3918822" cy="202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AEFEEB-FB16-42F9-9E08-00410B254A7B}"/>
              </a:ext>
            </a:extLst>
          </p:cNvPr>
          <p:cNvSpPr txBox="1"/>
          <p:nvPr/>
        </p:nvSpPr>
        <p:spPr>
          <a:xfrm>
            <a:off x="1770263" y="272031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9. </a:t>
            </a:r>
            <a:r>
              <a:rPr lang="en-US" sz="700" dirty="0"/>
              <a:t>UML-</a:t>
            </a:r>
            <a:r>
              <a:rPr lang="ru-RU" sz="700" dirty="0"/>
              <a:t>диаграмма последовательности</a:t>
            </a:r>
          </a:p>
          <a:p>
            <a:pPr algn="ctr"/>
            <a:r>
              <a:rPr lang="ru-RU" sz="700" dirty="0"/>
              <a:t>успешного сценария использования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8841973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679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Сериализация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Описание проблемы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8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8BA9F-85A3-4676-8F1D-3C490EF38AD5}"/>
              </a:ext>
            </a:extLst>
          </p:cNvPr>
          <p:cNvSpPr txBox="1"/>
          <p:nvPr/>
        </p:nvSpPr>
        <p:spPr>
          <a:xfrm>
            <a:off x="587348" y="1155077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Строковая сериализация</a:t>
            </a:r>
          </a:p>
          <a:p>
            <a:pPr algn="ctr"/>
            <a:r>
              <a:rPr lang="ru-RU" sz="1000" dirty="0"/>
              <a:t>(</a:t>
            </a:r>
            <a:r>
              <a:rPr lang="en-US" sz="1000" dirty="0"/>
              <a:t>JSON, CSV, XML)</a:t>
            </a:r>
            <a:endParaRPr lang="ru-RU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F896C-FD29-466F-8AAC-76CC266F4490}"/>
              </a:ext>
            </a:extLst>
          </p:cNvPr>
          <p:cNvSpPr txBox="1"/>
          <p:nvPr/>
        </p:nvSpPr>
        <p:spPr>
          <a:xfrm>
            <a:off x="3490171" y="1169828"/>
            <a:ext cx="1638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Бинарная сериализация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FC22E-4828-4480-BBF4-1E90FE39317D}"/>
              </a:ext>
            </a:extLst>
          </p:cNvPr>
          <p:cNvSpPr txBox="1"/>
          <p:nvPr/>
        </p:nvSpPr>
        <p:spPr>
          <a:xfrm>
            <a:off x="237382" y="614166"/>
            <a:ext cx="3563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Сетевая передача требует сериализации структур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9F20D-18CE-4668-91D2-CB56A9354A4B}"/>
              </a:ext>
            </a:extLst>
          </p:cNvPr>
          <p:cNvSpPr txBox="1"/>
          <p:nvPr/>
        </p:nvSpPr>
        <p:spPr>
          <a:xfrm>
            <a:off x="301278" y="875776"/>
            <a:ext cx="1584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Два основных подхода: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5CE5C-53BC-4C17-88FD-C80D32C97FDC}"/>
              </a:ext>
            </a:extLst>
          </p:cNvPr>
          <p:cNvSpPr txBox="1"/>
          <p:nvPr/>
        </p:nvSpPr>
        <p:spPr>
          <a:xfrm>
            <a:off x="399798" y="1622425"/>
            <a:ext cx="2063385" cy="1041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Работает с данными в понятном</a:t>
            </a:r>
            <a:br>
              <a:rPr lang="ru-RU" sz="700" dirty="0"/>
            </a:br>
            <a:r>
              <a:rPr lang="ru-RU" sz="700" dirty="0"/>
              <a:t>для человека представлении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Не требует сложной программной</a:t>
            </a:r>
            <a:br>
              <a:rPr lang="ru-RU" sz="700" dirty="0"/>
            </a:br>
            <a:r>
              <a:rPr lang="ru-RU" sz="700" dirty="0"/>
              <a:t>реализации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Обладает низкой производительностью</a:t>
            </a:r>
            <a:r>
              <a:rPr lang="en-US" sz="700" dirty="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6A4C22-05FF-4200-B9E5-24440DBCCE04}"/>
              </a:ext>
            </a:extLst>
          </p:cNvPr>
          <p:cNvSpPr txBox="1"/>
          <p:nvPr/>
        </p:nvSpPr>
        <p:spPr>
          <a:xfrm>
            <a:off x="2882900" y="1644179"/>
            <a:ext cx="2544286" cy="718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Позволяет сократить объем передаваемых данных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Требует согласованной структуры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Создает более сложную программную реализацию,</a:t>
            </a:r>
            <a:br>
              <a:rPr lang="ru-RU" sz="700" dirty="0"/>
            </a:br>
            <a:r>
              <a:rPr lang="ru-RU" sz="700" dirty="0"/>
              <a:t>требующую контроля.</a:t>
            </a:r>
          </a:p>
        </p:txBody>
      </p:sp>
    </p:spTree>
    <p:extLst>
      <p:ext uri="{BB962C8B-B14F-4D97-AF65-F5344CB8AC3E}">
        <p14:creationId xmlns:p14="http://schemas.microsoft.com/office/powerpoint/2010/main" val="387633013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9844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Сериализация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Пример данных сетевого пакета для сериализации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9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DC3A0-A76E-4C1D-843C-6FA8036BA2F7}"/>
              </a:ext>
            </a:extLst>
          </p:cNvPr>
          <p:cNvSpPr txBox="1"/>
          <p:nvPr/>
        </p:nvSpPr>
        <p:spPr>
          <a:xfrm>
            <a:off x="901700" y="860425"/>
            <a:ext cx="305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REGISTER_SERVER,uri=127.0.0.1:7777,uuid=01234567-89ab-cdef-0123-456789abcdef,current_players=10,max_players=20,state=MATCH_IN_PROGRESS</a:t>
            </a:r>
            <a:endParaRPr lang="ru-RU" sz="600" dirty="0"/>
          </a:p>
        </p:txBody>
      </p:sp>
    </p:spTree>
    <p:extLst>
      <p:ext uri="{BB962C8B-B14F-4D97-AF65-F5344CB8AC3E}">
        <p14:creationId xmlns:p14="http://schemas.microsoft.com/office/powerpoint/2010/main" val="174520537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1104</Words>
  <Application>Microsoft Office PowerPoint</Application>
  <PresentationFormat>Произвольный</PresentationFormat>
  <Paragraphs>165</Paragraphs>
  <Slides>15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Trebuchet MS</vt:lpstr>
      <vt:lpstr>Wingdings</vt:lpstr>
      <vt:lpstr>Office Theme</vt:lpstr>
      <vt:lpstr>Московский государственный технический университет имени Н.Э. Баумана</vt:lpstr>
      <vt:lpstr>Введение Описание предметной области, анализ её развития, актуальность</vt:lpstr>
      <vt:lpstr>Введение Подходы к масштабируемому запуску серверов</vt:lpstr>
      <vt:lpstr>Постановка задачи Концептуальная постановка задачи</vt:lpstr>
      <vt:lpstr>Архитектура ПО Описание</vt:lpstr>
      <vt:lpstr>Архитектура ПО Сетевое взаимодействие с клиентом</vt:lpstr>
      <vt:lpstr>Архитектура ПО Описание</vt:lpstr>
      <vt:lpstr>Сериализация сетевых пакетов  Описание проблемы</vt:lpstr>
      <vt:lpstr>Сериализация сетевых пакетов  Пример данных сетевого пакета для сериализации</vt:lpstr>
      <vt:lpstr>Сериализация сетевых пакетов  Представление в памяти и производительность</vt:lpstr>
      <vt:lpstr>Программная реализация механизма мониторинга  Описание</vt:lpstr>
      <vt:lpstr>Программная реализация механизма мониторинга Интерфейс разработанной программы для мониторинга серверов</vt:lpstr>
      <vt:lpstr>Тестирование ПО / Вычислительный эксперимент / Анализ результатов Постановка задачи для проведения тестирования/вычислительного экперимента/испытания)</vt:lpstr>
      <vt:lpstr>Выводы и 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</dc:title>
  <dc:subject>@Название темы, в полной мере раскрывающее раскрывающее раскрывающее раскрывающее замысел@</dc:subject>
  <dc:creator>= =</dc:creator>
  <cp:keywords>@keywordsru@, @keywordsen@</cp:keywords>
  <cp:lastModifiedBy>Dmitriy Bozhenko</cp:lastModifiedBy>
  <cp:revision>18</cp:revision>
  <dcterms:created xsi:type="dcterms:W3CDTF">2025-03-20T11:50:55Z</dcterms:created>
  <dcterms:modified xsi:type="dcterms:W3CDTF">2025-04-26T11:54:42Z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2024-11-16T00:00:00Z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@уч.ст.@, @Фамилия И.О.@, 2022.02.15– 2024, МГТУ им. Н.Э. Баумана</vt:lpwstr>
  </property>
  <property fmtid="{D5CDD505-2E9C-101B-9397-08002B2CF9AE}" pid="5" name="LastSaved">
    <vt:filetime>2024-11-16T00:00:00Z</vt:filetime>
  </property>
</Properties>
</file>