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jBcFhcgGJj70BIUiK4QVAN+eec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6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Добрый день, уважаемые коллеги! Сегодня я хочу представить Вам курсовой проект на тему “Интеграция сетевых компонентов в шаблон многопользовательской игры на Unreal Engine 4”.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В итоге успешно авторизовавшийся пользователь получает доступ к игровому оверлею Epic Games, в котором он может просматривать игровую активность, управлять списком друзей и создавать игры, доступные для подключения по сети Интернет.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В рамках ВКР  будет продолжена работа над данным проектом. Из задач, поставленных глобально, необходимо будет также интегрировать в проект программные интерфейсы создания лобби и таблиц самых лучших игроков, которая будет обновляться автоматически после каждого завершенного матча.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А также будет необходимо изучить концепцию развертывания в облачных сервисах выделенного сервера.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После завершения работы над сетевой частью проекта предполагается проведение комплекса мер по улучшению визуальной составляющей и других аспектов, указанных на слайде.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В результате выполнения проекта был разработан шаблон многопользовательской игры с </a:t>
            </a:r>
            <a:r>
              <a:rPr lang="ru"/>
              <a:t>возможностью</a:t>
            </a:r>
            <a:r>
              <a:rPr lang="ru"/>
              <a:t> играть с другими игроками по сети Интернет.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В процессе разработки проекта были получены знания в области сетевого программирования в UE, практические навыки работы с плагином EOS, которые будет необходимы при дальнейшей работе с проектом в рамках ВКР.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Спасибо за внимание.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Сетевые компоненты — это элементы многопользовательской игры. В проекте они разделены на два типа. Компоненты, представленные в левой части слайда, относятся к организации многопользовательских игр и предоставляют возможность играть по сети Интернет. Они покрывают потребности игроков в сетевых функциях игры, характерных для таких проектов.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В правой части слайда представлены компоненты, связанные с игровым процессом. Без них невозможно взаимодействие пользователей в игровом мире, они отвечают за сам процесс игры.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2874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rPr lang="ru"/>
              <a:t>Целью работы является </a:t>
            </a:r>
            <a:r>
              <a:rPr lang="ru" sz="1100">
                <a:solidFill>
                  <a:schemeClr val="dk1"/>
                </a:solidFill>
              </a:rPr>
              <a:t>разработка шаблона многопользовательской игры, внедрение в него необходимых сетевых элементов, добавление метода авторизации пользователя через систему </a:t>
            </a:r>
            <a:r>
              <a:rPr lang="ru" sz="1100" u="sng">
                <a:solidFill>
                  <a:schemeClr val="dk1"/>
                </a:solidFill>
              </a:rPr>
              <a:t>Epic Online Services</a:t>
            </a:r>
            <a:r>
              <a:rPr lang="ru" sz="1100">
                <a:solidFill>
                  <a:schemeClr val="dk1"/>
                </a:solidFill>
              </a:rPr>
              <a:t> (далее - </a:t>
            </a:r>
            <a:r>
              <a:rPr b="1" lang="ru" sz="1100">
                <a:solidFill>
                  <a:schemeClr val="dk1"/>
                </a:solidFill>
              </a:rPr>
              <a:t>EOS</a:t>
            </a:r>
            <a:r>
              <a:rPr lang="ru" sz="1100">
                <a:solidFill>
                  <a:schemeClr val="dk1"/>
                </a:solidFill>
              </a:rPr>
              <a:t>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Для этого требовалось изучить принципы работы сетевого программирования проектов на Unreal Engine и внедрить сетевые элементы в проект.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Также была поставлена задача осуществить авторизацию пользователя на уровне приложения с использованием уже существующей учетной записи пользователя в </a:t>
            </a:r>
            <a:r>
              <a:rPr lang="ru" sz="1100" u="sng">
                <a:solidFill>
                  <a:schemeClr val="dk1"/>
                </a:solidFill>
              </a:rPr>
              <a:t>Epic Online Services</a:t>
            </a:r>
            <a:r>
              <a:rPr lang="ru"/>
              <a:t>, для того чтобы сделать возможной игру по сети Интернет.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На </a:t>
            </a:r>
            <a:r>
              <a:rPr lang="ru"/>
              <a:t>основе</a:t>
            </a:r>
            <a:r>
              <a:rPr lang="ru"/>
              <a:t> данного шаблона многопользовательской игры можно строить большие проекты, доступные к продаже на площадках сетевой дистрибуции. Разработка велась на языке программирования С++, с использованием Unreal Engine C++ API.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Репликация — один из важнейших инструментов сетевого программирования. Репликация — это механизм, который способствует синхронизации информации об игровом мире между игроками. На слайде представлена схема, поясняющая принцип работы репликации. Красным отмечены объекты, управляемые реальными игроками, черным — управляемые сервером. Синхронизация объектов в игровом мире заключается в том, что все взаимодействия между клиентами происходят только через сервер, а не напрямую между клиентами.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Remote Procedure Call (с английского переводится как удаленный вызов процедуры) — механизм сетевого программирования, который позволяет определять тело функции в сущности одного класса, а вызывать из сущности другого. В сетевых играх RPC необходимы для синхронного изменения данных об игроке, а именно изменение количества очков, здоровья.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С помощью RPC в проекте реализовано возрождение игрока и динамическое обновление количества очков на экране пользователя.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На слайде слева представлен реализованный игровой процесс. Он заключается в том, что игроки запускают друг в друга снаряды, имитируя стрельбу. У каждого игрока изначально есть 100 условных очков здоровья. В процессе работы программы игроки зарабатывают внутриигровые очки, которые обновляются на экране игрока.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На слайде справа представлен виджет, который появляется по нажатии клавиши Tab и показывает отсортированный список всех игроков по количеству заработанных очков.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Далее необходимо реализовать игру по сети Интернет. Для этого был выбран сервис Epic Online Services — это плагин от компании Epic Games, который предоставляет разработчикам программные интерфейсы, представленные на слайде. Для авторизации в проекте был использован программный интерфейс авторизации и интерфейс создания игровых сессий.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Плагин обеспечивает передачу пакетов с данными с помощью туннелирования — прокладывания конечного маршрута между двумя конечными узлами в сети.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После интеграции данного плагина в проект, был реализован алгоритм авторизации пользователя, который представлен на слайде.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Он состоит из последовательного вызова функций, которые предоставляет программный интерфейс авторизации. Более подробную реализацию алгоритма можно увидеть в РПЗ КР.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Чтобы пользователь мог вводить свои данные от учетной записи, были предусмотрены виджеты, показанные на слайде.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Левый виджет предоставляет возможность выбора способа авторизации.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Первый способ — авторизация пользователя с помощью браузера с использованием уже созданного веб-интерфейса от Epic Games.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Второй способ — авторизация пользователя на уровне приложения. Для авторизации таким способом был разработан виджет, представленный в правой части слайда.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При заполнении данных и нажатии кнопки sign in происходит процесс авторизации, при этом предусмотрена защита от пустых полей и защита конфиденциальности пароля, как на любом веб-сайте.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1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5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25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18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1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2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23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2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510450" y="888075"/>
            <a:ext cx="81231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780"/>
              <a:t>Интеграция сетевых компонентов в шаблон многопользовательской игры на Unreal Engine 4</a:t>
            </a:r>
            <a:endParaRPr sz="3780"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311700" y="2834125"/>
            <a:ext cx="8520600" cy="20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6875" y="3041700"/>
            <a:ext cx="1515425" cy="178820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"/>
          <p:cNvSpPr txBox="1"/>
          <p:nvPr/>
        </p:nvSpPr>
        <p:spPr>
          <a:xfrm>
            <a:off x="311700" y="3515350"/>
            <a:ext cx="4262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ru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Студент: Боженко Дмитрий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311700" y="4056150"/>
            <a:ext cx="4550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ru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Научный руководитель: Витюков Ф. А.</a:t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>
            <p:ph type="title"/>
          </p:nvPr>
        </p:nvSpPr>
        <p:spPr>
          <a:xfrm>
            <a:off x="274700" y="134875"/>
            <a:ext cx="8520600" cy="10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Авторизация пользователя на уровне приложения (результат)</a:t>
            </a:r>
            <a:endParaRPr/>
          </a:p>
        </p:txBody>
      </p:sp>
      <p:sp>
        <p:nvSpPr>
          <p:cNvPr id="151" name="Google Shape;1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/13</a:t>
            </a:r>
            <a:endParaRPr/>
          </a:p>
        </p:txBody>
      </p:sp>
      <p:pic>
        <p:nvPicPr>
          <p:cNvPr id="152" name="Google Shape;15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022608"/>
            <a:ext cx="5818850" cy="339064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1"/>
          <p:cNvSpPr txBox="1"/>
          <p:nvPr/>
        </p:nvSpPr>
        <p:spPr>
          <a:xfrm>
            <a:off x="2454475" y="4363717"/>
            <a:ext cx="426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Рис. 8 — Игровой оверлей Epic Games в проекте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 txBox="1"/>
          <p:nvPr>
            <p:ph type="title"/>
          </p:nvPr>
        </p:nvSpPr>
        <p:spPr>
          <a:xfrm>
            <a:off x="311700" y="24625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Дальнейшая работа над проектом в рамках ВКР</a:t>
            </a:r>
            <a:endParaRPr/>
          </a:p>
        </p:txBody>
      </p:sp>
      <p:sp>
        <p:nvSpPr>
          <p:cNvPr id="159" name="Google Shape;159;p12"/>
          <p:cNvSpPr txBox="1"/>
          <p:nvPr>
            <p:ph idx="1" type="body"/>
          </p:nvPr>
        </p:nvSpPr>
        <p:spPr>
          <a:xfrm>
            <a:off x="311700" y="885775"/>
            <a:ext cx="8520600" cy="2092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rgbClr val="262626"/>
                </a:solidFill>
              </a:rPr>
              <a:t>В рамках ВКР необходимо будет решить следующие задачи:</a:t>
            </a:r>
            <a:endParaRPr>
              <a:solidFill>
                <a:srgbClr val="262626"/>
              </a:solidFill>
            </a:endParaRPr>
          </a:p>
          <a:p>
            <a:pPr indent="-252000" lvl="0" marL="360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800"/>
              <a:buAutoNum type="arabicPeriod"/>
            </a:pPr>
            <a:r>
              <a:rPr lang="ru">
                <a:solidFill>
                  <a:srgbClr val="262626"/>
                </a:solidFill>
              </a:rPr>
              <a:t>Интегрировать в проект программные интерфейсы создания лобби и подключения таблиц лидеров.</a:t>
            </a:r>
            <a:endParaRPr>
              <a:solidFill>
                <a:srgbClr val="262626"/>
              </a:solidFill>
            </a:endParaRPr>
          </a:p>
          <a:p>
            <a:pPr indent="-252000" lvl="0" marL="3600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800"/>
              <a:buAutoNum type="arabicPeriod"/>
            </a:pPr>
            <a:r>
              <a:rPr lang="ru">
                <a:solidFill>
                  <a:srgbClr val="262626"/>
                </a:solidFill>
              </a:rPr>
              <a:t>Изучить тему развертывания выделенных серверов в облаке, реализовать данное развертывание.</a:t>
            </a:r>
            <a:endParaRPr>
              <a:solidFill>
                <a:srgbClr val="262626"/>
              </a:solidFill>
            </a:endParaRPr>
          </a:p>
        </p:txBody>
      </p:sp>
      <p:sp>
        <p:nvSpPr>
          <p:cNvPr id="160" name="Google Shape;16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/1</a:t>
            </a:r>
            <a:r>
              <a:rPr lang="ru"/>
              <a:t>3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/>
          <p:nvPr>
            <p:ph type="title"/>
          </p:nvPr>
        </p:nvSpPr>
        <p:spPr>
          <a:xfrm>
            <a:off x="311700" y="24625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Дальнейшая разработка дипломного проекта </a:t>
            </a:r>
            <a:endParaRPr/>
          </a:p>
        </p:txBody>
      </p:sp>
      <p:sp>
        <p:nvSpPr>
          <p:cNvPr id="166" name="Google Shape;166;p13"/>
          <p:cNvSpPr txBox="1"/>
          <p:nvPr>
            <p:ph idx="1" type="body"/>
          </p:nvPr>
        </p:nvSpPr>
        <p:spPr>
          <a:xfrm>
            <a:off x="311700" y="898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В рамках дальнейшей разработки предполагаются меры по улучшению визуальной составляющей:</a:t>
            </a:r>
            <a:endParaRPr>
              <a:solidFill>
                <a:schemeClr val="dk1"/>
              </a:solidFill>
            </a:endParaRPr>
          </a:p>
          <a:p>
            <a:pPr indent="-252000" lvl="0" marL="360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Реализовать правдоподобную анимацию стрельбы, анимацию ликвидации игрока.</a:t>
            </a:r>
            <a:endParaRPr>
              <a:solidFill>
                <a:schemeClr val="dk1"/>
              </a:solidFill>
            </a:endParaRPr>
          </a:p>
          <a:p>
            <a:pPr indent="-252000" lvl="0" marL="3600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Оптимизировать проект с точки зрения рендеринга, решить проблему с возможными межсетевыми задержками и проблемами, реализовать соответствующие виджеты.</a:t>
            </a:r>
            <a:endParaRPr>
              <a:solidFill>
                <a:schemeClr val="dk1"/>
              </a:solidFill>
            </a:endParaRPr>
          </a:p>
          <a:p>
            <a:pPr indent="-252000" lvl="0" marL="36000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Реализовать web-страницу, которая содержит информацию о продукте, чтобы была возможность опубликовать игру в Epic Games Store.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7" name="Google Shape;16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</a:t>
            </a:r>
            <a:r>
              <a:rPr lang="ru"/>
              <a:t>13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>
            <p:ph type="title"/>
          </p:nvPr>
        </p:nvSpPr>
        <p:spPr>
          <a:xfrm>
            <a:off x="311700" y="24625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Выполненные задачи</a:t>
            </a:r>
            <a:endParaRPr/>
          </a:p>
        </p:txBody>
      </p:sp>
      <p:sp>
        <p:nvSpPr>
          <p:cNvPr id="173" name="Google Shape;173;p14"/>
          <p:cNvSpPr txBox="1"/>
          <p:nvPr>
            <p:ph idx="1" type="body"/>
          </p:nvPr>
        </p:nvSpPr>
        <p:spPr>
          <a:xfrm>
            <a:off x="311700" y="818954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В результате работы были выполнены следующие задачи:</a:t>
            </a:r>
            <a:endParaRPr>
              <a:solidFill>
                <a:schemeClr val="dk1"/>
              </a:solidFill>
            </a:endParaRPr>
          </a:p>
          <a:p>
            <a:pPr indent="-324000" lvl="0" marL="3600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Изучены принципы сетевого программирования в Unreal Engine 4.</a:t>
            </a:r>
            <a:endParaRPr>
              <a:solidFill>
                <a:schemeClr val="dk1"/>
              </a:solidFill>
            </a:endParaRPr>
          </a:p>
          <a:p>
            <a:pPr indent="-324000" lvl="0" marL="3600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Интегрированы сетевые элементы, относящиеся к игровому процессу.</a:t>
            </a:r>
            <a:endParaRPr>
              <a:solidFill>
                <a:schemeClr val="dk1"/>
              </a:solidFill>
            </a:endParaRPr>
          </a:p>
          <a:p>
            <a:pPr indent="-324000" lvl="0" marL="3600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Освоена работа с плагином Epic Online Subsystem.</a:t>
            </a:r>
            <a:endParaRPr>
              <a:solidFill>
                <a:schemeClr val="dk1"/>
              </a:solidFill>
            </a:endParaRPr>
          </a:p>
          <a:p>
            <a:pPr indent="-324000" lvl="0" marL="3600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Реализована авторизация пользователя в систему EOS для игры по сети Интернет.</a:t>
            </a:r>
            <a:endParaRPr>
              <a:solidFill>
                <a:schemeClr val="dk1"/>
              </a:solidFill>
            </a:endParaRPr>
          </a:p>
          <a:p>
            <a:pPr indent="-324000" lvl="0" marL="36000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Изучены и выбраны программные интерфейсы, которые в дальнейшем будут интегрированы в проект в рамках ВКР.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4" name="Google Shape;1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/13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title"/>
          </p:nvPr>
        </p:nvSpPr>
        <p:spPr>
          <a:xfrm>
            <a:off x="322149" y="25585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69" name="Google Shape;69;p2"/>
          <p:cNvSpPr txBox="1"/>
          <p:nvPr>
            <p:ph idx="1" type="body"/>
          </p:nvPr>
        </p:nvSpPr>
        <p:spPr>
          <a:xfrm>
            <a:off x="322149" y="831847"/>
            <a:ext cx="8520600" cy="5697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Сетевые компоненты — это элементы сетевой игры.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" name="Google Shape;7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ru"/>
              <a:t>/13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4952936" y="1426624"/>
            <a:ext cx="3413627" cy="83096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Сетевые элементы, относящиеся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к игровому процессу: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4572000" y="2282587"/>
            <a:ext cx="4337365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51998" lvl="0" marL="32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AutoNum type="arabicPeriod"/>
            </a:pPr>
            <a:r>
              <a:rPr b="0" i="0" lang="ru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Возрождение игрока.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51998" lvl="0" marL="32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AutoNum type="arabicPeriod"/>
            </a:pPr>
            <a:r>
              <a:rPr b="0" i="0" lang="ru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Реализация изменения очков здоровья.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51998" lvl="0" marL="32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AutoNum type="arabicPeriod"/>
            </a:pPr>
            <a:r>
              <a:rPr b="0" i="0" lang="ru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Начисление очков за совершенную ликвидацию.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51998" lvl="0" marL="32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AutoNum type="arabicPeriod"/>
            </a:pPr>
            <a:r>
              <a:rPr b="0" i="0" lang="ru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Создание виджета с информацией об игроках.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51998" lvl="0" marL="32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AutoNum type="arabicPeriod"/>
            </a:pPr>
            <a:r>
              <a:rPr b="0" i="0" lang="ru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Создание динамического виджета интерфейса.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269440" y="1426624"/>
            <a:ext cx="4044549" cy="83096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Сетевые элементы, относящиеся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к организации многопользовательской игры: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322149" y="2290741"/>
            <a:ext cx="3991840" cy="16850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51998" lvl="0" marL="32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AutoNum type="arabicPeriod"/>
            </a:pPr>
            <a:r>
              <a:rPr b="0" i="0" lang="ru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Создание игровых сессий.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51998" lvl="0" marL="32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AutoNum type="arabicPeriod"/>
            </a:pPr>
            <a:r>
              <a:rPr b="0" i="0" lang="ru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Авторизация игрока.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51998" lvl="0" marL="32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AutoNum type="arabicPeriod"/>
            </a:pPr>
            <a:r>
              <a:rPr b="0" i="0" lang="ru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Создание лобби.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51998" lvl="0" marL="32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AutoNum type="arabicPeriod"/>
            </a:pPr>
            <a:r>
              <a:rPr b="0" i="0" lang="ru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Создание таблиц лидеров.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51998" lvl="0" marL="32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AutoNum type="arabicPeriod"/>
            </a:pPr>
            <a:r>
              <a:rPr b="0" i="0" lang="ru" sz="13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Создание системы подбора игроков.</a:t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5" name="Google Shape;75;p2"/>
          <p:cNvCxnSpPr/>
          <p:nvPr/>
        </p:nvCxnSpPr>
        <p:spPr>
          <a:xfrm>
            <a:off x="4476750" y="2289175"/>
            <a:ext cx="3868" cy="2117725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type="title"/>
          </p:nvPr>
        </p:nvSpPr>
        <p:spPr>
          <a:xfrm>
            <a:off x="311700" y="21819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Постановка задачи</a:t>
            </a:r>
            <a:endParaRPr/>
          </a:p>
        </p:txBody>
      </p:sp>
      <p:sp>
        <p:nvSpPr>
          <p:cNvPr id="81" name="Google Shape;81;p3"/>
          <p:cNvSpPr txBox="1"/>
          <p:nvPr>
            <p:ph idx="1" type="body"/>
          </p:nvPr>
        </p:nvSpPr>
        <p:spPr>
          <a:xfrm>
            <a:off x="311700" y="790897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432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●"/>
            </a:pPr>
            <a:r>
              <a:rPr b="1" lang="ru">
                <a:solidFill>
                  <a:schemeClr val="dk1"/>
                </a:solidFill>
              </a:rPr>
              <a:t>Цели работы:</a:t>
            </a:r>
            <a:r>
              <a:rPr lang="ru">
                <a:solidFill>
                  <a:schemeClr val="dk1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Разработка шаблона многопользовательской игры. Внедрение в него необходимых сетевых элементов. Добавление метода авторизации пользователя через систему </a:t>
            </a:r>
            <a:r>
              <a:rPr lang="ru" sz="1400" u="sng">
                <a:solidFill>
                  <a:schemeClr val="dk1"/>
                </a:solidFill>
              </a:rPr>
              <a:t>Epic Online Services</a:t>
            </a:r>
            <a:r>
              <a:rPr lang="ru" sz="1400">
                <a:solidFill>
                  <a:schemeClr val="dk1"/>
                </a:solidFill>
              </a:rPr>
              <a:t> (далее - </a:t>
            </a:r>
            <a:r>
              <a:rPr b="1" lang="ru" sz="1400">
                <a:solidFill>
                  <a:schemeClr val="dk1"/>
                </a:solidFill>
              </a:rPr>
              <a:t>EOS</a:t>
            </a:r>
            <a:r>
              <a:rPr lang="ru" sz="1400">
                <a:solidFill>
                  <a:schemeClr val="dk1"/>
                </a:solidFill>
              </a:rPr>
              <a:t>).</a:t>
            </a:r>
            <a:endParaRPr sz="1400"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Задачи:</a:t>
            </a:r>
            <a:endParaRPr b="1">
              <a:solidFill>
                <a:schemeClr val="dk1"/>
              </a:solidFill>
            </a:endParaRPr>
          </a:p>
          <a:p>
            <a:pPr indent="-180000" lvl="1" marL="72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Изучить принципы работы сетевого программирования в Unreal Engine 4;</a:t>
            </a:r>
            <a:endParaRPr>
              <a:solidFill>
                <a:schemeClr val="dk1"/>
              </a:solidFill>
            </a:endParaRPr>
          </a:p>
          <a:p>
            <a:pPr indent="-180000" lvl="1" marL="72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Добавить в проект следующие сетевые элементы: возрождение игрока, начисление очков, обновление элементов интерфейса (количество очков и здоровья игрока), создание виджета-таблицы со списком игроков;</a:t>
            </a:r>
            <a:endParaRPr>
              <a:solidFill>
                <a:schemeClr val="dk1"/>
              </a:solidFill>
            </a:endParaRPr>
          </a:p>
          <a:p>
            <a:pPr indent="-180000" lvl="1" marL="72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Изучить принцип работы с программным интерфейсом авторизации, предоставляемым EOS;</a:t>
            </a:r>
            <a:endParaRPr>
              <a:solidFill>
                <a:schemeClr val="dk1"/>
              </a:solidFill>
            </a:endParaRPr>
          </a:p>
          <a:p>
            <a:pPr indent="-180000" lvl="1" marL="72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Интегрировать в проект алгоритм авторизации пользователя на уровне приложения.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" name="Google Shape;8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/1</a:t>
            </a:r>
            <a:r>
              <a:rPr lang="ru"/>
              <a:t>3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/>
          <p:nvPr>
            <p:ph type="title"/>
          </p:nvPr>
        </p:nvSpPr>
        <p:spPr>
          <a:xfrm>
            <a:off x="311700" y="24625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Сетевое программирование — репликации</a:t>
            </a:r>
            <a:endParaRPr/>
          </a:p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385033" y="818954"/>
            <a:ext cx="8520600" cy="40077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 sz="1700">
                <a:solidFill>
                  <a:schemeClr val="dk1"/>
                </a:solidFill>
              </a:rPr>
              <a:t>Репликация — механизм синхронизации данных об игровом мире между игроками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89" name="Google Shape;8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/1</a:t>
            </a:r>
            <a:r>
              <a:rPr lang="ru"/>
              <a:t>3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1572" y="1331822"/>
            <a:ext cx="6407521" cy="319102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  <p:sp>
        <p:nvSpPr>
          <p:cNvPr id="91" name="Google Shape;91;p5"/>
          <p:cNvSpPr txBox="1"/>
          <p:nvPr/>
        </p:nvSpPr>
        <p:spPr>
          <a:xfrm>
            <a:off x="2824067" y="4572463"/>
            <a:ext cx="3642529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Рис. 1 — Схема репликации в сетевых играх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311675" y="249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Сетевое программирование — RPC</a:t>
            </a:r>
            <a:endParaRPr/>
          </a:p>
        </p:txBody>
      </p:sp>
      <p:sp>
        <p:nvSpPr>
          <p:cNvPr id="97" name="Google Shape;97;p6"/>
          <p:cNvSpPr txBox="1"/>
          <p:nvPr>
            <p:ph idx="1" type="body"/>
          </p:nvPr>
        </p:nvSpPr>
        <p:spPr>
          <a:xfrm>
            <a:off x="311675" y="869117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Remote Procedure Call (RPC) — функции, которые вызываются с одной машины, а выполняются на другой.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8" name="Google Shape;9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649" y="1760624"/>
            <a:ext cx="3737651" cy="2375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  <p:sp>
        <p:nvSpPr>
          <p:cNvPr id="99" name="Google Shape;99;p6"/>
          <p:cNvSpPr txBox="1"/>
          <p:nvPr/>
        </p:nvSpPr>
        <p:spPr>
          <a:xfrm>
            <a:off x="311649" y="4182819"/>
            <a:ext cx="373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Рис. 2 — Схема жизни объектов в сетевых играх</a:t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5368111" y="4182819"/>
            <a:ext cx="229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Рис. 3 — Схема вызова RPC</a:t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/1</a:t>
            </a:r>
            <a:r>
              <a:rPr lang="ru"/>
              <a:t>3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6223" y="1760624"/>
            <a:ext cx="4636076" cy="2375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 txBox="1"/>
          <p:nvPr>
            <p:ph type="title"/>
          </p:nvPr>
        </p:nvSpPr>
        <p:spPr>
          <a:xfrm>
            <a:off x="311700" y="208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Игровой процесс</a:t>
            </a:r>
            <a:endParaRPr/>
          </a:p>
        </p:txBody>
      </p:sp>
      <p:sp>
        <p:nvSpPr>
          <p:cNvPr id="108" name="Google Shape;10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/13</a:t>
            </a:r>
            <a:endParaRPr/>
          </a:p>
        </p:txBody>
      </p:sp>
      <p:pic>
        <p:nvPicPr>
          <p:cNvPr id="109" name="Google Shape;10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954700"/>
            <a:ext cx="4218424" cy="23756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  <p:pic>
        <p:nvPicPr>
          <p:cNvPr id="110" name="Google Shape;11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3875" y="954700"/>
            <a:ext cx="4218427" cy="236308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  <p:sp>
        <p:nvSpPr>
          <p:cNvPr id="111" name="Google Shape;111;p7"/>
          <p:cNvSpPr txBox="1"/>
          <p:nvPr/>
        </p:nvSpPr>
        <p:spPr>
          <a:xfrm>
            <a:off x="289562" y="3730524"/>
            <a:ext cx="4262700" cy="8309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Виджет, отображающий текущую статистику игрока выполнен с помощью средств</a:t>
            </a:r>
            <a:r>
              <a:rPr b="0" i="1" lang="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0" i="0" lang="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инструмента</a:t>
            </a:r>
            <a:r>
              <a:rPr b="0" i="1" lang="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Unreal Motion Graphics (</a:t>
            </a:r>
            <a:r>
              <a:rPr b="1" i="1" lang="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UMG</a:t>
            </a:r>
            <a:r>
              <a:rPr b="0" i="1" lang="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).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4599974" y="3730514"/>
            <a:ext cx="4353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Состояние игрока можно получить с помощью сущности класса </a:t>
            </a:r>
            <a:r>
              <a:rPr b="0" i="1" lang="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APlayerState</a:t>
            </a:r>
            <a:r>
              <a:rPr b="0" i="0" lang="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Для получения всех сущностей данного класса можно воспользоваться итератором </a:t>
            </a:r>
            <a:r>
              <a:rPr b="0" i="1" lang="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FConstPlayerContollerIterator.</a:t>
            </a:r>
            <a:endParaRPr b="0" i="1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1136463" y="3345775"/>
            <a:ext cx="2762142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Рис. 4 — Игровой процесс по LAN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4915425" y="3330325"/>
            <a:ext cx="3723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Рис. 5 — Внутриигровой виджет со списком всех игроков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/>
          <p:nvPr>
            <p:ph type="title"/>
          </p:nvPr>
        </p:nvSpPr>
        <p:spPr>
          <a:xfrm>
            <a:off x="311699" y="17097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Epic Online Services (EOS)</a:t>
            </a:r>
            <a:endParaRPr/>
          </a:p>
        </p:txBody>
      </p:sp>
      <p:sp>
        <p:nvSpPr>
          <p:cNvPr id="120" name="Google Shape;12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r>
              <a:rPr lang="ru"/>
              <a:t>/13</a:t>
            </a:r>
            <a:endParaRPr/>
          </a:p>
        </p:txBody>
      </p:sp>
      <p:pic>
        <p:nvPicPr>
          <p:cNvPr id="121" name="Google Shape;121;p8"/>
          <p:cNvPicPr preferRelativeResize="0"/>
          <p:nvPr/>
        </p:nvPicPr>
        <p:blipFill rotWithShape="1">
          <a:blip r:embed="rId3">
            <a:alphaModFix/>
          </a:blip>
          <a:srcRect b="0" l="7648" r="0" t="0"/>
          <a:stretch/>
        </p:blipFill>
        <p:spPr>
          <a:xfrm>
            <a:off x="836428" y="1881641"/>
            <a:ext cx="3108458" cy="1109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8"/>
          <p:cNvPicPr preferRelativeResize="0"/>
          <p:nvPr/>
        </p:nvPicPr>
        <p:blipFill rotWithShape="1">
          <a:blip r:embed="rId4">
            <a:alphaModFix/>
          </a:blip>
          <a:srcRect b="0" l="3551" r="0" t="0"/>
          <a:stretch/>
        </p:blipFill>
        <p:spPr>
          <a:xfrm>
            <a:off x="4706679" y="1881641"/>
            <a:ext cx="3658511" cy="11092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8"/>
          <p:cNvCxnSpPr>
            <a:endCxn id="121" idx="0"/>
          </p:cNvCxnSpPr>
          <p:nvPr/>
        </p:nvCxnSpPr>
        <p:spPr>
          <a:xfrm flipH="1">
            <a:off x="2390657" y="1171541"/>
            <a:ext cx="762000" cy="71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" name="Google Shape;124;p8"/>
          <p:cNvCxnSpPr>
            <a:endCxn id="122" idx="0"/>
          </p:cNvCxnSpPr>
          <p:nvPr/>
        </p:nvCxnSpPr>
        <p:spPr>
          <a:xfrm>
            <a:off x="5933835" y="1111241"/>
            <a:ext cx="602100" cy="770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25" name="Google Shape;125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92737" y="821514"/>
            <a:ext cx="2958525" cy="7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8"/>
          <p:cNvSpPr txBox="1"/>
          <p:nvPr/>
        </p:nvSpPr>
        <p:spPr>
          <a:xfrm>
            <a:off x="414589" y="3030231"/>
            <a:ext cx="3952136" cy="15311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4000" lvl="0" marL="360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b="0" i="0" lang="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Lobbies Interface (API создания лобби)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4000" lvl="0" marL="360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b="0" i="0" lang="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Leaderboards Interface (API создания таблиц лидеров игры).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4000" lvl="0" marL="360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b="0" i="0" lang="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Matchmaking Interface (API создания системы подбора игроков).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8"/>
          <p:cNvSpPr txBox="1"/>
          <p:nvPr/>
        </p:nvSpPr>
        <p:spPr>
          <a:xfrm>
            <a:off x="4366725" y="3084092"/>
            <a:ext cx="4400947" cy="14234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520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b="0" i="0" lang="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Auth Interface (API для кроссплатформенной авторизация пользователя).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520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b="0" i="0" lang="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Friends Interface (API для социальных возможностей взаимодействия с другими игроками).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311700" y="125800"/>
            <a:ext cx="85206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Авторизация пользователя на уровне приложения (алгоритм)</a:t>
            </a:r>
            <a:endParaRPr/>
          </a:p>
        </p:txBody>
      </p:sp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265058" y="981017"/>
            <a:ext cx="8832300" cy="3330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252000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90"/>
              <a:buFont typeface="Proxima Nova"/>
              <a:buAutoNum type="arabicPeriod"/>
            </a:pPr>
            <a:r>
              <a:rPr lang="ru">
                <a:solidFill>
                  <a:schemeClr val="dk1"/>
                </a:solidFill>
              </a:rPr>
              <a:t>Инициализировать EOSSDK (</a:t>
            </a:r>
            <a:r>
              <a:rPr i="1" lang="ru">
                <a:solidFill>
                  <a:schemeClr val="dk1"/>
                </a:solidFill>
              </a:rPr>
              <a:t>EOS_EResult EOS_Initialize(&amp;EOS_Initialize_Options)</a:t>
            </a:r>
            <a:r>
              <a:rPr lang="ru">
                <a:solidFill>
                  <a:schemeClr val="dk1"/>
                </a:solidFill>
              </a:rPr>
              <a:t>)</a:t>
            </a:r>
            <a:endParaRPr/>
          </a:p>
          <a:p>
            <a:pPr indent="-252000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90"/>
              <a:buFont typeface="Proxima Nova"/>
              <a:buAutoNum type="arabicPeriod"/>
            </a:pPr>
            <a:r>
              <a:rPr lang="ru">
                <a:solidFill>
                  <a:schemeClr val="dk1"/>
                </a:solidFill>
              </a:rPr>
              <a:t>Инициализировать Platform Interface (</a:t>
            </a:r>
            <a:r>
              <a:rPr i="1" lang="ru">
                <a:solidFill>
                  <a:schemeClr val="dk1"/>
                </a:solidFill>
              </a:rPr>
              <a:t>HPlatform EOS_Platform_Create(&amp;EOS_Platform_Options)</a:t>
            </a:r>
            <a:r>
              <a:rPr lang="ru">
                <a:solidFill>
                  <a:schemeClr val="dk1"/>
                </a:solidFill>
              </a:rPr>
              <a:t>)</a:t>
            </a:r>
            <a:endParaRPr/>
          </a:p>
          <a:p>
            <a:pPr indent="-252000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90"/>
              <a:buFont typeface="Proxima Nova"/>
              <a:buAutoNum type="arabicPeriod"/>
            </a:pPr>
            <a:r>
              <a:rPr lang="ru">
                <a:solidFill>
                  <a:schemeClr val="dk1"/>
                </a:solidFill>
              </a:rPr>
              <a:t>Инициализировать Auth Interface (</a:t>
            </a:r>
            <a:r>
              <a:rPr i="1" lang="ru">
                <a:solidFill>
                  <a:schemeClr val="dk1"/>
                </a:solidFill>
              </a:rPr>
              <a:t>EOS_HAuth EOS_Platform_GetAuthInterface(HPlatform)</a:t>
            </a:r>
            <a:r>
              <a:rPr lang="ru">
                <a:solidFill>
                  <a:schemeClr val="dk1"/>
                </a:solidFill>
              </a:rPr>
              <a:t>)</a:t>
            </a:r>
            <a:endParaRPr/>
          </a:p>
          <a:p>
            <a:pPr indent="-252000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90"/>
              <a:buFont typeface="Proxima Nova"/>
              <a:buAutoNum type="arabicPeriod"/>
            </a:pPr>
            <a:r>
              <a:rPr lang="ru">
                <a:solidFill>
                  <a:schemeClr val="dk1"/>
                </a:solidFill>
              </a:rPr>
              <a:t>Реализовать функцию </a:t>
            </a:r>
            <a:r>
              <a:rPr i="1" lang="ru">
                <a:solidFill>
                  <a:schemeClr val="dk1"/>
                </a:solidFill>
              </a:rPr>
              <a:t>OnLoginCompleteDelegates (void EOS_CALL CompletionDelegate(const EOS_Auth_LoginCallbackInfo* Data))</a:t>
            </a:r>
            <a:endParaRPr/>
          </a:p>
          <a:p>
            <a:pPr indent="-197231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5000"/>
              <a:buFont typeface="Proxima Nova"/>
              <a:buAutoNum type="arabicPeriod"/>
            </a:pPr>
            <a:r>
              <a:rPr lang="ru">
                <a:solidFill>
                  <a:schemeClr val="dk1"/>
                </a:solidFill>
              </a:rPr>
              <a:t>Выполнить авторизацию пользователя (вызов функции </a:t>
            </a:r>
            <a:r>
              <a:rPr i="1" lang="ru">
                <a:solidFill>
                  <a:schemeClr val="dk1"/>
                </a:solidFill>
              </a:rPr>
              <a:t>void EOS_Auth_Login()</a:t>
            </a:r>
            <a:r>
              <a:rPr lang="ru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  <a:p>
            <a:pPr indent="-252000" lvl="0" marL="3600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8107"/>
              <a:buNone/>
            </a:pPr>
            <a:r>
              <a:t/>
            </a:r>
            <a:endParaRPr/>
          </a:p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/1</a:t>
            </a:r>
            <a:r>
              <a:rPr lang="ru"/>
              <a:t>3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type="title"/>
          </p:nvPr>
        </p:nvSpPr>
        <p:spPr>
          <a:xfrm>
            <a:off x="311700" y="125800"/>
            <a:ext cx="85206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Авторизация пользователя на уровне приложения (создание виджетов)</a:t>
            </a:r>
            <a:endParaRPr/>
          </a:p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ru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/1</a:t>
            </a:r>
            <a:r>
              <a:rPr lang="ru"/>
              <a:t>3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1" name="Google Shape;14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550" y="1152475"/>
            <a:ext cx="3790951" cy="24294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  <p:pic>
        <p:nvPicPr>
          <p:cNvPr id="142" name="Google Shape;14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2075" y="1152475"/>
            <a:ext cx="3478024" cy="2429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  <p:sp>
        <p:nvSpPr>
          <p:cNvPr id="143" name="Google Shape;143;p10"/>
          <p:cNvSpPr txBox="1"/>
          <p:nvPr/>
        </p:nvSpPr>
        <p:spPr>
          <a:xfrm>
            <a:off x="679566" y="4263017"/>
            <a:ext cx="8034142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Разработка всех виджетов выполняется с помощью средств UMG — Unreal Motion Graphics.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4" name="Google Shape;144;p10"/>
          <p:cNvSpPr txBox="1"/>
          <p:nvPr/>
        </p:nvSpPr>
        <p:spPr>
          <a:xfrm>
            <a:off x="587575" y="3598997"/>
            <a:ext cx="400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Рис. 6 — Виджет выбора способа авторизации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10"/>
          <p:cNvSpPr txBox="1"/>
          <p:nvPr/>
        </p:nvSpPr>
        <p:spPr>
          <a:xfrm>
            <a:off x="4696637" y="3581949"/>
            <a:ext cx="400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Рис. 7 — Виджет ввода данных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от УЗ Epic Games</a:t>
            </a:r>
            <a:endParaRPr b="0" i="0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SkaiLains</dc:creator>
</cp:coreProperties>
</file>