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58" r:id="rId4"/>
    <p:sldId id="260" r:id="rId5"/>
    <p:sldId id="261" r:id="rId6"/>
    <p:sldId id="278" r:id="rId7"/>
    <p:sldId id="266" r:id="rId8"/>
    <p:sldId id="276" r:id="rId9"/>
    <p:sldId id="273" r:id="rId10"/>
    <p:sldId id="279" r:id="rId11"/>
    <p:sldId id="274" r:id="rId12"/>
    <p:sldId id="267" r:id="rId13"/>
    <p:sldId id="268" r:id="rId14"/>
    <p:sldId id="282" r:id="rId15"/>
    <p:sldId id="280" r:id="rId16"/>
    <p:sldId id="283" r:id="rId17"/>
    <p:sldId id="270" r:id="rId18"/>
  </p:sldIdLst>
  <p:sldSz cx="5765800" cy="3244850"/>
  <p:notesSz cx="9875838" cy="67421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71"/>
    <a:srgbClr val="D5E8D4"/>
    <a:srgbClr val="FFC625"/>
    <a:srgbClr val="FFD869"/>
    <a:srgbClr val="FFECB4"/>
    <a:srgbClr val="FFF2CC"/>
    <a:srgbClr val="B399BF"/>
    <a:srgbClr val="E1D5E7"/>
    <a:srgbClr val="DAE8FC"/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8" autoAdjust="0"/>
  </p:normalViewPr>
  <p:slideViewPr>
    <p:cSldViewPr>
      <p:cViewPr varScale="1">
        <p:scale>
          <a:sx n="198" d="100"/>
          <a:sy n="198" d="100"/>
        </p:scale>
        <p:origin x="120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8DD11-C152-46DF-88B6-5A276530CC53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587FCCA7-833B-45F4-8A3D-BAEC5A7747A1}">
      <dgm:prSet phldrT="[Текст]"/>
      <dgm:spPr/>
      <dgm:t>
        <a:bodyPr/>
        <a:lstStyle/>
        <a:p>
          <a:r>
            <a:rPr lang="ru-RU" b="1" dirty="0"/>
            <a:t>Исследование и применение технологии кон</a:t>
          </a:r>
          <a:r>
            <a:rPr lang="ru-RU" b="0" dirty="0"/>
            <a:t>т</a:t>
          </a:r>
          <a:r>
            <a:rPr lang="ru-RU" b="1" dirty="0"/>
            <a:t>ейнеризации</a:t>
          </a:r>
        </a:p>
      </dgm:t>
    </dgm:pt>
    <dgm:pt modelId="{7CB19849-A405-469C-8F5D-E4D021F56725}" type="parTrans" cxnId="{8E355411-163E-4104-A5AC-7FB8A34D4CE5}">
      <dgm:prSet/>
      <dgm:spPr/>
      <dgm:t>
        <a:bodyPr/>
        <a:lstStyle/>
        <a:p>
          <a:endParaRPr lang="ru-RU"/>
        </a:p>
      </dgm:t>
    </dgm:pt>
    <dgm:pt modelId="{B0FB4FB0-88BF-40AE-9F1A-0152F5BAF770}" type="sibTrans" cxnId="{8E355411-163E-4104-A5AC-7FB8A34D4CE5}">
      <dgm:prSet/>
      <dgm:spPr/>
      <dgm:t>
        <a:bodyPr/>
        <a:lstStyle/>
        <a:p>
          <a:endParaRPr lang="ru-RU"/>
        </a:p>
      </dgm:t>
    </dgm:pt>
    <dgm:pt modelId="{7F8B1271-792C-40D2-8086-BF40856E7998}">
      <dgm:prSet phldrT="[Текст]"/>
      <dgm:spPr/>
      <dgm:t>
        <a:bodyPr/>
        <a:lstStyle/>
        <a:p>
          <a:r>
            <a:rPr lang="ru-RU" b="1" dirty="0"/>
            <a:t>Разработан менеджер на </a:t>
          </a:r>
          <a:r>
            <a:rPr lang="en-US" b="1" dirty="0"/>
            <a:t>Unreal Engine 4</a:t>
          </a:r>
          <a:endParaRPr lang="ru-RU" b="1" dirty="0"/>
        </a:p>
      </dgm:t>
    </dgm:pt>
    <dgm:pt modelId="{4A074911-135C-4230-9764-9A1F9C01C6BA}" type="parTrans" cxnId="{37C6D404-04A1-4FDC-A10B-169B6B810466}">
      <dgm:prSet/>
      <dgm:spPr/>
      <dgm:t>
        <a:bodyPr/>
        <a:lstStyle/>
        <a:p>
          <a:endParaRPr lang="ru-RU"/>
        </a:p>
      </dgm:t>
    </dgm:pt>
    <dgm:pt modelId="{3DFCB87A-38D9-418B-A344-20087AE9FCAF}" type="sibTrans" cxnId="{37C6D404-04A1-4FDC-A10B-169B6B810466}">
      <dgm:prSet/>
      <dgm:spPr/>
      <dgm:t>
        <a:bodyPr/>
        <a:lstStyle/>
        <a:p>
          <a:endParaRPr lang="ru-RU"/>
        </a:p>
      </dgm:t>
    </dgm:pt>
    <dgm:pt modelId="{B666578C-3D20-4BF6-B7C6-6FC06ED4C442}">
      <dgm:prSet phldrT="[Текст]"/>
      <dgm:spPr/>
      <dgm:t>
        <a:bodyPr/>
        <a:lstStyle/>
        <a:p>
          <a:r>
            <a:rPr lang="ru-RU" b="1" dirty="0"/>
            <a:t>Разработка сетевого протокола для обмена информацией между компонентами системы</a:t>
          </a:r>
        </a:p>
      </dgm:t>
    </dgm:pt>
    <dgm:pt modelId="{143A9567-B82E-431F-8E7B-6E26458DCD3F}" type="parTrans" cxnId="{85C76A86-B071-42F5-AE63-0FF31E66B395}">
      <dgm:prSet/>
      <dgm:spPr/>
      <dgm:t>
        <a:bodyPr/>
        <a:lstStyle/>
        <a:p>
          <a:endParaRPr lang="ru-RU"/>
        </a:p>
      </dgm:t>
    </dgm:pt>
    <dgm:pt modelId="{F092B427-AF7F-4598-B2F3-A9F3D25C5D80}" type="sibTrans" cxnId="{85C76A86-B071-42F5-AE63-0FF31E66B395}">
      <dgm:prSet/>
      <dgm:spPr/>
      <dgm:t>
        <a:bodyPr/>
        <a:lstStyle/>
        <a:p>
          <a:endParaRPr lang="ru-RU"/>
        </a:p>
      </dgm:t>
    </dgm:pt>
    <dgm:pt modelId="{89DCA84B-FE92-4D59-948E-8807C86CA2F5}">
      <dgm:prSet phldrT="[Текст]"/>
      <dgm:spPr/>
      <dgm:t>
        <a:bodyPr/>
        <a:lstStyle/>
        <a:p>
          <a:r>
            <a:rPr lang="ru-RU" b="1" dirty="0"/>
            <a:t>Разработан менеджер и программа-демон на </a:t>
          </a:r>
          <a:r>
            <a:rPr lang="en-US" b="1" dirty="0"/>
            <a:t>C++ </a:t>
          </a:r>
          <a:r>
            <a:rPr lang="en-US" b="1" dirty="0" err="1"/>
            <a:t>Boost.Asio</a:t>
          </a:r>
          <a:endParaRPr lang="ru-RU" b="1" dirty="0"/>
        </a:p>
      </dgm:t>
    </dgm:pt>
    <dgm:pt modelId="{43A03D4E-2566-4B18-AD92-FBE24A7AB821}" type="parTrans" cxnId="{E1894680-375B-43C9-AA06-8E3F4F96EF1E}">
      <dgm:prSet/>
      <dgm:spPr/>
      <dgm:t>
        <a:bodyPr/>
        <a:lstStyle/>
        <a:p>
          <a:endParaRPr lang="ru-RU"/>
        </a:p>
      </dgm:t>
    </dgm:pt>
    <dgm:pt modelId="{53EEE66C-2746-40A5-9E8A-CAB12A067168}" type="sibTrans" cxnId="{E1894680-375B-43C9-AA06-8E3F4F96EF1E}">
      <dgm:prSet/>
      <dgm:spPr/>
      <dgm:t>
        <a:bodyPr/>
        <a:lstStyle/>
        <a:p>
          <a:endParaRPr lang="ru-RU"/>
        </a:p>
      </dgm:t>
    </dgm:pt>
    <dgm:pt modelId="{5CE3FBF4-D666-40F1-A006-9870B95F29CA}">
      <dgm:prSet phldrT="[Текст]"/>
      <dgm:spPr/>
      <dgm:t>
        <a:bodyPr/>
        <a:lstStyle/>
        <a:p>
          <a:r>
            <a:rPr lang="ru-RU" b="1" dirty="0"/>
            <a:t>Реализация предоставления прав доступа на запуск сессии через клиент</a:t>
          </a:r>
          <a:r>
            <a:rPr lang="en-US" b="1" dirty="0"/>
            <a:t> UE (EOS)</a:t>
          </a:r>
          <a:r>
            <a:rPr lang="ru-RU" b="1" dirty="0"/>
            <a:t> на </a:t>
          </a:r>
          <a:r>
            <a:rPr lang="en-US" b="1" dirty="0"/>
            <a:t>VPS</a:t>
          </a:r>
          <a:endParaRPr lang="ru-RU" b="1" dirty="0"/>
        </a:p>
      </dgm:t>
    </dgm:pt>
    <dgm:pt modelId="{4E2F599B-744B-4507-898E-B355F364FC4B}" type="parTrans" cxnId="{278AF27E-0D80-4D63-A07B-81F3CE64DE76}">
      <dgm:prSet/>
      <dgm:spPr/>
      <dgm:t>
        <a:bodyPr/>
        <a:lstStyle/>
        <a:p>
          <a:endParaRPr lang="ru-RU"/>
        </a:p>
      </dgm:t>
    </dgm:pt>
    <dgm:pt modelId="{548207FB-D8E3-4DB9-8159-413E73D1C6AE}" type="sibTrans" cxnId="{278AF27E-0D80-4D63-A07B-81F3CE64DE76}">
      <dgm:prSet/>
      <dgm:spPr/>
      <dgm:t>
        <a:bodyPr/>
        <a:lstStyle/>
        <a:p>
          <a:endParaRPr lang="ru-RU"/>
        </a:p>
      </dgm:t>
    </dgm:pt>
    <dgm:pt modelId="{50FD5F7D-8114-41BB-B49E-47E485F6C70B}">
      <dgm:prSet phldrT="[Текст]"/>
      <dgm:spPr/>
      <dgm:t>
        <a:bodyPr/>
        <a:lstStyle/>
        <a:p>
          <a:r>
            <a:rPr lang="ru-RU" b="1" dirty="0"/>
            <a:t>Реализация предоставления прав доступа на запуск сессии на клиенте в автономном режиме</a:t>
          </a:r>
        </a:p>
      </dgm:t>
    </dgm:pt>
    <dgm:pt modelId="{4857932B-779A-4678-BD3A-574991B29E12}" type="parTrans" cxnId="{91EFEB4D-830D-4B9F-B2D3-52A44643F15D}">
      <dgm:prSet/>
      <dgm:spPr/>
      <dgm:t>
        <a:bodyPr/>
        <a:lstStyle/>
        <a:p>
          <a:endParaRPr lang="ru-RU"/>
        </a:p>
      </dgm:t>
    </dgm:pt>
    <dgm:pt modelId="{A04F8D98-DBCF-4BC4-A4EE-71E0F78524FD}" type="sibTrans" cxnId="{91EFEB4D-830D-4B9F-B2D3-52A44643F15D}">
      <dgm:prSet/>
      <dgm:spPr/>
      <dgm:t>
        <a:bodyPr/>
        <a:lstStyle/>
        <a:p>
          <a:endParaRPr lang="ru-RU"/>
        </a:p>
      </dgm:t>
    </dgm:pt>
    <dgm:pt modelId="{ACC8DFC0-FD2A-4F14-B82B-BBBEE0BB1EC4}">
      <dgm:prSet phldrT="[Текст]"/>
      <dgm:spPr/>
      <dgm:t>
        <a:bodyPr/>
        <a:lstStyle/>
        <a:p>
          <a:r>
            <a:rPr lang="ru-RU" b="1" dirty="0"/>
            <a:t>Реализация механизма мониторинга через </a:t>
          </a:r>
          <a:r>
            <a:rPr lang="en-US" b="1" dirty="0"/>
            <a:t>CLI (C++ </a:t>
          </a:r>
          <a:r>
            <a:rPr lang="ru-RU" b="1" dirty="0"/>
            <a:t>и </a:t>
          </a:r>
          <a:r>
            <a:rPr lang="en-US" b="1" dirty="0"/>
            <a:t>PDCurses)</a:t>
          </a:r>
          <a:endParaRPr lang="ru-RU" b="1" dirty="0"/>
        </a:p>
      </dgm:t>
    </dgm:pt>
    <dgm:pt modelId="{6BFDCCB3-76B0-4293-8966-2519DADCDB86}" type="parTrans" cxnId="{909B5748-0CFB-4440-B98A-5B832A83F7A0}">
      <dgm:prSet/>
      <dgm:spPr/>
      <dgm:t>
        <a:bodyPr/>
        <a:lstStyle/>
        <a:p>
          <a:endParaRPr lang="ru-RU"/>
        </a:p>
      </dgm:t>
    </dgm:pt>
    <dgm:pt modelId="{E0EB2AD7-D060-4C7A-806E-ED6F27E25F20}" type="sibTrans" cxnId="{909B5748-0CFB-4440-B98A-5B832A83F7A0}">
      <dgm:prSet/>
      <dgm:spPr/>
      <dgm:t>
        <a:bodyPr/>
        <a:lstStyle/>
        <a:p>
          <a:endParaRPr lang="ru-RU"/>
        </a:p>
      </dgm:t>
    </dgm:pt>
    <dgm:pt modelId="{211BD9FE-B376-4A95-9E34-CD6F281DC87D}">
      <dgm:prSet phldrT="[Текст]"/>
      <dgm:spPr/>
      <dgm:t>
        <a:bodyPr/>
        <a:lstStyle/>
        <a:p>
          <a:r>
            <a:rPr lang="ru-RU" b="1" dirty="0"/>
            <a:t>Проведение исследований и улучшений в области сериализации сетевых пакетов</a:t>
          </a:r>
        </a:p>
      </dgm:t>
    </dgm:pt>
    <dgm:pt modelId="{DD05049D-2953-47C4-BBFC-20F3AE491839}" type="parTrans" cxnId="{25C1CB19-F307-4146-95CD-D3B1E72EDE6A}">
      <dgm:prSet/>
      <dgm:spPr/>
      <dgm:t>
        <a:bodyPr/>
        <a:lstStyle/>
        <a:p>
          <a:endParaRPr lang="ru-RU"/>
        </a:p>
      </dgm:t>
    </dgm:pt>
    <dgm:pt modelId="{F4BAD5F2-FABF-42FD-B5B3-606F0BDAB2CE}" type="sibTrans" cxnId="{25C1CB19-F307-4146-95CD-D3B1E72EDE6A}">
      <dgm:prSet/>
      <dgm:spPr/>
      <dgm:t>
        <a:bodyPr/>
        <a:lstStyle/>
        <a:p>
          <a:endParaRPr lang="ru-RU"/>
        </a:p>
      </dgm:t>
    </dgm:pt>
    <dgm:pt modelId="{65A6AE19-300F-40F4-ACD7-FDA152BE2F50}">
      <dgm:prSet phldrT="[Текст]"/>
      <dgm:spPr/>
      <dgm:t>
        <a:bodyPr/>
        <a:lstStyle/>
        <a:p>
          <a:r>
            <a:rPr lang="ru-RU" b="1" dirty="0"/>
            <a:t>Сборка компонентов системы под ОС </a:t>
          </a:r>
          <a:r>
            <a:rPr lang="en-US" b="1" dirty="0"/>
            <a:t>Linux-Debian</a:t>
          </a:r>
          <a:r>
            <a:rPr lang="ru-RU" b="1" dirty="0"/>
            <a:t> </a:t>
          </a:r>
        </a:p>
      </dgm:t>
    </dgm:pt>
    <dgm:pt modelId="{EBAC4EB2-76CF-4217-BC34-AD54A1B17992}" type="parTrans" cxnId="{6D45B8E5-BDA7-41D0-8EC5-410779163426}">
      <dgm:prSet/>
      <dgm:spPr/>
      <dgm:t>
        <a:bodyPr/>
        <a:lstStyle/>
        <a:p>
          <a:endParaRPr lang="ru-RU"/>
        </a:p>
      </dgm:t>
    </dgm:pt>
    <dgm:pt modelId="{EE6E9821-93DE-4D10-B36E-51F493EC3F1C}" type="sibTrans" cxnId="{6D45B8E5-BDA7-41D0-8EC5-410779163426}">
      <dgm:prSet/>
      <dgm:spPr/>
      <dgm:t>
        <a:bodyPr/>
        <a:lstStyle/>
        <a:p>
          <a:endParaRPr lang="ru-RU"/>
        </a:p>
      </dgm:t>
    </dgm:pt>
    <dgm:pt modelId="{F4F4B8C4-36ED-4F20-9540-3AE72D7B9493}" type="pres">
      <dgm:prSet presAssocID="{2DE8DD11-C152-46DF-88B6-5A276530CC53}" presName="diagram" presStyleCnt="0">
        <dgm:presLayoutVars>
          <dgm:dir/>
          <dgm:resizeHandles val="exact"/>
        </dgm:presLayoutVars>
      </dgm:prSet>
      <dgm:spPr/>
    </dgm:pt>
    <dgm:pt modelId="{362F3457-7787-43A5-968A-8E15EBA4C8D1}" type="pres">
      <dgm:prSet presAssocID="{587FCCA7-833B-45F4-8A3D-BAEC5A7747A1}" presName="node" presStyleLbl="node1" presStyleIdx="0" presStyleCnt="9">
        <dgm:presLayoutVars>
          <dgm:bulletEnabled val="1"/>
        </dgm:presLayoutVars>
      </dgm:prSet>
      <dgm:spPr/>
    </dgm:pt>
    <dgm:pt modelId="{D35295F2-ECF5-4C05-8D44-7219BAFCA66C}" type="pres">
      <dgm:prSet presAssocID="{B0FB4FB0-88BF-40AE-9F1A-0152F5BAF770}" presName="sibTrans" presStyleLbl="sibTrans2D1" presStyleIdx="0" presStyleCnt="8"/>
      <dgm:spPr/>
    </dgm:pt>
    <dgm:pt modelId="{1D5A534F-9BC7-4CD0-B490-D42C27174589}" type="pres">
      <dgm:prSet presAssocID="{B0FB4FB0-88BF-40AE-9F1A-0152F5BAF770}" presName="connectorText" presStyleLbl="sibTrans2D1" presStyleIdx="0" presStyleCnt="8"/>
      <dgm:spPr/>
    </dgm:pt>
    <dgm:pt modelId="{1E88CF3E-CAD0-4555-A2D2-7FEC49359CEA}" type="pres">
      <dgm:prSet presAssocID="{7F8B1271-792C-40D2-8086-BF40856E7998}" presName="node" presStyleLbl="node1" presStyleIdx="1" presStyleCnt="9">
        <dgm:presLayoutVars>
          <dgm:bulletEnabled val="1"/>
        </dgm:presLayoutVars>
      </dgm:prSet>
      <dgm:spPr/>
    </dgm:pt>
    <dgm:pt modelId="{8382ADE5-DF22-4E53-96E6-53EFF45BA8AF}" type="pres">
      <dgm:prSet presAssocID="{3DFCB87A-38D9-418B-A344-20087AE9FCAF}" presName="sibTrans" presStyleLbl="sibTrans2D1" presStyleIdx="1" presStyleCnt="8"/>
      <dgm:spPr/>
    </dgm:pt>
    <dgm:pt modelId="{C999DE17-30E2-4EF2-A21D-7576C07C6F49}" type="pres">
      <dgm:prSet presAssocID="{3DFCB87A-38D9-418B-A344-20087AE9FCAF}" presName="connectorText" presStyleLbl="sibTrans2D1" presStyleIdx="1" presStyleCnt="8"/>
      <dgm:spPr/>
    </dgm:pt>
    <dgm:pt modelId="{30D3A78E-9CF0-4812-8694-2242CE2AD72D}" type="pres">
      <dgm:prSet presAssocID="{B666578C-3D20-4BF6-B7C6-6FC06ED4C442}" presName="node" presStyleLbl="node1" presStyleIdx="2" presStyleCnt="9">
        <dgm:presLayoutVars>
          <dgm:bulletEnabled val="1"/>
        </dgm:presLayoutVars>
      </dgm:prSet>
      <dgm:spPr/>
    </dgm:pt>
    <dgm:pt modelId="{09FD2994-019D-4F82-9A96-4A701D997303}" type="pres">
      <dgm:prSet presAssocID="{F092B427-AF7F-4598-B2F3-A9F3D25C5D80}" presName="sibTrans" presStyleLbl="sibTrans2D1" presStyleIdx="2" presStyleCnt="8"/>
      <dgm:spPr/>
    </dgm:pt>
    <dgm:pt modelId="{F9145F04-20AD-49CE-A155-8BD966A86C61}" type="pres">
      <dgm:prSet presAssocID="{F092B427-AF7F-4598-B2F3-A9F3D25C5D80}" presName="connectorText" presStyleLbl="sibTrans2D1" presStyleIdx="2" presStyleCnt="8"/>
      <dgm:spPr/>
    </dgm:pt>
    <dgm:pt modelId="{51B4848A-81E1-4CB8-A505-77D5A2D976F6}" type="pres">
      <dgm:prSet presAssocID="{89DCA84B-FE92-4D59-948E-8807C86CA2F5}" presName="node" presStyleLbl="node1" presStyleIdx="3" presStyleCnt="9">
        <dgm:presLayoutVars>
          <dgm:bulletEnabled val="1"/>
        </dgm:presLayoutVars>
      </dgm:prSet>
      <dgm:spPr/>
    </dgm:pt>
    <dgm:pt modelId="{86CA70CE-4E6E-4832-85BF-D8D061AE5013}" type="pres">
      <dgm:prSet presAssocID="{53EEE66C-2746-40A5-9E8A-CAB12A067168}" presName="sibTrans" presStyleLbl="sibTrans2D1" presStyleIdx="3" presStyleCnt="8"/>
      <dgm:spPr/>
    </dgm:pt>
    <dgm:pt modelId="{5B4CA673-F30F-4048-8AB2-534CD8D8C2DE}" type="pres">
      <dgm:prSet presAssocID="{53EEE66C-2746-40A5-9E8A-CAB12A067168}" presName="connectorText" presStyleLbl="sibTrans2D1" presStyleIdx="3" presStyleCnt="8"/>
      <dgm:spPr/>
    </dgm:pt>
    <dgm:pt modelId="{F18508EF-B325-46CE-B4B0-3F64EBF0F407}" type="pres">
      <dgm:prSet presAssocID="{5CE3FBF4-D666-40F1-A006-9870B95F29CA}" presName="node" presStyleLbl="node1" presStyleIdx="4" presStyleCnt="9">
        <dgm:presLayoutVars>
          <dgm:bulletEnabled val="1"/>
        </dgm:presLayoutVars>
      </dgm:prSet>
      <dgm:spPr/>
    </dgm:pt>
    <dgm:pt modelId="{12436C83-BD42-4B33-8B86-9D02A0612505}" type="pres">
      <dgm:prSet presAssocID="{548207FB-D8E3-4DB9-8159-413E73D1C6AE}" presName="sibTrans" presStyleLbl="sibTrans2D1" presStyleIdx="4" presStyleCnt="8"/>
      <dgm:spPr/>
    </dgm:pt>
    <dgm:pt modelId="{2B6760F6-0C6A-44A6-AE6C-6B281E1C1770}" type="pres">
      <dgm:prSet presAssocID="{548207FB-D8E3-4DB9-8159-413E73D1C6AE}" presName="connectorText" presStyleLbl="sibTrans2D1" presStyleIdx="4" presStyleCnt="8"/>
      <dgm:spPr/>
    </dgm:pt>
    <dgm:pt modelId="{C93AECF5-1267-4C95-8754-A1602D0EAB2B}" type="pres">
      <dgm:prSet presAssocID="{50FD5F7D-8114-41BB-B49E-47E485F6C70B}" presName="node" presStyleLbl="node1" presStyleIdx="5" presStyleCnt="9">
        <dgm:presLayoutVars>
          <dgm:bulletEnabled val="1"/>
        </dgm:presLayoutVars>
      </dgm:prSet>
      <dgm:spPr/>
    </dgm:pt>
    <dgm:pt modelId="{E878F333-8819-4CEE-ACB8-1F850C309850}" type="pres">
      <dgm:prSet presAssocID="{A04F8D98-DBCF-4BC4-A4EE-71E0F78524FD}" presName="sibTrans" presStyleLbl="sibTrans2D1" presStyleIdx="5" presStyleCnt="8"/>
      <dgm:spPr/>
    </dgm:pt>
    <dgm:pt modelId="{EC9F2603-B5A3-40B4-9914-5BF2906C7FE0}" type="pres">
      <dgm:prSet presAssocID="{A04F8D98-DBCF-4BC4-A4EE-71E0F78524FD}" presName="connectorText" presStyleLbl="sibTrans2D1" presStyleIdx="5" presStyleCnt="8"/>
      <dgm:spPr/>
    </dgm:pt>
    <dgm:pt modelId="{A9BCEE7B-0FB0-48EB-BF8F-7F2791D78B41}" type="pres">
      <dgm:prSet presAssocID="{ACC8DFC0-FD2A-4F14-B82B-BBBEE0BB1EC4}" presName="node" presStyleLbl="node1" presStyleIdx="6" presStyleCnt="9">
        <dgm:presLayoutVars>
          <dgm:bulletEnabled val="1"/>
        </dgm:presLayoutVars>
      </dgm:prSet>
      <dgm:spPr/>
    </dgm:pt>
    <dgm:pt modelId="{707F765D-8D8E-4011-9973-67B863A9827C}" type="pres">
      <dgm:prSet presAssocID="{E0EB2AD7-D060-4C7A-806E-ED6F27E25F20}" presName="sibTrans" presStyleLbl="sibTrans2D1" presStyleIdx="6" presStyleCnt="8"/>
      <dgm:spPr/>
    </dgm:pt>
    <dgm:pt modelId="{A89979BA-D980-4C80-8C37-0F4CACACD675}" type="pres">
      <dgm:prSet presAssocID="{E0EB2AD7-D060-4C7A-806E-ED6F27E25F20}" presName="connectorText" presStyleLbl="sibTrans2D1" presStyleIdx="6" presStyleCnt="8"/>
      <dgm:spPr/>
    </dgm:pt>
    <dgm:pt modelId="{F22CA137-AEBF-42B7-94DD-212FC9BC6F26}" type="pres">
      <dgm:prSet presAssocID="{211BD9FE-B376-4A95-9E34-CD6F281DC87D}" presName="node" presStyleLbl="node1" presStyleIdx="7" presStyleCnt="9">
        <dgm:presLayoutVars>
          <dgm:bulletEnabled val="1"/>
        </dgm:presLayoutVars>
      </dgm:prSet>
      <dgm:spPr/>
    </dgm:pt>
    <dgm:pt modelId="{B761CBCF-7FDD-4D1C-9741-84EA7A5BC866}" type="pres">
      <dgm:prSet presAssocID="{F4BAD5F2-FABF-42FD-B5B3-606F0BDAB2CE}" presName="sibTrans" presStyleLbl="sibTrans2D1" presStyleIdx="7" presStyleCnt="8"/>
      <dgm:spPr/>
    </dgm:pt>
    <dgm:pt modelId="{73F9D61E-BBD0-45CD-95A9-045DDFC8BC19}" type="pres">
      <dgm:prSet presAssocID="{F4BAD5F2-FABF-42FD-B5B3-606F0BDAB2CE}" presName="connectorText" presStyleLbl="sibTrans2D1" presStyleIdx="7" presStyleCnt="8"/>
      <dgm:spPr/>
    </dgm:pt>
    <dgm:pt modelId="{FCAF73FA-4A28-4419-BAAA-BE8843E2D12F}" type="pres">
      <dgm:prSet presAssocID="{65A6AE19-300F-40F4-ACD7-FDA152BE2F50}" presName="node" presStyleLbl="node1" presStyleIdx="8" presStyleCnt="9">
        <dgm:presLayoutVars>
          <dgm:bulletEnabled val="1"/>
        </dgm:presLayoutVars>
      </dgm:prSet>
      <dgm:spPr/>
    </dgm:pt>
  </dgm:ptLst>
  <dgm:cxnLst>
    <dgm:cxn modelId="{BAAC9B00-FAEF-4228-82C6-CD6ABBB02A63}" type="presOf" srcId="{548207FB-D8E3-4DB9-8159-413E73D1C6AE}" destId="{12436C83-BD42-4B33-8B86-9D02A0612505}" srcOrd="0" destOrd="0" presId="urn:microsoft.com/office/officeart/2005/8/layout/process5"/>
    <dgm:cxn modelId="{75E9EE00-E12D-4A2B-BC77-8691B1922B3B}" type="presOf" srcId="{211BD9FE-B376-4A95-9E34-CD6F281DC87D}" destId="{F22CA137-AEBF-42B7-94DD-212FC9BC6F26}" srcOrd="0" destOrd="0" presId="urn:microsoft.com/office/officeart/2005/8/layout/process5"/>
    <dgm:cxn modelId="{37C6D404-04A1-4FDC-A10B-169B6B810466}" srcId="{2DE8DD11-C152-46DF-88B6-5A276530CC53}" destId="{7F8B1271-792C-40D2-8086-BF40856E7998}" srcOrd="1" destOrd="0" parTransId="{4A074911-135C-4230-9764-9A1F9C01C6BA}" sibTransId="{3DFCB87A-38D9-418B-A344-20087AE9FCAF}"/>
    <dgm:cxn modelId="{8E355411-163E-4104-A5AC-7FB8A34D4CE5}" srcId="{2DE8DD11-C152-46DF-88B6-5A276530CC53}" destId="{587FCCA7-833B-45F4-8A3D-BAEC5A7747A1}" srcOrd="0" destOrd="0" parTransId="{7CB19849-A405-469C-8F5D-E4D021F56725}" sibTransId="{B0FB4FB0-88BF-40AE-9F1A-0152F5BAF770}"/>
    <dgm:cxn modelId="{A0521615-3321-4E69-97DE-CF4DFB03CDA0}" type="presOf" srcId="{ACC8DFC0-FD2A-4F14-B82B-BBBEE0BB1EC4}" destId="{A9BCEE7B-0FB0-48EB-BF8F-7F2791D78B41}" srcOrd="0" destOrd="0" presId="urn:microsoft.com/office/officeart/2005/8/layout/process5"/>
    <dgm:cxn modelId="{25C1CB19-F307-4146-95CD-D3B1E72EDE6A}" srcId="{2DE8DD11-C152-46DF-88B6-5A276530CC53}" destId="{211BD9FE-B376-4A95-9E34-CD6F281DC87D}" srcOrd="7" destOrd="0" parTransId="{DD05049D-2953-47C4-BBFC-20F3AE491839}" sibTransId="{F4BAD5F2-FABF-42FD-B5B3-606F0BDAB2CE}"/>
    <dgm:cxn modelId="{9F4C721D-B30A-47CA-B85F-B82593D83452}" type="presOf" srcId="{89DCA84B-FE92-4D59-948E-8807C86CA2F5}" destId="{51B4848A-81E1-4CB8-A505-77D5A2D976F6}" srcOrd="0" destOrd="0" presId="urn:microsoft.com/office/officeart/2005/8/layout/process5"/>
    <dgm:cxn modelId="{E014B81E-EE3E-4774-90BE-A684296DD0BE}" type="presOf" srcId="{3DFCB87A-38D9-418B-A344-20087AE9FCAF}" destId="{C999DE17-30E2-4EF2-A21D-7576C07C6F49}" srcOrd="1" destOrd="0" presId="urn:microsoft.com/office/officeart/2005/8/layout/process5"/>
    <dgm:cxn modelId="{019C6220-D950-4203-B377-FF20F84E0791}" type="presOf" srcId="{A04F8D98-DBCF-4BC4-A4EE-71E0F78524FD}" destId="{E878F333-8819-4CEE-ACB8-1F850C309850}" srcOrd="0" destOrd="0" presId="urn:microsoft.com/office/officeart/2005/8/layout/process5"/>
    <dgm:cxn modelId="{690D6826-C464-4067-999E-5B9B0F26B281}" type="presOf" srcId="{53EEE66C-2746-40A5-9E8A-CAB12A067168}" destId="{86CA70CE-4E6E-4832-85BF-D8D061AE5013}" srcOrd="0" destOrd="0" presId="urn:microsoft.com/office/officeart/2005/8/layout/process5"/>
    <dgm:cxn modelId="{01C33736-59CA-472E-A468-C10D44A19DB3}" type="presOf" srcId="{2DE8DD11-C152-46DF-88B6-5A276530CC53}" destId="{F4F4B8C4-36ED-4F20-9540-3AE72D7B9493}" srcOrd="0" destOrd="0" presId="urn:microsoft.com/office/officeart/2005/8/layout/process5"/>
    <dgm:cxn modelId="{B08A375D-8996-4A91-B6B8-7F81FA3FF474}" type="presOf" srcId="{F092B427-AF7F-4598-B2F3-A9F3D25C5D80}" destId="{09FD2994-019D-4F82-9A96-4A701D997303}" srcOrd="0" destOrd="0" presId="urn:microsoft.com/office/officeart/2005/8/layout/process5"/>
    <dgm:cxn modelId="{4E0C2663-0495-4C73-9E29-B78AEA8AA15E}" type="presOf" srcId="{A04F8D98-DBCF-4BC4-A4EE-71E0F78524FD}" destId="{EC9F2603-B5A3-40B4-9914-5BF2906C7FE0}" srcOrd="1" destOrd="0" presId="urn:microsoft.com/office/officeart/2005/8/layout/process5"/>
    <dgm:cxn modelId="{11D63247-4728-421A-9001-9D2531663585}" type="presOf" srcId="{B0FB4FB0-88BF-40AE-9F1A-0152F5BAF770}" destId="{1D5A534F-9BC7-4CD0-B490-D42C27174589}" srcOrd="1" destOrd="0" presId="urn:microsoft.com/office/officeart/2005/8/layout/process5"/>
    <dgm:cxn modelId="{909B5748-0CFB-4440-B98A-5B832A83F7A0}" srcId="{2DE8DD11-C152-46DF-88B6-5A276530CC53}" destId="{ACC8DFC0-FD2A-4F14-B82B-BBBEE0BB1EC4}" srcOrd="6" destOrd="0" parTransId="{6BFDCCB3-76B0-4293-8966-2519DADCDB86}" sibTransId="{E0EB2AD7-D060-4C7A-806E-ED6F27E25F20}"/>
    <dgm:cxn modelId="{91EFEB4D-830D-4B9F-B2D3-52A44643F15D}" srcId="{2DE8DD11-C152-46DF-88B6-5A276530CC53}" destId="{50FD5F7D-8114-41BB-B49E-47E485F6C70B}" srcOrd="5" destOrd="0" parTransId="{4857932B-779A-4678-BD3A-574991B29E12}" sibTransId="{A04F8D98-DBCF-4BC4-A4EE-71E0F78524FD}"/>
    <dgm:cxn modelId="{E09F976F-464E-496B-B197-5E3FD552FBEF}" type="presOf" srcId="{B666578C-3D20-4BF6-B7C6-6FC06ED4C442}" destId="{30D3A78E-9CF0-4812-8694-2242CE2AD72D}" srcOrd="0" destOrd="0" presId="urn:microsoft.com/office/officeart/2005/8/layout/process5"/>
    <dgm:cxn modelId="{9B313450-736E-4F8B-A065-0F37BDDB586D}" type="presOf" srcId="{E0EB2AD7-D060-4C7A-806E-ED6F27E25F20}" destId="{707F765D-8D8E-4011-9973-67B863A9827C}" srcOrd="0" destOrd="0" presId="urn:microsoft.com/office/officeart/2005/8/layout/process5"/>
    <dgm:cxn modelId="{278AF27E-0D80-4D63-A07B-81F3CE64DE76}" srcId="{2DE8DD11-C152-46DF-88B6-5A276530CC53}" destId="{5CE3FBF4-D666-40F1-A006-9870B95F29CA}" srcOrd="4" destOrd="0" parTransId="{4E2F599B-744B-4507-898E-B355F364FC4B}" sibTransId="{548207FB-D8E3-4DB9-8159-413E73D1C6AE}"/>
    <dgm:cxn modelId="{E1894680-375B-43C9-AA06-8E3F4F96EF1E}" srcId="{2DE8DD11-C152-46DF-88B6-5A276530CC53}" destId="{89DCA84B-FE92-4D59-948E-8807C86CA2F5}" srcOrd="3" destOrd="0" parTransId="{43A03D4E-2566-4B18-AD92-FBE24A7AB821}" sibTransId="{53EEE66C-2746-40A5-9E8A-CAB12A067168}"/>
    <dgm:cxn modelId="{9EC34183-BB87-4DDB-BF1A-D289931A8FE8}" type="presOf" srcId="{587FCCA7-833B-45F4-8A3D-BAEC5A7747A1}" destId="{362F3457-7787-43A5-968A-8E15EBA4C8D1}" srcOrd="0" destOrd="0" presId="urn:microsoft.com/office/officeart/2005/8/layout/process5"/>
    <dgm:cxn modelId="{85C76A86-B071-42F5-AE63-0FF31E66B395}" srcId="{2DE8DD11-C152-46DF-88B6-5A276530CC53}" destId="{B666578C-3D20-4BF6-B7C6-6FC06ED4C442}" srcOrd="2" destOrd="0" parTransId="{143A9567-B82E-431F-8E7B-6E26458DCD3F}" sibTransId="{F092B427-AF7F-4598-B2F3-A9F3D25C5D80}"/>
    <dgm:cxn modelId="{012DB886-C4CC-4AAB-B8D2-6F94F206AC76}" type="presOf" srcId="{65A6AE19-300F-40F4-ACD7-FDA152BE2F50}" destId="{FCAF73FA-4A28-4419-BAAA-BE8843E2D12F}" srcOrd="0" destOrd="0" presId="urn:microsoft.com/office/officeart/2005/8/layout/process5"/>
    <dgm:cxn modelId="{E9ED268A-C5ED-44E5-AD4E-DEF165EA17C5}" type="presOf" srcId="{5CE3FBF4-D666-40F1-A006-9870B95F29CA}" destId="{F18508EF-B325-46CE-B4B0-3F64EBF0F407}" srcOrd="0" destOrd="0" presId="urn:microsoft.com/office/officeart/2005/8/layout/process5"/>
    <dgm:cxn modelId="{80B0D98A-8143-4F49-A22C-C2512D03B19B}" type="presOf" srcId="{F4BAD5F2-FABF-42FD-B5B3-606F0BDAB2CE}" destId="{73F9D61E-BBD0-45CD-95A9-045DDFC8BC19}" srcOrd="1" destOrd="0" presId="urn:microsoft.com/office/officeart/2005/8/layout/process5"/>
    <dgm:cxn modelId="{213F2698-AC8F-4F0E-B716-02BD355B89EC}" type="presOf" srcId="{3DFCB87A-38D9-418B-A344-20087AE9FCAF}" destId="{8382ADE5-DF22-4E53-96E6-53EFF45BA8AF}" srcOrd="0" destOrd="0" presId="urn:microsoft.com/office/officeart/2005/8/layout/process5"/>
    <dgm:cxn modelId="{0F59E9AA-1CC9-41C1-8FE6-F3F862CD1965}" type="presOf" srcId="{F4BAD5F2-FABF-42FD-B5B3-606F0BDAB2CE}" destId="{B761CBCF-7FDD-4D1C-9741-84EA7A5BC866}" srcOrd="0" destOrd="0" presId="urn:microsoft.com/office/officeart/2005/8/layout/process5"/>
    <dgm:cxn modelId="{1B0DD1AD-5006-4CD3-ABE4-F581C4990B13}" type="presOf" srcId="{7F8B1271-792C-40D2-8086-BF40856E7998}" destId="{1E88CF3E-CAD0-4555-A2D2-7FEC49359CEA}" srcOrd="0" destOrd="0" presId="urn:microsoft.com/office/officeart/2005/8/layout/process5"/>
    <dgm:cxn modelId="{9FFDCCB7-AD0B-432B-A6D2-5D0BC58D5909}" type="presOf" srcId="{F092B427-AF7F-4598-B2F3-A9F3D25C5D80}" destId="{F9145F04-20AD-49CE-A155-8BD966A86C61}" srcOrd="1" destOrd="0" presId="urn:microsoft.com/office/officeart/2005/8/layout/process5"/>
    <dgm:cxn modelId="{9C56F3BE-2604-4571-81AB-51AA336F1842}" type="presOf" srcId="{B0FB4FB0-88BF-40AE-9F1A-0152F5BAF770}" destId="{D35295F2-ECF5-4C05-8D44-7219BAFCA66C}" srcOrd="0" destOrd="0" presId="urn:microsoft.com/office/officeart/2005/8/layout/process5"/>
    <dgm:cxn modelId="{DB6337D0-D89E-4FC2-976A-253B3A056BA2}" type="presOf" srcId="{548207FB-D8E3-4DB9-8159-413E73D1C6AE}" destId="{2B6760F6-0C6A-44A6-AE6C-6B281E1C1770}" srcOrd="1" destOrd="0" presId="urn:microsoft.com/office/officeart/2005/8/layout/process5"/>
    <dgm:cxn modelId="{6D45B8E5-BDA7-41D0-8EC5-410779163426}" srcId="{2DE8DD11-C152-46DF-88B6-5A276530CC53}" destId="{65A6AE19-300F-40F4-ACD7-FDA152BE2F50}" srcOrd="8" destOrd="0" parTransId="{EBAC4EB2-76CF-4217-BC34-AD54A1B17992}" sibTransId="{EE6E9821-93DE-4D10-B36E-51F493EC3F1C}"/>
    <dgm:cxn modelId="{3C6A94EA-E335-4877-A176-75A63CC6BAC7}" type="presOf" srcId="{53EEE66C-2746-40A5-9E8A-CAB12A067168}" destId="{5B4CA673-F30F-4048-8AB2-534CD8D8C2DE}" srcOrd="1" destOrd="0" presId="urn:microsoft.com/office/officeart/2005/8/layout/process5"/>
    <dgm:cxn modelId="{9E9196FD-24A3-4171-AB63-0B2166149418}" type="presOf" srcId="{E0EB2AD7-D060-4C7A-806E-ED6F27E25F20}" destId="{A89979BA-D980-4C80-8C37-0F4CACACD675}" srcOrd="1" destOrd="0" presId="urn:microsoft.com/office/officeart/2005/8/layout/process5"/>
    <dgm:cxn modelId="{B72210FE-CAA3-4315-9412-7A90E6ACBB20}" type="presOf" srcId="{50FD5F7D-8114-41BB-B49E-47E485F6C70B}" destId="{C93AECF5-1267-4C95-8754-A1602D0EAB2B}" srcOrd="0" destOrd="0" presId="urn:microsoft.com/office/officeart/2005/8/layout/process5"/>
    <dgm:cxn modelId="{C220E352-4ADF-4810-916F-DABF084BA657}" type="presParOf" srcId="{F4F4B8C4-36ED-4F20-9540-3AE72D7B9493}" destId="{362F3457-7787-43A5-968A-8E15EBA4C8D1}" srcOrd="0" destOrd="0" presId="urn:microsoft.com/office/officeart/2005/8/layout/process5"/>
    <dgm:cxn modelId="{841CFE78-09D9-42D0-9904-37D6340F91BE}" type="presParOf" srcId="{F4F4B8C4-36ED-4F20-9540-3AE72D7B9493}" destId="{D35295F2-ECF5-4C05-8D44-7219BAFCA66C}" srcOrd="1" destOrd="0" presId="urn:microsoft.com/office/officeart/2005/8/layout/process5"/>
    <dgm:cxn modelId="{4EA6309B-12A9-46D6-A19B-1310B26590FD}" type="presParOf" srcId="{D35295F2-ECF5-4C05-8D44-7219BAFCA66C}" destId="{1D5A534F-9BC7-4CD0-B490-D42C27174589}" srcOrd="0" destOrd="0" presId="urn:microsoft.com/office/officeart/2005/8/layout/process5"/>
    <dgm:cxn modelId="{78459BB8-6474-4C05-B85B-FB0EB66F621D}" type="presParOf" srcId="{F4F4B8C4-36ED-4F20-9540-3AE72D7B9493}" destId="{1E88CF3E-CAD0-4555-A2D2-7FEC49359CEA}" srcOrd="2" destOrd="0" presId="urn:microsoft.com/office/officeart/2005/8/layout/process5"/>
    <dgm:cxn modelId="{63A0416E-B62B-49AC-8A2A-97353F85AD01}" type="presParOf" srcId="{F4F4B8C4-36ED-4F20-9540-3AE72D7B9493}" destId="{8382ADE5-DF22-4E53-96E6-53EFF45BA8AF}" srcOrd="3" destOrd="0" presId="urn:microsoft.com/office/officeart/2005/8/layout/process5"/>
    <dgm:cxn modelId="{867A5AF5-5232-4264-8CD4-7B8143477A7C}" type="presParOf" srcId="{8382ADE5-DF22-4E53-96E6-53EFF45BA8AF}" destId="{C999DE17-30E2-4EF2-A21D-7576C07C6F49}" srcOrd="0" destOrd="0" presId="urn:microsoft.com/office/officeart/2005/8/layout/process5"/>
    <dgm:cxn modelId="{652D3229-0F62-4113-8E8E-C458414E8D48}" type="presParOf" srcId="{F4F4B8C4-36ED-4F20-9540-3AE72D7B9493}" destId="{30D3A78E-9CF0-4812-8694-2242CE2AD72D}" srcOrd="4" destOrd="0" presId="urn:microsoft.com/office/officeart/2005/8/layout/process5"/>
    <dgm:cxn modelId="{B51104FB-CC16-47DF-AFEB-793D97B098F8}" type="presParOf" srcId="{F4F4B8C4-36ED-4F20-9540-3AE72D7B9493}" destId="{09FD2994-019D-4F82-9A96-4A701D997303}" srcOrd="5" destOrd="0" presId="urn:microsoft.com/office/officeart/2005/8/layout/process5"/>
    <dgm:cxn modelId="{1FBF07E1-72F5-4993-9E1D-08F55E5B34A9}" type="presParOf" srcId="{09FD2994-019D-4F82-9A96-4A701D997303}" destId="{F9145F04-20AD-49CE-A155-8BD966A86C61}" srcOrd="0" destOrd="0" presId="urn:microsoft.com/office/officeart/2005/8/layout/process5"/>
    <dgm:cxn modelId="{D2290E04-29CB-4492-8B2B-3841A0DCD027}" type="presParOf" srcId="{F4F4B8C4-36ED-4F20-9540-3AE72D7B9493}" destId="{51B4848A-81E1-4CB8-A505-77D5A2D976F6}" srcOrd="6" destOrd="0" presId="urn:microsoft.com/office/officeart/2005/8/layout/process5"/>
    <dgm:cxn modelId="{73216533-F07F-427E-934B-0F0E36E4DF0B}" type="presParOf" srcId="{F4F4B8C4-36ED-4F20-9540-3AE72D7B9493}" destId="{86CA70CE-4E6E-4832-85BF-D8D061AE5013}" srcOrd="7" destOrd="0" presId="urn:microsoft.com/office/officeart/2005/8/layout/process5"/>
    <dgm:cxn modelId="{F85649F4-8075-41D1-9221-5DC4A5CAD526}" type="presParOf" srcId="{86CA70CE-4E6E-4832-85BF-D8D061AE5013}" destId="{5B4CA673-F30F-4048-8AB2-534CD8D8C2DE}" srcOrd="0" destOrd="0" presId="urn:microsoft.com/office/officeart/2005/8/layout/process5"/>
    <dgm:cxn modelId="{350A8E5E-DDB8-45D3-A892-34EA0FFFD19F}" type="presParOf" srcId="{F4F4B8C4-36ED-4F20-9540-3AE72D7B9493}" destId="{F18508EF-B325-46CE-B4B0-3F64EBF0F407}" srcOrd="8" destOrd="0" presId="urn:microsoft.com/office/officeart/2005/8/layout/process5"/>
    <dgm:cxn modelId="{37A369E1-98F8-4284-BE16-E578A4A3E018}" type="presParOf" srcId="{F4F4B8C4-36ED-4F20-9540-3AE72D7B9493}" destId="{12436C83-BD42-4B33-8B86-9D02A0612505}" srcOrd="9" destOrd="0" presId="urn:microsoft.com/office/officeart/2005/8/layout/process5"/>
    <dgm:cxn modelId="{A198055D-BB9A-415F-A153-311338754D46}" type="presParOf" srcId="{12436C83-BD42-4B33-8B86-9D02A0612505}" destId="{2B6760F6-0C6A-44A6-AE6C-6B281E1C1770}" srcOrd="0" destOrd="0" presId="urn:microsoft.com/office/officeart/2005/8/layout/process5"/>
    <dgm:cxn modelId="{7E7FDF00-5706-42BC-9D61-1963270D37E3}" type="presParOf" srcId="{F4F4B8C4-36ED-4F20-9540-3AE72D7B9493}" destId="{C93AECF5-1267-4C95-8754-A1602D0EAB2B}" srcOrd="10" destOrd="0" presId="urn:microsoft.com/office/officeart/2005/8/layout/process5"/>
    <dgm:cxn modelId="{01CB4D2D-F0D6-41B0-AFFE-A7EF470C72A1}" type="presParOf" srcId="{F4F4B8C4-36ED-4F20-9540-3AE72D7B9493}" destId="{E878F333-8819-4CEE-ACB8-1F850C309850}" srcOrd="11" destOrd="0" presId="urn:microsoft.com/office/officeart/2005/8/layout/process5"/>
    <dgm:cxn modelId="{CA2DAAB6-08D7-4192-8FD8-DE3D56D25E8A}" type="presParOf" srcId="{E878F333-8819-4CEE-ACB8-1F850C309850}" destId="{EC9F2603-B5A3-40B4-9914-5BF2906C7FE0}" srcOrd="0" destOrd="0" presId="urn:microsoft.com/office/officeart/2005/8/layout/process5"/>
    <dgm:cxn modelId="{56C6B54D-ABCB-4B15-A0C2-5F093C4FF1DA}" type="presParOf" srcId="{F4F4B8C4-36ED-4F20-9540-3AE72D7B9493}" destId="{A9BCEE7B-0FB0-48EB-BF8F-7F2791D78B41}" srcOrd="12" destOrd="0" presId="urn:microsoft.com/office/officeart/2005/8/layout/process5"/>
    <dgm:cxn modelId="{4809BD3C-DE7E-4AEC-BE94-E84386ED200B}" type="presParOf" srcId="{F4F4B8C4-36ED-4F20-9540-3AE72D7B9493}" destId="{707F765D-8D8E-4011-9973-67B863A9827C}" srcOrd="13" destOrd="0" presId="urn:microsoft.com/office/officeart/2005/8/layout/process5"/>
    <dgm:cxn modelId="{9725816D-F8B5-4A99-942D-F2C98D36F7BD}" type="presParOf" srcId="{707F765D-8D8E-4011-9973-67B863A9827C}" destId="{A89979BA-D980-4C80-8C37-0F4CACACD675}" srcOrd="0" destOrd="0" presId="urn:microsoft.com/office/officeart/2005/8/layout/process5"/>
    <dgm:cxn modelId="{C71FC8F0-F4C7-4E9E-9FB1-C798323DA564}" type="presParOf" srcId="{F4F4B8C4-36ED-4F20-9540-3AE72D7B9493}" destId="{F22CA137-AEBF-42B7-94DD-212FC9BC6F26}" srcOrd="14" destOrd="0" presId="urn:microsoft.com/office/officeart/2005/8/layout/process5"/>
    <dgm:cxn modelId="{A86C6C48-6E1B-44D4-AF9B-2890181AAC66}" type="presParOf" srcId="{F4F4B8C4-36ED-4F20-9540-3AE72D7B9493}" destId="{B761CBCF-7FDD-4D1C-9741-84EA7A5BC866}" srcOrd="15" destOrd="0" presId="urn:microsoft.com/office/officeart/2005/8/layout/process5"/>
    <dgm:cxn modelId="{E104EA02-8207-4E41-A39D-4B4981034522}" type="presParOf" srcId="{B761CBCF-7FDD-4D1C-9741-84EA7A5BC866}" destId="{73F9D61E-BBD0-45CD-95A9-045DDFC8BC19}" srcOrd="0" destOrd="0" presId="urn:microsoft.com/office/officeart/2005/8/layout/process5"/>
    <dgm:cxn modelId="{B999A359-F21D-4320-9850-CEBA3467A849}" type="presParOf" srcId="{F4F4B8C4-36ED-4F20-9540-3AE72D7B9493}" destId="{FCAF73FA-4A28-4419-BAAA-BE8843E2D12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3457-7787-43A5-968A-8E15EBA4C8D1}">
      <dsp:nvSpPr>
        <dsp:cNvPr id="0" name=""/>
        <dsp:cNvSpPr/>
      </dsp:nvSpPr>
      <dsp:spPr>
        <a:xfrm>
          <a:off x="145010" y="959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Исследование и применение технологии кон</a:t>
          </a:r>
          <a:r>
            <a:rPr lang="ru-RU" sz="700" b="0" kern="1200" dirty="0"/>
            <a:t>т</a:t>
          </a:r>
          <a:r>
            <a:rPr lang="ru-RU" sz="700" b="1" kern="1200" dirty="0"/>
            <a:t>ейнеризации</a:t>
          </a:r>
        </a:p>
      </dsp:txBody>
      <dsp:txXfrm>
        <a:off x="161993" y="17942"/>
        <a:ext cx="932449" cy="545883"/>
      </dsp:txXfrm>
    </dsp:sp>
    <dsp:sp modelId="{D35295F2-ECF5-4C05-8D44-7219BAFCA66C}">
      <dsp:nvSpPr>
        <dsp:cNvPr id="0" name=""/>
        <dsp:cNvSpPr/>
      </dsp:nvSpPr>
      <dsp:spPr>
        <a:xfrm>
          <a:off x="1196470" y="171048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196470" y="218982"/>
        <a:ext cx="143416" cy="143802"/>
      </dsp:txXfrm>
    </dsp:sp>
    <dsp:sp modelId="{1E88CF3E-CAD0-4555-A2D2-7FEC49359CEA}">
      <dsp:nvSpPr>
        <dsp:cNvPr id="0" name=""/>
        <dsp:cNvSpPr/>
      </dsp:nvSpPr>
      <dsp:spPr>
        <a:xfrm>
          <a:off x="1497991" y="959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Разработан менеджер на </a:t>
          </a:r>
          <a:r>
            <a:rPr lang="en-US" sz="700" b="1" kern="1200" dirty="0"/>
            <a:t>Unreal Engine 4</a:t>
          </a:r>
          <a:endParaRPr lang="ru-RU" sz="700" b="1" kern="1200" dirty="0"/>
        </a:p>
      </dsp:txBody>
      <dsp:txXfrm>
        <a:off x="1514974" y="17942"/>
        <a:ext cx="932449" cy="545883"/>
      </dsp:txXfrm>
    </dsp:sp>
    <dsp:sp modelId="{8382ADE5-DF22-4E53-96E6-53EFF45BA8AF}">
      <dsp:nvSpPr>
        <dsp:cNvPr id="0" name=""/>
        <dsp:cNvSpPr/>
      </dsp:nvSpPr>
      <dsp:spPr>
        <a:xfrm>
          <a:off x="2549451" y="171048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2549451" y="218982"/>
        <a:ext cx="143416" cy="143802"/>
      </dsp:txXfrm>
    </dsp:sp>
    <dsp:sp modelId="{30D3A78E-9CF0-4812-8694-2242CE2AD72D}">
      <dsp:nvSpPr>
        <dsp:cNvPr id="0" name=""/>
        <dsp:cNvSpPr/>
      </dsp:nvSpPr>
      <dsp:spPr>
        <a:xfrm>
          <a:off x="2850973" y="959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Разработка сетевого протокола для обмена информацией между компонентами системы</a:t>
          </a:r>
        </a:p>
      </dsp:txBody>
      <dsp:txXfrm>
        <a:off x="2867956" y="17942"/>
        <a:ext cx="932449" cy="545883"/>
      </dsp:txXfrm>
    </dsp:sp>
    <dsp:sp modelId="{09FD2994-019D-4F82-9A96-4A701D997303}">
      <dsp:nvSpPr>
        <dsp:cNvPr id="0" name=""/>
        <dsp:cNvSpPr/>
      </dsp:nvSpPr>
      <dsp:spPr>
        <a:xfrm rot="5400000">
          <a:off x="3231740" y="648457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-5400000">
        <a:off x="3262279" y="665852"/>
        <a:ext cx="143802" cy="143416"/>
      </dsp:txXfrm>
    </dsp:sp>
    <dsp:sp modelId="{51B4848A-81E1-4CB8-A505-77D5A2D976F6}">
      <dsp:nvSpPr>
        <dsp:cNvPr id="0" name=""/>
        <dsp:cNvSpPr/>
      </dsp:nvSpPr>
      <dsp:spPr>
        <a:xfrm>
          <a:off x="2850973" y="967374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Разработан менеджер и программа-демон на </a:t>
          </a:r>
          <a:r>
            <a:rPr lang="en-US" sz="700" b="1" kern="1200" dirty="0"/>
            <a:t>C++ </a:t>
          </a:r>
          <a:r>
            <a:rPr lang="en-US" sz="700" b="1" kern="1200" dirty="0" err="1"/>
            <a:t>Boost.Asio</a:t>
          </a:r>
          <a:endParaRPr lang="ru-RU" sz="700" b="1" kern="1200" dirty="0"/>
        </a:p>
      </dsp:txBody>
      <dsp:txXfrm>
        <a:off x="2867956" y="984357"/>
        <a:ext cx="932449" cy="545883"/>
      </dsp:txXfrm>
    </dsp:sp>
    <dsp:sp modelId="{86CA70CE-4E6E-4832-85BF-D8D061AE5013}">
      <dsp:nvSpPr>
        <dsp:cNvPr id="0" name=""/>
        <dsp:cNvSpPr/>
      </dsp:nvSpPr>
      <dsp:spPr>
        <a:xfrm rot="10800000">
          <a:off x="2561048" y="1137464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10800000">
        <a:off x="2622512" y="1185398"/>
        <a:ext cx="143416" cy="143802"/>
      </dsp:txXfrm>
    </dsp:sp>
    <dsp:sp modelId="{F18508EF-B325-46CE-B4B0-3F64EBF0F407}">
      <dsp:nvSpPr>
        <dsp:cNvPr id="0" name=""/>
        <dsp:cNvSpPr/>
      </dsp:nvSpPr>
      <dsp:spPr>
        <a:xfrm>
          <a:off x="1497991" y="967374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предоставления прав доступа на запуск сессии через клиент</a:t>
          </a:r>
          <a:r>
            <a:rPr lang="en-US" sz="700" b="1" kern="1200" dirty="0"/>
            <a:t> UE (EOS)</a:t>
          </a:r>
          <a:r>
            <a:rPr lang="ru-RU" sz="700" b="1" kern="1200" dirty="0"/>
            <a:t> на </a:t>
          </a:r>
          <a:r>
            <a:rPr lang="en-US" sz="700" b="1" kern="1200" dirty="0"/>
            <a:t>VPS</a:t>
          </a:r>
          <a:endParaRPr lang="ru-RU" sz="700" b="1" kern="1200" dirty="0"/>
        </a:p>
      </dsp:txBody>
      <dsp:txXfrm>
        <a:off x="1514974" y="984357"/>
        <a:ext cx="932449" cy="545883"/>
      </dsp:txXfrm>
    </dsp:sp>
    <dsp:sp modelId="{12436C83-BD42-4B33-8B86-9D02A0612505}">
      <dsp:nvSpPr>
        <dsp:cNvPr id="0" name=""/>
        <dsp:cNvSpPr/>
      </dsp:nvSpPr>
      <dsp:spPr>
        <a:xfrm rot="10800000">
          <a:off x="1208067" y="1137464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10800000">
        <a:off x="1269531" y="1185398"/>
        <a:ext cx="143416" cy="143802"/>
      </dsp:txXfrm>
    </dsp:sp>
    <dsp:sp modelId="{C93AECF5-1267-4C95-8754-A1602D0EAB2B}">
      <dsp:nvSpPr>
        <dsp:cNvPr id="0" name=""/>
        <dsp:cNvSpPr/>
      </dsp:nvSpPr>
      <dsp:spPr>
        <a:xfrm>
          <a:off x="145010" y="967374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предоставления прав доступа на запуск сессии на клиенте в автономном режиме</a:t>
          </a:r>
        </a:p>
      </dsp:txBody>
      <dsp:txXfrm>
        <a:off x="161993" y="984357"/>
        <a:ext cx="932449" cy="545883"/>
      </dsp:txXfrm>
    </dsp:sp>
    <dsp:sp modelId="{E878F333-8819-4CEE-ACB8-1F850C309850}">
      <dsp:nvSpPr>
        <dsp:cNvPr id="0" name=""/>
        <dsp:cNvSpPr/>
      </dsp:nvSpPr>
      <dsp:spPr>
        <a:xfrm rot="5400000">
          <a:off x="525778" y="1614873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-5400000">
        <a:off x="556317" y="1632268"/>
        <a:ext cx="143802" cy="143416"/>
      </dsp:txXfrm>
    </dsp:sp>
    <dsp:sp modelId="{A9BCEE7B-0FB0-48EB-BF8F-7F2791D78B41}">
      <dsp:nvSpPr>
        <dsp:cNvPr id="0" name=""/>
        <dsp:cNvSpPr/>
      </dsp:nvSpPr>
      <dsp:spPr>
        <a:xfrm>
          <a:off x="145010" y="1933790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механизма мониторинга через </a:t>
          </a:r>
          <a:r>
            <a:rPr lang="en-US" sz="700" b="1" kern="1200" dirty="0"/>
            <a:t>CLI (C++ </a:t>
          </a:r>
          <a:r>
            <a:rPr lang="ru-RU" sz="700" b="1" kern="1200" dirty="0"/>
            <a:t>и </a:t>
          </a:r>
          <a:r>
            <a:rPr lang="en-US" sz="700" b="1" kern="1200" dirty="0"/>
            <a:t>PDCurses)</a:t>
          </a:r>
          <a:endParaRPr lang="ru-RU" sz="700" b="1" kern="1200" dirty="0"/>
        </a:p>
      </dsp:txBody>
      <dsp:txXfrm>
        <a:off x="161993" y="1950773"/>
        <a:ext cx="932449" cy="545883"/>
      </dsp:txXfrm>
    </dsp:sp>
    <dsp:sp modelId="{707F765D-8D8E-4011-9973-67B863A9827C}">
      <dsp:nvSpPr>
        <dsp:cNvPr id="0" name=""/>
        <dsp:cNvSpPr/>
      </dsp:nvSpPr>
      <dsp:spPr>
        <a:xfrm>
          <a:off x="1196470" y="2103879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196470" y="2151813"/>
        <a:ext cx="143416" cy="143802"/>
      </dsp:txXfrm>
    </dsp:sp>
    <dsp:sp modelId="{F22CA137-AEBF-42B7-94DD-212FC9BC6F26}">
      <dsp:nvSpPr>
        <dsp:cNvPr id="0" name=""/>
        <dsp:cNvSpPr/>
      </dsp:nvSpPr>
      <dsp:spPr>
        <a:xfrm>
          <a:off x="1497991" y="1933790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Проведение исследований и улучшений в области сериализации сетевых пакетов</a:t>
          </a:r>
        </a:p>
      </dsp:txBody>
      <dsp:txXfrm>
        <a:off x="1514974" y="1950773"/>
        <a:ext cx="932449" cy="545883"/>
      </dsp:txXfrm>
    </dsp:sp>
    <dsp:sp modelId="{B761CBCF-7FDD-4D1C-9741-84EA7A5BC866}">
      <dsp:nvSpPr>
        <dsp:cNvPr id="0" name=""/>
        <dsp:cNvSpPr/>
      </dsp:nvSpPr>
      <dsp:spPr>
        <a:xfrm>
          <a:off x="2549451" y="2103879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2549451" y="2151813"/>
        <a:ext cx="143416" cy="143802"/>
      </dsp:txXfrm>
    </dsp:sp>
    <dsp:sp modelId="{FCAF73FA-4A28-4419-BAAA-BE8843E2D12F}">
      <dsp:nvSpPr>
        <dsp:cNvPr id="0" name=""/>
        <dsp:cNvSpPr/>
      </dsp:nvSpPr>
      <dsp:spPr>
        <a:xfrm>
          <a:off x="2850973" y="1933790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Сборка компонентов системы под ОС </a:t>
          </a:r>
          <a:r>
            <a:rPr lang="en-US" sz="700" b="1" kern="1200" dirty="0"/>
            <a:t>Linux-Debian</a:t>
          </a:r>
          <a:r>
            <a:rPr lang="ru-RU" sz="700" b="1" kern="1200" dirty="0"/>
            <a:t> </a:t>
          </a:r>
        </a:p>
      </dsp:txBody>
      <dsp:txXfrm>
        <a:off x="2867956" y="1950773"/>
        <a:ext cx="932449" cy="545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893" cy="336446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93228" y="1"/>
            <a:ext cx="4279893" cy="336446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DF72D1E3-4C5F-416B-82F4-05E153DB2B2B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844550"/>
            <a:ext cx="404018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7042" y="3245714"/>
            <a:ext cx="7901758" cy="2655285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05668"/>
            <a:ext cx="4279893" cy="336446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93228" y="6405668"/>
            <a:ext cx="4279893" cy="336446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уважаемые преподаватели! Сегодня я хотел бы представить Вам свою выпускную квалификационную работу.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5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пример одного из сетевых пакетов, используемых в системе для передачи информации о сервере. Такие пакеты формируется на стране</a:t>
            </a:r>
          </a:p>
          <a:p>
            <a:r>
              <a:rPr lang="en-US" dirty="0"/>
              <a:t>Unreal-</a:t>
            </a:r>
            <a:r>
              <a:rPr lang="ru-RU" dirty="0"/>
              <a:t>сервера и передаются менеджеру для последующей обработки.</a:t>
            </a:r>
          </a:p>
          <a:p>
            <a:r>
              <a:rPr lang="ru-RU" dirty="0"/>
              <a:t>Структура пакета включает в себя такие ключевые параметры как тип команды, адрес сервера, уникальный идентификатор, текущее и максимальное количество</a:t>
            </a:r>
          </a:p>
          <a:p>
            <a:r>
              <a:rPr lang="ru-RU" dirty="0"/>
              <a:t>пользователей, текущее состояние матча.</a:t>
            </a:r>
          </a:p>
          <a:p>
            <a:r>
              <a:rPr lang="ru-RU" dirty="0"/>
              <a:t>При реализации было важно оценить, как выбранный способ представления данных при сериализации влияет на объём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3 раза больше памяти, чем байтовый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копирование байт и операция приведения типа.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байтовому типу сериализации, чем были значительно улучшены технические характеристики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86336">
              <a:defRPr/>
            </a:pPr>
            <a:r>
              <a:rPr lang="ru-RU" dirty="0"/>
              <a:t>При решении поставленной задачи реализации механизма мониторинга серверов возник вопрос о способе отображения информации.</a:t>
            </a:r>
          </a:p>
          <a:p>
            <a:pPr defTabSz="1686336">
              <a:defRPr/>
            </a:pPr>
            <a:r>
              <a:rPr lang="ru-RU" dirty="0"/>
              <a:t>На слайде представлены два основных варианта пользовательского интерфейса</a:t>
            </a:r>
            <a:r>
              <a:rPr lang="en-US" dirty="0"/>
              <a:t>: </a:t>
            </a:r>
            <a:r>
              <a:rPr lang="ru-RU" dirty="0"/>
              <a:t>консольный и графический. Каждый из них имеет свои преимущества и ограничения.</a:t>
            </a:r>
          </a:p>
          <a:p>
            <a:pPr defTabSz="1686336">
              <a:defRPr/>
            </a:pPr>
            <a:r>
              <a:rPr lang="ru-RU" dirty="0"/>
              <a:t>С учётом того, что подобные распределённые вычислительные системы преимущественно запускаются под управлением ОС Linux без графической оболочки, было принято решение выбрать</a:t>
            </a:r>
          </a:p>
          <a:p>
            <a:pPr defTabSz="1686336">
              <a:defRPr/>
            </a:pPr>
            <a:r>
              <a:rPr lang="ru-RU" dirty="0"/>
              <a:t>консольный интерфейс. Такой подход не требует наличия оконной среды, потребляет минимальные ресурсы и обеспечивает достаточный уровень информативности.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данной работы мной была разработана такая система сетевого мониторинга. </a:t>
            </a:r>
          </a:p>
          <a:p>
            <a:r>
              <a:rPr lang="ru-RU" dirty="0"/>
              <a:t>В результате помимо отображения таблицы были реализованы две важных операции, а именно сортировка и фильтрация. </a:t>
            </a:r>
          </a:p>
          <a:p>
            <a:r>
              <a:rPr lang="ru-RU" dirty="0"/>
              <a:t>Важными параметрами для отображения в программе являются: </a:t>
            </a:r>
            <a:r>
              <a:rPr lang="en-US" dirty="0"/>
              <a:t>uuid (</a:t>
            </a:r>
            <a:r>
              <a:rPr lang="ru-RU" dirty="0"/>
              <a:t>уникальный идентификатор сервера), </a:t>
            </a:r>
            <a:r>
              <a:rPr lang="en-US" dirty="0"/>
              <a:t>IP-</a:t>
            </a:r>
            <a:r>
              <a:rPr lang="ru-RU" dirty="0"/>
              <a:t>адрес, текущее и максимальное возможное количество пользователей, а также текущее состояние матча.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представлены ключевые этапы разработки, в рамках которых приходилось проводить исследование, анализировать альтернативы и принимать архитектурные решения.</a:t>
            </a:r>
          </a:p>
          <a:p>
            <a:r>
              <a:rPr lang="ru-RU" dirty="0"/>
              <a:t>На каждом этапе возникали ограничения, например, избыточная ресурсоёмкость или лишние абстракции. В ответ на эти проблемы были реализованы</a:t>
            </a:r>
          </a:p>
          <a:p>
            <a:r>
              <a:rPr lang="ru-RU" dirty="0"/>
              <a:t>конкретные технические решения, </a:t>
            </a:r>
            <a:r>
              <a:rPr lang="ru-RU"/>
              <a:t>с упором на </a:t>
            </a:r>
            <a:r>
              <a:rPr lang="ru-RU" dirty="0"/>
              <a:t>надёжность и минимальные накладные расходы.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7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продемонстрирована итоговая последовательность этапов разработки системы, где каждое проектное решение основывалось на результатах предыдущего</a:t>
            </a:r>
          </a:p>
          <a:p>
            <a:r>
              <a:rPr lang="ru-RU" dirty="0"/>
              <a:t>и обеспечивало поступательное развитие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7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файловая структура исходного кода каждого компонента системы и общий объем уникального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61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</a:t>
            </a:r>
          </a:p>
          <a:p>
            <a:r>
              <a:rPr lang="ru-RU" dirty="0"/>
              <a:t>серверов на базе </a:t>
            </a:r>
            <a:r>
              <a:rPr lang="en-US" dirty="0"/>
              <a:t>Unreal Engine </a:t>
            </a:r>
            <a:r>
              <a:rPr lang="ru-RU" dirty="0"/>
              <a:t>4. В процессе реализации проекта были приобретены практические навыки в области низкоуровневого сетевого программирования на </a:t>
            </a:r>
            <a:r>
              <a:rPr lang="en-US" dirty="0"/>
              <a:t>C++</a:t>
            </a:r>
            <a:r>
              <a:rPr lang="ru-RU" dirty="0"/>
              <a:t>, а также получен опыт проектирования архитектуры</a:t>
            </a:r>
          </a:p>
          <a:p>
            <a:r>
              <a:rPr lang="ru-RU" dirty="0"/>
              <a:t>распределенных серверных приложений. Полученные знания в дальнейшем будут применены при создании аналогичных систем управления вычислительными процессами в ресурсоограниченной среде.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Спасибо за внимание, пожалуйста, Ваши вопросы!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1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в раздаточном материале Вы можете ознакомиться с сокращениями и определениями, используемыми в работе.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0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современном программном обеспечении одной из ключевых задач становится масштабирование распределённых вычислительных систем. Речь идет о возможности динамически</a:t>
            </a:r>
          </a:p>
          <a:p>
            <a:r>
              <a:rPr lang="ru-RU" dirty="0"/>
              <a:t>менять количество обрабатываемых задач или запросов пользователей за счет развертывания дополнительных вычислительных единиц. Одной из таких задач, требующих масштабирования и</a:t>
            </a:r>
          </a:p>
          <a:p>
            <a:r>
              <a:rPr lang="ru-RU" dirty="0"/>
              <a:t>автоматизации, является запуск большого количества выделенных серверов, построенных на базе </a:t>
            </a:r>
            <a:r>
              <a:rPr lang="en-US" dirty="0"/>
              <a:t>Unreal Engine 4. </a:t>
            </a:r>
            <a:r>
              <a:rPr lang="ru-RU" dirty="0"/>
              <a:t>На данном слайде представлены два подхода к масштабированию</a:t>
            </a:r>
            <a:r>
              <a:rPr lang="en-US" dirty="0"/>
              <a:t>: </a:t>
            </a:r>
            <a:r>
              <a:rPr lang="ru-RU" dirty="0"/>
              <a:t>технология контейнеризации</a:t>
            </a:r>
          </a:p>
          <a:p>
            <a:r>
              <a:rPr lang="ru-RU" dirty="0"/>
              <a:t>и нативный запуск процесса. В ходе исследовательской части работы были выявлены недостатки и преимущества каждого из подходов, которые представлены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9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исследовательской</a:t>
            </a:r>
            <a:r>
              <a:rPr lang="en-US" dirty="0"/>
              <a:t> </a:t>
            </a:r>
            <a:r>
              <a:rPr lang="ru-RU" dirty="0"/>
              <a:t>и практической работы мною был рассмотрен и реализован как вариант с использованием технологии контейнеризации (</a:t>
            </a:r>
            <a:r>
              <a:rPr lang="en-US" dirty="0"/>
              <a:t>Docker </a:t>
            </a:r>
            <a:r>
              <a:rPr lang="ru-RU" dirty="0"/>
              <a:t>и </a:t>
            </a:r>
            <a:r>
              <a:rPr lang="en-US" dirty="0"/>
              <a:t>Minikube)</a:t>
            </a:r>
            <a:r>
              <a:rPr lang="ru-RU" dirty="0"/>
              <a:t>, так и вариант с прямым запуском процесса сервера.</a:t>
            </a:r>
          </a:p>
          <a:p>
            <a:r>
              <a:rPr lang="ru-RU" dirty="0"/>
              <a:t>Полученные результаты измерения потребления вычислительных ресурсов и производительности, представленные на слайде, показали, что контейнеризация приводит к избыточным накладным расходом, по сравнении с методом прямого запуска. Таким образом, для достижения более легковесного решения потребовалась разработка собственной системы автоматизированного запуска, основанной на прямом управлении жизненного цикла серверных процессов.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8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Итого, целью работы является разработка системы, которая позволяла бы в режиме реального времени автоматизировать управление выделенными серверами, а также отслеживать их текущее</a:t>
            </a:r>
          </a:p>
          <a:p>
            <a:r>
              <a:rPr lang="ru-RU" dirty="0"/>
              <a:t>состояние, обеспечивая при этом минимальные накладные расходы.</a:t>
            </a:r>
          </a:p>
          <a:p>
            <a:r>
              <a:rPr lang="ru-RU" dirty="0"/>
              <a:t>Для реализации поставленной цели было необходимо в рамках НИР проанализировать существующие подходы, применяемые при разработке архитектуры распределенных вычислительных систем.</a:t>
            </a:r>
          </a:p>
          <a:p>
            <a:r>
              <a:rPr lang="ru-RU" dirty="0"/>
              <a:t>В рамках практической части необходимо было разработать компоненты системы, реализовать механизм сетевой коммуникации между ними, реализовать механизм мониторинга состояния запущенных серверов,</a:t>
            </a:r>
          </a:p>
          <a:p>
            <a:r>
              <a:rPr lang="ru-RU" dirty="0"/>
              <a:t>и обеспечить корректную работу всех компонентов в среде с ОС Linux.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6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архитектура разработанной системы. Все компоненты условно разделены на три уровня</a:t>
            </a:r>
            <a:r>
              <a:rPr lang="en-US" dirty="0"/>
              <a:t>:</a:t>
            </a:r>
            <a:r>
              <a:rPr lang="ru-RU" dirty="0"/>
              <a:t> клиентский, управляющий и вычислительный.</a:t>
            </a:r>
          </a:p>
          <a:p>
            <a:r>
              <a:rPr lang="ru-RU" dirty="0"/>
              <a:t>Подобное разделение уровней соответствует архитектурному подходу </a:t>
            </a:r>
            <a:r>
              <a:rPr lang="ru-RU" i="1" dirty="0" err="1"/>
              <a:t>Master</a:t>
            </a:r>
            <a:r>
              <a:rPr lang="ru-RU" i="1" dirty="0"/>
              <a:t>–</a:t>
            </a:r>
            <a:r>
              <a:rPr lang="ru-RU" i="1" dirty="0" err="1"/>
              <a:t>Worker</a:t>
            </a:r>
            <a:r>
              <a:rPr lang="ru-RU" dirty="0"/>
              <a:t>, описанному в работе</a:t>
            </a:r>
            <a:r>
              <a:rPr lang="en-US" dirty="0"/>
              <a:t> [1].</a:t>
            </a:r>
            <a:endParaRPr lang="ru-RU" dirty="0"/>
          </a:p>
          <a:p>
            <a:r>
              <a:rPr lang="ru-RU" dirty="0"/>
              <a:t>Менеджер серверов – центральный элемент системы, развернутый на управляющем узле. Такой подход позволяет изолировать управляющую логику от вычислительной, что повышает надёжность системы.</a:t>
            </a:r>
          </a:p>
          <a:p>
            <a:r>
              <a:rPr lang="ru-RU" dirty="0"/>
              <a:t>Программа-демон размещается на вычислительном узле, где запускаются процессы выделенных серверов. Такое размещение обеспечивает демону прямой доступ к системным ресурсам и процессам</a:t>
            </a:r>
          </a:p>
          <a:p>
            <a:r>
              <a:rPr lang="ru-RU" dirty="0"/>
              <a:t>посредством системных вызовов.</a:t>
            </a:r>
          </a:p>
          <a:p>
            <a:r>
              <a:rPr lang="ru-RU" dirty="0"/>
              <a:t>Сервер </a:t>
            </a:r>
            <a:r>
              <a:rPr lang="en-US" dirty="0"/>
              <a:t>Unreal Engine – </a:t>
            </a:r>
            <a:r>
              <a:rPr lang="ru-RU" dirty="0"/>
              <a:t>отдельный процесс, обслуживающий подключившихся клиентов в рамках общего виртуального пространства, который необходимо масштабировать.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проектировании механизма сетевого взаимодействия между клиентом и запущенным сервером возник вопрос</a:t>
            </a:r>
            <a:r>
              <a:rPr lang="en-US" dirty="0"/>
              <a:t>: </a:t>
            </a:r>
            <a:r>
              <a:rPr lang="ru-RU" dirty="0"/>
              <a:t>кому сервер должен передавать параметры для подключения – напрямую клиенту (схема в левой части слайда)</a:t>
            </a:r>
          </a:p>
          <a:p>
            <a:r>
              <a:rPr lang="ru-RU" dirty="0"/>
              <a:t>или менеджеру (схема в правой части слайда). Первый вариант потенциально предполагает более надежное решение за счет меньшего количества промежуточных узлов, но снижает прозрачность системы.</a:t>
            </a:r>
          </a:p>
          <a:p>
            <a:r>
              <a:rPr lang="ru-RU" dirty="0"/>
              <a:t>Второй вариант позволяет централизованно контролировать и логировать все этапы взаимодействия узлов и упрощать отладку. Несмотря на наличие дополнительного промежуточного узла, был выбран именно</a:t>
            </a:r>
          </a:p>
          <a:p>
            <a:r>
              <a:rPr lang="ru-RU" dirty="0"/>
              <a:t>второй вариант, как более управляемый с точки зрения выбранной архитектуры.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</a:t>
            </a:r>
            <a:r>
              <a:rPr lang="en-US" dirty="0"/>
              <a:t>UML-</a:t>
            </a:r>
            <a:r>
              <a:rPr lang="ru-RU" dirty="0"/>
              <a:t>диаграмма последовательности типового сценария использования системы. Пользователь запускает клиентское приложение, авторизуется и инициирует запрос на участие в сессии.</a:t>
            </a:r>
          </a:p>
          <a:p>
            <a:r>
              <a:rPr lang="ru-RU" dirty="0"/>
              <a:t>Менеджер серверов либо направляет клиента на уже активный сервер, либо инициирует запуск нового экземпляра через программу-демона, как показано на слайде.</a:t>
            </a:r>
          </a:p>
          <a:p>
            <a:r>
              <a:rPr lang="ru-RU" dirty="0"/>
              <a:t>После запуска сервер передаёт менеджеру информацию о своём состоянии и сетевых параметрах. Менеджер, в свою очередь, пересылает </a:t>
            </a:r>
            <a:r>
              <a:rPr lang="en-US" dirty="0"/>
              <a:t>IP-</a:t>
            </a:r>
            <a:r>
              <a:rPr lang="ru-RU" dirty="0"/>
              <a:t>адрес клиенту, который подключается к серверу для взаимодействия с другими пользователями в общем виртуальном пространстве.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данной работы был разработан сетевой протокол для обмена данными между программами.</a:t>
            </a:r>
          </a:p>
          <a:p>
            <a:r>
              <a:rPr lang="ru-RU" dirty="0"/>
              <a:t>Для этого требовалось провести большой объём исследований, связанных с </a:t>
            </a:r>
            <a:r>
              <a:rPr lang="ru-RU" dirty="0" err="1"/>
              <a:t>сериализацией</a:t>
            </a:r>
            <a:r>
              <a:rPr lang="ru-RU" dirty="0"/>
              <a:t> передаваемых данных.</a:t>
            </a:r>
          </a:p>
          <a:p>
            <a:r>
              <a:rPr lang="ru-RU" dirty="0"/>
              <a:t>В рамках разработки мною были реализованы два подхода</a:t>
            </a:r>
            <a:r>
              <a:rPr lang="en-US" dirty="0"/>
              <a:t>: </a:t>
            </a:r>
            <a:r>
              <a:rPr lang="ru-RU" dirty="0"/>
              <a:t>строковая и бинарная сериализация.</a:t>
            </a:r>
          </a:p>
          <a:p>
            <a:r>
              <a:rPr lang="ru-RU" dirty="0"/>
              <a:t>Оба способа были интегрированы в систему и подвергнуты сравнительному анализу.</a:t>
            </a:r>
          </a:p>
          <a:p>
            <a:r>
              <a:rPr lang="ru-RU" dirty="0"/>
              <a:t>По результатам анализа были определены преимущества и недостатки каждого из подходов, что легло в основу выбора оптимального варианта для дальнейшей работы.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0.png"/><Relationship Id="rId9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распределённой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65" dirty="0">
                <a:latin typeface="Trebuchet MS"/>
                <a:cs typeface="Trebuchet MS"/>
              </a:rPr>
              <a:t>Докладчик: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lang="ru-RU" sz="10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50" dirty="0">
                <a:latin typeface="Trebuchet MS"/>
                <a:cs typeface="Trebuchet MS"/>
              </a:rPr>
              <a:t>Научный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руководитель: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lang="ru-RU" sz="1000" spc="-40" dirty="0">
                <a:latin typeface="Trebuchet MS"/>
                <a:cs typeface="Trebuchet MS"/>
              </a:rPr>
              <a:t>Витюков Ф.А.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Пример данных сетевого пакета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05695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C3A0-A76E-4C1D-843C-6FA8036BA2F7}"/>
              </a:ext>
            </a:extLst>
          </p:cNvPr>
          <p:cNvSpPr txBox="1"/>
          <p:nvPr/>
        </p:nvSpPr>
        <p:spPr>
          <a:xfrm>
            <a:off x="901700" y="860425"/>
            <a:ext cx="30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E4407D-0201-4667-AF12-B5E77CB3C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50611"/>
              </p:ext>
            </p:extLst>
          </p:nvPr>
        </p:nvGraphicFramePr>
        <p:xfrm>
          <a:off x="960966" y="573008"/>
          <a:ext cx="3843867" cy="229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89">
                  <a:extLst>
                    <a:ext uri="{9D8B030D-6E8A-4147-A177-3AD203B41FA5}">
                      <a16:colId xmlns:a16="http://schemas.microsoft.com/office/drawing/2014/main" val="1450436592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758598386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3356011839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Пример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Предназначение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69775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Тип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REGISTER_SERVER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UPDATE_SERVER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Указывает, для чего предназначен пакет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1531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Адрес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192.168.1.12</a:t>
                      </a:r>
                      <a:r>
                        <a:rPr lang="en-US" sz="600" i="1" dirty="0"/>
                        <a:t>:7777</a:t>
                      </a:r>
                    </a:p>
                    <a:p>
                      <a:pPr algn="ctr"/>
                      <a:r>
                        <a:rPr lang="en-US" sz="600" i="1" dirty="0"/>
                        <a:t>192.168.1.12:7779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Используется клиентами для подключения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45608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Уникальный идентификатор (</a:t>
                      </a:r>
                      <a:r>
                        <a:rPr lang="en-US" sz="600" i="1" dirty="0"/>
                        <a:t>UUID)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01234567-89ab-cdef-0123-456789abcdef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точно найти нужный сервер в структуре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4101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Текущее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40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Необходимо для распределения пользователей по серверам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5470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Максимальное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30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100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Ограничивает вместимость сервера для распределения нагрузки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18559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Состояние матча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MATCH_IN_PROGRESS;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LOBBY;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MATCH_STARTING;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определить, на какой сервер можно распределить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139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F2311-76F3-4274-B50B-A55FB95638D5}"/>
                  </a:ext>
                </a:extLst>
              </p:cNvPr>
              <p:cNvSpPr txBox="1"/>
              <p:nvPr/>
            </p:nvSpPr>
            <p:spPr>
              <a:xfrm>
                <a:off x="1213893" y="2935030"/>
                <a:ext cx="32287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Таблица 2</a:t>
                </a:r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Представление структуры одного сетевого пакета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F2311-76F3-4274-B50B-A55FB956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93" y="2935030"/>
                <a:ext cx="3228769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20537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99" y="154913"/>
            <a:ext cx="3249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методов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57094" y="3075192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494"/>
              </p:ext>
            </p:extLst>
          </p:nvPr>
        </p:nvGraphicFramePr>
        <p:xfrm>
          <a:off x="154011" y="819005"/>
          <a:ext cx="2805089" cy="16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89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command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REGISTER_SERVER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uri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r>
                        <a:rPr lang="ru-RU" sz="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 err="1"/>
                        <a:t>current_players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max_players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state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MATCH_IN_PROGRESS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</a:t>
                      </a:r>
                      <a:r>
                        <a:rPr lang="en-US" sz="700" dirty="0"/>
                        <a:t>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8D3022-4EBB-4B80-AF71-EF9CC720DFBC}"/>
                  </a:ext>
                </a:extLst>
              </p:cNvPr>
              <p:cNvSpPr txBox="1"/>
              <p:nvPr/>
            </p:nvSpPr>
            <p:spPr>
              <a:xfrm>
                <a:off x="159351" y="2925504"/>
                <a:ext cx="2024080" cy="209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700" b="0" i="1" smtClean="0">
                              <a:latin typeface="Cambria Math" panose="02040503050406030204" pitchFamily="18" charset="0"/>
                            </a:rPr>
                            <m:t>строк</m:t>
                          </m:r>
                        </m:sub>
                      </m:sSub>
                      <m:r>
                        <a:rPr lang="ru-RU" sz="700" b="0" i="0" smtClean="0">
                          <a:latin typeface="Cambria Math" panose="02040503050406030204" pitchFamily="18" charset="0"/>
                        </a:rPr>
                        <m:t>=15+14+36+3+3+17=88 байт </m:t>
                      </m:r>
                    </m:oMath>
                  </m:oMathPara>
                </a14:m>
                <a:endParaRPr lang="ru-RU" sz="7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8D3022-4EBB-4B80-AF71-EF9CC720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1" y="2925504"/>
                <a:ext cx="2024080" cy="209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2870DB-5D4E-4D91-9529-5731A0B616DF}"/>
                  </a:ext>
                </a:extLst>
              </p:cNvPr>
              <p:cNvSpPr txBox="1"/>
              <p:nvPr/>
            </p:nvSpPr>
            <p:spPr>
              <a:xfrm>
                <a:off x="3340261" y="2330236"/>
                <a:ext cx="2162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700" dirty="0"/>
                  <a:t>Рисунок 4</a:t>
                </a:r>
                <a:r>
                  <a:rPr lang="en-US" sz="700" dirty="0"/>
                  <a:t>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Представление команды в памяти</a:t>
                </a:r>
              </a:p>
              <a:p>
                <a:pPr algn="ctr"/>
                <a:r>
                  <a:rPr lang="ru-RU" sz="700" dirty="0"/>
                  <a:t>при байтовой сериализации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2870DB-5D4E-4D91-9529-5731A0B6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61" y="2330236"/>
                <a:ext cx="2162772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F24E99-7E49-4996-B06A-7366557E6526}"/>
                  </a:ext>
                </a:extLst>
              </p:cNvPr>
              <p:cNvSpPr txBox="1"/>
              <p:nvPr/>
            </p:nvSpPr>
            <p:spPr>
              <a:xfrm>
                <a:off x="451296" y="2617727"/>
                <a:ext cx="2183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700" dirty="0"/>
                  <a:t>Таблица 3</a:t>
                </a:r>
                <a:r>
                  <a:rPr lang="en-US" sz="700" dirty="0"/>
                  <a:t>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Представление команды в памяти</a:t>
                </a:r>
              </a:p>
              <a:p>
                <a:pPr algn="ctr"/>
                <a:r>
                  <a:rPr lang="ru-RU" sz="700" dirty="0"/>
                  <a:t>при строковой сериализации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F24E99-7E49-4996-B06A-7366557E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6" y="2617727"/>
                <a:ext cx="2183611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CAC03B-BDD3-43ED-8478-38AD8D784A76}"/>
              </a:ext>
            </a:extLst>
          </p:cNvPr>
          <p:cNvCxnSpPr>
            <a:cxnSpLocks/>
          </p:cNvCxnSpPr>
          <p:nvPr/>
        </p:nvCxnSpPr>
        <p:spPr>
          <a:xfrm>
            <a:off x="3016069" y="629198"/>
            <a:ext cx="0" cy="23725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E46B4-0BD2-4FEC-A39C-E7BA774B45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9" y="819005"/>
            <a:ext cx="2699112" cy="154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B060-8E9F-45ED-BD9F-F994B19F9710}"/>
              </a:ext>
            </a:extLst>
          </p:cNvPr>
          <p:cNvSpPr txBox="1"/>
          <p:nvPr/>
        </p:nvSpPr>
        <p:spPr>
          <a:xfrm>
            <a:off x="773497" y="571380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Строковая сериализация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6ADA0-D5D9-424A-83B4-76E2B47B000F}"/>
              </a:ext>
            </a:extLst>
          </p:cNvPr>
          <p:cNvSpPr txBox="1"/>
          <p:nvPr/>
        </p:nvSpPr>
        <p:spPr>
          <a:xfrm>
            <a:off x="3643067" y="56650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Байтовая сериализация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568B7F-03B2-4CE9-8528-1D5B17EF1B60}"/>
                  </a:ext>
                </a:extLst>
              </p:cNvPr>
              <p:cNvSpPr txBox="1"/>
              <p:nvPr/>
            </p:nvSpPr>
            <p:spPr>
              <a:xfrm>
                <a:off x="3016069" y="2644442"/>
                <a:ext cx="2180789" cy="209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700" b="0" i="1" smtClean="0">
                              <a:latin typeface="Cambria Math" panose="02040503050406030204" pitchFamily="18" charset="0"/>
                            </a:rPr>
                            <m:t>бинар</m:t>
                          </m:r>
                        </m:sub>
                      </m:sSub>
                      <m:r>
                        <a:rPr lang="ru-RU" sz="700" b="0" i="1" smtClean="0">
                          <a:latin typeface="Cambria Math" panose="02040503050406030204" pitchFamily="18" charset="0"/>
                        </a:rPr>
                        <m:t>=1+2+4+2+16+2+2+1=30 байт</m:t>
                      </m:r>
                    </m:oMath>
                  </m:oMathPara>
                </a14:m>
                <a:endParaRPr lang="ru-RU" sz="7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568B7F-03B2-4CE9-8528-1D5B17EF1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69" y="2644442"/>
                <a:ext cx="2180789" cy="2097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D2500-282B-4900-8E07-A4F320B17395}"/>
                  </a:ext>
                </a:extLst>
              </p:cNvPr>
              <p:cNvSpPr txBox="1"/>
              <p:nvPr/>
            </p:nvSpPr>
            <p:spPr>
              <a:xfrm>
                <a:off x="3124045" y="2876413"/>
                <a:ext cx="2532360" cy="291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строк</m:t>
                            </m:r>
                          </m:sub>
                        </m:sSub>
                        <m:r>
                          <a:rPr lang="ru-RU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бинар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строк</m:t>
                            </m:r>
                          </m:sub>
                        </m:sSub>
                      </m:den>
                    </m:f>
                    <m:r>
                      <a:rPr lang="ru-RU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100%≈</m:t>
                    </m:r>
                    <m:r>
                      <a:rPr lang="ru-RU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66% −</m:t>
                    </m:r>
                  </m:oMath>
                </a14:m>
                <a:r>
                  <a:rPr lang="ru-RU" sz="700" dirty="0"/>
                  <a:t> экономия в объёме сетевого</a:t>
                </a:r>
              </a:p>
              <a:p>
                <a:r>
                  <a:rPr lang="ru-RU" sz="700" dirty="0"/>
                  <a:t> трафика после уменьшения размера сетевых пакетов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D2500-282B-4900-8E07-A4F320B17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45" y="2876413"/>
                <a:ext cx="2532360" cy="291747"/>
              </a:xfrm>
              <a:prstGeom prst="rect">
                <a:avLst/>
              </a:prstGeom>
              <a:blipFill>
                <a:blip r:embed="rId9"/>
                <a:stretch>
                  <a:fillRect l="-1202" t="-2083" r="-481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Выбор способа отображения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83129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441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 Интерфейс разработанной программы для мониторинга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08" y="2912068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5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6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/>
              <a:t>Разработанное программное обеспечение</a:t>
            </a:r>
            <a:endParaRPr lang="ru-RU" spc="-10" dirty="0">
              <a:highlight>
                <a:srgbClr val="FFFF00"/>
              </a:highlight>
            </a:endParaRPr>
          </a:p>
          <a:p>
            <a:pPr marL="154305">
              <a:lnSpc>
                <a:spcPts val="1065"/>
              </a:lnSpc>
            </a:pPr>
            <a:r>
              <a:rPr lang="ru-RU" sz="800" dirty="0"/>
              <a:t> Результат </a:t>
            </a:r>
            <a:r>
              <a:rPr lang="ru-RU" sz="900" dirty="0"/>
              <a:t>выбора архитектурных решений на основе исследований</a:t>
            </a:r>
            <a:endParaRPr lang="ru-RU" sz="900" dirty="0">
              <a:highlight>
                <a:srgbClr val="FFFF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24276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14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7">
                <a:extLst>
                  <a:ext uri="{FF2B5EF4-FFF2-40B4-BE49-F238E27FC236}">
                    <a16:creationId xmlns:a16="http://schemas.microsoft.com/office/drawing/2014/main" id="{67981D1A-1C3D-4335-8029-E5826BDCB8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85946"/>
                  </p:ext>
                </p:extLst>
              </p:nvPr>
            </p:nvGraphicFramePr>
            <p:xfrm>
              <a:off x="365174" y="580182"/>
              <a:ext cx="5108528" cy="2322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7132">
                      <a:extLst>
                        <a:ext uri="{9D8B030D-6E8A-4147-A177-3AD203B41FA5}">
                          <a16:colId xmlns:a16="http://schemas.microsoft.com/office/drawing/2014/main" val="3255032339"/>
                        </a:ext>
                      </a:extLst>
                    </a:gridCol>
                    <a:gridCol w="1277132">
                      <a:extLst>
                        <a:ext uri="{9D8B030D-6E8A-4147-A177-3AD203B41FA5}">
                          <a16:colId xmlns:a16="http://schemas.microsoft.com/office/drawing/2014/main" val="3000018748"/>
                        </a:ext>
                      </a:extLst>
                    </a:gridCol>
                    <a:gridCol w="1277132">
                      <a:extLst>
                        <a:ext uri="{9D8B030D-6E8A-4147-A177-3AD203B41FA5}">
                          <a16:colId xmlns:a16="http://schemas.microsoft.com/office/drawing/2014/main" val="1515478931"/>
                        </a:ext>
                      </a:extLst>
                    </a:gridCol>
                    <a:gridCol w="1277132">
                      <a:extLst>
                        <a:ext uri="{9D8B030D-6E8A-4147-A177-3AD203B41FA5}">
                          <a16:colId xmlns:a16="http://schemas.microsoft.com/office/drawing/2014/main" val="26288016"/>
                        </a:ext>
                      </a:extLst>
                    </a:gridCol>
                  </a:tblGrid>
                  <a:tr h="35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Этап исследования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Ограничение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Принятое решение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Результат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30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Применение технологии контейнеризации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Большие накладные расходы при использовании Docker / Minikube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Отказ от контейнеризации в пользу C++-решения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Увеличена скорость запуска серверов, уменьшено количество процессов, снижен расход памяти на диске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351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Реализация менеджера на </a:t>
                          </a:r>
                          <a:r>
                            <a:rPr lang="en-US" sz="700" dirty="0"/>
                            <a:t>Unreal Engine 4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Высокое потребление ОЗУ (400МБ)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Рассмотрен вариант с низкоуровневой реализацией на Boost.Asio</a:t>
                          </a:r>
                          <a:endParaRPr lang="ru-RU" sz="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Серьёзно снижено потребление ОЗУ </a:t>
                          </a:r>
                        </a:p>
                        <a:p>
                          <a:pPr algn="ctr"/>
                          <a:r>
                            <a:rPr lang="ru-RU" sz="700" dirty="0"/>
                            <a:t>(стало </a:t>
                          </a:r>
                          <a:r>
                            <a:rPr lang="en-US" sz="700" dirty="0"/>
                            <a:t>5 </a:t>
                          </a:r>
                          <a:r>
                            <a:rPr lang="ru-RU" sz="700" dirty="0"/>
                            <a:t>МБ)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657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Сериализация сетевых пакетов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Наличие лишней абстракции в строковой сериализации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 бинарный протокол передачи данных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Получена экономия в </a:t>
                          </a:r>
                          <a14:m>
                            <m:oMath xmlns:m="http://schemas.openxmlformats.org/officeDocument/2006/math">
                              <m:r>
                                <a:rPr lang="ru-RU" sz="7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ru-RU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700" dirty="0"/>
                            <a:t> </a:t>
                          </a:r>
                          <a:r>
                            <a:rPr lang="ru-RU" sz="700" dirty="0"/>
                            <a:t>объёма трафика</a:t>
                          </a:r>
                          <a:r>
                            <a:rPr lang="ru-RU" sz="700" baseline="0" dirty="0"/>
                            <a:t> </a:t>
                          </a:r>
                        </a:p>
                        <a:p>
                          <a:pPr algn="ctr"/>
                          <a:r>
                            <a:rPr lang="ru-RU" sz="700" baseline="0" dirty="0"/>
                            <a:t>(88 Б </a:t>
                          </a:r>
                          <a:r>
                            <a:rPr lang="ru-RU" sz="700" dirty="0"/>
                            <a:t>→ 30 Б на один пакет)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902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Сборка компонентов под ОС </a:t>
                          </a:r>
                          <a:r>
                            <a:rPr lang="en-US" sz="700" dirty="0"/>
                            <a:t>Linux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Разработанные компоненты работали только на ОС </a:t>
                          </a:r>
                          <a:r>
                            <a:rPr lang="en-US" sz="700" dirty="0"/>
                            <a:t>Windows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Выполнена сборка </a:t>
                          </a:r>
                          <a:r>
                            <a:rPr lang="en-US" sz="700" dirty="0"/>
                            <a:t>Unreal-</a:t>
                          </a:r>
                          <a:r>
                            <a:rPr lang="ru-RU" sz="700" dirty="0"/>
                            <a:t>сервера и всех компонентов системы под ОС </a:t>
                          </a:r>
                          <a:r>
                            <a:rPr lang="en-US" sz="700" dirty="0"/>
                            <a:t>Linux (Debian)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Обеспечена кроссплатформенность системы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2305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7">
                <a:extLst>
                  <a:ext uri="{FF2B5EF4-FFF2-40B4-BE49-F238E27FC236}">
                    <a16:creationId xmlns:a16="http://schemas.microsoft.com/office/drawing/2014/main" id="{67981D1A-1C3D-4335-8029-E5826BDCB8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85946"/>
                  </p:ext>
                </p:extLst>
              </p:nvPr>
            </p:nvGraphicFramePr>
            <p:xfrm>
              <a:off x="365174" y="580182"/>
              <a:ext cx="5108528" cy="2322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7132">
                      <a:extLst>
                        <a:ext uri="{9D8B030D-6E8A-4147-A177-3AD203B41FA5}">
                          <a16:colId xmlns:a16="http://schemas.microsoft.com/office/drawing/2014/main" val="3255032339"/>
                        </a:ext>
                      </a:extLst>
                    </a:gridCol>
                    <a:gridCol w="1277132">
                      <a:extLst>
                        <a:ext uri="{9D8B030D-6E8A-4147-A177-3AD203B41FA5}">
                          <a16:colId xmlns:a16="http://schemas.microsoft.com/office/drawing/2014/main" val="3000018748"/>
                        </a:ext>
                      </a:extLst>
                    </a:gridCol>
                    <a:gridCol w="1277132">
                      <a:extLst>
                        <a:ext uri="{9D8B030D-6E8A-4147-A177-3AD203B41FA5}">
                          <a16:colId xmlns:a16="http://schemas.microsoft.com/office/drawing/2014/main" val="1515478931"/>
                        </a:ext>
                      </a:extLst>
                    </a:gridCol>
                    <a:gridCol w="1277132">
                      <a:extLst>
                        <a:ext uri="{9D8B030D-6E8A-4147-A177-3AD203B41FA5}">
                          <a16:colId xmlns:a16="http://schemas.microsoft.com/office/drawing/2014/main" val="26288016"/>
                        </a:ext>
                      </a:extLst>
                    </a:gridCol>
                  </a:tblGrid>
                  <a:tr h="35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Этап исследования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Ограничение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Принятое решение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Результат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304515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Применение технологии контейнеризации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Большие накладные расходы при использовании Docker / Minikube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Отказ от контейнеризации в пользу C++-решения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Увеличена скорость запуска серверов, уменьшено количество процессов, снижен расход памяти на диске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35129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Реализация менеджера на </a:t>
                          </a:r>
                          <a:r>
                            <a:rPr lang="en-US" sz="700" dirty="0"/>
                            <a:t>Unreal Engine 4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Высокое потребление ОЗУ (400МБ)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Рассмотрен вариант с низкоуровневой реализацией на Boost.Asio</a:t>
                          </a:r>
                          <a:endParaRPr lang="ru-RU" sz="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Серьёзно снижено потребление ОЗУ </a:t>
                          </a:r>
                        </a:p>
                        <a:p>
                          <a:pPr algn="ctr"/>
                          <a:r>
                            <a:rPr lang="ru-RU" sz="700" dirty="0"/>
                            <a:t>(стало </a:t>
                          </a:r>
                          <a:r>
                            <a:rPr lang="en-US" sz="700" dirty="0"/>
                            <a:t>5 </a:t>
                          </a:r>
                          <a:r>
                            <a:rPr lang="ru-RU" sz="700" dirty="0"/>
                            <a:t>МБ)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65766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Сериализация сетевых пакетов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Наличие лишней абстракции в строковой сериализации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 бинарный протокол передачи данных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338235" r="-2381" b="-127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02238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Сборка компонентов под ОС </a:t>
                          </a:r>
                          <a:r>
                            <a:rPr lang="en-US" sz="700" dirty="0"/>
                            <a:t>Linux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Разработанные компоненты работали только на ОС </a:t>
                          </a:r>
                          <a:r>
                            <a:rPr lang="en-US" sz="700" dirty="0"/>
                            <a:t>Windows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Выполнена сборка </a:t>
                          </a:r>
                          <a:r>
                            <a:rPr lang="en-US" sz="700" dirty="0"/>
                            <a:t>Unreal-</a:t>
                          </a:r>
                          <a:r>
                            <a:rPr lang="ru-RU" sz="700" dirty="0"/>
                            <a:t>сервера и всех компонентов системы под ОС </a:t>
                          </a:r>
                          <a:r>
                            <a:rPr lang="en-US" sz="700" dirty="0"/>
                            <a:t>Linux (Debian)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Обеспечена кроссплатформенность системы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23050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5CBD4-5751-474B-8CDD-07363B7A7E52}"/>
                  </a:ext>
                </a:extLst>
              </p:cNvPr>
              <p:cNvSpPr txBox="1"/>
              <p:nvPr/>
            </p:nvSpPr>
            <p:spPr>
              <a:xfrm>
                <a:off x="1881333" y="2941599"/>
                <a:ext cx="207620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700" dirty="0"/>
                  <a:t>Таблица 4</a:t>
                </a:r>
                <a:r>
                  <a:rPr lang="en-US" sz="700" dirty="0"/>
                  <a:t>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Список архитектурных решений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5CBD4-5751-474B-8CDD-07363B7A7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333" y="2941599"/>
                <a:ext cx="2076209" cy="20005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15695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/>
              <a:t>Разработанное программное обеспечение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 Последовательность разработки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17825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15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5FEA64A5-2ED8-445E-ADE1-F35FD0E56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609523"/>
              </p:ext>
            </p:extLst>
          </p:nvPr>
        </p:nvGraphicFramePr>
        <p:xfrm>
          <a:off x="901700" y="631825"/>
          <a:ext cx="3962399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482216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dirty="0"/>
              <a:t>Файловая структура</a:t>
            </a:r>
            <a:endParaRPr lang="ru-RU" spc="-10" dirty="0"/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 Структура исходного кода компонентов системы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457039" y="3073519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BC8E78-FFEE-4A7E-A298-13EA1D79A2A5}"/>
                  </a:ext>
                </a:extLst>
              </p:cNvPr>
              <p:cNvSpPr txBox="1"/>
              <p:nvPr/>
            </p:nvSpPr>
            <p:spPr>
              <a:xfrm>
                <a:off x="237382" y="2994340"/>
                <a:ext cx="16102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dirty="0"/>
                  <a:t>Рисунок 7 </a:t>
                </a:r>
                <a14:m>
                  <m:oMath xmlns:m="http://schemas.openxmlformats.org/officeDocument/2006/math">
                    <m:r>
                      <a:rPr lang="ru-RU" sz="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600" dirty="0"/>
                  <a:t> Файловая структура менеджера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BC8E78-FFEE-4A7E-A298-13EA1D79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82" y="2994340"/>
                <a:ext cx="16102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7C2FE-C693-4524-9AD2-7EAEE3B1F3C5}"/>
                  </a:ext>
                </a:extLst>
              </p:cNvPr>
              <p:cNvSpPr txBox="1"/>
              <p:nvPr/>
            </p:nvSpPr>
            <p:spPr>
              <a:xfrm>
                <a:off x="2191992" y="2984712"/>
                <a:ext cx="16102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dirty="0"/>
                  <a:t>Рисунок </a:t>
                </a:r>
                <a:r>
                  <a:rPr lang="en-US" sz="600" dirty="0"/>
                  <a:t>8</a:t>
                </a:r>
                <a:r>
                  <a:rPr lang="ru-RU" sz="600" dirty="0"/>
                  <a:t> </a:t>
                </a:r>
                <a14:m>
                  <m:oMath xmlns:m="http://schemas.openxmlformats.org/officeDocument/2006/math">
                    <m:r>
                      <a:rPr lang="ru-RU" sz="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600" dirty="0"/>
                  <a:t> Файловая структура программы-демона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7C2FE-C693-4524-9AD2-7EAEE3B1F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92" y="2984712"/>
                <a:ext cx="1610251" cy="276999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16331C-83C6-4360-834C-B029DEDE14DF}"/>
                  </a:ext>
                </a:extLst>
              </p:cNvPr>
              <p:cNvSpPr txBox="1"/>
              <p:nvPr/>
            </p:nvSpPr>
            <p:spPr>
              <a:xfrm>
                <a:off x="3949535" y="2976812"/>
                <a:ext cx="16102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dirty="0"/>
                  <a:t>Рисунок </a:t>
                </a:r>
                <a:r>
                  <a:rPr lang="en-US" sz="600" dirty="0"/>
                  <a:t>9</a:t>
                </a:r>
                <a:r>
                  <a:rPr lang="ru-RU" sz="600" dirty="0"/>
                  <a:t> </a:t>
                </a:r>
                <a14:m>
                  <m:oMath xmlns:m="http://schemas.openxmlformats.org/officeDocument/2006/math">
                    <m:r>
                      <a:rPr lang="ru-RU" sz="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600" dirty="0"/>
                  <a:t> Файловая структура клиента </a:t>
                </a:r>
                <a:r>
                  <a:rPr lang="en-US" sz="600" dirty="0"/>
                  <a:t>Unreal Engine</a:t>
                </a:r>
                <a:endParaRPr lang="ru-RU" sz="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16331C-83C6-4360-834C-B029DEDE1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35" y="2976812"/>
                <a:ext cx="16102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48D7D9B1-CF6D-40EF-9B5E-107337B7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62" y="570947"/>
            <a:ext cx="135069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B923B3-EEDE-4C02-85CA-C4A44E3B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46" y="1042173"/>
            <a:ext cx="1610251" cy="19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6B88DD-5245-4806-99AA-AA8074D1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634802"/>
            <a:ext cx="1022194" cy="23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76D105-D9A2-4D50-980C-58A1A833361C}"/>
                  </a:ext>
                </a:extLst>
              </p:cNvPr>
              <p:cNvSpPr txBox="1"/>
              <p:nvPr/>
            </p:nvSpPr>
            <p:spPr>
              <a:xfrm>
                <a:off x="1538933" y="560654"/>
                <a:ext cx="26116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Общее количество уникальных строк кода </a:t>
                </a:r>
                <a14:m>
                  <m:oMath xmlns:m="http://schemas.openxmlformats.org/officeDocument/2006/math">
                    <m:r>
                      <a:rPr lang="ru-RU" sz="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ru-RU" sz="800" dirty="0"/>
                  <a:t> 5600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76D105-D9A2-4D50-980C-58A1A8333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33" y="560654"/>
                <a:ext cx="2611612" cy="215444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85014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01" y="293457"/>
            <a:ext cx="13341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Выводы</a:t>
            </a:r>
            <a:r>
              <a:rPr spc="-50" dirty="0"/>
              <a:t> и</a:t>
            </a:r>
            <a:r>
              <a:rPr spc="-45" dirty="0"/>
              <a:t> </a:t>
            </a:r>
            <a:r>
              <a:rPr spc="-55" dirty="0"/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0631" y="753821"/>
            <a:ext cx="4859655" cy="17372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50" dirty="0">
                <a:solidFill>
                  <a:schemeClr val="tx1"/>
                </a:solidFill>
              </a:rPr>
              <a:t>Разработанная архитектура позволила реализовать управляемую и расширяемую систему для масштабируемого запуска серверов на базе </a:t>
            </a:r>
            <a:r>
              <a:rPr lang="en-US" spc="-50" dirty="0">
                <a:solidFill>
                  <a:schemeClr val="tx1"/>
                </a:solidFill>
              </a:rPr>
              <a:t>Unreal Engine 4;</a:t>
            </a:r>
            <a:endParaRPr lang="ru-RU" spc="-50" dirty="0">
              <a:solidFill>
                <a:schemeClr val="tx1"/>
              </a:solidFill>
            </a:endParaRPr>
          </a:p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60" dirty="0">
                <a:solidFill>
                  <a:schemeClr val="tx1"/>
                </a:solidFill>
              </a:rPr>
              <a:t>Исследования в области сериализации сетевых пакетов и последующий переход к бинарному представлению позволили снизить расходы по памяти в три раза</a:t>
            </a:r>
            <a:r>
              <a:rPr lang="en-US" spc="-60" dirty="0">
                <a:solidFill>
                  <a:schemeClr val="tx1"/>
                </a:solidFill>
              </a:rPr>
              <a:t>;</a:t>
            </a:r>
            <a:endParaRPr spc="-25" dirty="0">
              <a:solidFill>
                <a:schemeClr val="tx1"/>
              </a:solidFill>
            </a:endParaRPr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45" dirty="0">
                <a:solidFill>
                  <a:schemeClr val="tx1"/>
                </a:solidFill>
              </a:rPr>
              <a:t>Выбранный подход в проектировании архитектуры системы позволил улучшить прозрачность разработанной системы</a:t>
            </a:r>
            <a:r>
              <a:rPr lang="en-US" spc="-45" dirty="0">
                <a:solidFill>
                  <a:schemeClr val="tx1"/>
                </a:solidFill>
              </a:rPr>
              <a:t>;</a:t>
            </a:r>
            <a:endParaRPr spc="-25" dirty="0">
              <a:solidFill>
                <a:schemeClr val="tx1"/>
              </a:solidFill>
            </a:endParaRPr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60" dirty="0">
                <a:solidFill>
                  <a:schemeClr val="tx1"/>
                </a:solidFill>
              </a:rPr>
              <a:t>Логическое разделение управляющего и вычислительного уровней повысило надёжность системы за счет изоляции критических функций.</a:t>
            </a:r>
            <a:endParaRPr lang="ru-RU" spc="-25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17825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827" y="285522"/>
            <a:ext cx="3326765" cy="1782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/>
              <a:t>Сокращения и определения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5969" y="2917825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7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198564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F67EB-AD7F-46D1-B253-1BCA7AE31ED0}"/>
                  </a:ext>
                </a:extLst>
              </p:cNvPr>
              <p:cNvSpPr txBox="1"/>
              <p:nvPr/>
            </p:nvSpPr>
            <p:spPr>
              <a:xfrm>
                <a:off x="139700" y="708025"/>
                <a:ext cx="5029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800" i="1" dirty="0"/>
                  <a:t>Minikube/Kubernetes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система оркестрации, предназначенная для управления</a:t>
                </a:r>
                <a:r>
                  <a:rPr lang="en-US" sz="800" dirty="0"/>
                  <a:t> </a:t>
                </a:r>
                <a:r>
                  <a:rPr lang="ru-RU" sz="800" dirty="0"/>
                  <a:t>крупными контейнерными инфраструктурами</a:t>
                </a:r>
                <a:r>
                  <a:rPr lang="en-US" sz="800" dirty="0"/>
                  <a:t>;</a:t>
                </a:r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sz="800" dirty="0"/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800" i="1" dirty="0"/>
                  <a:t>Unreal Engine (UE)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800" dirty="0"/>
                  <a:t> </a:t>
                </a:r>
                <a:r>
                  <a:rPr lang="ru-RU" sz="800" i="1" dirty="0"/>
                  <a:t>3</a:t>
                </a:r>
                <a:r>
                  <a:rPr lang="en-US" sz="800" i="1" dirty="0"/>
                  <a:t>D-</a:t>
                </a:r>
                <a:r>
                  <a:rPr lang="ru-RU" sz="800" dirty="0"/>
                  <a:t>движок с открытым исходным кодом на </a:t>
                </a:r>
                <a:r>
                  <a:rPr lang="en-US" sz="800" i="1" dirty="0"/>
                  <a:t>C++</a:t>
                </a:r>
                <a:r>
                  <a:rPr lang="ru-RU" sz="800" dirty="0"/>
                  <a:t>, разрабатываемый</a:t>
                </a:r>
                <a:r>
                  <a:rPr lang="en-US" sz="800" dirty="0"/>
                  <a:t> </a:t>
                </a:r>
                <a:r>
                  <a:rPr lang="ru-RU" sz="800" dirty="0"/>
                  <a:t>и поддерживаемый компанией </a:t>
                </a:r>
                <a:r>
                  <a:rPr lang="en-US" sz="800" i="1" dirty="0"/>
                  <a:t>Epic Games</a:t>
                </a:r>
                <a:r>
                  <a:rPr lang="en-US" sz="800" dirty="0"/>
                  <a:t>;</a:t>
                </a:r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sz="800" dirty="0"/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800" i="1" dirty="0"/>
                  <a:t>Epic Online Services (EOS)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800" dirty="0"/>
                  <a:t> </a:t>
                </a:r>
                <a:r>
                  <a:rPr lang="ru-RU" sz="800" dirty="0"/>
                  <a:t>встроенный в </a:t>
                </a:r>
                <a:r>
                  <a:rPr lang="en-US" sz="800" i="1" dirty="0"/>
                  <a:t>UE</a:t>
                </a:r>
                <a:r>
                  <a:rPr lang="ru-RU" sz="800" dirty="0"/>
                  <a:t> низкоуровневый сетевой программный</a:t>
                </a:r>
                <a:r>
                  <a:rPr lang="en-US" sz="800" dirty="0"/>
                  <a:t> </a:t>
                </a:r>
                <a:r>
                  <a:rPr lang="ru-RU" sz="800" dirty="0"/>
                  <a:t>инструмент, который предоставляет </a:t>
                </a:r>
                <a:r>
                  <a:rPr lang="en-US" sz="800" i="1" dirty="0"/>
                  <a:t>API </a:t>
                </a:r>
                <a:r>
                  <a:rPr lang="ru-RU" sz="800" dirty="0"/>
                  <a:t>для взаимодействия с онлайн-экосистемой</a:t>
                </a:r>
                <a:r>
                  <a:rPr lang="en-US" sz="800" dirty="0"/>
                  <a:t> </a:t>
                </a:r>
                <a:r>
                  <a:rPr lang="en-US" sz="800" i="1" dirty="0"/>
                  <a:t>Epic Games</a:t>
                </a:r>
                <a:r>
                  <a:rPr lang="en-US" sz="800" dirty="0"/>
                  <a:t>;</a:t>
                </a:r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ru-RU" sz="800" spc="-10" dirty="0">
                  <a:latin typeface="Trebuchet MS"/>
                  <a:cs typeface="Trebuchet MS"/>
                </a:endParaRPr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ru-RU" sz="800" i="1" dirty="0"/>
                  <a:t>Выделенный сервер </a:t>
                </a:r>
                <a:r>
                  <a:rPr lang="en-US" sz="800" i="1" dirty="0"/>
                  <a:t>(dedicated server)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800" dirty="0"/>
                  <a:t> </a:t>
                </a:r>
                <a:r>
                  <a:rPr lang="ru-RU" sz="800" dirty="0"/>
                  <a:t>отдельное приложение, запускаемое без графического интерфейса, предназначенное исключительно для обработки логики игры и сетевого взаимодействия между клиентами</a:t>
                </a:r>
                <a:r>
                  <a:rPr lang="en-US" sz="800" dirty="0"/>
                  <a:t>;</a:t>
                </a:r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ru-RU" sz="800" dirty="0"/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800" i="1" dirty="0"/>
                  <a:t>Virtual private server (VPS)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800" dirty="0"/>
                  <a:t> </a:t>
                </a:r>
                <a:r>
                  <a:rPr lang="ru-RU" sz="800" dirty="0"/>
                  <a:t>виртуальный сервер с выделенными ресурсами (процессор, память, диск) на физическом сервере провайдера</a:t>
                </a:r>
                <a:r>
                  <a:rPr lang="en-US" sz="800" dirty="0"/>
                  <a:t>.</a:t>
                </a:r>
              </a:p>
              <a:p>
                <a:endParaRPr lang="ru-RU" sz="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F67EB-AD7F-46D1-B253-1BCA7AE31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708025"/>
                <a:ext cx="5029200" cy="206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24223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sz="900" spc="-50" dirty="0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5969" y="2920370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7</a:t>
            </a:r>
            <a:endParaRPr sz="6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/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Запуск множества серверов </a:t>
                </a:r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Unreal Engine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частный случай, где необходимо решать задачу масштабирования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/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Задача масштабирования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быстро и эффективно изменять вычислительные процессы в ответ на изменение</a:t>
                </a:r>
                <a:b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тенденции запросов пользователей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9" descr="Лампочка">
            <a:extLst>
              <a:ext uri="{FF2B5EF4-FFF2-40B4-BE49-F238E27FC236}">
                <a16:creationId xmlns:a16="http://schemas.microsoft.com/office/drawing/2014/main" id="{610A4A34-80A8-455A-9F04-4D1177C6F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102" y="579659"/>
            <a:ext cx="196706" cy="196706"/>
          </a:xfrm>
          <a:prstGeom prst="rect">
            <a:avLst/>
          </a:prstGeom>
        </p:spPr>
      </p:pic>
      <p:pic>
        <p:nvPicPr>
          <p:cNvPr id="13" name="Объект 15" descr="Информация">
            <a:extLst>
              <a:ext uri="{FF2B5EF4-FFF2-40B4-BE49-F238E27FC236}">
                <a16:creationId xmlns:a16="http://schemas.microsoft.com/office/drawing/2014/main" id="{E3F5A3BC-29C6-4754-8008-9188DE7792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auto">
          <a:xfrm>
            <a:off x="264934" y="2757815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63D59-5ADA-44F4-A5C9-A86CC94612E4}"/>
              </a:ext>
            </a:extLst>
          </p:cNvPr>
          <p:cNvSpPr txBox="1"/>
          <p:nvPr/>
        </p:nvSpPr>
        <p:spPr>
          <a:xfrm>
            <a:off x="745759" y="974860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🐳</a:t>
            </a:r>
            <a:r>
              <a:rPr lang="ru-RU" sz="800" cap="all" dirty="0"/>
              <a:t>Контейнеризация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C38A-5B38-4332-A57D-D13590815130}"/>
              </a:ext>
            </a:extLst>
          </p:cNvPr>
          <p:cNvSpPr txBox="1"/>
          <p:nvPr/>
        </p:nvSpPr>
        <p:spPr>
          <a:xfrm>
            <a:off x="3104915" y="968743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cap="all" dirty="0"/>
              <a:t>⚙️Прямой запуск</a:t>
            </a:r>
            <a:r>
              <a:rPr lang="en-US" sz="800" cap="all" dirty="0"/>
              <a:t> </a:t>
            </a:r>
            <a:r>
              <a:rPr lang="ru-RU" sz="800" cap="all" dirty="0"/>
              <a:t>процессов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39034-5DA6-4037-A666-24CBA8B1C96E}"/>
              </a:ext>
            </a:extLst>
          </p:cNvPr>
          <p:cNvSpPr txBox="1"/>
          <p:nvPr/>
        </p:nvSpPr>
        <p:spPr>
          <a:xfrm>
            <a:off x="544702" y="778405"/>
            <a:ext cx="4581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i="1" dirty="0"/>
              <a:t>Подходы к масштабированию систем с сетевыми вычислительными процессами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E43F40A-1250-4DF3-A675-BF5F0A8F8214}"/>
              </a:ext>
            </a:extLst>
          </p:cNvPr>
          <p:cNvCxnSpPr>
            <a:cxnSpLocks/>
          </p:cNvCxnSpPr>
          <p:nvPr/>
        </p:nvCxnSpPr>
        <p:spPr>
          <a:xfrm flipV="1">
            <a:off x="2806700" y="1016990"/>
            <a:ext cx="0" cy="1609966"/>
          </a:xfrm>
          <a:prstGeom prst="line">
            <a:avLst/>
          </a:prstGeom>
          <a:ln>
            <a:solidFill>
              <a:srgbClr val="006C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97314-068B-4599-B1C3-C06C0F04C6CC}"/>
              </a:ext>
            </a:extLst>
          </p:cNvPr>
          <p:cNvSpPr txBox="1"/>
          <p:nvPr/>
        </p:nvSpPr>
        <p:spPr>
          <a:xfrm>
            <a:off x="319477" y="112789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23202-4320-4354-9481-762900521F4E}"/>
              </a:ext>
            </a:extLst>
          </p:cNvPr>
          <p:cNvSpPr txBox="1"/>
          <p:nvPr/>
        </p:nvSpPr>
        <p:spPr>
          <a:xfrm>
            <a:off x="31947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5C7E2-2A32-4727-87FD-10A3A12A552A}"/>
              </a:ext>
            </a:extLst>
          </p:cNvPr>
          <p:cNvSpPr txBox="1"/>
          <p:nvPr/>
        </p:nvSpPr>
        <p:spPr>
          <a:xfrm>
            <a:off x="403863" y="1312070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системами оркестрации (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Minikube/Kubernetes);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в развертывании на разных средах.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364B7-D9AD-4437-BB63-AA791742C58F}"/>
              </a:ext>
            </a:extLst>
          </p:cNvPr>
          <p:cNvSpPr txBox="1"/>
          <p:nvPr/>
        </p:nvSpPr>
        <p:spPr>
          <a:xfrm>
            <a:off x="423942" y="2013659"/>
            <a:ext cx="2298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накладных расходов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Увеличенное время запуска процесса при масштабировании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лишних слоев абстракции между процессов и аппаратной архитектурой.</a:t>
            </a:r>
          </a:p>
          <a:p>
            <a:pPr marL="228600" indent="-228600">
              <a:buClr>
                <a:srgbClr val="006CDC"/>
              </a:buClr>
              <a:buFont typeface="+mj-lt"/>
              <a:buAutoNum type="arabicPeriod"/>
            </a:pP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A8B94-2AC5-47F4-9445-EC1057239181}"/>
              </a:ext>
            </a:extLst>
          </p:cNvPr>
          <p:cNvSpPr txBox="1"/>
          <p:nvPr/>
        </p:nvSpPr>
        <p:spPr>
          <a:xfrm>
            <a:off x="2806700" y="113989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714F4-098E-4B33-BDD7-4F853A1B930F}"/>
              </a:ext>
            </a:extLst>
          </p:cNvPr>
          <p:cNvSpPr txBox="1"/>
          <p:nvPr/>
        </p:nvSpPr>
        <p:spPr>
          <a:xfrm>
            <a:off x="285215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7EBC4C-B531-44DF-B27A-459968130BF8}"/>
              </a:ext>
            </a:extLst>
          </p:cNvPr>
          <p:cNvSpPr txBox="1"/>
          <p:nvPr/>
        </p:nvSpPr>
        <p:spPr>
          <a:xfrm>
            <a:off x="2891086" y="1324074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marL="228600" indent="-228600">
              <a:buFont typeface="Wingdings" panose="05000000000000000000" pitchFamily="2" charset="2"/>
              <a:buChar char="§"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buClr>
                <a:srgbClr val="006CDC"/>
              </a:buClr>
            </a:pPr>
            <a:r>
              <a:rPr lang="ru-RU" dirty="0"/>
              <a:t>Минимальные накладные расходы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006CDC"/>
              </a:buClr>
            </a:pPr>
            <a:r>
              <a:rPr lang="ru-RU" dirty="0"/>
              <a:t>Быстрый запуск и завершение процессов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Отсутствие слоев абстракции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Полный контроль над поведением системы.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A6B84-CB14-430D-82FF-E6C7F3967CCB}"/>
              </a:ext>
            </a:extLst>
          </p:cNvPr>
          <p:cNvSpPr txBox="1"/>
          <p:nvPr/>
        </p:nvSpPr>
        <p:spPr>
          <a:xfrm>
            <a:off x="2908875" y="2047353"/>
            <a:ext cx="2298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 собственной реализации логики масштабирования и мониторинга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гибкость при переносе в другие среды.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755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lang="ru-RU" sz="900" spc="-50" dirty="0"/>
              <a:t>Сравнение подходов к автоматизированному запуску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5969" y="2917825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4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7</a:t>
            </a:r>
            <a:endParaRPr sz="600" dirty="0">
              <a:latin typeface="Trebuchet MS"/>
              <a:cs typeface="Trebuchet MS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7C527B5-7B90-4E03-9187-3C3A98AE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69113"/>
              </p:ext>
            </p:extLst>
          </p:nvPr>
        </p:nvGraphicFramePr>
        <p:xfrm>
          <a:off x="301278" y="688798"/>
          <a:ext cx="5023240" cy="187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13">
                  <a:extLst>
                    <a:ext uri="{9D8B030D-6E8A-4147-A177-3AD203B41FA5}">
                      <a16:colId xmlns:a16="http://schemas.microsoft.com/office/drawing/2014/main" val="3746920319"/>
                    </a:ext>
                  </a:extLst>
                </a:gridCol>
                <a:gridCol w="1826632">
                  <a:extLst>
                    <a:ext uri="{9D8B030D-6E8A-4147-A177-3AD203B41FA5}">
                      <a16:colId xmlns:a16="http://schemas.microsoft.com/office/drawing/2014/main" val="788432412"/>
                    </a:ext>
                  </a:extLst>
                </a:gridCol>
                <a:gridCol w="1522195">
                  <a:extLst>
                    <a:ext uri="{9D8B030D-6E8A-4147-A177-3AD203B41FA5}">
                      <a16:colId xmlns:a16="http://schemas.microsoft.com/office/drawing/2014/main" val="1199022453"/>
                    </a:ext>
                  </a:extLst>
                </a:gridCol>
              </a:tblGrid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Docker + 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Прямой запуск процесса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341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Unreal-</a:t>
                      </a:r>
                      <a:r>
                        <a:rPr lang="ru-RU" sz="800" dirty="0"/>
                        <a:t>сервера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(внутри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(на диске напрямую)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758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345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95941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Minikube</a:t>
                      </a:r>
                      <a:r>
                        <a:rPr lang="ru-RU" sz="800" dirty="0"/>
                        <a:t>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1,19 </a:t>
                      </a:r>
                      <a:r>
                        <a:rPr lang="ru-RU" sz="800" dirty="0"/>
                        <a:t>ГБ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80382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Потребление ОЗУ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66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55 МБ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03469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Время запуска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 – 8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8073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Количество слоев абстракции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 – 4 (</a:t>
                      </a:r>
                      <a:r>
                        <a:rPr lang="en-US" sz="800" dirty="0"/>
                        <a:t>Minikube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Docker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</a:t>
                      </a:r>
                      <a:r>
                        <a:rPr lang="ru-RU" sz="800" dirty="0"/>
                        <a:t>Процесс)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 (Процесс)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000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75B24-0975-4A91-95F5-30540027F289}"/>
                  </a:ext>
                </a:extLst>
              </p:cNvPr>
              <p:cNvSpPr txBox="1"/>
              <p:nvPr/>
            </p:nvSpPr>
            <p:spPr>
              <a:xfrm>
                <a:off x="1285347" y="2634420"/>
                <a:ext cx="31951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Таблица 1</a:t>
                </a:r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Сравнение потребления ресурсов двух подходов</a:t>
                </a:r>
              </a:p>
              <a:p>
                <a:pPr algn="ctr"/>
                <a:r>
                  <a:rPr lang="ru-RU" sz="800" dirty="0"/>
                  <a:t>на запуск одного процесса сервера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75B24-0975-4A91-95F5-30540027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47" y="2634420"/>
                <a:ext cx="3195105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8105" y="302709"/>
            <a:ext cx="1993799" cy="1782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085" y="1518389"/>
            <a:ext cx="4920615" cy="1655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685">
              <a:spcBef>
                <a:spcPts val="409"/>
              </a:spcBef>
              <a:buClr>
                <a:srgbClr val="3333B2"/>
              </a:buClr>
              <a:tabLst>
                <a:tab pos="141605" algn="l"/>
              </a:tabLst>
            </a:pPr>
            <a:r>
              <a:rPr lang="ru-RU" sz="900" b="1" spc="-55" dirty="0">
                <a:solidFill>
                  <a:srgbClr val="3333B2"/>
                </a:solidFill>
                <a:latin typeface="Trebuchet MS"/>
                <a:cs typeface="Trebuchet MS"/>
              </a:rPr>
              <a:t>Поставленные задачи</a:t>
            </a:r>
            <a:endParaRPr lang="ru-RU" sz="900" b="1" i="1" spc="-55" dirty="0">
              <a:solidFill>
                <a:srgbClr val="7F7F7F"/>
              </a:solidFill>
              <a:latin typeface="Trebuchet MS"/>
              <a:cs typeface="Trebuchet MS"/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dirty="0">
                <a:solidFill>
                  <a:schemeClr val="tx1"/>
                </a:solidFill>
              </a:rPr>
              <a:t>Проанализированы существующие архитектурные подходы и программные решения, применяемые при разработке распределенных вычислительных систем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spc="-60" dirty="0">
                <a:solidFill>
                  <a:schemeClr val="tx1"/>
                </a:solidFill>
                <a:latin typeface="Trebuchet MS"/>
                <a:cs typeface="Trebuchet MS"/>
              </a:rPr>
              <a:t>Разработать архитектуру распределённого приложения</a:t>
            </a:r>
            <a:r>
              <a:rPr lang="en-US" sz="900" spc="-60" dirty="0">
                <a:solidFill>
                  <a:schemeClr val="tx1"/>
                </a:solidFill>
                <a:latin typeface="Trebuchet MS"/>
                <a:cs typeface="Trebuchet MS"/>
              </a:rPr>
              <a:t>;</a:t>
            </a:r>
            <a:endParaRPr lang="ru-RU" sz="900" spc="-6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/>
                </a:solidFill>
                <a:latin typeface="Trebuchet MS"/>
                <a:cs typeface="Trebuchet MS"/>
              </a:rPr>
              <a:t>Реализовать механизм коммуникации между компонентами системы, обеспечивающий минимальную задержку и накладные расходы</a:t>
            </a:r>
            <a:r>
              <a:rPr lang="en-US" sz="900" dirty="0">
                <a:solidFill>
                  <a:schemeClr val="tx1"/>
                </a:solidFill>
                <a:latin typeface="Trebuchet MS"/>
                <a:cs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/>
                </a:solidFill>
              </a:rPr>
              <a:t>Реализовать механизм мониторинга и управления запущенными серверами в реальном времени</a:t>
            </a:r>
            <a:r>
              <a:rPr lang="en-US" sz="900" dirty="0">
                <a:solidFill>
                  <a:schemeClr val="tx1"/>
                </a:solidFill>
                <a:latin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/>
                </a:solidFill>
              </a:rPr>
              <a:t>Убедиться в корректной работе всех компонентов системы в кроссплатформенной среде, с акцентом на поддержку Linux (Debian).</a:t>
            </a:r>
            <a:endParaRPr lang="ru-RU" sz="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3927" y="2917825"/>
            <a:ext cx="20002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600" spc="-3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7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43700-8D07-4758-8E7E-CC4A0D730CA2}"/>
              </a:ext>
            </a:extLst>
          </p:cNvPr>
          <p:cNvSpPr txBox="1"/>
          <p:nvPr/>
        </p:nvSpPr>
        <p:spPr>
          <a:xfrm>
            <a:off x="63500" y="624134"/>
            <a:ext cx="5019644" cy="1082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ru-RU" sz="900" b="1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lang="ru-RU" sz="900" b="1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lang="ru-RU" sz="900" b="1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lang="ru-RU" sz="900" b="1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dirty="0"/>
              <a:t>Распределённая система управления процессами запущенных серверов.</a:t>
            </a: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b="1" spc="-65" dirty="0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lang="ru-RU" sz="900" b="1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lang="ru-RU" sz="900" b="1" spc="-10" dirty="0">
                <a:solidFill>
                  <a:srgbClr val="3333B2"/>
                </a:solidFill>
                <a:latin typeface="Trebuchet MS"/>
                <a:cs typeface="Trebuchet MS"/>
              </a:rPr>
              <a:t>работы</a:t>
            </a:r>
            <a:endParaRPr lang="ru-RU" sz="900" b="1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lang="ru-RU" sz="900" dirty="0"/>
              <a:t>Разработать распределённую систему для автоматизированного запуска, мониторинга и</a:t>
            </a:r>
            <a:br>
              <a:rPr lang="en-US" sz="900" dirty="0"/>
            </a:br>
            <a:r>
              <a:rPr lang="ru-RU" sz="900" dirty="0"/>
              <a:t>управления выделенными серверами Unreal Engine 4.</a:t>
            </a:r>
            <a:endParaRPr lang="ru-RU" sz="900" dirty="0">
              <a:latin typeface="Trebuchet MS"/>
              <a:cs typeface="Trebuchet MS"/>
            </a:endParaRPr>
          </a:p>
          <a:p>
            <a:endParaRPr lang="ru-RU" sz="90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08474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B1AFD-2162-4530-B9BE-22FCE3DAD29F}"/>
                  </a:ext>
                </a:extLst>
              </p:cNvPr>
              <p:cNvSpPr txBox="1"/>
              <p:nvPr/>
            </p:nvSpPr>
            <p:spPr>
              <a:xfrm>
                <a:off x="3372495" y="2805861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700" dirty="0"/>
                  <a:t>Рисунок 1</a:t>
                </a:r>
                <a:r>
                  <a:rPr lang="en-US" sz="700" dirty="0"/>
                  <a:t>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Схема архитектуры</a:t>
                </a:r>
              </a:p>
              <a:p>
                <a:pPr algn="ctr"/>
                <a:r>
                  <a:rPr lang="ru-RU" sz="700" dirty="0"/>
                  <a:t>распределенной сетевой системы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B1AFD-2162-4530-B9BE-22FCE3DA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95" y="2805861"/>
                <a:ext cx="16225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/>
              <p:nvPr/>
            </p:nvSpPr>
            <p:spPr>
              <a:xfrm>
                <a:off x="400584" y="612250"/>
                <a:ext cx="23299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700" b="1" i="1" dirty="0"/>
                  <a:t>Менеджер серверов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сетевая программа, которая обрабатывает клиентские запросы, распределяет пользователей по серверам, координирует запуск серверов и ведёт журналирование</a:t>
                </a:r>
                <a:r>
                  <a:rPr lang="ru-RU" sz="800" spc="-15" baseline="37037" dirty="0">
                    <a:latin typeface="Trebuchet MS"/>
                    <a:cs typeface="Trebuchet MS"/>
                  </a:rPr>
                  <a:t>1</a:t>
                </a:r>
                <a:r>
                  <a:rPr lang="ru-RU" sz="7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4" y="612250"/>
                <a:ext cx="2329916" cy="523220"/>
              </a:xfrm>
              <a:prstGeom prst="rect">
                <a:avLst/>
              </a:prstGeom>
              <a:blipFill>
                <a:blip r:embed="rId5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113D4-3198-4E6C-86F8-5DF786345480}"/>
              </a:ext>
            </a:extLst>
          </p:cNvPr>
          <p:cNvSpPr txBox="1"/>
          <p:nvPr/>
        </p:nvSpPr>
        <p:spPr>
          <a:xfrm>
            <a:off x="408817" y="1708260"/>
            <a:ext cx="243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Программа-демон</a:t>
            </a:r>
            <a:r>
              <a:rPr lang="ru-RU" sz="700" dirty="0"/>
              <a:t> – локальная программа для запуска и остановки работы других программ, выполняет команды менеджера на вычислительном узле. Используется для управления </a:t>
            </a:r>
            <a:r>
              <a:rPr lang="en-US" sz="700" dirty="0"/>
              <a:t>UE-</a:t>
            </a:r>
            <a:r>
              <a:rPr lang="ru-RU" sz="700" dirty="0"/>
              <a:t>серверами.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5B7BB-8A2A-4B39-8D46-43C1171FCE0B}"/>
              </a:ext>
            </a:extLst>
          </p:cNvPr>
          <p:cNvSpPr txBox="1"/>
          <p:nvPr/>
        </p:nvSpPr>
        <p:spPr>
          <a:xfrm>
            <a:off x="403123" y="2290569"/>
            <a:ext cx="2505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700" b="1" i="1" dirty="0"/>
              <a:t>Клиент</a:t>
            </a:r>
            <a:r>
              <a:rPr lang="ru-RU" sz="700" dirty="0"/>
              <a:t> – приложение на UE, подключающееся к</a:t>
            </a:r>
            <a:br>
              <a:rPr lang="ru-RU" sz="700" dirty="0"/>
            </a:br>
            <a:r>
              <a:rPr lang="ru-RU" sz="700" dirty="0"/>
              <a:t>серверу, выполняет визуализацию и взаимодействие с</a:t>
            </a:r>
            <a:br>
              <a:rPr lang="ru-RU" sz="700" dirty="0"/>
            </a:br>
            <a:r>
              <a:rPr lang="ru-RU" sz="700" dirty="0"/>
              <a:t>виртуальным окружением.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F74B8-1491-4945-85EB-A9288A0C364C}"/>
              </a:ext>
            </a:extLst>
          </p:cNvPr>
          <p:cNvSpPr txBox="1"/>
          <p:nvPr/>
        </p:nvSpPr>
        <p:spPr>
          <a:xfrm>
            <a:off x="408817" y="1213175"/>
            <a:ext cx="248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Сервер </a:t>
            </a:r>
            <a:r>
              <a:rPr lang="en-US" sz="700" b="1" i="1" dirty="0"/>
              <a:t>UE </a:t>
            </a:r>
            <a:r>
              <a:rPr lang="en-US" sz="700" dirty="0"/>
              <a:t>– </a:t>
            </a:r>
            <a:r>
              <a:rPr lang="ru-RU" sz="700" dirty="0"/>
              <a:t>сетевая программа, реализующая серверную логику Unreal Engine. Обслуживает клиентские подключения и управляет состоянием матча.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3B21F4-A6E2-413F-8D8D-8F015FB8082A}"/>
              </a:ext>
            </a:extLst>
          </p:cNvPr>
          <p:cNvSpPr/>
          <p:nvPr/>
        </p:nvSpPr>
        <p:spPr>
          <a:xfrm>
            <a:off x="192590" y="1774577"/>
            <a:ext cx="152400" cy="148205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B96A8F4-C055-4935-AB44-3522EFBF4AD8}"/>
              </a:ext>
            </a:extLst>
          </p:cNvPr>
          <p:cNvSpPr/>
          <p:nvPr/>
        </p:nvSpPr>
        <p:spPr>
          <a:xfrm>
            <a:off x="198564" y="1280354"/>
            <a:ext cx="152400" cy="148205"/>
          </a:xfrm>
          <a:prstGeom prst="roundRect">
            <a:avLst/>
          </a:prstGeom>
          <a:solidFill>
            <a:srgbClr val="E1D5E7"/>
          </a:solidFill>
          <a:ln>
            <a:solidFill>
              <a:srgbClr val="B39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3A33B27-32AE-4AAC-95C0-9F747C2205E6}"/>
              </a:ext>
            </a:extLst>
          </p:cNvPr>
          <p:cNvSpPr/>
          <p:nvPr/>
        </p:nvSpPr>
        <p:spPr>
          <a:xfrm>
            <a:off x="198564" y="2368577"/>
            <a:ext cx="152400" cy="148205"/>
          </a:xfrm>
          <a:prstGeom prst="roundRect">
            <a:avLst/>
          </a:prstGeom>
          <a:solidFill>
            <a:srgbClr val="FFF2CC"/>
          </a:solidFill>
          <a:ln>
            <a:solidFill>
              <a:srgbClr val="FFC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D3BE53C-8EBD-4606-988C-A1789897DE7E}"/>
              </a:ext>
            </a:extLst>
          </p:cNvPr>
          <p:cNvSpPr/>
          <p:nvPr/>
        </p:nvSpPr>
        <p:spPr>
          <a:xfrm>
            <a:off x="199416" y="682731"/>
            <a:ext cx="152400" cy="148205"/>
          </a:xfrm>
          <a:prstGeom prst="roundRect">
            <a:avLst/>
          </a:prstGeom>
          <a:solidFill>
            <a:srgbClr val="D5E8D4"/>
          </a:solidFill>
          <a:ln>
            <a:solidFill>
              <a:srgbClr val="8BB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49ADC2-45D7-4075-8528-11821108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03" y="727160"/>
            <a:ext cx="2435859" cy="20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28E1C-FFD1-4CFA-BB79-2B57B7EA8DF1}"/>
              </a:ext>
            </a:extLst>
          </p:cNvPr>
          <p:cNvSpPr txBox="1"/>
          <p:nvPr/>
        </p:nvSpPr>
        <p:spPr>
          <a:xfrm>
            <a:off x="157913" y="2823475"/>
            <a:ext cx="27561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spc="-127" baseline="33333" dirty="0">
                <a:latin typeface="Trebuchet MS"/>
                <a:cs typeface="Trebuchet MS"/>
              </a:rPr>
              <a:t>1</a:t>
            </a:r>
            <a:r>
              <a:rPr lang="ru-RU" sz="900" spc="-142" baseline="33333" dirty="0">
                <a:latin typeface="Trebuchet MS"/>
                <a:cs typeface="Trebuchet MS"/>
              </a:rPr>
              <a:t> </a:t>
            </a:r>
            <a:r>
              <a:rPr lang="en-US" sz="700" spc="-142" baseline="33333" dirty="0">
                <a:latin typeface="Trebuchet MS"/>
                <a:cs typeface="Trebuchet MS"/>
              </a:rPr>
              <a:t> </a:t>
            </a:r>
            <a:r>
              <a:rPr lang="en-US" sz="700" dirty="0" err="1"/>
              <a:t>Buschmann</a:t>
            </a:r>
            <a:r>
              <a:rPr lang="en-US" sz="700" dirty="0"/>
              <a:t> F., Meunier R., Rohnert H., </a:t>
            </a:r>
            <a:r>
              <a:rPr lang="en-US" sz="700" dirty="0" err="1"/>
              <a:t>Sommerlad</a:t>
            </a:r>
            <a:r>
              <a:rPr lang="en-US" sz="700" dirty="0"/>
              <a:t> P., </a:t>
            </a:r>
            <a:r>
              <a:rPr lang="en-US" sz="700" dirty="0" err="1"/>
              <a:t>Stal</a:t>
            </a:r>
            <a:r>
              <a:rPr lang="en-US" sz="700" dirty="0"/>
              <a:t> M. </a:t>
            </a:r>
          </a:p>
          <a:p>
            <a:pPr algn="just"/>
            <a:r>
              <a:rPr lang="en-US" sz="700" dirty="0"/>
              <a:t>Pattern-Oriented Software Architecture: A System of Patterns. </a:t>
            </a:r>
          </a:p>
          <a:p>
            <a:pPr algn="just"/>
            <a:r>
              <a:rPr lang="en-US" sz="700" dirty="0"/>
              <a:t>Wiley, 1996. P. 245 – 260.</a:t>
            </a:r>
            <a:endParaRPr lang="ru-RU" sz="7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76D9944-511F-4A40-8837-6211F4841125}"/>
              </a:ext>
            </a:extLst>
          </p:cNvPr>
          <p:cNvCxnSpPr/>
          <p:nvPr/>
        </p:nvCxnSpPr>
        <p:spPr>
          <a:xfrm>
            <a:off x="198564" y="2800478"/>
            <a:ext cx="2777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8169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Сетевое взаимодействие с клиентом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17825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B1AFD-2162-4530-B9BE-22FCE3DAD29F}"/>
                  </a:ext>
                </a:extLst>
              </p:cNvPr>
              <p:cNvSpPr txBox="1"/>
              <p:nvPr/>
            </p:nvSpPr>
            <p:spPr>
              <a:xfrm>
                <a:off x="1310995" y="2904281"/>
                <a:ext cx="314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600" dirty="0"/>
                  <a:t>Рисунок 2</a:t>
                </a:r>
                <a:r>
                  <a:rPr lang="en-US" sz="600" dirty="0"/>
                  <a:t> </a:t>
                </a:r>
                <a14:m>
                  <m:oMath xmlns:m="http://schemas.openxmlformats.org/officeDocument/2006/math">
                    <m:r>
                      <a:rPr lang="en-US" sz="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600" dirty="0"/>
                  <a:t> Исследованные варианты схем обратного сетевого взаимодействия:</a:t>
                </a:r>
                <a:endParaRPr lang="en-US" sz="600" dirty="0"/>
              </a:p>
              <a:p>
                <a:pPr algn="ctr"/>
                <a:r>
                  <a:rPr lang="en-US" sz="600" dirty="0"/>
                  <a:t>A) </a:t>
                </a:r>
                <a:r>
                  <a:rPr lang="ru-RU" sz="600" dirty="0"/>
                  <a:t>Напрямую с клиентом</a:t>
                </a:r>
                <a:r>
                  <a:rPr lang="en-US" sz="600" dirty="0"/>
                  <a:t>;</a:t>
                </a:r>
                <a:r>
                  <a:rPr lang="ru-RU" sz="600" dirty="0"/>
                  <a:t> </a:t>
                </a:r>
                <a:endParaRPr lang="en-US" sz="600" dirty="0"/>
              </a:p>
              <a:p>
                <a:pPr algn="ctr"/>
                <a:r>
                  <a:rPr lang="ru-RU" sz="600" dirty="0"/>
                  <a:t>Б) Через менеджер серверов</a:t>
                </a:r>
                <a:r>
                  <a:rPr lang="en-US" sz="600" dirty="0"/>
                  <a:t>.</a:t>
                </a:r>
                <a:endParaRPr lang="ru-RU" sz="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9B1AFD-2162-4530-B9BE-22FCE3DA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95" y="2904281"/>
                <a:ext cx="31438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09C77E1-11C0-47A6-A071-3E4FE0BE53E0}"/>
              </a:ext>
            </a:extLst>
          </p:cNvPr>
          <p:cNvSpPr txBox="1"/>
          <p:nvPr/>
        </p:nvSpPr>
        <p:spPr>
          <a:xfrm>
            <a:off x="733546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AA69D-FCC2-4797-B62F-45DB18E89267}"/>
              </a:ext>
            </a:extLst>
          </p:cNvPr>
          <p:cNvSpPr txBox="1"/>
          <p:nvPr/>
        </p:nvSpPr>
        <p:spPr>
          <a:xfrm>
            <a:off x="3340100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Б)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FD5586-F073-4E7F-B721-C73002F3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2" y="588961"/>
            <a:ext cx="5168900" cy="23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146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</a:t>
            </a:r>
            <a:r>
              <a:rPr sz="900" spc="-10" dirty="0"/>
              <a:t>Описание</a:t>
            </a:r>
            <a:r>
              <a:rPr lang="ru-RU" sz="900" spc="-10" dirty="0"/>
              <a:t> сценария использования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10064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AEFEEB-FB16-42F9-9E08-00410B254A7B}"/>
                  </a:ext>
                </a:extLst>
              </p:cNvPr>
              <p:cNvSpPr txBox="1"/>
              <p:nvPr/>
            </p:nvSpPr>
            <p:spPr>
              <a:xfrm>
                <a:off x="1736600" y="2720315"/>
                <a:ext cx="2292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700" dirty="0"/>
                  <a:t>Рисунок 3</a:t>
                </a:r>
                <a:r>
                  <a:rPr lang="en-US" sz="700" dirty="0"/>
                  <a:t>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</a:t>
                </a:r>
                <a:r>
                  <a:rPr lang="en-US" sz="700" dirty="0"/>
                  <a:t>UML-</a:t>
                </a:r>
                <a:r>
                  <a:rPr lang="ru-RU" sz="700" dirty="0"/>
                  <a:t>диаграмма последовательности</a:t>
                </a:r>
              </a:p>
              <a:p>
                <a:pPr algn="ctr"/>
                <a:r>
                  <a:rPr lang="ru-RU" sz="700" dirty="0"/>
                  <a:t>типового сценария использования системы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AEFEEB-FB16-42F9-9E08-00410B254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00" y="2720315"/>
                <a:ext cx="2292614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FB2CAF7-5FAE-4DCB-B130-913D8A12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8" y="553134"/>
            <a:ext cx="4173203" cy="215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973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912023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7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Байтовая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382954" y="613635"/>
            <a:ext cx="2973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Сетевая передача пакетов требует сериализации данных.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2090856" y="82133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  <p:pic>
        <p:nvPicPr>
          <p:cNvPr id="14" name="Объект 15" descr="Информация">
            <a:extLst>
              <a:ext uri="{FF2B5EF4-FFF2-40B4-BE49-F238E27FC236}">
                <a16:creationId xmlns:a16="http://schemas.microsoft.com/office/drawing/2014/main" id="{852F5CF5-2C16-45A1-93C7-2A19F847BB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215985" y="643623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</TotalTime>
  <Words>2693</Words>
  <Application>Microsoft Office PowerPoint</Application>
  <PresentationFormat>Произвольный</PresentationFormat>
  <Paragraphs>339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Сокращения и определения</vt:lpstr>
      <vt:lpstr>Введение  Описание предметной области</vt:lpstr>
      <vt:lpstr>Введение  Сравнение подходов к автоматизированному запуску</vt:lpstr>
      <vt:lpstr>Постановка задачи</vt:lpstr>
      <vt:lpstr>Архитектура ПО  Описание</vt:lpstr>
      <vt:lpstr>Архитектура ПО  Сетевое взаимодействие с клиентом</vt:lpstr>
      <vt:lpstr>Архитектура ПО  Описание сценария использования</vt:lpstr>
      <vt:lpstr>Исследование сериализации сетевых пакетов   Описание проблемы</vt:lpstr>
      <vt:lpstr>Исследование сериализации сетевых пакетов   Пример данных сетевого пакета</vt:lpstr>
      <vt:lpstr>Исследование методов сериализации сетевых пакетов   Представление в памяти и производительность</vt:lpstr>
      <vt:lpstr>Программная реализация механизма мониторинга   Выбор способа отображения</vt:lpstr>
      <vt:lpstr>Программная реализация механизма мониторинга  Интерфейс разработанной программы для мониторинга серверов</vt:lpstr>
      <vt:lpstr>Разработанное программное обеспечение  Результат выбора архитектурных решений на основе исследований</vt:lpstr>
      <vt:lpstr>Разработанное программное обеспечение  Последовательность разработки</vt:lpstr>
      <vt:lpstr>Файловая структура  Структура исходного кода компонентов системы</vt:lpstr>
      <vt:lpstr>Выводы и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126</cp:revision>
  <cp:lastPrinted>2025-06-08T08:04:04Z</cp:lastPrinted>
  <dcterms:created xsi:type="dcterms:W3CDTF">2025-03-20T11:50:55Z</dcterms:created>
  <dcterms:modified xsi:type="dcterms:W3CDTF">2025-06-08T10:12:21Z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