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81" r:id="rId4"/>
    <p:sldId id="260" r:id="rId5"/>
    <p:sldId id="261" r:id="rId6"/>
    <p:sldId id="278" r:id="rId7"/>
    <p:sldId id="266" r:id="rId8"/>
    <p:sldId id="276" r:id="rId9"/>
    <p:sldId id="273" r:id="rId10"/>
    <p:sldId id="279" r:id="rId11"/>
    <p:sldId id="274" r:id="rId12"/>
    <p:sldId id="267" r:id="rId13"/>
    <p:sldId id="268" r:id="rId14"/>
    <p:sldId id="280" r:id="rId15"/>
    <p:sldId id="270" r:id="rId16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871"/>
    <a:srgbClr val="D5E8D4"/>
    <a:srgbClr val="FFC625"/>
    <a:srgbClr val="FFD869"/>
    <a:srgbClr val="FFECB4"/>
    <a:srgbClr val="FFF2CC"/>
    <a:srgbClr val="B399BF"/>
    <a:srgbClr val="E1D5E7"/>
    <a:srgbClr val="DAE8FC"/>
    <a:srgbClr val="006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78" autoAdjust="0"/>
  </p:normalViewPr>
  <p:slideViewPr>
    <p:cSldViewPr>
      <p:cViewPr varScale="1">
        <p:scale>
          <a:sx n="193" d="100"/>
          <a:sy n="193" d="100"/>
        </p:scale>
        <p:origin x="1296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2D1E3-4C5F-416B-82F4-05E153DB2B2B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84CDB-7C0C-42AA-A512-672142C2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94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можно сказать про технологию контейнеризации </a:t>
            </a:r>
            <a:r>
              <a:rPr lang="en-US" dirty="0"/>
              <a:t>VS </a:t>
            </a:r>
            <a:r>
              <a:rPr lang="ru-RU" dirty="0"/>
              <a:t>собственное решение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189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представлены примеры использования системы мониторинга. В результате помимо отображения таблицы были реализованы две важных операции, а именно сортировка и фильтрации. Данные операции являются обязательными для каждой таблицы, так как они значительно улучшают опыт пользователя с инструментом визуализации.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77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6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22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3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выполнения задачи программной сериализации сетевых пакетов было выделено два подхода, которые представлены на слайде.</a:t>
            </a:r>
          </a:p>
          <a:p>
            <a:r>
              <a:rPr lang="ru-RU" dirty="0"/>
              <a:t>Строковая сериализация работает со строковыми данными определенного формата, бинарная сериализация работает с строго определенной последовательностью байт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Оба способа были реализованы и интегрированы в систему передачи данных и протестированы на практике.</a:t>
            </a:r>
          </a:p>
          <a:p>
            <a:r>
              <a:rPr lang="ru-RU" dirty="0"/>
              <a:t>В результате проведенного сравнительного анализа были выделены сильные и слабые стороны каждого подхода, которые можно увидеть на слайде.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374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выполнения задачи программной реализации сериализации сетевых пакетов было выделено два подхода, которые представлены на слайде.</a:t>
            </a:r>
          </a:p>
          <a:p>
            <a:r>
              <a:rPr lang="ru-RU" dirty="0"/>
              <a:t>Строковая сериализация работает со строковыми данными определенного формата, бинарная сериализация работает с строго определенной последовательностью байт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Оба способа были реализованы и интегрированы в систему передачи данных и протестированы на практике.</a:t>
            </a:r>
          </a:p>
          <a:p>
            <a:r>
              <a:rPr lang="ru-RU" dirty="0"/>
              <a:t>В результате проведенного сравнительного анализа были выделены сильные и слабые стороны каждого подхода, которые можно увидеть на слайде.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80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представлено выполненное во время проведенного исследования сравнение двух видов сериализации.</a:t>
            </a:r>
          </a:p>
          <a:p>
            <a:r>
              <a:rPr lang="ru-RU" dirty="0"/>
              <a:t>Во-первых, сразу можно увидеть, что строковой вид занимает почти в 3 раза больше места, чем байтовый (при условии что один символ это 1 байт).</a:t>
            </a:r>
          </a:p>
          <a:p>
            <a:r>
              <a:rPr lang="ru-RU" dirty="0"/>
              <a:t>Во-вторых для реализации строковой сериализации используются такие операции со строками как разделение и поиск, что выполняется значительно дольше, чем </a:t>
            </a:r>
            <a:r>
              <a:rPr lang="en-US" dirty="0" err="1"/>
              <a:t>memcpy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static_cast</a:t>
            </a:r>
            <a:r>
              <a:rPr lang="en-US" dirty="0"/>
              <a:t>&lt;T&gt;</a:t>
            </a:r>
            <a:br>
              <a:rPr lang="en-US" dirty="0"/>
            </a:br>
            <a:r>
              <a:rPr lang="ru-RU" dirty="0"/>
              <a:t>В-третьих, стоит учесть, что по </a:t>
            </a:r>
            <a:r>
              <a:rPr lang="en-US" dirty="0"/>
              <a:t>TCP </a:t>
            </a:r>
            <a:r>
              <a:rPr lang="ru-RU" dirty="0"/>
              <a:t>передается поток байтов, а не строк. И перевод строк в байты также создает накладные расходы при сериализации.</a:t>
            </a:r>
            <a:br>
              <a:rPr lang="en-US" dirty="0"/>
            </a:br>
            <a:r>
              <a:rPr lang="ru-RU" dirty="0"/>
              <a:t>Следовательно, несмотря на простоту и наглядность строкового метода, было отдано предпочтение побайтовому типу сериализации.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2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Современные приложения могут отображать информацию пользователю разными способами. На слайде представлено два основных способа отображения информации. Каждый подход имеет свои недостатки и преимущества, которые также представлены на слайде. После проведения анализа, выбор пал в сторону реализации через консольный интерфейс по нескольким причинам. Во-первых система должна функционировать на серверах </a:t>
            </a:r>
            <a:r>
              <a:rPr lang="en-US" dirty="0"/>
              <a:t>Linux Debian, </a:t>
            </a:r>
            <a:r>
              <a:rPr lang="ru-RU" dirty="0"/>
              <a:t>где не предусмотрено наличие графической оболочки </a:t>
            </a:r>
            <a:r>
              <a:rPr lang="en-US" dirty="0"/>
              <a:t>GNOME</a:t>
            </a:r>
            <a:r>
              <a:rPr lang="ru-RU" dirty="0"/>
              <a:t> или </a:t>
            </a:r>
            <a:r>
              <a:rPr lang="en-US" dirty="0"/>
              <a:t>KDE. </a:t>
            </a:r>
            <a:r>
              <a:rPr lang="ru-RU" dirty="0"/>
              <a:t>Во-вторых, графический интерфейс оказался бы избыточным для реализации поставленных целей.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982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данной работы мной была разработана система сетевого мониторинга. </a:t>
            </a:r>
          </a:p>
          <a:p>
            <a:r>
              <a:rPr lang="ru-RU" dirty="0"/>
              <a:t>В результате помимо отображения таблицы были реализованы две важных операции, а именно сортировка и фильтрации. </a:t>
            </a:r>
          </a:p>
          <a:p>
            <a:r>
              <a:rPr lang="ru-RU" dirty="0"/>
              <a:t>Важными параметрами для отображения в программе являются: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73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0916" y="978684"/>
            <a:ext cx="1798225" cy="12827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301" y="293457"/>
            <a:ext cx="133413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073" y="1023424"/>
            <a:ext cx="4859655" cy="136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"/>
            <a:ext cx="5760085" cy="3240405"/>
            <a:chOff x="0" y="-17"/>
            <a:chExt cx="5760085" cy="3240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2023" y="0"/>
              <a:ext cx="3797935" cy="29791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7763" y="2263271"/>
              <a:ext cx="738286" cy="871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-17"/>
              <a:ext cx="4320540" cy="3240405"/>
            </a:xfrm>
            <a:custGeom>
              <a:avLst/>
              <a:gdLst/>
              <a:ahLst/>
              <a:cxnLst/>
              <a:rect l="l" t="t" r="r" b="b"/>
              <a:pathLst>
                <a:path w="4320540" h="3240405">
                  <a:moveTo>
                    <a:pt x="4320053" y="0"/>
                  </a:moveTo>
                  <a:lnTo>
                    <a:pt x="0" y="0"/>
                  </a:lnTo>
                  <a:lnTo>
                    <a:pt x="0" y="3240041"/>
                  </a:lnTo>
                  <a:lnTo>
                    <a:pt x="3600044" y="3240041"/>
                  </a:lnTo>
                  <a:lnTo>
                    <a:pt x="4320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2042" y="-17"/>
              <a:ext cx="828040" cy="3240405"/>
            </a:xfrm>
            <a:custGeom>
              <a:avLst/>
              <a:gdLst/>
              <a:ahLst/>
              <a:cxnLst/>
              <a:rect l="l" t="t" r="r" b="b"/>
              <a:pathLst>
                <a:path w="828039" h="3240405">
                  <a:moveTo>
                    <a:pt x="828011" y="0"/>
                  </a:moveTo>
                  <a:lnTo>
                    <a:pt x="720008" y="0"/>
                  </a:lnTo>
                  <a:lnTo>
                    <a:pt x="0" y="3240041"/>
                  </a:lnTo>
                  <a:lnTo>
                    <a:pt x="108002" y="3240041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006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7632" y="569323"/>
            <a:ext cx="364680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/>
              <a:t>Московский</a:t>
            </a:r>
            <a:r>
              <a:rPr sz="900" dirty="0"/>
              <a:t> </a:t>
            </a:r>
            <a:r>
              <a:rPr sz="900" spc="-55" dirty="0"/>
              <a:t>государственный</a:t>
            </a:r>
            <a:r>
              <a:rPr sz="900" spc="5" dirty="0"/>
              <a:t> </a:t>
            </a:r>
            <a:r>
              <a:rPr sz="900" spc="-65" dirty="0"/>
              <a:t>технический</a:t>
            </a:r>
            <a:r>
              <a:rPr sz="900" dirty="0"/>
              <a:t> </a:t>
            </a:r>
            <a:r>
              <a:rPr sz="900" spc="-60" dirty="0"/>
              <a:t>университет</a:t>
            </a:r>
            <a:r>
              <a:rPr sz="900" spc="5" dirty="0"/>
              <a:t> </a:t>
            </a:r>
            <a:r>
              <a:rPr sz="900" spc="-50" dirty="0"/>
              <a:t>имени</a:t>
            </a:r>
            <a:r>
              <a:rPr sz="900" dirty="0"/>
              <a:t> </a:t>
            </a:r>
            <a:r>
              <a:rPr sz="900" spc="-120" dirty="0"/>
              <a:t>Н.Э.</a:t>
            </a:r>
            <a:r>
              <a:rPr sz="900" spc="5" dirty="0"/>
              <a:t> </a:t>
            </a:r>
            <a:r>
              <a:rPr sz="900" spc="-20" dirty="0"/>
              <a:t>Баумана</a:t>
            </a: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203301" y="867280"/>
            <a:ext cx="3778250" cy="90826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6510" marR="5080">
              <a:lnSpc>
                <a:spcPct val="106700"/>
              </a:lnSpc>
              <a:spcBef>
                <a:spcPts val="20"/>
              </a:spcBef>
            </a:pPr>
            <a:r>
              <a:rPr lang="ru-RU" sz="1400" spc="-10" dirty="0">
                <a:latin typeface="Trebuchet MS"/>
                <a:cs typeface="Trebuchet MS"/>
              </a:rPr>
              <a:t>Разработка сетевых методов автоматизированного запуска распределенной системы выделенных серверов </a:t>
            </a:r>
            <a:r>
              <a:rPr lang="en-US" sz="1400" spc="-10" dirty="0">
                <a:latin typeface="Trebuchet MS"/>
                <a:cs typeface="Trebuchet MS"/>
              </a:rPr>
              <a:t>Unreal Engine 4</a:t>
            </a:r>
            <a:endParaRPr lang="ru-RU" sz="1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267" y="2302268"/>
            <a:ext cx="3636010" cy="0"/>
          </a:xfrm>
          <a:custGeom>
            <a:avLst/>
            <a:gdLst/>
            <a:ahLst/>
            <a:cxnLst/>
            <a:rect l="l" t="t" r="r" b="b"/>
            <a:pathLst>
              <a:path w="3636010">
                <a:moveTo>
                  <a:pt x="0" y="0"/>
                </a:moveTo>
                <a:lnTo>
                  <a:pt x="3635997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301" y="2421355"/>
            <a:ext cx="3288665" cy="27892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1000" spc="-65" dirty="0">
                <a:latin typeface="Trebuchet MS"/>
                <a:cs typeface="Trebuchet MS"/>
              </a:rPr>
              <a:t>Докладчик: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lang="ru-RU" sz="1000" spc="10" dirty="0">
                <a:latin typeface="Trebuchet MS"/>
                <a:cs typeface="Trebuchet MS"/>
              </a:rPr>
              <a:t>РК6-41М, Боженко Д.В.</a:t>
            </a:r>
          </a:p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1000" spc="-50" dirty="0">
                <a:latin typeface="Trebuchet MS"/>
                <a:cs typeface="Trebuchet MS"/>
              </a:rPr>
              <a:t>Научный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sz="1000" spc="-60" dirty="0">
                <a:latin typeface="Trebuchet MS"/>
                <a:cs typeface="Trebuchet MS"/>
              </a:rPr>
              <a:t>руководитель: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lang="ru-RU" sz="1000" spc="-40" dirty="0">
                <a:latin typeface="Trebuchet MS"/>
                <a:cs typeface="Trebuchet MS"/>
              </a:rPr>
              <a:t>Витюков Ф.А.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9844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Сериализация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Пример данных сетевого пакета для сериализации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0412" y="300292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10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DC3A0-A76E-4C1D-843C-6FA8036BA2F7}"/>
              </a:ext>
            </a:extLst>
          </p:cNvPr>
          <p:cNvSpPr txBox="1"/>
          <p:nvPr/>
        </p:nvSpPr>
        <p:spPr>
          <a:xfrm>
            <a:off x="901700" y="860425"/>
            <a:ext cx="305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REGISTER_SERVER,uri=127.0.0.1:7777,uuid=01234567-89ab-cdef-0123-456789abcdef,current_players=10,max_players=20,state=MATCH_IN_PROGRESS</a:t>
            </a:r>
            <a:endParaRPr lang="ru-RU" sz="600" dirty="0"/>
          </a:p>
        </p:txBody>
      </p:sp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E4407D-0201-4667-AF12-B5E77CB3C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50611"/>
              </p:ext>
            </p:extLst>
          </p:nvPr>
        </p:nvGraphicFramePr>
        <p:xfrm>
          <a:off x="960966" y="573008"/>
          <a:ext cx="3843867" cy="229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289">
                  <a:extLst>
                    <a:ext uri="{9D8B030D-6E8A-4147-A177-3AD203B41FA5}">
                      <a16:colId xmlns:a16="http://schemas.microsoft.com/office/drawing/2014/main" val="1450436592"/>
                    </a:ext>
                  </a:extLst>
                </a:gridCol>
                <a:gridCol w="1281289">
                  <a:extLst>
                    <a:ext uri="{9D8B030D-6E8A-4147-A177-3AD203B41FA5}">
                      <a16:colId xmlns:a16="http://schemas.microsoft.com/office/drawing/2014/main" val="758598386"/>
                    </a:ext>
                  </a:extLst>
                </a:gridCol>
                <a:gridCol w="1281289">
                  <a:extLst>
                    <a:ext uri="{9D8B030D-6E8A-4147-A177-3AD203B41FA5}">
                      <a16:colId xmlns:a16="http://schemas.microsoft.com/office/drawing/2014/main" val="3356011839"/>
                    </a:ext>
                  </a:extLst>
                </a:gridCol>
              </a:tblGrid>
              <a:tr h="230755">
                <a:tc>
                  <a:txBody>
                    <a:bodyPr/>
                    <a:lstStyle/>
                    <a:p>
                      <a:pPr algn="ctr"/>
                      <a:r>
                        <a:rPr lang="ru-RU" sz="600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/>
                        <a:t>Пример значений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/>
                        <a:t>Предназначение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69775"/>
                  </a:ext>
                </a:extLst>
              </a:tr>
              <a:tr h="278283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Тип команды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/>
                        <a:t>REGISTER_SERVER</a:t>
                      </a:r>
                      <a:endParaRPr lang="ru-RU" sz="600" i="1" dirty="0"/>
                    </a:p>
                    <a:p>
                      <a:pPr algn="ctr"/>
                      <a:r>
                        <a:rPr lang="en-US" sz="600" i="1" dirty="0"/>
                        <a:t>UPDATE_SERVER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Указывает, для чего предназначен пакет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91531"/>
                  </a:ext>
                </a:extLst>
              </a:tr>
              <a:tr h="278283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Адрес сервера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192.168.1.12</a:t>
                      </a:r>
                      <a:r>
                        <a:rPr lang="en-US" sz="600" i="1" dirty="0"/>
                        <a:t>:7777</a:t>
                      </a:r>
                    </a:p>
                    <a:p>
                      <a:pPr algn="ctr"/>
                      <a:r>
                        <a:rPr lang="en-US" sz="600" i="1" dirty="0"/>
                        <a:t>192.168.1.12:7779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Используется клиентами для подключения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45608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Уникальный идентификатор (</a:t>
                      </a:r>
                      <a:r>
                        <a:rPr lang="en-US" sz="600" i="1" dirty="0"/>
                        <a:t>UUID)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/>
                        <a:t>01234567-89ab-cdef-0123-456789abcdef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Позволяет точно найти нужный сервер в структуре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94101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Текущее количество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10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20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40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Необходимо для распределения пользователей по серверам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15470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Максимальное количество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20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30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100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Ограничивает вместимость сервера для распределения нагрузки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18559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Состояние матча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/>
                        <a:t>MATCH_IN_PROGRESS;</a:t>
                      </a:r>
                      <a:endParaRPr lang="ru-RU" sz="600" i="1" dirty="0"/>
                    </a:p>
                    <a:p>
                      <a:pPr algn="ctr"/>
                      <a:r>
                        <a:rPr lang="en-US" sz="600" i="1" dirty="0"/>
                        <a:t>LOBBY;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MATCH_STARTING;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Позволяет определить, на какой сервер можно распределить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139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B5F2311-76F3-4274-B50B-A55FB95638D5}"/>
              </a:ext>
            </a:extLst>
          </p:cNvPr>
          <p:cNvSpPr txBox="1"/>
          <p:nvPr/>
        </p:nvSpPr>
        <p:spPr>
          <a:xfrm>
            <a:off x="1252365" y="2935030"/>
            <a:ext cx="31518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800" dirty="0"/>
              <a:t>Таблица 2. Представление структуры одного сетевого пакета</a:t>
            </a:r>
          </a:p>
        </p:txBody>
      </p:sp>
    </p:spTree>
    <p:extLst>
      <p:ext uri="{BB962C8B-B14F-4D97-AF65-F5344CB8AC3E}">
        <p14:creationId xmlns:p14="http://schemas.microsoft.com/office/powerpoint/2010/main" val="174520537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299" y="154913"/>
            <a:ext cx="32497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Исследование методов сериализации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Представление в памяти и производительность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82488" y="2978292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11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5E63C27F-3DA8-4F4B-AA6B-10530376B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6494"/>
              </p:ext>
            </p:extLst>
          </p:nvPr>
        </p:nvGraphicFramePr>
        <p:xfrm>
          <a:off x="154011" y="819005"/>
          <a:ext cx="2805089" cy="16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489">
                  <a:extLst>
                    <a:ext uri="{9D8B030D-6E8A-4147-A177-3AD203B41FA5}">
                      <a16:colId xmlns:a16="http://schemas.microsoft.com/office/drawing/2014/main" val="231873437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3860383443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746164936"/>
                    </a:ext>
                  </a:extLst>
                </a:gridCol>
              </a:tblGrid>
              <a:tr h="193700">
                <a:tc>
                  <a:txBody>
                    <a:bodyPr/>
                    <a:lstStyle/>
                    <a:p>
                      <a:r>
                        <a:rPr lang="ru-RU" sz="700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Пример 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Длина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88847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command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REGISTER_SERVER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4699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uri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127.0.0.1:7777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  <a:r>
                        <a:rPr lang="ru-RU" sz="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5915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uuid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01234567-89ab-cdef-0123-456789abcdef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863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 err="1"/>
                        <a:t>current_players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43335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max_players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532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state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MATCH_IN_PROGRESS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1</a:t>
                      </a:r>
                      <a:r>
                        <a:rPr lang="en-US" sz="700" dirty="0"/>
                        <a:t>7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8883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B8D3022-4EBB-4B80-AF71-EF9CC720DFBC}"/>
              </a:ext>
            </a:extLst>
          </p:cNvPr>
          <p:cNvSpPr txBox="1"/>
          <p:nvPr/>
        </p:nvSpPr>
        <p:spPr>
          <a:xfrm>
            <a:off x="121569" y="2925504"/>
            <a:ext cx="2217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Итого</a:t>
            </a:r>
            <a:r>
              <a:rPr lang="en-US" sz="800" dirty="0"/>
              <a:t>:</a:t>
            </a:r>
            <a:r>
              <a:rPr lang="ru-RU" sz="800" dirty="0"/>
              <a:t> 15 + 14 + 36 + 3 + 3 + 17 = 88 байт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870DB-5D4E-4D91-9529-5731A0B616DF}"/>
              </a:ext>
            </a:extLst>
          </p:cNvPr>
          <p:cNvSpPr txBox="1"/>
          <p:nvPr/>
        </p:nvSpPr>
        <p:spPr>
          <a:xfrm>
            <a:off x="3350025" y="2412538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4. Представление команды в памяти</a:t>
            </a:r>
          </a:p>
          <a:p>
            <a:pPr algn="ctr"/>
            <a:r>
              <a:rPr lang="ru-RU" sz="700" dirty="0"/>
              <a:t>при байтовой сериализации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24E99-7E49-4996-B06A-7366557E6526}"/>
              </a:ext>
            </a:extLst>
          </p:cNvPr>
          <p:cNvSpPr txBox="1"/>
          <p:nvPr/>
        </p:nvSpPr>
        <p:spPr>
          <a:xfrm>
            <a:off x="484959" y="2617727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Таблица 3. Представление команды в памяти</a:t>
            </a:r>
          </a:p>
          <a:p>
            <a:pPr algn="ctr"/>
            <a:r>
              <a:rPr lang="ru-RU" sz="700" dirty="0"/>
              <a:t>при строковой сериализации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0CAC03B-BDD3-43ED-8478-38AD8D784A76}"/>
              </a:ext>
            </a:extLst>
          </p:cNvPr>
          <p:cNvCxnSpPr>
            <a:cxnSpLocks/>
          </p:cNvCxnSpPr>
          <p:nvPr/>
        </p:nvCxnSpPr>
        <p:spPr>
          <a:xfrm>
            <a:off x="3016069" y="629198"/>
            <a:ext cx="0" cy="237250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FE46B4-0BD2-4FEC-A39C-E7BA774B45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39" y="819005"/>
            <a:ext cx="2699112" cy="1546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7B060-8E9F-45ED-BD9F-F994B19F9710}"/>
              </a:ext>
            </a:extLst>
          </p:cNvPr>
          <p:cNvSpPr txBox="1"/>
          <p:nvPr/>
        </p:nvSpPr>
        <p:spPr>
          <a:xfrm>
            <a:off x="773497" y="571380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Строковая сериализация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6ADA0-D5D9-424A-83B4-76E2B47B000F}"/>
              </a:ext>
            </a:extLst>
          </p:cNvPr>
          <p:cNvSpPr txBox="1"/>
          <p:nvPr/>
        </p:nvSpPr>
        <p:spPr>
          <a:xfrm>
            <a:off x="3643067" y="566508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Байтовая сериализация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568B7F-03B2-4CE9-8528-1D5B17EF1B60}"/>
              </a:ext>
            </a:extLst>
          </p:cNvPr>
          <p:cNvSpPr txBox="1"/>
          <p:nvPr/>
        </p:nvSpPr>
        <p:spPr>
          <a:xfrm>
            <a:off x="3073039" y="2925504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Итого</a:t>
            </a:r>
            <a:r>
              <a:rPr lang="en-US" sz="800" dirty="0"/>
              <a:t>:</a:t>
            </a:r>
            <a:r>
              <a:rPr lang="ru-RU" sz="800" dirty="0"/>
              <a:t> 3 + 27 = 30 байт</a:t>
            </a:r>
          </a:p>
        </p:txBody>
      </p:sp>
    </p:spTree>
    <p:extLst>
      <p:ext uri="{BB962C8B-B14F-4D97-AF65-F5344CB8AC3E}">
        <p14:creationId xmlns:p14="http://schemas.microsoft.com/office/powerpoint/2010/main" val="2065144408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1367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65" dirty="0"/>
              <a:t>Программная реализация </a:t>
            </a:r>
            <a:r>
              <a:rPr lang="ru-RU" spc="-40" dirty="0"/>
              <a:t>механизма мониторинга</a:t>
            </a:r>
            <a:r>
              <a:rPr lang="en-US" spc="-40" dirty="0"/>
              <a:t> </a:t>
            </a:r>
            <a:endParaRPr spc="-40" dirty="0"/>
          </a:p>
          <a:p>
            <a:pPr marL="154305">
              <a:lnSpc>
                <a:spcPts val="1065"/>
              </a:lnSpc>
            </a:pPr>
            <a:r>
              <a:rPr sz="900" spc="-10" dirty="0"/>
              <a:t>Описание</a:t>
            </a:r>
            <a:r>
              <a:rPr lang="ru-RU" sz="900" spc="-10" dirty="0"/>
              <a:t> предметной области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12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1EB2A-B8F8-4E58-A82D-3AB828DD92AA}"/>
              </a:ext>
            </a:extLst>
          </p:cNvPr>
          <p:cNvSpPr txBox="1"/>
          <p:nvPr/>
        </p:nvSpPr>
        <p:spPr>
          <a:xfrm>
            <a:off x="1784498" y="572143"/>
            <a:ext cx="19992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/>
              <a:t>Интерфейс взаимодействия </a:t>
            </a:r>
          </a:p>
          <a:p>
            <a:pPr algn="ctr"/>
            <a:r>
              <a:rPr lang="ru-RU" sz="1050" dirty="0"/>
              <a:t>пользователя с ПО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0689A311-C7DD-4E24-97B3-F328EEF5DA2D}"/>
              </a:ext>
            </a:extLst>
          </p:cNvPr>
          <p:cNvSpPr/>
          <p:nvPr/>
        </p:nvSpPr>
        <p:spPr>
          <a:xfrm rot="3345577">
            <a:off x="1702516" y="818371"/>
            <a:ext cx="152400" cy="643886"/>
          </a:xfrm>
          <a:prstGeom prst="downArrow">
            <a:avLst/>
          </a:prstGeom>
          <a:solidFill>
            <a:srgbClr val="006CDC"/>
          </a:solidFill>
          <a:ln>
            <a:solidFill>
              <a:srgbClr val="006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3CA5B-3A95-4021-B4BF-3BA8A8E444CA}"/>
              </a:ext>
            </a:extLst>
          </p:cNvPr>
          <p:cNvSpPr txBox="1"/>
          <p:nvPr/>
        </p:nvSpPr>
        <p:spPr>
          <a:xfrm>
            <a:off x="776751" y="1334521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Консольный</a:t>
            </a:r>
            <a:r>
              <a:rPr lang="en-US" sz="1050" i="1" dirty="0"/>
              <a:t> (CLI)</a:t>
            </a:r>
            <a:endParaRPr lang="ru-RU" sz="105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9D01A-691D-42F5-8630-6EBCBF8E88EC}"/>
              </a:ext>
            </a:extLst>
          </p:cNvPr>
          <p:cNvSpPr txBox="1"/>
          <p:nvPr/>
        </p:nvSpPr>
        <p:spPr>
          <a:xfrm>
            <a:off x="3552944" y="1324128"/>
            <a:ext cx="1388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Графический</a:t>
            </a:r>
            <a:r>
              <a:rPr lang="en-US" sz="1050" i="1" dirty="0"/>
              <a:t> (GUI)</a:t>
            </a:r>
            <a:endParaRPr lang="ru-RU" sz="1050" i="1" dirty="0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FC36146-AB4B-4B62-BB74-B2C76BE673B6}"/>
              </a:ext>
            </a:extLst>
          </p:cNvPr>
          <p:cNvSpPr/>
          <p:nvPr/>
        </p:nvSpPr>
        <p:spPr>
          <a:xfrm rot="18443305">
            <a:off x="3707563" y="801202"/>
            <a:ext cx="152400" cy="656891"/>
          </a:xfrm>
          <a:prstGeom prst="downArrow">
            <a:avLst/>
          </a:prstGeom>
          <a:solidFill>
            <a:srgbClr val="006CDC"/>
          </a:solidFill>
          <a:ln>
            <a:solidFill>
              <a:srgbClr val="006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A5B54-A274-41CB-B2DD-C05BBD338634}"/>
              </a:ext>
            </a:extLst>
          </p:cNvPr>
          <p:cNvSpPr txBox="1"/>
          <p:nvPr/>
        </p:nvSpPr>
        <p:spPr>
          <a:xfrm>
            <a:off x="373492" y="1734759"/>
            <a:ext cx="211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Необходимы минимальные системные требования</a:t>
            </a:r>
            <a:r>
              <a:rPr lang="en-US" sz="700" dirty="0"/>
              <a:t>;</a:t>
            </a:r>
          </a:p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Не требует графической подсистемы или оконного окружения.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6840B-8B64-43F2-8A8E-BDFD673F1B80}"/>
              </a:ext>
            </a:extLst>
          </p:cNvPr>
          <p:cNvSpPr txBox="1"/>
          <p:nvPr/>
        </p:nvSpPr>
        <p:spPr>
          <a:xfrm>
            <a:off x="301278" y="1548378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Преимущества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F94AE-F269-45EC-AF87-9B575704DABD}"/>
              </a:ext>
            </a:extLst>
          </p:cNvPr>
          <p:cNvSpPr txBox="1"/>
          <p:nvPr/>
        </p:nvSpPr>
        <p:spPr>
          <a:xfrm>
            <a:off x="2969766" y="1755919"/>
            <a:ext cx="2627642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Визуальная наглядность, удобство взаимодействия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Широкие возможности отображения сложных данных</a:t>
            </a:r>
            <a:r>
              <a:rPr lang="en-US" sz="700" dirty="0"/>
              <a:t>.</a:t>
            </a:r>
            <a:endParaRPr lang="ru-RU" sz="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08BBB5-7EB5-477F-BC38-B5F93EA4C55B}"/>
              </a:ext>
            </a:extLst>
          </p:cNvPr>
          <p:cNvSpPr txBox="1"/>
          <p:nvPr/>
        </p:nvSpPr>
        <p:spPr>
          <a:xfrm>
            <a:off x="2983240" y="2375682"/>
            <a:ext cx="2193229" cy="557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Большие накладные расходы по памяти</a:t>
            </a:r>
            <a:br>
              <a:rPr lang="ru-RU" sz="700" dirty="0"/>
            </a:br>
            <a:r>
              <a:rPr lang="ru-RU" sz="700" dirty="0"/>
              <a:t>(до нескольких сотен Мбайт)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Требует наличие графической подсистемы.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F21988-C558-416A-8B9C-19EBF231A0C9}"/>
              </a:ext>
            </a:extLst>
          </p:cNvPr>
          <p:cNvSpPr txBox="1"/>
          <p:nvPr/>
        </p:nvSpPr>
        <p:spPr>
          <a:xfrm>
            <a:off x="2883203" y="15483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Преимущества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255000-F000-485E-A3DE-5D2D9D728DE1}"/>
              </a:ext>
            </a:extLst>
          </p:cNvPr>
          <p:cNvSpPr txBox="1"/>
          <p:nvPr/>
        </p:nvSpPr>
        <p:spPr>
          <a:xfrm>
            <a:off x="2911111" y="2206241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Недостатки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E78EC2-4E9C-4D7F-879A-5E76A43B9DE8}"/>
              </a:ext>
            </a:extLst>
          </p:cNvPr>
          <p:cNvSpPr txBox="1"/>
          <p:nvPr/>
        </p:nvSpPr>
        <p:spPr>
          <a:xfrm>
            <a:off x="291679" y="2199043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Недостатки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430468-8A9F-4955-BB3B-F010A8DF7982}"/>
              </a:ext>
            </a:extLst>
          </p:cNvPr>
          <p:cNvSpPr txBox="1"/>
          <p:nvPr/>
        </p:nvSpPr>
        <p:spPr>
          <a:xfrm>
            <a:off x="368079" y="2398713"/>
            <a:ext cx="2170787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Ограниченные возможности визуализации </a:t>
            </a:r>
            <a:br>
              <a:rPr lang="ru-RU" sz="700" dirty="0"/>
            </a:br>
            <a:r>
              <a:rPr lang="ru-RU" sz="700" dirty="0"/>
              <a:t>и интерактивности.</a:t>
            </a:r>
          </a:p>
        </p:txBody>
      </p:sp>
      <p:pic>
        <p:nvPicPr>
          <p:cNvPr id="32" name="Рисунок 31" descr="Веб-дизайн">
            <a:extLst>
              <a:ext uri="{FF2B5EF4-FFF2-40B4-BE49-F238E27FC236}">
                <a16:creationId xmlns:a16="http://schemas.microsoft.com/office/drawing/2014/main" id="{D02B200C-D5EB-4220-A1BC-90486265A9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992" y="1304281"/>
            <a:ext cx="293610" cy="293610"/>
          </a:xfrm>
          <a:prstGeom prst="rect">
            <a:avLst/>
          </a:prstGeom>
        </p:spPr>
      </p:pic>
      <p:pic>
        <p:nvPicPr>
          <p:cNvPr id="34" name="Рисунок 33" descr="Окно браузера">
            <a:extLst>
              <a:ext uri="{FF2B5EF4-FFF2-40B4-BE49-F238E27FC236}">
                <a16:creationId xmlns:a16="http://schemas.microsoft.com/office/drawing/2014/main" id="{18399624-6902-4CFC-A4B2-BDC992C030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2952" y="1299788"/>
            <a:ext cx="307155" cy="30715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3441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65" dirty="0"/>
              <a:t>Программная</a:t>
            </a:r>
            <a:r>
              <a:rPr lang="ru-RU" spc="15" dirty="0"/>
              <a:t> </a:t>
            </a:r>
            <a:r>
              <a:rPr lang="ru-RU" spc="-10" dirty="0"/>
              <a:t>реализация механизма мониторинга</a:t>
            </a:r>
          </a:p>
          <a:p>
            <a:pPr marL="154305">
              <a:lnSpc>
                <a:spcPts val="1065"/>
              </a:lnSpc>
            </a:pPr>
            <a:r>
              <a:rPr lang="ru-RU" sz="900" spc="-50" dirty="0"/>
              <a:t>Интерфейс разработанной программы для мониторинга серверов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13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CDFE308-E356-4F78-B937-14C1A087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4" y="631825"/>
            <a:ext cx="2912936" cy="153395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643A256-EEF6-4674-A4B6-36A8C77D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821" y="1154150"/>
            <a:ext cx="2895053" cy="1523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94155-9D71-402E-A177-3354FDBEA42F}"/>
                  </a:ext>
                </a:extLst>
              </p:cNvPr>
              <p:cNvSpPr txBox="1"/>
              <p:nvPr/>
            </p:nvSpPr>
            <p:spPr>
              <a:xfrm>
                <a:off x="596900" y="2165779"/>
                <a:ext cx="2037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Рисунок 5 </a:t>
                </a:r>
                <a14:m>
                  <m:oMath xmlns:m="http://schemas.openxmlformats.org/officeDocument/2006/math">
                    <m:r>
                      <a:rPr lang="ru-RU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Сортировка серверов по</a:t>
                </a:r>
              </a:p>
              <a:p>
                <a:r>
                  <a:rPr lang="ru-RU" sz="800" dirty="0"/>
                  <a:t>текущему количеству пользователей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94155-9D71-402E-A177-3354FDB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2165779"/>
                <a:ext cx="2037737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50279-080F-45DD-BAB5-B41C1F7E8C99}"/>
                  </a:ext>
                </a:extLst>
              </p:cNvPr>
              <p:cNvSpPr txBox="1"/>
              <p:nvPr/>
            </p:nvSpPr>
            <p:spPr>
              <a:xfrm>
                <a:off x="3118478" y="2672900"/>
                <a:ext cx="2037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800" dirty="0"/>
                  <a:t>Рисунок 6 </a:t>
                </a:r>
                <a14:m>
                  <m:oMath xmlns:m="http://schemas.openxmlformats.org/officeDocument/2006/math">
                    <m:r>
                      <a:rPr lang="ru-RU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Фильтрация серверов по</a:t>
                </a:r>
              </a:p>
              <a:p>
                <a:pPr algn="ctr"/>
                <a:r>
                  <a:rPr lang="ru-RU" sz="800" dirty="0"/>
                  <a:t>введенной строке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50279-080F-45DD-BAB5-B41C1F7E8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478" y="2672900"/>
                <a:ext cx="2037737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38988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dirty="0">
                <a:highlight>
                  <a:srgbClr val="FFFF00"/>
                </a:highlight>
              </a:rPr>
              <a:t>Ограничение доступа к запуску выделенных серверов</a:t>
            </a:r>
            <a:endParaRPr lang="ru-RU" spc="-10" dirty="0">
              <a:highlight>
                <a:srgbClr val="FFFF00"/>
              </a:highlight>
            </a:endParaRPr>
          </a:p>
          <a:p>
            <a:pPr marL="154305">
              <a:lnSpc>
                <a:spcPts val="1065"/>
              </a:lnSpc>
            </a:pPr>
            <a:r>
              <a:rPr lang="ru-RU" sz="900" spc="-50" dirty="0">
                <a:highlight>
                  <a:srgbClr val="FFFF00"/>
                </a:highlight>
              </a:rPr>
              <a:t>Компромисс между безопасностью, удобством и контролем ресурсов</a:t>
            </a:r>
            <a:endParaRPr lang="ru-RU" sz="900" dirty="0">
              <a:highlight>
                <a:srgbClr val="FFFF00"/>
              </a:highlight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14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1259F-A302-460C-9824-3BB694CDBE74}"/>
              </a:ext>
            </a:extLst>
          </p:cNvPr>
          <p:cNvSpPr txBox="1"/>
          <p:nvPr/>
        </p:nvSpPr>
        <p:spPr>
          <a:xfrm>
            <a:off x="193400" y="1212439"/>
            <a:ext cx="2569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800" dirty="0"/>
              <a:t>Жесткие ограничения доступа могут ухудшать пользовательский опыт работы с приложением</a:t>
            </a:r>
            <a:r>
              <a:rPr lang="en-US" sz="800" dirty="0"/>
              <a:t>;</a:t>
            </a:r>
            <a:endParaRPr lang="ru-RU" sz="800" dirty="0"/>
          </a:p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§"/>
            </a:pPr>
            <a:endParaRPr lang="en-US" sz="800" dirty="0"/>
          </a:p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800" dirty="0"/>
              <a:t>Запуск выделенного сервера стоит ресурсов, необходима контролируемая система допуска.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6D928-F71C-42FD-9BFA-9EEA2D021405}"/>
              </a:ext>
            </a:extLst>
          </p:cNvPr>
          <p:cNvSpPr txBox="1"/>
          <p:nvPr/>
        </p:nvSpPr>
        <p:spPr>
          <a:xfrm>
            <a:off x="3416300" y="981607"/>
            <a:ext cx="13676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i="1" dirty="0"/>
              <a:t>Решение в проекте</a:t>
            </a:r>
            <a:r>
              <a:rPr lang="en-US" sz="900" b="1" i="1" dirty="0"/>
              <a:t>:</a:t>
            </a:r>
            <a:endParaRPr lang="ru-RU" sz="9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764B6-17D5-4172-8DAE-87890DBE8809}"/>
              </a:ext>
            </a:extLst>
          </p:cNvPr>
          <p:cNvSpPr txBox="1"/>
          <p:nvPr/>
        </p:nvSpPr>
        <p:spPr>
          <a:xfrm>
            <a:off x="2730500" y="1212439"/>
            <a:ext cx="2981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ü"/>
            </a:pPr>
            <a:r>
              <a:rPr lang="ru-RU" sz="800" dirty="0"/>
              <a:t>Проверка</a:t>
            </a:r>
            <a:r>
              <a:rPr lang="en-US" sz="800" dirty="0"/>
              <a:t>/</a:t>
            </a:r>
            <a:r>
              <a:rPr lang="ru-RU" sz="800" dirty="0"/>
              <a:t>приобретение доступа осуществляется</a:t>
            </a:r>
            <a:br>
              <a:rPr lang="ru-RU" sz="800" dirty="0"/>
            </a:br>
            <a:r>
              <a:rPr lang="ru-RU" sz="800" dirty="0"/>
              <a:t>через подсистему </a:t>
            </a:r>
            <a:r>
              <a:rPr lang="en-US" sz="800" dirty="0"/>
              <a:t>EOS;</a:t>
            </a:r>
            <a:endParaRPr lang="ru-RU" sz="800" dirty="0"/>
          </a:p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ü"/>
            </a:pPr>
            <a:endParaRPr lang="en-US" sz="800" dirty="0"/>
          </a:p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ü"/>
            </a:pPr>
            <a:r>
              <a:rPr lang="ru-RU" sz="800" dirty="0"/>
              <a:t>Данные о покупке кэшируется на клиенте в</a:t>
            </a:r>
            <a:br>
              <a:rPr lang="ru-RU" sz="800" dirty="0"/>
            </a:br>
            <a:r>
              <a:rPr lang="ru-RU" sz="800" dirty="0"/>
              <a:t>зашифрованном виде</a:t>
            </a:r>
            <a:r>
              <a:rPr lang="en-US" sz="800" dirty="0"/>
              <a:t>;</a:t>
            </a:r>
            <a:endParaRPr lang="ru-RU" sz="800" dirty="0"/>
          </a:p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ü"/>
            </a:pPr>
            <a:endParaRPr lang="en-US" sz="800" dirty="0"/>
          </a:p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ü"/>
            </a:pPr>
            <a:r>
              <a:rPr lang="ru-RU" sz="800" dirty="0"/>
              <a:t>Пользователь может запускать матч в автономном</a:t>
            </a:r>
            <a:br>
              <a:rPr lang="ru-RU" sz="800" dirty="0"/>
            </a:br>
            <a:r>
              <a:rPr lang="ru-RU" sz="800" dirty="0"/>
              <a:t>режиме</a:t>
            </a:r>
            <a:r>
              <a:rPr lang="en-US" sz="800" dirty="0"/>
              <a:t> </a:t>
            </a:r>
            <a:r>
              <a:rPr lang="ru-RU" sz="800" dirty="0"/>
              <a:t>без подключения к сети.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F8CFB8-BAE2-40D3-AE3F-482AF3B8D924}"/>
              </a:ext>
            </a:extLst>
          </p:cNvPr>
          <p:cNvSpPr txBox="1"/>
          <p:nvPr/>
        </p:nvSpPr>
        <p:spPr>
          <a:xfrm>
            <a:off x="301278" y="623791"/>
            <a:ext cx="50385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solidFill>
                  <a:schemeClr val="bg1">
                    <a:lumMod val="50000"/>
                  </a:schemeClr>
                </a:solidFill>
              </a:rPr>
              <a:t>В современных системах пользовательский опыт становится не менее важным, чем защита данных.</a:t>
            </a:r>
          </a:p>
        </p:txBody>
      </p:sp>
      <p:pic>
        <p:nvPicPr>
          <p:cNvPr id="15" name="Объект 15" descr="Информация">
            <a:extLst>
              <a:ext uri="{FF2B5EF4-FFF2-40B4-BE49-F238E27FC236}">
                <a16:creationId xmlns:a16="http://schemas.microsoft.com/office/drawing/2014/main" id="{C2A4C9B4-FD93-4543-83F4-040C2D78FA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198564" y="653927"/>
            <a:ext cx="144469" cy="1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6F1B2D-AC8D-46CD-8142-E4FF1EC2554C}"/>
              </a:ext>
            </a:extLst>
          </p:cNvPr>
          <p:cNvSpPr txBox="1"/>
          <p:nvPr/>
        </p:nvSpPr>
        <p:spPr>
          <a:xfrm>
            <a:off x="1058713" y="981607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i="1" dirty="0"/>
              <a:t>Проблемы</a:t>
            </a:r>
            <a:r>
              <a:rPr lang="en-US" sz="900" b="1" i="1" dirty="0"/>
              <a:t>:</a:t>
            </a:r>
            <a:endParaRPr lang="ru-RU" sz="900" b="1" i="1" dirty="0"/>
          </a:p>
        </p:txBody>
      </p:sp>
    </p:spTree>
    <p:extLst>
      <p:ext uri="{BB962C8B-B14F-4D97-AF65-F5344CB8AC3E}">
        <p14:creationId xmlns:p14="http://schemas.microsoft.com/office/powerpoint/2010/main" val="1094822161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01" y="293457"/>
            <a:ext cx="13341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>
                <a:highlight>
                  <a:srgbClr val="FFFF00"/>
                </a:highlight>
              </a:rPr>
              <a:t>Выводы</a:t>
            </a:r>
            <a:r>
              <a:rPr spc="-50" dirty="0">
                <a:highlight>
                  <a:srgbClr val="FFFF00"/>
                </a:highlight>
              </a:rPr>
              <a:t> и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spc="-55" dirty="0">
                <a:highlight>
                  <a:srgbClr val="FFFF00"/>
                </a:highlight>
              </a:rPr>
              <a:t>заключение</a:t>
            </a:r>
          </a:p>
        </p:txBody>
      </p:sp>
      <p:sp>
        <p:nvSpPr>
          <p:cNvPr id="3" name="object 3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30631" y="753821"/>
            <a:ext cx="4859655" cy="173720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935" marR="5080" indent="-171450">
              <a:lnSpc>
                <a:spcPct val="150000"/>
              </a:lnSpc>
              <a:spcBef>
                <a:spcPts val="85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055" algn="l"/>
              </a:tabLst>
            </a:pPr>
            <a:r>
              <a:rPr lang="ru-RU" dirty="0"/>
              <a:t>Разработанная архитектура позволила реализовать управляемую и легко расширяемую систему для масштабируемого запуска UE-серверов</a:t>
            </a:r>
            <a:r>
              <a:rPr lang="en-US" dirty="0"/>
              <a:t>;</a:t>
            </a:r>
            <a:endParaRPr lang="ru-RU" spc="-50" dirty="0"/>
          </a:p>
          <a:p>
            <a:pPr marL="241935" marR="5080" indent="-171450">
              <a:lnSpc>
                <a:spcPct val="150000"/>
              </a:lnSpc>
              <a:spcBef>
                <a:spcPts val="85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055" algn="l"/>
              </a:tabLst>
            </a:pPr>
            <a:r>
              <a:rPr lang="ru-RU" spc="-60" dirty="0"/>
              <a:t>Проведенные исследования в ходе работы позволили существенно уменьшить накладные расходы и улучшить производительность системы</a:t>
            </a:r>
            <a:r>
              <a:rPr lang="en-US" spc="-60" dirty="0"/>
              <a:t>;</a:t>
            </a:r>
            <a:endParaRPr spc="-25" dirty="0"/>
          </a:p>
          <a:p>
            <a:pPr marL="242570" indent="-171450">
              <a:lnSpc>
                <a:spcPct val="150000"/>
              </a:lnSpc>
              <a:spcBef>
                <a:spcPts val="309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690" algn="l"/>
              </a:tabLst>
            </a:pPr>
            <a:r>
              <a:rPr lang="ru-RU" spc="-45" dirty="0"/>
              <a:t>Выбранный подход в проектировании архитектуры системы позволил улучшить прозрачность разработанной системы</a:t>
            </a:r>
            <a:r>
              <a:rPr lang="en-US" spc="-45" dirty="0"/>
              <a:t>;</a:t>
            </a:r>
            <a:endParaRPr spc="-25" dirty="0"/>
          </a:p>
          <a:p>
            <a:pPr marL="242570" indent="-171450">
              <a:lnSpc>
                <a:spcPct val="150000"/>
              </a:lnSpc>
              <a:spcBef>
                <a:spcPts val="309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690" algn="l"/>
              </a:tabLst>
            </a:pPr>
            <a:r>
              <a:rPr lang="ru-RU" spc="-60" dirty="0"/>
              <a:t>Выбранное распределение компонентов по узлам позволило изолировать управляющий уровень от вычислительного, тем самым повысило надежность системы.</a:t>
            </a:r>
            <a:endParaRPr lang="ru-RU"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15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326765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/>
              <a:t>Введение</a:t>
            </a:r>
          </a:p>
          <a:p>
            <a:pPr marL="154305">
              <a:lnSpc>
                <a:spcPts val="1065"/>
              </a:lnSpc>
            </a:pPr>
            <a:r>
              <a:rPr lang="en-US" sz="900" spc="-50" dirty="0"/>
              <a:t> </a:t>
            </a:r>
            <a:r>
              <a:rPr sz="900" spc="-50" dirty="0" err="1"/>
              <a:t>Описание</a:t>
            </a:r>
            <a:r>
              <a:rPr sz="900" spc="-10" dirty="0"/>
              <a:t> </a:t>
            </a:r>
            <a:r>
              <a:rPr sz="900" spc="-55" dirty="0"/>
              <a:t>предметной</a:t>
            </a:r>
            <a:r>
              <a:rPr sz="900" spc="-10" dirty="0"/>
              <a:t> </a:t>
            </a:r>
            <a:r>
              <a:rPr sz="900" spc="-65" dirty="0"/>
              <a:t>области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48173" y="2800171"/>
            <a:ext cx="22225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2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en-US" sz="600" spc="-25" dirty="0">
                <a:solidFill>
                  <a:srgbClr val="006CDC"/>
                </a:solidFill>
                <a:latin typeface="Trebuchet MS"/>
                <a:cs typeface="Trebuchet MS"/>
              </a:rPr>
              <a:t>5</a:t>
            </a:r>
            <a:endParaRPr sz="6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44B26-0EA7-4A87-A3E7-BC4708046823}"/>
                  </a:ext>
                </a:extLst>
              </p:cNvPr>
              <p:cNvSpPr txBox="1"/>
              <p:nvPr/>
            </p:nvSpPr>
            <p:spPr>
              <a:xfrm>
                <a:off x="384326" y="2720315"/>
                <a:ext cx="489268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Запуск множества серверов </a:t>
                </a:r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Unreal Engine </a:t>
                </a:r>
                <a14:m>
                  <m:oMath xmlns:m="http://schemas.openxmlformats.org/officeDocument/2006/math">
                    <m:r>
                      <a:rPr lang="en-US" sz="7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частный случай, где необходимо решать задачу масштабирования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44B26-0EA7-4A87-A3E7-BC4708046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6" y="2720315"/>
                <a:ext cx="4892686" cy="200055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D64770-3A8C-4EBD-9762-14E649093A9A}"/>
                  </a:ext>
                </a:extLst>
              </p:cNvPr>
              <p:cNvSpPr txBox="1"/>
              <p:nvPr/>
            </p:nvSpPr>
            <p:spPr>
              <a:xfrm>
                <a:off x="338539" y="540028"/>
                <a:ext cx="4834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Задача масштабирования </a:t>
                </a:r>
                <a14:m>
                  <m:oMath xmlns:m="http://schemas.openxmlformats.org/officeDocument/2006/math">
                    <m:r>
                      <a:rPr lang="ru-RU" sz="7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быстро и эффективно изменять вычислительные процессы в ответ на изменение</a:t>
                </a:r>
                <a:b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тенденции запросов пользователей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D64770-3A8C-4EBD-9762-14E64909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9" y="540028"/>
                <a:ext cx="4834978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Объект 9" descr="Лампочка">
            <a:extLst>
              <a:ext uri="{FF2B5EF4-FFF2-40B4-BE49-F238E27FC236}">
                <a16:creationId xmlns:a16="http://schemas.microsoft.com/office/drawing/2014/main" id="{610A4A34-80A8-455A-9F04-4D1177C6F4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102" y="579659"/>
            <a:ext cx="196706" cy="196706"/>
          </a:xfrm>
          <a:prstGeom prst="rect">
            <a:avLst/>
          </a:prstGeom>
        </p:spPr>
      </p:pic>
      <p:pic>
        <p:nvPicPr>
          <p:cNvPr id="13" name="Объект 15" descr="Информация">
            <a:extLst>
              <a:ext uri="{FF2B5EF4-FFF2-40B4-BE49-F238E27FC236}">
                <a16:creationId xmlns:a16="http://schemas.microsoft.com/office/drawing/2014/main" id="{E3F5A3BC-29C6-4754-8008-9188DE7792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64934" y="2757815"/>
            <a:ext cx="144469" cy="1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463D59-5ADA-44F4-A5C9-A86CC94612E4}"/>
              </a:ext>
            </a:extLst>
          </p:cNvPr>
          <p:cNvSpPr txBox="1"/>
          <p:nvPr/>
        </p:nvSpPr>
        <p:spPr>
          <a:xfrm>
            <a:off x="745759" y="974860"/>
            <a:ext cx="14125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🐳</a:t>
            </a:r>
            <a:r>
              <a:rPr lang="ru-RU" sz="800" cap="all" dirty="0"/>
              <a:t>Контейнеризация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EC38A-5B38-4332-A57D-D13590815130}"/>
              </a:ext>
            </a:extLst>
          </p:cNvPr>
          <p:cNvSpPr txBox="1"/>
          <p:nvPr/>
        </p:nvSpPr>
        <p:spPr>
          <a:xfrm>
            <a:off x="3104915" y="968743"/>
            <a:ext cx="19062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cap="all" dirty="0"/>
              <a:t>⚙️Прямой запуск</a:t>
            </a:r>
            <a:r>
              <a:rPr lang="en-US" sz="800" cap="all" dirty="0"/>
              <a:t> </a:t>
            </a:r>
            <a:r>
              <a:rPr lang="ru-RU" sz="800" cap="all" dirty="0"/>
              <a:t>процессов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6C59595-50B7-459A-8D57-3D54F74DE513}"/>
              </a:ext>
            </a:extLst>
          </p:cNvPr>
          <p:cNvSpPr/>
          <p:nvPr/>
        </p:nvSpPr>
        <p:spPr>
          <a:xfrm>
            <a:off x="237382" y="268922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39034-5DA6-4037-A666-24CBA8B1C96E}"/>
              </a:ext>
            </a:extLst>
          </p:cNvPr>
          <p:cNvSpPr txBox="1"/>
          <p:nvPr/>
        </p:nvSpPr>
        <p:spPr>
          <a:xfrm>
            <a:off x="544702" y="778405"/>
            <a:ext cx="45817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i="1" dirty="0"/>
              <a:t>Подходы к масштабированию систем с сетевыми вычислительными процессами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E43F40A-1250-4DF3-A675-BF5F0A8F8214}"/>
              </a:ext>
            </a:extLst>
          </p:cNvPr>
          <p:cNvCxnSpPr>
            <a:cxnSpLocks/>
          </p:cNvCxnSpPr>
          <p:nvPr/>
        </p:nvCxnSpPr>
        <p:spPr>
          <a:xfrm flipV="1">
            <a:off x="2806700" y="1016990"/>
            <a:ext cx="0" cy="1609966"/>
          </a:xfrm>
          <a:prstGeom prst="line">
            <a:avLst/>
          </a:prstGeom>
          <a:ln>
            <a:solidFill>
              <a:srgbClr val="006CD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797314-068B-4599-B1C3-C06C0F04C6CC}"/>
              </a:ext>
            </a:extLst>
          </p:cNvPr>
          <p:cNvSpPr txBox="1"/>
          <p:nvPr/>
        </p:nvSpPr>
        <p:spPr>
          <a:xfrm>
            <a:off x="319477" y="1127890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Преимущества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823202-4320-4354-9481-762900521F4E}"/>
              </a:ext>
            </a:extLst>
          </p:cNvPr>
          <p:cNvSpPr txBox="1"/>
          <p:nvPr/>
        </p:nvSpPr>
        <p:spPr>
          <a:xfrm>
            <a:off x="319477" y="180076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Недостатки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05C7E2-2A32-4727-87FD-10A3A12A552A}"/>
              </a:ext>
            </a:extLst>
          </p:cNvPr>
          <p:cNvSpPr txBox="1"/>
          <p:nvPr/>
        </p:nvSpPr>
        <p:spPr>
          <a:xfrm>
            <a:off x="403863" y="1312070"/>
            <a:ext cx="229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Интеграция с системами оркестрации (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Minikube/Kubernetes);</a:t>
            </a:r>
            <a:endParaRPr lang="ru-RU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Гибкость в развертывании на разных средах.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7364B7-D9AD-4437-BB63-AA791742C58F}"/>
              </a:ext>
            </a:extLst>
          </p:cNvPr>
          <p:cNvSpPr txBox="1"/>
          <p:nvPr/>
        </p:nvSpPr>
        <p:spPr>
          <a:xfrm>
            <a:off x="423942" y="2013659"/>
            <a:ext cx="2298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накладных расходов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Увеличенное время запуска процесса при масштабировании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лишних слоев абстракции между процессов и аппаратной архитектурой.</a:t>
            </a:r>
          </a:p>
          <a:p>
            <a:pPr marL="228600" indent="-228600">
              <a:buClr>
                <a:srgbClr val="006CDC"/>
              </a:buClr>
              <a:buFont typeface="+mj-lt"/>
              <a:buAutoNum type="arabicPeriod"/>
            </a:pPr>
            <a:endParaRPr lang="ru-RU" sz="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1A8B94-2AC5-47F4-9445-EC1057239181}"/>
              </a:ext>
            </a:extLst>
          </p:cNvPr>
          <p:cNvSpPr txBox="1"/>
          <p:nvPr/>
        </p:nvSpPr>
        <p:spPr>
          <a:xfrm>
            <a:off x="2806700" y="113989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Преимущества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7714F4-098E-4B33-BDD7-4F853A1B930F}"/>
              </a:ext>
            </a:extLst>
          </p:cNvPr>
          <p:cNvSpPr txBox="1"/>
          <p:nvPr/>
        </p:nvSpPr>
        <p:spPr>
          <a:xfrm>
            <a:off x="2852157" y="180076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Недостатки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7EBC4C-B531-44DF-B27A-459968130BF8}"/>
              </a:ext>
            </a:extLst>
          </p:cNvPr>
          <p:cNvSpPr txBox="1"/>
          <p:nvPr/>
        </p:nvSpPr>
        <p:spPr>
          <a:xfrm>
            <a:off x="2891086" y="1324074"/>
            <a:ext cx="229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marL="228600" indent="-228600">
              <a:buFont typeface="Wingdings" panose="05000000000000000000" pitchFamily="2" charset="2"/>
              <a:buChar char="§"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buClr>
                <a:srgbClr val="006CDC"/>
              </a:buClr>
            </a:pPr>
            <a:r>
              <a:rPr lang="ru-RU" dirty="0"/>
              <a:t>Минимальные накладные расходы</a:t>
            </a:r>
            <a:r>
              <a:rPr lang="en-US" dirty="0"/>
              <a:t>;</a:t>
            </a:r>
            <a:endParaRPr lang="ru-RU" dirty="0"/>
          </a:p>
          <a:p>
            <a:pPr>
              <a:buClr>
                <a:srgbClr val="006CDC"/>
              </a:buClr>
            </a:pPr>
            <a:r>
              <a:rPr lang="ru-RU" dirty="0"/>
              <a:t>Быстрый запуск и завершение процессов</a:t>
            </a:r>
            <a:r>
              <a:rPr lang="en-US" dirty="0"/>
              <a:t>;</a:t>
            </a:r>
          </a:p>
          <a:p>
            <a:pPr>
              <a:buClr>
                <a:srgbClr val="006CDC"/>
              </a:buClr>
            </a:pPr>
            <a:r>
              <a:rPr lang="ru-RU" dirty="0"/>
              <a:t>Отсутствие слоев абстракции</a:t>
            </a:r>
            <a:r>
              <a:rPr lang="en-US" dirty="0"/>
              <a:t>;</a:t>
            </a:r>
          </a:p>
          <a:p>
            <a:pPr>
              <a:buClr>
                <a:srgbClr val="006CDC"/>
              </a:buClr>
            </a:pPr>
            <a:r>
              <a:rPr lang="ru-RU" dirty="0"/>
              <a:t>Полный контроль над поведением системы.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BA6B84-CB14-430D-82FF-E6C7F3967CCB}"/>
              </a:ext>
            </a:extLst>
          </p:cNvPr>
          <p:cNvSpPr txBox="1"/>
          <p:nvPr/>
        </p:nvSpPr>
        <p:spPr>
          <a:xfrm>
            <a:off x="2908875" y="2047353"/>
            <a:ext cx="22983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Требует собственной реализации логики масштабирования и мониторинга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Ниже гибкость при переносе в другие среды.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326765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>
                <a:highlight>
                  <a:srgbClr val="FFFF00"/>
                </a:highlight>
              </a:rPr>
              <a:t>Введение</a:t>
            </a:r>
          </a:p>
          <a:p>
            <a:pPr marL="154305">
              <a:lnSpc>
                <a:spcPts val="1065"/>
              </a:lnSpc>
            </a:pPr>
            <a:r>
              <a:rPr lang="en-US" sz="900" spc="-50" dirty="0">
                <a:highlight>
                  <a:srgbClr val="FFFF00"/>
                </a:highlight>
              </a:rPr>
              <a:t> </a:t>
            </a:r>
            <a:r>
              <a:rPr lang="ru-RU" sz="900" spc="-50" dirty="0">
                <a:highlight>
                  <a:srgbClr val="FFFF00"/>
                </a:highlight>
              </a:rPr>
              <a:t>Слайд с определениями</a:t>
            </a:r>
            <a:endParaRPr sz="900" dirty="0">
              <a:highlight>
                <a:srgbClr val="FFFF00"/>
              </a:highlight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48173" y="2800171"/>
            <a:ext cx="22225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3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en-US" sz="600" spc="-25" dirty="0">
                <a:solidFill>
                  <a:srgbClr val="006CDC"/>
                </a:solidFill>
                <a:latin typeface="Trebuchet MS"/>
                <a:cs typeface="Trebuchet MS"/>
              </a:rPr>
              <a:t>5</a:t>
            </a:r>
            <a:endParaRPr sz="6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44B26-0EA7-4A87-A3E7-BC4708046823}"/>
                  </a:ext>
                </a:extLst>
              </p:cNvPr>
              <p:cNvSpPr txBox="1"/>
              <p:nvPr/>
            </p:nvSpPr>
            <p:spPr>
              <a:xfrm>
                <a:off x="384326" y="2720315"/>
                <a:ext cx="489268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Запуск множества серверов </a:t>
                </a:r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Unreal Engine </a:t>
                </a:r>
                <a14:m>
                  <m:oMath xmlns:m="http://schemas.openxmlformats.org/officeDocument/2006/math">
                    <m:r>
                      <a:rPr lang="en-US" sz="7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частный случай, где необходимо решать задачу масштабирования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44B26-0EA7-4A87-A3E7-BC4708046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6" y="2720315"/>
                <a:ext cx="4892686" cy="200055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D64770-3A8C-4EBD-9762-14E649093A9A}"/>
                  </a:ext>
                </a:extLst>
              </p:cNvPr>
              <p:cNvSpPr txBox="1"/>
              <p:nvPr/>
            </p:nvSpPr>
            <p:spPr>
              <a:xfrm>
                <a:off x="338539" y="540028"/>
                <a:ext cx="4834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Задача масштабирования </a:t>
                </a:r>
                <a14:m>
                  <m:oMath xmlns:m="http://schemas.openxmlformats.org/officeDocument/2006/math">
                    <m:r>
                      <a:rPr lang="ru-RU" sz="7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быстро и эффективно изменять вычислительные процессы в ответ на изменение</a:t>
                </a:r>
                <a:b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тенденции запросов пользователей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D64770-3A8C-4EBD-9762-14E64909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9" y="540028"/>
                <a:ext cx="4834978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Объект 9" descr="Лампочка">
            <a:extLst>
              <a:ext uri="{FF2B5EF4-FFF2-40B4-BE49-F238E27FC236}">
                <a16:creationId xmlns:a16="http://schemas.microsoft.com/office/drawing/2014/main" id="{610A4A34-80A8-455A-9F04-4D1177C6F4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102" y="579659"/>
            <a:ext cx="196706" cy="196706"/>
          </a:xfrm>
          <a:prstGeom prst="rect">
            <a:avLst/>
          </a:prstGeom>
        </p:spPr>
      </p:pic>
      <p:pic>
        <p:nvPicPr>
          <p:cNvPr id="13" name="Объект 15" descr="Информация">
            <a:extLst>
              <a:ext uri="{FF2B5EF4-FFF2-40B4-BE49-F238E27FC236}">
                <a16:creationId xmlns:a16="http://schemas.microsoft.com/office/drawing/2014/main" id="{E3F5A3BC-29C6-4754-8008-9188DE7792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64934" y="2757815"/>
            <a:ext cx="144469" cy="1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463D59-5ADA-44F4-A5C9-A86CC94612E4}"/>
              </a:ext>
            </a:extLst>
          </p:cNvPr>
          <p:cNvSpPr txBox="1"/>
          <p:nvPr/>
        </p:nvSpPr>
        <p:spPr>
          <a:xfrm>
            <a:off x="745759" y="974860"/>
            <a:ext cx="14125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🐳</a:t>
            </a:r>
            <a:r>
              <a:rPr lang="ru-RU" sz="800" cap="all" dirty="0"/>
              <a:t>Контейнеризация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EC38A-5B38-4332-A57D-D13590815130}"/>
              </a:ext>
            </a:extLst>
          </p:cNvPr>
          <p:cNvSpPr txBox="1"/>
          <p:nvPr/>
        </p:nvSpPr>
        <p:spPr>
          <a:xfrm>
            <a:off x="3104915" y="968743"/>
            <a:ext cx="19062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cap="all" dirty="0"/>
              <a:t>⚙️Прямой запуск</a:t>
            </a:r>
            <a:r>
              <a:rPr lang="en-US" sz="800" cap="all" dirty="0"/>
              <a:t> </a:t>
            </a:r>
            <a:r>
              <a:rPr lang="ru-RU" sz="800" cap="all" dirty="0"/>
              <a:t>процессов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6C59595-50B7-459A-8D57-3D54F74DE513}"/>
              </a:ext>
            </a:extLst>
          </p:cNvPr>
          <p:cNvSpPr/>
          <p:nvPr/>
        </p:nvSpPr>
        <p:spPr>
          <a:xfrm>
            <a:off x="237382" y="268922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39034-5DA6-4037-A666-24CBA8B1C96E}"/>
              </a:ext>
            </a:extLst>
          </p:cNvPr>
          <p:cNvSpPr txBox="1"/>
          <p:nvPr/>
        </p:nvSpPr>
        <p:spPr>
          <a:xfrm>
            <a:off x="544702" y="778405"/>
            <a:ext cx="45817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i="1" dirty="0"/>
              <a:t>Подходы к масштабированию систем с сетевыми вычислительными процессами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E43F40A-1250-4DF3-A675-BF5F0A8F8214}"/>
              </a:ext>
            </a:extLst>
          </p:cNvPr>
          <p:cNvCxnSpPr>
            <a:cxnSpLocks/>
          </p:cNvCxnSpPr>
          <p:nvPr/>
        </p:nvCxnSpPr>
        <p:spPr>
          <a:xfrm flipV="1">
            <a:off x="2806700" y="1016990"/>
            <a:ext cx="0" cy="1609966"/>
          </a:xfrm>
          <a:prstGeom prst="line">
            <a:avLst/>
          </a:prstGeom>
          <a:ln>
            <a:solidFill>
              <a:srgbClr val="006CD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797314-068B-4599-B1C3-C06C0F04C6CC}"/>
              </a:ext>
            </a:extLst>
          </p:cNvPr>
          <p:cNvSpPr txBox="1"/>
          <p:nvPr/>
        </p:nvSpPr>
        <p:spPr>
          <a:xfrm>
            <a:off x="319477" y="1127890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Преимущества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823202-4320-4354-9481-762900521F4E}"/>
              </a:ext>
            </a:extLst>
          </p:cNvPr>
          <p:cNvSpPr txBox="1"/>
          <p:nvPr/>
        </p:nvSpPr>
        <p:spPr>
          <a:xfrm>
            <a:off x="319477" y="180076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Недостатки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05C7E2-2A32-4727-87FD-10A3A12A552A}"/>
              </a:ext>
            </a:extLst>
          </p:cNvPr>
          <p:cNvSpPr txBox="1"/>
          <p:nvPr/>
        </p:nvSpPr>
        <p:spPr>
          <a:xfrm>
            <a:off x="403863" y="1312070"/>
            <a:ext cx="229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Интеграция с системами оркестрации (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Minikube/Kubernetes);</a:t>
            </a:r>
            <a:endParaRPr lang="ru-RU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Гибкость в развертывании на разных средах.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7364B7-D9AD-4437-BB63-AA791742C58F}"/>
              </a:ext>
            </a:extLst>
          </p:cNvPr>
          <p:cNvSpPr txBox="1"/>
          <p:nvPr/>
        </p:nvSpPr>
        <p:spPr>
          <a:xfrm>
            <a:off x="423942" y="2013659"/>
            <a:ext cx="2298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накладных расходов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Увеличенное время запуска процесса при масштабировании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лишних слоев абстракции между процессов и аппаратной архитектурой.</a:t>
            </a:r>
          </a:p>
          <a:p>
            <a:pPr marL="228600" indent="-228600">
              <a:buClr>
                <a:srgbClr val="006CDC"/>
              </a:buClr>
              <a:buFont typeface="+mj-lt"/>
              <a:buAutoNum type="arabicPeriod"/>
            </a:pPr>
            <a:endParaRPr lang="ru-RU" sz="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1A8B94-2AC5-47F4-9445-EC1057239181}"/>
              </a:ext>
            </a:extLst>
          </p:cNvPr>
          <p:cNvSpPr txBox="1"/>
          <p:nvPr/>
        </p:nvSpPr>
        <p:spPr>
          <a:xfrm>
            <a:off x="2806700" y="113989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Преимущества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7714F4-098E-4B33-BDD7-4F853A1B930F}"/>
              </a:ext>
            </a:extLst>
          </p:cNvPr>
          <p:cNvSpPr txBox="1"/>
          <p:nvPr/>
        </p:nvSpPr>
        <p:spPr>
          <a:xfrm>
            <a:off x="2852157" y="180076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Недостатки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7EBC4C-B531-44DF-B27A-459968130BF8}"/>
              </a:ext>
            </a:extLst>
          </p:cNvPr>
          <p:cNvSpPr txBox="1"/>
          <p:nvPr/>
        </p:nvSpPr>
        <p:spPr>
          <a:xfrm>
            <a:off x="2891086" y="1324074"/>
            <a:ext cx="229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marL="228600" indent="-228600">
              <a:buFont typeface="Wingdings" panose="05000000000000000000" pitchFamily="2" charset="2"/>
              <a:buChar char="§"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buClr>
                <a:srgbClr val="006CDC"/>
              </a:buClr>
            </a:pPr>
            <a:r>
              <a:rPr lang="ru-RU" dirty="0"/>
              <a:t>Минимальные накладные расходы</a:t>
            </a:r>
            <a:r>
              <a:rPr lang="en-US" dirty="0"/>
              <a:t>;</a:t>
            </a:r>
            <a:endParaRPr lang="ru-RU" dirty="0"/>
          </a:p>
          <a:p>
            <a:pPr>
              <a:buClr>
                <a:srgbClr val="006CDC"/>
              </a:buClr>
            </a:pPr>
            <a:r>
              <a:rPr lang="ru-RU" dirty="0"/>
              <a:t>Быстрый запуск и завершение процессов</a:t>
            </a:r>
            <a:r>
              <a:rPr lang="en-US" dirty="0"/>
              <a:t>;</a:t>
            </a:r>
          </a:p>
          <a:p>
            <a:pPr>
              <a:buClr>
                <a:srgbClr val="006CDC"/>
              </a:buClr>
            </a:pPr>
            <a:r>
              <a:rPr lang="ru-RU" dirty="0"/>
              <a:t>Отсутствие слоев абстракции</a:t>
            </a:r>
            <a:r>
              <a:rPr lang="en-US" dirty="0"/>
              <a:t>;</a:t>
            </a:r>
          </a:p>
          <a:p>
            <a:pPr>
              <a:buClr>
                <a:srgbClr val="006CDC"/>
              </a:buClr>
            </a:pPr>
            <a:r>
              <a:rPr lang="ru-RU" dirty="0"/>
              <a:t>Полный контроль над поведением системы.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BA6B84-CB14-430D-82FF-E6C7F3967CCB}"/>
              </a:ext>
            </a:extLst>
          </p:cNvPr>
          <p:cNvSpPr txBox="1"/>
          <p:nvPr/>
        </p:nvSpPr>
        <p:spPr>
          <a:xfrm>
            <a:off x="2908875" y="2047353"/>
            <a:ext cx="229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Требует собственной реализации логики масштабирования и мониторинга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Ниже гибкость при переносе на другие среды.</a:t>
            </a:r>
          </a:p>
        </p:txBody>
      </p:sp>
    </p:spTree>
    <p:extLst>
      <p:ext uri="{BB962C8B-B14F-4D97-AF65-F5344CB8AC3E}">
        <p14:creationId xmlns:p14="http://schemas.microsoft.com/office/powerpoint/2010/main" val="262624223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7558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/>
              <a:t>Введение</a:t>
            </a:r>
          </a:p>
          <a:p>
            <a:pPr marL="154305">
              <a:lnSpc>
                <a:spcPts val="1065"/>
              </a:lnSpc>
            </a:pPr>
            <a:r>
              <a:rPr lang="en-US" sz="900" spc="-50" dirty="0"/>
              <a:t> </a:t>
            </a:r>
            <a:r>
              <a:rPr lang="ru-RU" sz="900" spc="-50" dirty="0"/>
              <a:t>Сравнение подходов к автоматизированному запуску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48173" y="2800171"/>
            <a:ext cx="22225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4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en-US" sz="600" spc="-25" dirty="0">
                <a:solidFill>
                  <a:srgbClr val="006CDC"/>
                </a:solidFill>
                <a:latin typeface="Trebuchet MS"/>
                <a:cs typeface="Trebuchet MS"/>
              </a:rPr>
              <a:t>5</a:t>
            </a:r>
            <a:endParaRPr sz="600" dirty="0">
              <a:latin typeface="Trebuchet MS"/>
              <a:cs typeface="Trebuchet MS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7C527B5-7B90-4E03-9187-3C3A98AE6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1366"/>
              </p:ext>
            </p:extLst>
          </p:nvPr>
        </p:nvGraphicFramePr>
        <p:xfrm>
          <a:off x="301278" y="688798"/>
          <a:ext cx="5023240" cy="187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413">
                  <a:extLst>
                    <a:ext uri="{9D8B030D-6E8A-4147-A177-3AD203B41FA5}">
                      <a16:colId xmlns:a16="http://schemas.microsoft.com/office/drawing/2014/main" val="3746920319"/>
                    </a:ext>
                  </a:extLst>
                </a:gridCol>
                <a:gridCol w="1826632">
                  <a:extLst>
                    <a:ext uri="{9D8B030D-6E8A-4147-A177-3AD203B41FA5}">
                      <a16:colId xmlns:a16="http://schemas.microsoft.com/office/drawing/2014/main" val="788432412"/>
                    </a:ext>
                  </a:extLst>
                </a:gridCol>
                <a:gridCol w="1522195">
                  <a:extLst>
                    <a:ext uri="{9D8B030D-6E8A-4147-A177-3AD203B41FA5}">
                      <a16:colId xmlns:a16="http://schemas.microsoft.com/office/drawing/2014/main" val="1199022453"/>
                    </a:ext>
                  </a:extLst>
                </a:gridCol>
              </a:tblGrid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Docker + Minikube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Разработанная система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73418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Размер </a:t>
                      </a:r>
                      <a:r>
                        <a:rPr lang="en-US" sz="800" dirty="0"/>
                        <a:t>Unreal-</a:t>
                      </a:r>
                      <a:r>
                        <a:rPr lang="ru-RU" sz="800" dirty="0"/>
                        <a:t>сервера на диске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218 МБ (внутри </a:t>
                      </a:r>
                      <a:r>
                        <a:rPr lang="en-US" sz="800" dirty="0"/>
                        <a:t>Docker-</a:t>
                      </a:r>
                      <a:r>
                        <a:rPr lang="ru-RU" sz="800" dirty="0"/>
                        <a:t>образа)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218 МБ (на диске напрямую)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97588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Размер </a:t>
                      </a:r>
                      <a:r>
                        <a:rPr lang="en-US" sz="800" dirty="0"/>
                        <a:t>Docker-</a:t>
                      </a:r>
                      <a:r>
                        <a:rPr lang="ru-RU" sz="800" dirty="0"/>
                        <a:t>образа на диске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345 МБ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395941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Размер </a:t>
                      </a:r>
                      <a:r>
                        <a:rPr lang="en-US" sz="800" dirty="0" err="1"/>
                        <a:t>Minikube</a:t>
                      </a:r>
                      <a:r>
                        <a:rPr lang="ru-RU" sz="800" dirty="0"/>
                        <a:t> на диске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1,19 </a:t>
                      </a:r>
                      <a:r>
                        <a:rPr lang="ru-RU" sz="800" dirty="0"/>
                        <a:t>ГБ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80382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Потребление ОЗУ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66 МБ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55 МБ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203469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Время запуска сервера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5 – 8 секунд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 секунды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80738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Количество слоев абстракции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3 – 4 (</a:t>
                      </a:r>
                      <a:r>
                        <a:rPr lang="en-US" sz="800" dirty="0"/>
                        <a:t>Minikube </a:t>
                      </a:r>
                      <a:r>
                        <a:rPr lang="ru-RU" sz="800" dirty="0"/>
                        <a:t>→</a:t>
                      </a:r>
                      <a:r>
                        <a:rPr lang="en-US" sz="800" dirty="0"/>
                        <a:t> Docker </a:t>
                      </a:r>
                      <a:r>
                        <a:rPr lang="ru-RU" sz="800" dirty="0"/>
                        <a:t>→</a:t>
                      </a:r>
                      <a:r>
                        <a:rPr lang="en-US" sz="800" dirty="0"/>
                        <a:t> </a:t>
                      </a:r>
                      <a:r>
                        <a:rPr lang="ru-RU" sz="800" dirty="0"/>
                        <a:t>Процесс)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1 (Процесс)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000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775B24-0975-4A91-95F5-30540027F289}"/>
              </a:ext>
            </a:extLst>
          </p:cNvPr>
          <p:cNvSpPr txBox="1"/>
          <p:nvPr/>
        </p:nvSpPr>
        <p:spPr>
          <a:xfrm>
            <a:off x="1323819" y="2634420"/>
            <a:ext cx="3118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800" dirty="0"/>
              <a:t>Таблица 1. Сравнение потребления ресурсов двух подходов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935" y="817002"/>
            <a:ext cx="5177790" cy="1445260"/>
            <a:chOff x="165200" y="816165"/>
            <a:chExt cx="5177790" cy="1445260"/>
          </a:xfrm>
        </p:grpSpPr>
        <p:sp>
          <p:nvSpPr>
            <p:cNvPr id="3" name="object 3"/>
            <p:cNvSpPr/>
            <p:nvPr/>
          </p:nvSpPr>
          <p:spPr>
            <a:xfrm>
              <a:off x="165200" y="816165"/>
              <a:ext cx="5177790" cy="177800"/>
            </a:xfrm>
            <a:custGeom>
              <a:avLst/>
              <a:gdLst/>
              <a:ahLst/>
              <a:cxnLst/>
              <a:rect l="l" t="t" r="r" b="b"/>
              <a:pathLst>
                <a:path w="5177790" h="177800">
                  <a:moveTo>
                    <a:pt x="512686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7659"/>
                  </a:lnTo>
                  <a:lnTo>
                    <a:pt x="5177663" y="177659"/>
                  </a:lnTo>
                  <a:lnTo>
                    <a:pt x="5177663" y="50800"/>
                  </a:lnTo>
                  <a:lnTo>
                    <a:pt x="5173654" y="31075"/>
                  </a:lnTo>
                  <a:lnTo>
                    <a:pt x="5162740" y="14922"/>
                  </a:lnTo>
                  <a:lnTo>
                    <a:pt x="5146587" y="4008"/>
                  </a:lnTo>
                  <a:lnTo>
                    <a:pt x="5126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00" y="981163"/>
              <a:ext cx="5177663" cy="506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188" y="1025461"/>
              <a:ext cx="5177790" cy="575945"/>
            </a:xfrm>
            <a:custGeom>
              <a:avLst/>
              <a:gdLst/>
              <a:ahLst/>
              <a:cxnLst/>
              <a:rect l="l" t="t" r="r" b="b"/>
              <a:pathLst>
                <a:path w="5177790" h="575944">
                  <a:moveTo>
                    <a:pt x="5177663" y="457060"/>
                  </a:moveTo>
                  <a:lnTo>
                    <a:pt x="5173662" y="437337"/>
                  </a:lnTo>
                  <a:lnTo>
                    <a:pt x="5162740" y="421182"/>
                  </a:lnTo>
                  <a:lnTo>
                    <a:pt x="5146599" y="410273"/>
                  </a:lnTo>
                  <a:lnTo>
                    <a:pt x="5126863" y="406260"/>
                  </a:lnTo>
                  <a:lnTo>
                    <a:pt x="50800" y="406260"/>
                  </a:lnTo>
                  <a:lnTo>
                    <a:pt x="31076" y="410273"/>
                  </a:lnTo>
                  <a:lnTo>
                    <a:pt x="14922" y="421182"/>
                  </a:lnTo>
                  <a:lnTo>
                    <a:pt x="4013" y="437337"/>
                  </a:lnTo>
                  <a:lnTo>
                    <a:pt x="0" y="457060"/>
                  </a:lnTo>
                  <a:lnTo>
                    <a:pt x="0" y="575322"/>
                  </a:lnTo>
                  <a:lnTo>
                    <a:pt x="5177663" y="575322"/>
                  </a:lnTo>
                  <a:lnTo>
                    <a:pt x="5177663" y="457060"/>
                  </a:lnTo>
                  <a:close/>
                </a:path>
                <a:path w="5177790" h="575944">
                  <a:moveTo>
                    <a:pt x="5177663" y="0"/>
                  </a:moveTo>
                  <a:lnTo>
                    <a:pt x="0" y="0"/>
                  </a:lnTo>
                  <a:lnTo>
                    <a:pt x="0" y="266903"/>
                  </a:lnTo>
                  <a:lnTo>
                    <a:pt x="4013" y="286639"/>
                  </a:lnTo>
                  <a:lnTo>
                    <a:pt x="14922" y="302793"/>
                  </a:lnTo>
                  <a:lnTo>
                    <a:pt x="31076" y="313702"/>
                  </a:lnTo>
                  <a:lnTo>
                    <a:pt x="50800" y="317715"/>
                  </a:lnTo>
                  <a:lnTo>
                    <a:pt x="5126863" y="317715"/>
                  </a:lnTo>
                  <a:lnTo>
                    <a:pt x="5146599" y="313702"/>
                  </a:lnTo>
                  <a:lnTo>
                    <a:pt x="5162740" y="302793"/>
                  </a:lnTo>
                  <a:lnTo>
                    <a:pt x="5173662" y="286639"/>
                  </a:lnTo>
                  <a:lnTo>
                    <a:pt x="5177663" y="266903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200" y="1588134"/>
              <a:ext cx="5177663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5188" y="1632407"/>
              <a:ext cx="5177790" cy="600710"/>
            </a:xfrm>
            <a:custGeom>
              <a:avLst/>
              <a:gdLst/>
              <a:ahLst/>
              <a:cxnLst/>
              <a:rect l="l" t="t" r="r" b="b"/>
              <a:pathLst>
                <a:path w="5177790" h="600710">
                  <a:moveTo>
                    <a:pt x="5177663" y="455714"/>
                  </a:moveTo>
                  <a:lnTo>
                    <a:pt x="5173662" y="435991"/>
                  </a:lnTo>
                  <a:lnTo>
                    <a:pt x="5162740" y="419836"/>
                  </a:lnTo>
                  <a:lnTo>
                    <a:pt x="5146599" y="408927"/>
                  </a:lnTo>
                  <a:lnTo>
                    <a:pt x="5126863" y="404914"/>
                  </a:lnTo>
                  <a:lnTo>
                    <a:pt x="50800" y="404914"/>
                  </a:lnTo>
                  <a:lnTo>
                    <a:pt x="31076" y="408927"/>
                  </a:lnTo>
                  <a:lnTo>
                    <a:pt x="14922" y="419836"/>
                  </a:lnTo>
                  <a:lnTo>
                    <a:pt x="4013" y="435991"/>
                  </a:lnTo>
                  <a:lnTo>
                    <a:pt x="0" y="455714"/>
                  </a:lnTo>
                  <a:lnTo>
                    <a:pt x="0" y="600163"/>
                  </a:lnTo>
                  <a:lnTo>
                    <a:pt x="5177663" y="600163"/>
                  </a:lnTo>
                  <a:lnTo>
                    <a:pt x="5177663" y="455714"/>
                  </a:lnTo>
                  <a:close/>
                </a:path>
                <a:path w="5177790" h="600710">
                  <a:moveTo>
                    <a:pt x="5177663" y="0"/>
                  </a:moveTo>
                  <a:lnTo>
                    <a:pt x="0" y="0"/>
                  </a:lnTo>
                  <a:lnTo>
                    <a:pt x="0" y="265544"/>
                  </a:lnTo>
                  <a:lnTo>
                    <a:pt x="4013" y="285280"/>
                  </a:lnTo>
                  <a:lnTo>
                    <a:pt x="14922" y="301434"/>
                  </a:lnTo>
                  <a:lnTo>
                    <a:pt x="31076" y="312343"/>
                  </a:lnTo>
                  <a:lnTo>
                    <a:pt x="50800" y="316357"/>
                  </a:lnTo>
                  <a:lnTo>
                    <a:pt x="5126863" y="316357"/>
                  </a:lnTo>
                  <a:lnTo>
                    <a:pt x="5146599" y="312343"/>
                  </a:lnTo>
                  <a:lnTo>
                    <a:pt x="5162740" y="301434"/>
                  </a:lnTo>
                  <a:lnTo>
                    <a:pt x="5173662" y="285280"/>
                  </a:lnTo>
                  <a:lnTo>
                    <a:pt x="5177663" y="26554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19937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60" dirty="0"/>
              <a:t>Постановка</a:t>
            </a:r>
            <a:r>
              <a:rPr spc="-30" dirty="0"/>
              <a:t> </a:t>
            </a:r>
            <a:r>
              <a:rPr spc="-10" dirty="0"/>
              <a:t>задачи</a:t>
            </a:r>
          </a:p>
          <a:p>
            <a:pPr marL="154305">
              <a:lnSpc>
                <a:spcPts val="1065"/>
              </a:lnSpc>
            </a:pPr>
            <a:r>
              <a:rPr lang="ru-RU" sz="900" spc="-55" dirty="0"/>
              <a:t> </a:t>
            </a:r>
            <a:r>
              <a:rPr sz="900" spc="-55" dirty="0" err="1"/>
              <a:t>Концептуальная</a:t>
            </a:r>
            <a:r>
              <a:rPr sz="900" spc="40" dirty="0"/>
              <a:t> </a:t>
            </a:r>
            <a:r>
              <a:rPr sz="900" spc="-50" dirty="0"/>
              <a:t>постановка</a:t>
            </a:r>
            <a:r>
              <a:rPr sz="900" spc="45" dirty="0"/>
              <a:t> </a:t>
            </a:r>
            <a:r>
              <a:rPr sz="900" spc="-30" dirty="0"/>
              <a:t>задачи</a:t>
            </a:r>
            <a:endParaRPr sz="900" dirty="0"/>
          </a:p>
        </p:txBody>
      </p:sp>
      <p:sp>
        <p:nvSpPr>
          <p:cNvPr id="10" name="object 10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8105" y="507774"/>
            <a:ext cx="4887595" cy="94045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00" spc="-75" dirty="0">
                <a:solidFill>
                  <a:srgbClr val="3333B2"/>
                </a:solidFill>
                <a:latin typeface="Trebuchet MS"/>
                <a:cs typeface="Trebuchet MS"/>
              </a:rPr>
              <a:t>Объект</a:t>
            </a:r>
            <a:r>
              <a:rPr sz="1000" spc="-30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rebuchet MS"/>
                <a:cs typeface="Trebuchet MS"/>
              </a:rPr>
              <a:t>исследований</a:t>
            </a:r>
            <a:endParaRPr sz="1000" dirty="0">
              <a:latin typeface="Trebuchet MS"/>
              <a:cs typeface="Trebuchet MS"/>
            </a:endParaRPr>
          </a:p>
          <a:p>
            <a:pPr marL="12700" marR="637540">
              <a:lnSpc>
                <a:spcPct val="101000"/>
              </a:lnSpc>
              <a:spcBef>
                <a:spcPts val="365"/>
              </a:spcBef>
            </a:pPr>
            <a:r>
              <a:rPr lang="ru-RU" sz="900" dirty="0"/>
              <a:t>Распределённая система управления процессами запущенных серверов</a:t>
            </a:r>
            <a:endParaRPr lang="en-US" sz="900" dirty="0"/>
          </a:p>
          <a:p>
            <a:pPr marL="12700" marR="637540">
              <a:lnSpc>
                <a:spcPct val="101000"/>
              </a:lnSpc>
              <a:spcBef>
                <a:spcPts val="365"/>
              </a:spcBef>
            </a:pPr>
            <a:r>
              <a:rPr sz="1000" spc="-65" dirty="0" err="1">
                <a:solidFill>
                  <a:srgbClr val="3333B2"/>
                </a:solidFill>
                <a:latin typeface="Trebuchet MS"/>
                <a:cs typeface="Trebuchet MS"/>
              </a:rPr>
              <a:t>Цель</a:t>
            </a:r>
            <a:r>
              <a:rPr sz="1000" spc="-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lang="ru-RU" sz="1000" spc="-10" dirty="0">
                <a:solidFill>
                  <a:srgbClr val="3333B2"/>
                </a:solidFill>
                <a:latin typeface="Trebuchet MS"/>
                <a:cs typeface="Trebuchet MS"/>
              </a:rPr>
              <a:t>работы</a:t>
            </a:r>
            <a:endParaRPr sz="1000" dirty="0">
              <a:latin typeface="Trebuchet MS"/>
              <a:cs typeface="Trebuchet MS"/>
            </a:endParaRPr>
          </a:p>
          <a:p>
            <a:pPr marL="12700" marR="5080">
              <a:lnSpc>
                <a:spcPct val="101000"/>
              </a:lnSpc>
              <a:spcBef>
                <a:spcPts val="355"/>
              </a:spcBef>
            </a:pPr>
            <a:r>
              <a:rPr lang="ru-RU" sz="900" dirty="0"/>
              <a:t>Разработать распределённую систему для автоматизированного запуска, мониторинга и управления выделенными серверами</a:t>
            </a:r>
            <a:r>
              <a:rPr lang="en-US" sz="900" dirty="0"/>
              <a:t> Unreal Engine 4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200" y="2219909"/>
            <a:ext cx="5177663" cy="5060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65085" y="1518389"/>
            <a:ext cx="4920615" cy="16555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9685">
              <a:spcBef>
                <a:spcPts val="409"/>
              </a:spcBef>
              <a:buClr>
                <a:srgbClr val="3333B2"/>
              </a:buClr>
              <a:tabLst>
                <a:tab pos="141605" algn="l"/>
              </a:tabLst>
            </a:pPr>
            <a:r>
              <a:rPr lang="ru-RU" sz="900" spc="-55" dirty="0">
                <a:solidFill>
                  <a:srgbClr val="3333B2"/>
                </a:solidFill>
                <a:latin typeface="Trebuchet MS"/>
                <a:cs typeface="Trebuchet MS"/>
              </a:rPr>
              <a:t>Поставленные задачи</a:t>
            </a:r>
            <a:endParaRPr lang="ru-RU" sz="900" i="1" spc="-55" dirty="0">
              <a:solidFill>
                <a:srgbClr val="7F7F7F"/>
              </a:solidFill>
              <a:latin typeface="Trebuchet MS"/>
              <a:cs typeface="Trebuchet MS"/>
            </a:endParaRPr>
          </a:p>
          <a:p>
            <a:pPr marL="141605" indent="-121920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Font typeface="Trebuchet MS"/>
              <a:buAutoNum type="arabicPeriod"/>
              <a:tabLst>
                <a:tab pos="141605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Проанализировать существующие подходы и решения в области распределённых серверов, выявить их преимущества и недостатки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141605" indent="-121920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Font typeface="Trebuchet MS"/>
              <a:buAutoNum type="arabicPeriod"/>
              <a:tabLst>
                <a:tab pos="141605" algn="l"/>
              </a:tabLst>
            </a:pPr>
            <a:r>
              <a:rPr lang="ru-RU" sz="9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Разработать архитектуру распределённого приложения</a:t>
            </a:r>
            <a:r>
              <a:rPr lang="en-US" sz="9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;</a:t>
            </a:r>
            <a:endParaRPr lang="ru-RU" sz="900" spc="-6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Реализовать механизм коммуникации между компонентами системы, обеспечивающий минимальную задержку и накладные расходы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;</a:t>
            </a: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Реализовать механизм мониторинга и управления запущенными серверами в реальном времени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</a:rPr>
              <a:t>;</a:t>
            </a: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Убедиться в корректной работе всех компонентов системы в кроссплатформенной среде, с акцентом на поддержку Linux (Debian).</a:t>
            </a:r>
            <a:endParaRPr lang="ru-RU" sz="9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2023" y="2795236"/>
            <a:ext cx="20002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600" spc="-35" dirty="0">
                <a:solidFill>
                  <a:srgbClr val="006CDC"/>
                </a:solidFill>
                <a:latin typeface="Trebuchet MS"/>
                <a:cs typeface="Trebuchet MS"/>
              </a:rPr>
              <a:t>4</a:t>
            </a:r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en-US" sz="600" spc="-25" dirty="0">
                <a:solidFill>
                  <a:srgbClr val="006CDC"/>
                </a:solidFill>
                <a:latin typeface="Trebuchet MS"/>
                <a:cs typeface="Trebuchet MS"/>
              </a:rPr>
              <a:t>5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2223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Описание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0412" y="2842910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6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B1AFD-2162-4530-B9BE-22FCE3DAD29F}"/>
              </a:ext>
            </a:extLst>
          </p:cNvPr>
          <p:cNvSpPr txBox="1"/>
          <p:nvPr/>
        </p:nvSpPr>
        <p:spPr>
          <a:xfrm>
            <a:off x="3372495" y="2805861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1. Схема архитектуры</a:t>
            </a:r>
          </a:p>
          <a:p>
            <a:pPr algn="ctr"/>
            <a:r>
              <a:rPr lang="ru-RU" sz="700" dirty="0"/>
              <a:t>распределенной сетевой системы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91BE6-D6D2-4FAF-804C-710A8B948D3E}"/>
                  </a:ext>
                </a:extLst>
              </p:cNvPr>
              <p:cNvSpPr txBox="1"/>
              <p:nvPr/>
            </p:nvSpPr>
            <p:spPr>
              <a:xfrm>
                <a:off x="410389" y="673211"/>
                <a:ext cx="248231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700" b="1" i="1" dirty="0"/>
                  <a:t>Менеджер серверов </a:t>
                </a:r>
                <a14:m>
                  <m:oMath xmlns:m="http://schemas.openxmlformats.org/officeDocument/2006/math">
                    <m:r>
                      <a:rPr lang="ru-RU" sz="7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700" dirty="0"/>
                  <a:t> централизованный компонент</a:t>
                </a:r>
                <a:br>
                  <a:rPr lang="ru-RU" sz="700" dirty="0"/>
                </a:br>
                <a:r>
                  <a:rPr lang="ru-RU" sz="700" dirty="0"/>
                  <a:t>управления, обрабатывает клиентские запросы,</a:t>
                </a:r>
                <a:br>
                  <a:rPr lang="ru-RU" sz="700" dirty="0"/>
                </a:br>
                <a:r>
                  <a:rPr lang="ru-RU" sz="700" dirty="0"/>
                  <a:t>координирует запуск серверов и ведёт логирование.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91BE6-D6D2-4FAF-804C-710A8B948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89" y="673211"/>
                <a:ext cx="2482316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07113D4-3198-4E6C-86F8-5DF786345480}"/>
              </a:ext>
            </a:extLst>
          </p:cNvPr>
          <p:cNvSpPr txBox="1"/>
          <p:nvPr/>
        </p:nvSpPr>
        <p:spPr>
          <a:xfrm>
            <a:off x="408817" y="1679635"/>
            <a:ext cx="243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b="1" i="1" dirty="0"/>
              <a:t>Программа-демон</a:t>
            </a:r>
            <a:r>
              <a:rPr lang="ru-RU" sz="700" dirty="0"/>
              <a:t> – локальный агент запуска,</a:t>
            </a:r>
            <a:br>
              <a:rPr lang="ru-RU" sz="700" dirty="0"/>
            </a:br>
            <a:r>
              <a:rPr lang="ru-RU" sz="700" dirty="0"/>
              <a:t>выполняет команды менеджера по запуску</a:t>
            </a:r>
            <a:br>
              <a:rPr lang="ru-RU" sz="700" dirty="0"/>
            </a:br>
            <a:r>
              <a:rPr lang="ru-RU" sz="700" dirty="0"/>
              <a:t>и остановке экземпляров </a:t>
            </a:r>
            <a:r>
              <a:rPr lang="en-US" sz="700" dirty="0"/>
              <a:t>UE-</a:t>
            </a:r>
            <a:r>
              <a:rPr lang="ru-RU" sz="700" dirty="0"/>
              <a:t>серверов на вычислительном узле.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5B7BB-8A2A-4B39-8D46-43C1171FCE0B}"/>
              </a:ext>
            </a:extLst>
          </p:cNvPr>
          <p:cNvSpPr txBox="1"/>
          <p:nvPr/>
        </p:nvSpPr>
        <p:spPr>
          <a:xfrm>
            <a:off x="403123" y="2290569"/>
            <a:ext cx="25058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700" b="1" i="1" dirty="0"/>
              <a:t>Клиент</a:t>
            </a:r>
            <a:r>
              <a:rPr lang="ru-RU" sz="700" dirty="0"/>
              <a:t> – приложение на UE, подключающееся к</a:t>
            </a:r>
            <a:br>
              <a:rPr lang="ru-RU" sz="700" dirty="0"/>
            </a:br>
            <a:r>
              <a:rPr lang="ru-RU" sz="700" dirty="0"/>
              <a:t>серверу, выполняет визуализацию и взаимодействие с</a:t>
            </a:r>
            <a:br>
              <a:rPr lang="ru-RU" sz="700" dirty="0"/>
            </a:br>
            <a:r>
              <a:rPr lang="ru-RU" sz="700" dirty="0"/>
              <a:t>виртуальным окружением.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F74B8-1491-4945-85EB-A9288A0C364C}"/>
              </a:ext>
            </a:extLst>
          </p:cNvPr>
          <p:cNvSpPr txBox="1"/>
          <p:nvPr/>
        </p:nvSpPr>
        <p:spPr>
          <a:xfrm>
            <a:off x="408817" y="1176423"/>
            <a:ext cx="24823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b="1" i="1" dirty="0"/>
              <a:t>Сервер </a:t>
            </a:r>
            <a:r>
              <a:rPr lang="en-US" sz="700" b="1" i="1" dirty="0"/>
              <a:t>UE </a:t>
            </a:r>
            <a:r>
              <a:rPr lang="en-US" sz="700" dirty="0"/>
              <a:t>– </a:t>
            </a:r>
            <a:r>
              <a:rPr lang="ru-RU" sz="700" dirty="0"/>
              <a:t>процесс, реализующий серверную логику</a:t>
            </a:r>
            <a:br>
              <a:rPr lang="ru-RU" sz="700" dirty="0"/>
            </a:br>
            <a:r>
              <a:rPr lang="ru-RU" sz="700" dirty="0"/>
              <a:t>Unreal Engine. Обслуживает клиентские подключения</a:t>
            </a:r>
            <a:br>
              <a:rPr lang="ru-RU" sz="700" dirty="0"/>
            </a:br>
            <a:r>
              <a:rPr lang="ru-RU" sz="700" dirty="0"/>
              <a:t>и управляет состоянием матча.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63B21F4-A6E2-413F-8D8D-8F015FB8082A}"/>
              </a:ext>
            </a:extLst>
          </p:cNvPr>
          <p:cNvSpPr/>
          <p:nvPr/>
        </p:nvSpPr>
        <p:spPr>
          <a:xfrm>
            <a:off x="198986" y="1743978"/>
            <a:ext cx="152400" cy="148205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FB96A8F4-C055-4935-AB44-3522EFBF4AD8}"/>
              </a:ext>
            </a:extLst>
          </p:cNvPr>
          <p:cNvSpPr/>
          <p:nvPr/>
        </p:nvSpPr>
        <p:spPr>
          <a:xfrm>
            <a:off x="201440" y="1235984"/>
            <a:ext cx="152400" cy="148205"/>
          </a:xfrm>
          <a:prstGeom prst="roundRect">
            <a:avLst/>
          </a:prstGeom>
          <a:solidFill>
            <a:srgbClr val="E1D5E7"/>
          </a:solidFill>
          <a:ln>
            <a:solidFill>
              <a:srgbClr val="B39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B3A33B27-32AE-4AAC-95C0-9F747C2205E6}"/>
              </a:ext>
            </a:extLst>
          </p:cNvPr>
          <p:cNvSpPr/>
          <p:nvPr/>
        </p:nvSpPr>
        <p:spPr>
          <a:xfrm>
            <a:off x="198564" y="2368577"/>
            <a:ext cx="152400" cy="148205"/>
          </a:xfrm>
          <a:prstGeom prst="roundRect">
            <a:avLst/>
          </a:prstGeom>
          <a:solidFill>
            <a:srgbClr val="FFF2CC"/>
          </a:solidFill>
          <a:ln>
            <a:solidFill>
              <a:srgbClr val="FFC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8D3BE53C-8EBD-4606-988C-A1789897DE7E}"/>
              </a:ext>
            </a:extLst>
          </p:cNvPr>
          <p:cNvSpPr/>
          <p:nvPr/>
        </p:nvSpPr>
        <p:spPr>
          <a:xfrm>
            <a:off x="205667" y="728068"/>
            <a:ext cx="152400" cy="148205"/>
          </a:xfrm>
          <a:prstGeom prst="roundRect">
            <a:avLst/>
          </a:prstGeom>
          <a:solidFill>
            <a:srgbClr val="D5E8D4"/>
          </a:solidFill>
          <a:ln>
            <a:solidFill>
              <a:srgbClr val="8BB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15FA8C-92C9-4576-81FF-F8EA11C4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132" y="659163"/>
            <a:ext cx="2585287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88169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2223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Сетевое взаимодействие с клиентом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0412" y="2858590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7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B1AFD-2162-4530-B9BE-22FCE3DAD29F}"/>
              </a:ext>
            </a:extLst>
          </p:cNvPr>
          <p:cNvSpPr txBox="1"/>
          <p:nvPr/>
        </p:nvSpPr>
        <p:spPr>
          <a:xfrm>
            <a:off x="1617091" y="2830749"/>
            <a:ext cx="25218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2. Схема обратного сетевого взаимодействия</a:t>
            </a:r>
            <a:endParaRPr lang="en-US" sz="700" dirty="0"/>
          </a:p>
          <a:p>
            <a:pPr algn="ctr"/>
            <a:r>
              <a:rPr lang="en-US" sz="700" dirty="0"/>
              <a:t>A) </a:t>
            </a:r>
            <a:r>
              <a:rPr lang="ru-RU" sz="700" dirty="0"/>
              <a:t>Напрямую с клиентом</a:t>
            </a:r>
            <a:r>
              <a:rPr lang="en-US" sz="700" dirty="0"/>
              <a:t>;</a:t>
            </a:r>
            <a:r>
              <a:rPr lang="ru-RU" sz="700" dirty="0"/>
              <a:t> </a:t>
            </a:r>
            <a:endParaRPr lang="en-US" sz="700" dirty="0"/>
          </a:p>
          <a:p>
            <a:pPr algn="ctr"/>
            <a:r>
              <a:rPr lang="ru-RU" sz="700" dirty="0"/>
              <a:t>Б) Через менеджер серверов</a:t>
            </a:r>
            <a:r>
              <a:rPr lang="en-US" sz="700" dirty="0"/>
              <a:t>.</a:t>
            </a:r>
            <a:endParaRPr lang="ru-RU" sz="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E80549-EAFA-4196-A64C-48AE14FC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6" y="578768"/>
            <a:ext cx="5025678" cy="221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9C77E1-11C0-47A6-A071-3E4FE0BE53E0}"/>
              </a:ext>
            </a:extLst>
          </p:cNvPr>
          <p:cNvSpPr txBox="1"/>
          <p:nvPr/>
        </p:nvSpPr>
        <p:spPr>
          <a:xfrm>
            <a:off x="733546" y="26431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AA69D-FCC2-4797-B62F-45DB18E89267}"/>
              </a:ext>
            </a:extLst>
          </p:cNvPr>
          <p:cNvSpPr txBox="1"/>
          <p:nvPr/>
        </p:nvSpPr>
        <p:spPr>
          <a:xfrm>
            <a:off x="3340100" y="26431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Б)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1462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</a:t>
            </a:r>
            <a:r>
              <a:rPr sz="900" spc="-10" dirty="0"/>
              <a:t>Описание</a:t>
            </a:r>
            <a:r>
              <a:rPr lang="ru-RU" sz="900" spc="-10" dirty="0"/>
              <a:t> сценария использования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8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8F95533-4F09-426A-9D53-4D518B4E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89" y="663939"/>
            <a:ext cx="3918822" cy="202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AEFEEB-FB16-42F9-9E08-00410B254A7B}"/>
              </a:ext>
            </a:extLst>
          </p:cNvPr>
          <p:cNvSpPr txBox="1"/>
          <p:nvPr/>
        </p:nvSpPr>
        <p:spPr>
          <a:xfrm>
            <a:off x="1770263" y="2720315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3. </a:t>
            </a:r>
            <a:r>
              <a:rPr lang="en-US" sz="700" dirty="0"/>
              <a:t>UML-</a:t>
            </a:r>
            <a:r>
              <a:rPr lang="ru-RU" sz="700" dirty="0"/>
              <a:t>диаграмма последовательности</a:t>
            </a:r>
          </a:p>
          <a:p>
            <a:pPr algn="ctr"/>
            <a:r>
              <a:rPr lang="ru-RU" sz="700" dirty="0"/>
              <a:t>успешного сценария использования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88419731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679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Сериализация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Описание проблемы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9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8BA9F-85A3-4676-8F1D-3C490EF38AD5}"/>
              </a:ext>
            </a:extLst>
          </p:cNvPr>
          <p:cNvSpPr txBox="1"/>
          <p:nvPr/>
        </p:nvSpPr>
        <p:spPr>
          <a:xfrm>
            <a:off x="587348" y="1155077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Строковая сериализация</a:t>
            </a:r>
          </a:p>
          <a:p>
            <a:pPr algn="ctr"/>
            <a:r>
              <a:rPr lang="ru-RU" sz="1000" dirty="0"/>
              <a:t>(</a:t>
            </a:r>
            <a:r>
              <a:rPr lang="en-US" sz="1000" dirty="0"/>
              <a:t>JSON, CSV, XML)</a:t>
            </a:r>
            <a:endParaRPr lang="ru-RU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F896C-FD29-466F-8AAC-76CC266F4490}"/>
              </a:ext>
            </a:extLst>
          </p:cNvPr>
          <p:cNvSpPr txBox="1"/>
          <p:nvPr/>
        </p:nvSpPr>
        <p:spPr>
          <a:xfrm>
            <a:off x="3490171" y="1169828"/>
            <a:ext cx="1638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Бинарная сериализация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FC22E-4828-4480-BBF4-1E90FE39317D}"/>
              </a:ext>
            </a:extLst>
          </p:cNvPr>
          <p:cNvSpPr txBox="1"/>
          <p:nvPr/>
        </p:nvSpPr>
        <p:spPr>
          <a:xfrm>
            <a:off x="382954" y="613635"/>
            <a:ext cx="2973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Сетевая передача пакетов требует сериализации данных.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9F20D-18CE-4668-91D2-CB56A9354A4B}"/>
              </a:ext>
            </a:extLst>
          </p:cNvPr>
          <p:cNvSpPr txBox="1"/>
          <p:nvPr/>
        </p:nvSpPr>
        <p:spPr>
          <a:xfrm>
            <a:off x="2090856" y="821331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i="1" dirty="0"/>
              <a:t>Два основных подхода: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5CE5C-53BC-4C17-88FD-C80D32C97FDC}"/>
              </a:ext>
            </a:extLst>
          </p:cNvPr>
          <p:cNvSpPr txBox="1"/>
          <p:nvPr/>
        </p:nvSpPr>
        <p:spPr>
          <a:xfrm>
            <a:off x="399798" y="1622425"/>
            <a:ext cx="2063385" cy="1041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Работает с данными в понятном</a:t>
            </a:r>
            <a:br>
              <a:rPr lang="ru-RU" sz="700" dirty="0"/>
            </a:br>
            <a:r>
              <a:rPr lang="ru-RU" sz="700" dirty="0"/>
              <a:t>для человека представлении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Не требует сложной программной</a:t>
            </a:r>
            <a:br>
              <a:rPr lang="ru-RU" sz="700" dirty="0"/>
            </a:br>
            <a:r>
              <a:rPr lang="ru-RU" sz="700" dirty="0"/>
              <a:t>реализации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Обладает низкой производительностью</a:t>
            </a:r>
            <a:r>
              <a:rPr lang="en-US" sz="700" dirty="0"/>
              <a:t>.</a:t>
            </a:r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6A4C22-05FF-4200-B9E5-24440DBCCE04}"/>
              </a:ext>
            </a:extLst>
          </p:cNvPr>
          <p:cNvSpPr txBox="1"/>
          <p:nvPr/>
        </p:nvSpPr>
        <p:spPr>
          <a:xfrm>
            <a:off x="2882900" y="1644179"/>
            <a:ext cx="2544286" cy="718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Позволяет сократить объем передаваемых данных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Требует согласованной структуры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Создает более сложную программную реализацию,</a:t>
            </a:r>
            <a:br>
              <a:rPr lang="ru-RU" sz="700" dirty="0"/>
            </a:br>
            <a:r>
              <a:rPr lang="ru-RU" sz="700" dirty="0"/>
              <a:t>требующую контроля.</a:t>
            </a:r>
          </a:p>
        </p:txBody>
      </p:sp>
      <p:pic>
        <p:nvPicPr>
          <p:cNvPr id="14" name="Объект 15" descr="Информация">
            <a:extLst>
              <a:ext uri="{FF2B5EF4-FFF2-40B4-BE49-F238E27FC236}">
                <a16:creationId xmlns:a16="http://schemas.microsoft.com/office/drawing/2014/main" id="{852F5CF5-2C16-45A1-93C7-2A19F847BB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215985" y="643623"/>
            <a:ext cx="144469" cy="1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33013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</TotalTime>
  <Words>1693</Words>
  <Application>Microsoft Office PowerPoint</Application>
  <PresentationFormat>Произвольный</PresentationFormat>
  <Paragraphs>270</Paragraphs>
  <Slides>15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Cambria</vt:lpstr>
      <vt:lpstr>Cambria Math</vt:lpstr>
      <vt:lpstr>Trebuchet MS</vt:lpstr>
      <vt:lpstr>Wingdings</vt:lpstr>
      <vt:lpstr>Office Theme</vt:lpstr>
      <vt:lpstr>Московский государственный технический университет имени Н.Э. Баумана</vt:lpstr>
      <vt:lpstr>Введение  Описание предметной области</vt:lpstr>
      <vt:lpstr>Введение  Слайд с определениями</vt:lpstr>
      <vt:lpstr>Введение  Сравнение подходов к автоматизированному запуску</vt:lpstr>
      <vt:lpstr>Постановка задачи  Концептуальная постановка задачи</vt:lpstr>
      <vt:lpstr>Архитектура ПО  Описание</vt:lpstr>
      <vt:lpstr>Архитектура ПО  Сетевое взаимодействие с клиентом</vt:lpstr>
      <vt:lpstr>Архитектура ПО  Описание сценария использования</vt:lpstr>
      <vt:lpstr>Сериализация сетевых пакетов  Описание проблемы</vt:lpstr>
      <vt:lpstr>Сериализация сетевых пакетов  Пример данных сетевого пакета для сериализации</vt:lpstr>
      <vt:lpstr>Исследование методов сериализации сетевых пакетов  Представление в памяти и производительность</vt:lpstr>
      <vt:lpstr>Программная реализация механизма мониторинга  Описание предметной области</vt:lpstr>
      <vt:lpstr>Программная реализация механизма мониторинга Интерфейс разработанной программы для мониторинга серверов</vt:lpstr>
      <vt:lpstr>Ограничение доступа к запуску выделенных серверов Компромисс между безопасностью, удобством и контролем ресурсов</vt:lpstr>
      <vt:lpstr>Выводы и 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технический университет имени Н.Э. Баумана</dc:title>
  <dc:subject>@Название темы, в полной мере раскрывающее раскрывающее раскрывающее раскрывающее замысел@</dc:subject>
  <dc:creator>= =</dc:creator>
  <cp:keywords>@keywordsru@, @keywordsen@</cp:keywords>
  <cp:lastModifiedBy>admin</cp:lastModifiedBy>
  <cp:revision>39</cp:revision>
  <dcterms:created xsi:type="dcterms:W3CDTF">2025-03-20T11:50:55Z</dcterms:created>
  <dcterms:modified xsi:type="dcterms:W3CDTF">2025-05-24T17:02:03Z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2024-11-16T00:00:00Z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@уч.ст.@, @Фамилия И.О.@, 2022.02.15– 2024, МГТУ им. Н.Э. Баумана</vt:lpwstr>
  </property>
  <property fmtid="{D5CDD505-2E9C-101B-9397-08002B2CF9AE}" pid="5" name="LastSaved">
    <vt:filetime>2024-11-16T00:00:00Z</vt:filetime>
  </property>
</Properties>
</file>