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78" r:id="rId6"/>
    <p:sldId id="266" r:id="rId7"/>
    <p:sldId id="276" r:id="rId8"/>
    <p:sldId id="273" r:id="rId9"/>
    <p:sldId id="279" r:id="rId10"/>
    <p:sldId id="274" r:id="rId11"/>
    <p:sldId id="267" r:id="rId12"/>
    <p:sldId id="268" r:id="rId13"/>
    <p:sldId id="270" r:id="rId14"/>
    <p:sldId id="271" r:id="rId1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>
        <p:scale>
          <a:sx n="200" d="100"/>
          <a:sy n="200" d="100"/>
        </p:scale>
        <p:origin x="116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5 раз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65" dirty="0">
                <a:latin typeface="Trebuchet MS"/>
                <a:cs typeface="Trebuchet MS"/>
              </a:rPr>
              <a:t>Докладчик:</a:t>
            </a:r>
            <a:r>
              <a:rPr sz="800" spc="10" dirty="0">
                <a:latin typeface="Trebuchet MS"/>
                <a:cs typeface="Trebuchet MS"/>
              </a:rPr>
              <a:t> </a:t>
            </a:r>
            <a:r>
              <a:rPr lang="ru-RU" sz="8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50" dirty="0">
                <a:latin typeface="Trebuchet MS"/>
                <a:cs typeface="Trebuchet MS"/>
              </a:rPr>
              <a:t>Научный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60" dirty="0">
                <a:latin typeface="Trebuchet MS"/>
                <a:cs typeface="Trebuchet MS"/>
              </a:rPr>
              <a:t>руководитель: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lang="ru-RU" sz="800" spc="-40" dirty="0">
                <a:latin typeface="Trebuchet MS"/>
                <a:cs typeface="Trebuchet MS"/>
              </a:rPr>
              <a:t>старший преподаватель, Витюков Ф.А.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3161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REGISTER_SERVER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,uri= + </a:t>
                      </a:r>
                      <a:r>
                        <a:rPr lang="ru-RU" sz="700" dirty="0"/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,uri=127.0.0.1:7777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,uuid= + 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,uuid=01234567-89ab-cdef-0123-456789abcdef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44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,current_players=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,</a:t>
                      </a:r>
                      <a:r>
                        <a:rPr lang="en-US" sz="700" dirty="0" err="1"/>
                        <a:t>current_players</a:t>
                      </a:r>
                      <a:r>
                        <a:rPr lang="en-US" sz="700" dirty="0"/>
                        <a:t>=</a:t>
                      </a:r>
                      <a:r>
                        <a:rPr lang="ru-RU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,max_players=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,max_players=</a:t>
                      </a:r>
                      <a:r>
                        <a:rPr lang="ru-RU" sz="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,state=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,state=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121569" y="2925504"/>
            <a:ext cx="2390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15 + 19 + 44 + 21 + 18 + 27 = 144 байта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50025" y="241253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12.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70530" y="261772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11.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68B7F-03B2-4CE9-8528-1D5B17EF1B60}"/>
              </a:ext>
            </a:extLst>
          </p:cNvPr>
          <p:cNvSpPr txBox="1"/>
          <p:nvPr/>
        </p:nvSpPr>
        <p:spPr>
          <a:xfrm>
            <a:off x="3073039" y="292550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3 + 27 = 30 байт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11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12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lang="ru-RU" dirty="0"/>
              <a:t>Разработанная архитектура позволила реализовать управляемую и легко расширяемую систему для масштабируемого запуска UE-серверов</a:t>
            </a:r>
            <a:r>
              <a:rPr lang="en-US" dirty="0"/>
              <a:t>;</a:t>
            </a:r>
            <a:endParaRPr lang="ru-RU" spc="-50" dirty="0"/>
          </a:p>
          <a:p>
            <a:pPr marL="186055" marR="5080" indent="-11557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lang="ru-RU" spc="-60" dirty="0"/>
              <a:t>Проведенные исследования в ходе работы позволили существенно уменьшить накладные расходы и улучшить производительность системы</a:t>
            </a:r>
            <a:r>
              <a:rPr lang="en-US" spc="-60" dirty="0"/>
              <a:t>;</a:t>
            </a:r>
            <a:endParaRPr spc="-25" dirty="0"/>
          </a:p>
          <a:p>
            <a:pPr marL="186690" indent="-11557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lang="ru-RU" spc="-45" dirty="0"/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/>
              <a:t>;</a:t>
            </a:r>
            <a:endParaRPr spc="-25" dirty="0"/>
          </a:p>
          <a:p>
            <a:pPr marL="186690" indent="-11557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lang="ru-RU" spc="-60" dirty="0"/>
              <a:t>Выбранное распределение компонентов по узлам позволило изолировать управляющий уровень от вычислительного, тем самым повысив надежность системы.</a:t>
            </a:r>
            <a:endParaRPr lang="ru-RU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6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359" y="366682"/>
            <a:ext cx="2225598" cy="2873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67" y="935299"/>
            <a:ext cx="2413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1700" b="1" spc="-25" dirty="0">
                <a:solidFill>
                  <a:srgbClr val="FFFFFF"/>
                </a:solidFill>
                <a:latin typeface="Arial"/>
                <a:cs typeface="Arial"/>
              </a:rPr>
              <a:t>Спасибо </a:t>
            </a:r>
            <a:r>
              <a:rPr lang="ru-RU" sz="1700" b="1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1700" b="1" spc="-1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 err="1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510707" y="959611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268813" y="963594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1475246" y="778405"/>
            <a:ext cx="2662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Исследованные подходы к масштабированию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3520" y="1798018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Минимальные накладные расходы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Быстрый запуск и завершение процессов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Отсутствие слоев абстракции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Полный контроль над поведением системы.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на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91445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Самописная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Minikube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5B24-0975-4A91-95F5-30540027F289}"/>
              </a:ext>
            </a:extLst>
          </p:cNvPr>
          <p:cNvSpPr txBox="1"/>
          <p:nvPr/>
        </p:nvSpPr>
        <p:spPr>
          <a:xfrm>
            <a:off x="1419728" y="264314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1. </a:t>
            </a:r>
            <a:r>
              <a:rPr lang="ru-RU" sz="800" dirty="0"/>
              <a:t>Сравнение</a:t>
            </a:r>
            <a:r>
              <a:rPr lang="ru-RU" sz="700" dirty="0"/>
              <a:t> потребления ресурсов двух подходов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993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5" dirty="0"/>
              <a:t> </a:t>
            </a:r>
            <a:r>
              <a:rPr sz="900" spc="-55" dirty="0" err="1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Провести тестирование и анализ производительности и отказоустойчивости разработанной системы.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6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372495" y="280586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централизованный компонент</a:t>
                </a:r>
                <a:br>
                  <a:rPr lang="ru-RU" sz="700" dirty="0"/>
                </a:br>
                <a:r>
                  <a:rPr lang="ru-RU" sz="700" dirty="0"/>
                  <a:t>управления, обрабатывает клиентские запросы,</a:t>
                </a:r>
                <a:br>
                  <a:rPr lang="ru-RU" sz="700" dirty="0"/>
                </a:br>
                <a:r>
                  <a:rPr lang="ru-RU" sz="700" dirty="0"/>
                  <a:t>координирует запуск серверов и ведёт логирование.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679635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локальный агент запуска,</a:t>
            </a:r>
            <a:br>
              <a:rPr lang="ru-RU" sz="700" dirty="0"/>
            </a:br>
            <a:r>
              <a:rPr lang="ru-RU" sz="700" dirty="0"/>
              <a:t>выполняет команды менеджера по запуску</a:t>
            </a:r>
            <a:br>
              <a:rPr lang="ru-RU" sz="700" dirty="0"/>
            </a:br>
            <a:r>
              <a:rPr lang="ru-RU" sz="700" dirty="0"/>
              <a:t>и остановке экземпляров </a:t>
            </a:r>
            <a:r>
              <a:rPr lang="en-US" sz="700" dirty="0"/>
              <a:t>UE-</a:t>
            </a:r>
            <a:r>
              <a:rPr lang="ru-RU" sz="700" dirty="0"/>
              <a:t>серверов на вычислительном узле.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176423"/>
            <a:ext cx="2482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процесс, реализующий серверную логику</a:t>
            </a:r>
            <a:br>
              <a:rPr lang="ru-RU" sz="700" dirty="0"/>
            </a:br>
            <a:r>
              <a:rPr lang="ru-RU" sz="700" dirty="0"/>
              <a:t>Unreal Engine. Обслуживает клиентские подключения</a:t>
            </a:r>
            <a:br>
              <a:rPr lang="ru-RU" sz="700" dirty="0"/>
            </a:br>
            <a:r>
              <a:rPr lang="ru-RU" sz="700" dirty="0"/>
              <a:t>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8986" y="1743978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201440" y="123598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205667" y="728068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15FA8C-92C9-4576-81FF-F8EA11C4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32" y="659163"/>
            <a:ext cx="2585287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17091" y="2830749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2.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80549-EAFA-4196-A64C-48AE14FC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" y="578768"/>
            <a:ext cx="5025678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0B677AA-0627-472A-961C-DE8CB726B138}"/>
              </a:ext>
            </a:extLst>
          </p:cNvPr>
          <p:cNvSpPr/>
          <p:nvPr/>
        </p:nvSpPr>
        <p:spPr>
          <a:xfrm>
            <a:off x="135405" y="1753765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3.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237382" y="614166"/>
            <a:ext cx="3563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Сетевая передача требует сериализации структур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301278" y="875776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1328</Words>
  <Application>Microsoft Office PowerPoint</Application>
  <PresentationFormat>Произвольный</PresentationFormat>
  <Paragraphs>203</Paragraphs>
  <Slides>14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 Описание предметной области</vt:lpstr>
      <vt:lpstr>Введение  Сравнение подходов к автоматизированному запуску</vt:lpstr>
      <vt:lpstr>Постановка задачи  Концептуальная 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Сериализация сетевых пакетов  Описание проблемы</vt:lpstr>
      <vt:lpstr>Сериализация сетевых пакетов  Пример данных сетевого пакета для сериализации</vt:lpstr>
      <vt:lpstr>Сериализация сетевых пакетов  Представление в памяти и производительность</vt:lpstr>
      <vt:lpstr>Программная реализация механизма мониторинга  Описание</vt:lpstr>
      <vt:lpstr>Программная реализация механизма мониторинга Интерфейс разработанной программы для мониторинга серверов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24</cp:revision>
  <dcterms:created xsi:type="dcterms:W3CDTF">2025-03-20T11:50:55Z</dcterms:created>
  <dcterms:modified xsi:type="dcterms:W3CDTF">2025-05-14T16:14:37Z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