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1" r:id="rId3"/>
    <p:sldId id="258" r:id="rId4"/>
    <p:sldId id="260" r:id="rId5"/>
    <p:sldId id="261" r:id="rId6"/>
    <p:sldId id="278" r:id="rId7"/>
    <p:sldId id="266" r:id="rId8"/>
    <p:sldId id="276" r:id="rId9"/>
    <p:sldId id="273" r:id="rId10"/>
    <p:sldId id="279" r:id="rId11"/>
    <p:sldId id="274" r:id="rId12"/>
    <p:sldId id="267" r:id="rId13"/>
    <p:sldId id="268" r:id="rId14"/>
    <p:sldId id="282" r:id="rId15"/>
    <p:sldId id="280" r:id="rId16"/>
    <p:sldId id="270" r:id="rId17"/>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871"/>
    <a:srgbClr val="D5E8D4"/>
    <a:srgbClr val="FFC625"/>
    <a:srgbClr val="FFD869"/>
    <a:srgbClr val="FFECB4"/>
    <a:srgbClr val="FFF2CC"/>
    <a:srgbClr val="B399BF"/>
    <a:srgbClr val="E1D5E7"/>
    <a:srgbClr val="DAE8FC"/>
    <a:srgbClr val="006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78" autoAdjust="0"/>
  </p:normalViewPr>
  <p:slideViewPr>
    <p:cSldViewPr>
      <p:cViewPr varScale="1">
        <p:scale>
          <a:sx n="193" d="100"/>
          <a:sy n="193" d="100"/>
        </p:scale>
        <p:origin x="1296"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8DD11-C152-46DF-88B6-5A276530CC53}"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ru-RU"/>
        </a:p>
      </dgm:t>
    </dgm:pt>
    <dgm:pt modelId="{587FCCA7-833B-45F4-8A3D-BAEC5A7747A1}">
      <dgm:prSet phldrT="[Текст]"/>
      <dgm:spPr/>
      <dgm:t>
        <a:bodyPr/>
        <a:lstStyle/>
        <a:p>
          <a:r>
            <a:rPr lang="ru-RU" b="1" dirty="0"/>
            <a:t>Исследование и применение технологии кон</a:t>
          </a:r>
          <a:r>
            <a:rPr lang="ru-RU" b="0" dirty="0"/>
            <a:t>т</a:t>
          </a:r>
          <a:r>
            <a:rPr lang="ru-RU" b="1" dirty="0"/>
            <a:t>ейнеризации</a:t>
          </a:r>
        </a:p>
      </dgm:t>
    </dgm:pt>
    <dgm:pt modelId="{7CB19849-A405-469C-8F5D-E4D021F56725}" type="parTrans" cxnId="{8E355411-163E-4104-A5AC-7FB8A34D4CE5}">
      <dgm:prSet/>
      <dgm:spPr/>
      <dgm:t>
        <a:bodyPr/>
        <a:lstStyle/>
        <a:p>
          <a:endParaRPr lang="ru-RU"/>
        </a:p>
      </dgm:t>
    </dgm:pt>
    <dgm:pt modelId="{B0FB4FB0-88BF-40AE-9F1A-0152F5BAF770}" type="sibTrans" cxnId="{8E355411-163E-4104-A5AC-7FB8A34D4CE5}">
      <dgm:prSet/>
      <dgm:spPr/>
      <dgm:t>
        <a:bodyPr/>
        <a:lstStyle/>
        <a:p>
          <a:endParaRPr lang="ru-RU"/>
        </a:p>
      </dgm:t>
    </dgm:pt>
    <dgm:pt modelId="{7F8B1271-792C-40D2-8086-BF40856E7998}">
      <dgm:prSet phldrT="[Текст]"/>
      <dgm:spPr/>
      <dgm:t>
        <a:bodyPr/>
        <a:lstStyle/>
        <a:p>
          <a:r>
            <a:rPr lang="ru-RU" b="1" dirty="0"/>
            <a:t>Разработан менеджер на </a:t>
          </a:r>
          <a:r>
            <a:rPr lang="en-US" b="1" dirty="0"/>
            <a:t>Unreal Engine 4</a:t>
          </a:r>
          <a:endParaRPr lang="ru-RU" b="1" dirty="0"/>
        </a:p>
      </dgm:t>
    </dgm:pt>
    <dgm:pt modelId="{4A074911-135C-4230-9764-9A1F9C01C6BA}" type="parTrans" cxnId="{37C6D404-04A1-4FDC-A10B-169B6B810466}">
      <dgm:prSet/>
      <dgm:spPr/>
      <dgm:t>
        <a:bodyPr/>
        <a:lstStyle/>
        <a:p>
          <a:endParaRPr lang="ru-RU"/>
        </a:p>
      </dgm:t>
    </dgm:pt>
    <dgm:pt modelId="{3DFCB87A-38D9-418B-A344-20087AE9FCAF}" type="sibTrans" cxnId="{37C6D404-04A1-4FDC-A10B-169B6B810466}">
      <dgm:prSet/>
      <dgm:spPr/>
      <dgm:t>
        <a:bodyPr/>
        <a:lstStyle/>
        <a:p>
          <a:endParaRPr lang="ru-RU"/>
        </a:p>
      </dgm:t>
    </dgm:pt>
    <dgm:pt modelId="{B666578C-3D20-4BF6-B7C6-6FC06ED4C442}">
      <dgm:prSet phldrT="[Текст]"/>
      <dgm:spPr/>
      <dgm:t>
        <a:bodyPr/>
        <a:lstStyle/>
        <a:p>
          <a:r>
            <a:rPr lang="ru-RU" b="1" dirty="0"/>
            <a:t>Разработка сетевого протокола для обмена информацией между компонентами системы</a:t>
          </a:r>
        </a:p>
      </dgm:t>
    </dgm:pt>
    <dgm:pt modelId="{143A9567-B82E-431F-8E7B-6E26458DCD3F}" type="parTrans" cxnId="{85C76A86-B071-42F5-AE63-0FF31E66B395}">
      <dgm:prSet/>
      <dgm:spPr/>
      <dgm:t>
        <a:bodyPr/>
        <a:lstStyle/>
        <a:p>
          <a:endParaRPr lang="ru-RU"/>
        </a:p>
      </dgm:t>
    </dgm:pt>
    <dgm:pt modelId="{F092B427-AF7F-4598-B2F3-A9F3D25C5D80}" type="sibTrans" cxnId="{85C76A86-B071-42F5-AE63-0FF31E66B395}">
      <dgm:prSet/>
      <dgm:spPr/>
      <dgm:t>
        <a:bodyPr/>
        <a:lstStyle/>
        <a:p>
          <a:endParaRPr lang="ru-RU"/>
        </a:p>
      </dgm:t>
    </dgm:pt>
    <dgm:pt modelId="{89DCA84B-FE92-4D59-948E-8807C86CA2F5}">
      <dgm:prSet phldrT="[Текст]"/>
      <dgm:spPr/>
      <dgm:t>
        <a:bodyPr/>
        <a:lstStyle/>
        <a:p>
          <a:r>
            <a:rPr lang="ru-RU" b="1" dirty="0"/>
            <a:t>Разработан менеджер и программа-демон на </a:t>
          </a:r>
          <a:r>
            <a:rPr lang="en-US" b="1" dirty="0"/>
            <a:t>C++ </a:t>
          </a:r>
          <a:r>
            <a:rPr lang="en-US" b="1" dirty="0" err="1"/>
            <a:t>Boost.Asio</a:t>
          </a:r>
          <a:endParaRPr lang="ru-RU" b="1" dirty="0"/>
        </a:p>
      </dgm:t>
    </dgm:pt>
    <dgm:pt modelId="{43A03D4E-2566-4B18-AD92-FBE24A7AB821}" type="parTrans" cxnId="{E1894680-375B-43C9-AA06-8E3F4F96EF1E}">
      <dgm:prSet/>
      <dgm:spPr/>
      <dgm:t>
        <a:bodyPr/>
        <a:lstStyle/>
        <a:p>
          <a:endParaRPr lang="ru-RU"/>
        </a:p>
      </dgm:t>
    </dgm:pt>
    <dgm:pt modelId="{53EEE66C-2746-40A5-9E8A-CAB12A067168}" type="sibTrans" cxnId="{E1894680-375B-43C9-AA06-8E3F4F96EF1E}">
      <dgm:prSet/>
      <dgm:spPr/>
      <dgm:t>
        <a:bodyPr/>
        <a:lstStyle/>
        <a:p>
          <a:endParaRPr lang="ru-RU"/>
        </a:p>
      </dgm:t>
    </dgm:pt>
    <dgm:pt modelId="{5CE3FBF4-D666-40F1-A006-9870B95F29CA}">
      <dgm:prSet phldrT="[Текст]"/>
      <dgm:spPr/>
      <dgm:t>
        <a:bodyPr/>
        <a:lstStyle/>
        <a:p>
          <a:r>
            <a:rPr lang="ru-RU" b="1" dirty="0"/>
            <a:t>Реализация предоставления прав доступа на запуск сессии через клиент</a:t>
          </a:r>
          <a:r>
            <a:rPr lang="en-US" b="1" dirty="0"/>
            <a:t> UE (EOS)</a:t>
          </a:r>
          <a:r>
            <a:rPr lang="ru-RU" b="1" dirty="0"/>
            <a:t> на </a:t>
          </a:r>
          <a:r>
            <a:rPr lang="en-US" b="1" dirty="0"/>
            <a:t>VPS</a:t>
          </a:r>
          <a:endParaRPr lang="ru-RU" b="1" dirty="0"/>
        </a:p>
      </dgm:t>
    </dgm:pt>
    <dgm:pt modelId="{4E2F599B-744B-4507-898E-B355F364FC4B}" type="parTrans" cxnId="{278AF27E-0D80-4D63-A07B-81F3CE64DE76}">
      <dgm:prSet/>
      <dgm:spPr/>
      <dgm:t>
        <a:bodyPr/>
        <a:lstStyle/>
        <a:p>
          <a:endParaRPr lang="ru-RU"/>
        </a:p>
      </dgm:t>
    </dgm:pt>
    <dgm:pt modelId="{548207FB-D8E3-4DB9-8159-413E73D1C6AE}" type="sibTrans" cxnId="{278AF27E-0D80-4D63-A07B-81F3CE64DE76}">
      <dgm:prSet/>
      <dgm:spPr/>
      <dgm:t>
        <a:bodyPr/>
        <a:lstStyle/>
        <a:p>
          <a:endParaRPr lang="ru-RU"/>
        </a:p>
      </dgm:t>
    </dgm:pt>
    <dgm:pt modelId="{50FD5F7D-8114-41BB-B49E-47E485F6C70B}">
      <dgm:prSet phldrT="[Текст]"/>
      <dgm:spPr/>
      <dgm:t>
        <a:bodyPr/>
        <a:lstStyle/>
        <a:p>
          <a:r>
            <a:rPr lang="ru-RU" b="1" dirty="0"/>
            <a:t>Реализация предоставления прав доступа на запуск сессии на клиенте в автономном режиме</a:t>
          </a:r>
        </a:p>
      </dgm:t>
    </dgm:pt>
    <dgm:pt modelId="{4857932B-779A-4678-BD3A-574991B29E12}" type="parTrans" cxnId="{91EFEB4D-830D-4B9F-B2D3-52A44643F15D}">
      <dgm:prSet/>
      <dgm:spPr/>
      <dgm:t>
        <a:bodyPr/>
        <a:lstStyle/>
        <a:p>
          <a:endParaRPr lang="ru-RU"/>
        </a:p>
      </dgm:t>
    </dgm:pt>
    <dgm:pt modelId="{A04F8D98-DBCF-4BC4-A4EE-71E0F78524FD}" type="sibTrans" cxnId="{91EFEB4D-830D-4B9F-B2D3-52A44643F15D}">
      <dgm:prSet/>
      <dgm:spPr/>
      <dgm:t>
        <a:bodyPr/>
        <a:lstStyle/>
        <a:p>
          <a:endParaRPr lang="ru-RU"/>
        </a:p>
      </dgm:t>
    </dgm:pt>
    <dgm:pt modelId="{ACC8DFC0-FD2A-4F14-B82B-BBBEE0BB1EC4}">
      <dgm:prSet phldrT="[Текст]"/>
      <dgm:spPr/>
      <dgm:t>
        <a:bodyPr/>
        <a:lstStyle/>
        <a:p>
          <a:r>
            <a:rPr lang="ru-RU" b="1" dirty="0"/>
            <a:t>Реализация механизма мониторинга через </a:t>
          </a:r>
          <a:r>
            <a:rPr lang="en-US" b="1" dirty="0"/>
            <a:t>CLI (C++ </a:t>
          </a:r>
          <a:r>
            <a:rPr lang="ru-RU" b="1" dirty="0"/>
            <a:t>и </a:t>
          </a:r>
          <a:r>
            <a:rPr lang="en-US" b="1" dirty="0"/>
            <a:t>PDCurses)</a:t>
          </a:r>
          <a:endParaRPr lang="ru-RU" b="1" dirty="0"/>
        </a:p>
      </dgm:t>
    </dgm:pt>
    <dgm:pt modelId="{6BFDCCB3-76B0-4293-8966-2519DADCDB86}" type="parTrans" cxnId="{909B5748-0CFB-4440-B98A-5B832A83F7A0}">
      <dgm:prSet/>
      <dgm:spPr/>
      <dgm:t>
        <a:bodyPr/>
        <a:lstStyle/>
        <a:p>
          <a:endParaRPr lang="ru-RU"/>
        </a:p>
      </dgm:t>
    </dgm:pt>
    <dgm:pt modelId="{E0EB2AD7-D060-4C7A-806E-ED6F27E25F20}" type="sibTrans" cxnId="{909B5748-0CFB-4440-B98A-5B832A83F7A0}">
      <dgm:prSet/>
      <dgm:spPr/>
      <dgm:t>
        <a:bodyPr/>
        <a:lstStyle/>
        <a:p>
          <a:endParaRPr lang="ru-RU"/>
        </a:p>
      </dgm:t>
    </dgm:pt>
    <dgm:pt modelId="{211BD9FE-B376-4A95-9E34-CD6F281DC87D}">
      <dgm:prSet phldrT="[Текст]"/>
      <dgm:spPr/>
      <dgm:t>
        <a:bodyPr/>
        <a:lstStyle/>
        <a:p>
          <a:r>
            <a:rPr lang="ru-RU" b="1" dirty="0"/>
            <a:t>Проведение исследований и улучшений в области сериализации сетевых пакетов</a:t>
          </a:r>
        </a:p>
      </dgm:t>
    </dgm:pt>
    <dgm:pt modelId="{DD05049D-2953-47C4-BBFC-20F3AE491839}" type="parTrans" cxnId="{25C1CB19-F307-4146-95CD-D3B1E72EDE6A}">
      <dgm:prSet/>
      <dgm:spPr/>
      <dgm:t>
        <a:bodyPr/>
        <a:lstStyle/>
        <a:p>
          <a:endParaRPr lang="ru-RU"/>
        </a:p>
      </dgm:t>
    </dgm:pt>
    <dgm:pt modelId="{F4BAD5F2-FABF-42FD-B5B3-606F0BDAB2CE}" type="sibTrans" cxnId="{25C1CB19-F307-4146-95CD-D3B1E72EDE6A}">
      <dgm:prSet/>
      <dgm:spPr/>
      <dgm:t>
        <a:bodyPr/>
        <a:lstStyle/>
        <a:p>
          <a:endParaRPr lang="ru-RU"/>
        </a:p>
      </dgm:t>
    </dgm:pt>
    <dgm:pt modelId="{65A6AE19-300F-40F4-ACD7-FDA152BE2F50}">
      <dgm:prSet phldrT="[Текст]"/>
      <dgm:spPr/>
      <dgm:t>
        <a:bodyPr/>
        <a:lstStyle/>
        <a:p>
          <a:r>
            <a:rPr lang="ru-RU" b="1" dirty="0"/>
            <a:t>Сборка компонентов системы под ОС </a:t>
          </a:r>
          <a:r>
            <a:rPr lang="en-US" b="1" dirty="0"/>
            <a:t>Linux-Debian</a:t>
          </a:r>
          <a:r>
            <a:rPr lang="ru-RU" b="1" dirty="0"/>
            <a:t> </a:t>
          </a:r>
        </a:p>
      </dgm:t>
    </dgm:pt>
    <dgm:pt modelId="{EBAC4EB2-76CF-4217-BC34-AD54A1B17992}" type="parTrans" cxnId="{6D45B8E5-BDA7-41D0-8EC5-410779163426}">
      <dgm:prSet/>
      <dgm:spPr/>
      <dgm:t>
        <a:bodyPr/>
        <a:lstStyle/>
        <a:p>
          <a:endParaRPr lang="ru-RU"/>
        </a:p>
      </dgm:t>
    </dgm:pt>
    <dgm:pt modelId="{EE6E9821-93DE-4D10-B36E-51F493EC3F1C}" type="sibTrans" cxnId="{6D45B8E5-BDA7-41D0-8EC5-410779163426}">
      <dgm:prSet/>
      <dgm:spPr/>
      <dgm:t>
        <a:bodyPr/>
        <a:lstStyle/>
        <a:p>
          <a:endParaRPr lang="ru-RU"/>
        </a:p>
      </dgm:t>
    </dgm:pt>
    <dgm:pt modelId="{F4F4B8C4-36ED-4F20-9540-3AE72D7B9493}" type="pres">
      <dgm:prSet presAssocID="{2DE8DD11-C152-46DF-88B6-5A276530CC53}" presName="diagram" presStyleCnt="0">
        <dgm:presLayoutVars>
          <dgm:dir/>
          <dgm:resizeHandles val="exact"/>
        </dgm:presLayoutVars>
      </dgm:prSet>
      <dgm:spPr/>
    </dgm:pt>
    <dgm:pt modelId="{362F3457-7787-43A5-968A-8E15EBA4C8D1}" type="pres">
      <dgm:prSet presAssocID="{587FCCA7-833B-45F4-8A3D-BAEC5A7747A1}" presName="node" presStyleLbl="node1" presStyleIdx="0" presStyleCnt="9">
        <dgm:presLayoutVars>
          <dgm:bulletEnabled val="1"/>
        </dgm:presLayoutVars>
      </dgm:prSet>
      <dgm:spPr/>
    </dgm:pt>
    <dgm:pt modelId="{D35295F2-ECF5-4C05-8D44-7219BAFCA66C}" type="pres">
      <dgm:prSet presAssocID="{B0FB4FB0-88BF-40AE-9F1A-0152F5BAF770}" presName="sibTrans" presStyleLbl="sibTrans2D1" presStyleIdx="0" presStyleCnt="8"/>
      <dgm:spPr/>
    </dgm:pt>
    <dgm:pt modelId="{1D5A534F-9BC7-4CD0-B490-D42C27174589}" type="pres">
      <dgm:prSet presAssocID="{B0FB4FB0-88BF-40AE-9F1A-0152F5BAF770}" presName="connectorText" presStyleLbl="sibTrans2D1" presStyleIdx="0" presStyleCnt="8"/>
      <dgm:spPr/>
    </dgm:pt>
    <dgm:pt modelId="{1E88CF3E-CAD0-4555-A2D2-7FEC49359CEA}" type="pres">
      <dgm:prSet presAssocID="{7F8B1271-792C-40D2-8086-BF40856E7998}" presName="node" presStyleLbl="node1" presStyleIdx="1" presStyleCnt="9">
        <dgm:presLayoutVars>
          <dgm:bulletEnabled val="1"/>
        </dgm:presLayoutVars>
      </dgm:prSet>
      <dgm:spPr/>
    </dgm:pt>
    <dgm:pt modelId="{8382ADE5-DF22-4E53-96E6-53EFF45BA8AF}" type="pres">
      <dgm:prSet presAssocID="{3DFCB87A-38D9-418B-A344-20087AE9FCAF}" presName="sibTrans" presStyleLbl="sibTrans2D1" presStyleIdx="1" presStyleCnt="8"/>
      <dgm:spPr/>
    </dgm:pt>
    <dgm:pt modelId="{C999DE17-30E2-4EF2-A21D-7576C07C6F49}" type="pres">
      <dgm:prSet presAssocID="{3DFCB87A-38D9-418B-A344-20087AE9FCAF}" presName="connectorText" presStyleLbl="sibTrans2D1" presStyleIdx="1" presStyleCnt="8"/>
      <dgm:spPr/>
    </dgm:pt>
    <dgm:pt modelId="{30D3A78E-9CF0-4812-8694-2242CE2AD72D}" type="pres">
      <dgm:prSet presAssocID="{B666578C-3D20-4BF6-B7C6-6FC06ED4C442}" presName="node" presStyleLbl="node1" presStyleIdx="2" presStyleCnt="9">
        <dgm:presLayoutVars>
          <dgm:bulletEnabled val="1"/>
        </dgm:presLayoutVars>
      </dgm:prSet>
      <dgm:spPr/>
    </dgm:pt>
    <dgm:pt modelId="{09FD2994-019D-4F82-9A96-4A701D997303}" type="pres">
      <dgm:prSet presAssocID="{F092B427-AF7F-4598-B2F3-A9F3D25C5D80}" presName="sibTrans" presStyleLbl="sibTrans2D1" presStyleIdx="2" presStyleCnt="8"/>
      <dgm:spPr/>
    </dgm:pt>
    <dgm:pt modelId="{F9145F04-20AD-49CE-A155-8BD966A86C61}" type="pres">
      <dgm:prSet presAssocID="{F092B427-AF7F-4598-B2F3-A9F3D25C5D80}" presName="connectorText" presStyleLbl="sibTrans2D1" presStyleIdx="2" presStyleCnt="8"/>
      <dgm:spPr/>
    </dgm:pt>
    <dgm:pt modelId="{51B4848A-81E1-4CB8-A505-77D5A2D976F6}" type="pres">
      <dgm:prSet presAssocID="{89DCA84B-FE92-4D59-948E-8807C86CA2F5}" presName="node" presStyleLbl="node1" presStyleIdx="3" presStyleCnt="9">
        <dgm:presLayoutVars>
          <dgm:bulletEnabled val="1"/>
        </dgm:presLayoutVars>
      </dgm:prSet>
      <dgm:spPr/>
    </dgm:pt>
    <dgm:pt modelId="{86CA70CE-4E6E-4832-85BF-D8D061AE5013}" type="pres">
      <dgm:prSet presAssocID="{53EEE66C-2746-40A5-9E8A-CAB12A067168}" presName="sibTrans" presStyleLbl="sibTrans2D1" presStyleIdx="3" presStyleCnt="8"/>
      <dgm:spPr/>
    </dgm:pt>
    <dgm:pt modelId="{5B4CA673-F30F-4048-8AB2-534CD8D8C2DE}" type="pres">
      <dgm:prSet presAssocID="{53EEE66C-2746-40A5-9E8A-CAB12A067168}" presName="connectorText" presStyleLbl="sibTrans2D1" presStyleIdx="3" presStyleCnt="8"/>
      <dgm:spPr/>
    </dgm:pt>
    <dgm:pt modelId="{F18508EF-B325-46CE-B4B0-3F64EBF0F407}" type="pres">
      <dgm:prSet presAssocID="{5CE3FBF4-D666-40F1-A006-9870B95F29CA}" presName="node" presStyleLbl="node1" presStyleIdx="4" presStyleCnt="9">
        <dgm:presLayoutVars>
          <dgm:bulletEnabled val="1"/>
        </dgm:presLayoutVars>
      </dgm:prSet>
      <dgm:spPr/>
    </dgm:pt>
    <dgm:pt modelId="{12436C83-BD42-4B33-8B86-9D02A0612505}" type="pres">
      <dgm:prSet presAssocID="{548207FB-D8E3-4DB9-8159-413E73D1C6AE}" presName="sibTrans" presStyleLbl="sibTrans2D1" presStyleIdx="4" presStyleCnt="8"/>
      <dgm:spPr/>
    </dgm:pt>
    <dgm:pt modelId="{2B6760F6-0C6A-44A6-AE6C-6B281E1C1770}" type="pres">
      <dgm:prSet presAssocID="{548207FB-D8E3-4DB9-8159-413E73D1C6AE}" presName="connectorText" presStyleLbl="sibTrans2D1" presStyleIdx="4" presStyleCnt="8"/>
      <dgm:spPr/>
    </dgm:pt>
    <dgm:pt modelId="{C93AECF5-1267-4C95-8754-A1602D0EAB2B}" type="pres">
      <dgm:prSet presAssocID="{50FD5F7D-8114-41BB-B49E-47E485F6C70B}" presName="node" presStyleLbl="node1" presStyleIdx="5" presStyleCnt="9">
        <dgm:presLayoutVars>
          <dgm:bulletEnabled val="1"/>
        </dgm:presLayoutVars>
      </dgm:prSet>
      <dgm:spPr/>
    </dgm:pt>
    <dgm:pt modelId="{E878F333-8819-4CEE-ACB8-1F850C309850}" type="pres">
      <dgm:prSet presAssocID="{A04F8D98-DBCF-4BC4-A4EE-71E0F78524FD}" presName="sibTrans" presStyleLbl="sibTrans2D1" presStyleIdx="5" presStyleCnt="8"/>
      <dgm:spPr/>
    </dgm:pt>
    <dgm:pt modelId="{EC9F2603-B5A3-40B4-9914-5BF2906C7FE0}" type="pres">
      <dgm:prSet presAssocID="{A04F8D98-DBCF-4BC4-A4EE-71E0F78524FD}" presName="connectorText" presStyleLbl="sibTrans2D1" presStyleIdx="5" presStyleCnt="8"/>
      <dgm:spPr/>
    </dgm:pt>
    <dgm:pt modelId="{A9BCEE7B-0FB0-48EB-BF8F-7F2791D78B41}" type="pres">
      <dgm:prSet presAssocID="{ACC8DFC0-FD2A-4F14-B82B-BBBEE0BB1EC4}" presName="node" presStyleLbl="node1" presStyleIdx="6" presStyleCnt="9">
        <dgm:presLayoutVars>
          <dgm:bulletEnabled val="1"/>
        </dgm:presLayoutVars>
      </dgm:prSet>
      <dgm:spPr/>
    </dgm:pt>
    <dgm:pt modelId="{707F765D-8D8E-4011-9973-67B863A9827C}" type="pres">
      <dgm:prSet presAssocID="{E0EB2AD7-D060-4C7A-806E-ED6F27E25F20}" presName="sibTrans" presStyleLbl="sibTrans2D1" presStyleIdx="6" presStyleCnt="8"/>
      <dgm:spPr/>
    </dgm:pt>
    <dgm:pt modelId="{A89979BA-D980-4C80-8C37-0F4CACACD675}" type="pres">
      <dgm:prSet presAssocID="{E0EB2AD7-D060-4C7A-806E-ED6F27E25F20}" presName="connectorText" presStyleLbl="sibTrans2D1" presStyleIdx="6" presStyleCnt="8"/>
      <dgm:spPr/>
    </dgm:pt>
    <dgm:pt modelId="{F22CA137-AEBF-42B7-94DD-212FC9BC6F26}" type="pres">
      <dgm:prSet presAssocID="{211BD9FE-B376-4A95-9E34-CD6F281DC87D}" presName="node" presStyleLbl="node1" presStyleIdx="7" presStyleCnt="9">
        <dgm:presLayoutVars>
          <dgm:bulletEnabled val="1"/>
        </dgm:presLayoutVars>
      </dgm:prSet>
      <dgm:spPr/>
    </dgm:pt>
    <dgm:pt modelId="{B761CBCF-7FDD-4D1C-9741-84EA7A5BC866}" type="pres">
      <dgm:prSet presAssocID="{F4BAD5F2-FABF-42FD-B5B3-606F0BDAB2CE}" presName="sibTrans" presStyleLbl="sibTrans2D1" presStyleIdx="7" presStyleCnt="8"/>
      <dgm:spPr/>
    </dgm:pt>
    <dgm:pt modelId="{73F9D61E-BBD0-45CD-95A9-045DDFC8BC19}" type="pres">
      <dgm:prSet presAssocID="{F4BAD5F2-FABF-42FD-B5B3-606F0BDAB2CE}" presName="connectorText" presStyleLbl="sibTrans2D1" presStyleIdx="7" presStyleCnt="8"/>
      <dgm:spPr/>
    </dgm:pt>
    <dgm:pt modelId="{FCAF73FA-4A28-4419-BAAA-BE8843E2D12F}" type="pres">
      <dgm:prSet presAssocID="{65A6AE19-300F-40F4-ACD7-FDA152BE2F50}" presName="node" presStyleLbl="node1" presStyleIdx="8" presStyleCnt="9">
        <dgm:presLayoutVars>
          <dgm:bulletEnabled val="1"/>
        </dgm:presLayoutVars>
      </dgm:prSet>
      <dgm:spPr/>
    </dgm:pt>
  </dgm:ptLst>
  <dgm:cxnLst>
    <dgm:cxn modelId="{BAAC9B00-FAEF-4228-82C6-CD6ABBB02A63}" type="presOf" srcId="{548207FB-D8E3-4DB9-8159-413E73D1C6AE}" destId="{12436C83-BD42-4B33-8B86-9D02A0612505}" srcOrd="0" destOrd="0" presId="urn:microsoft.com/office/officeart/2005/8/layout/process5"/>
    <dgm:cxn modelId="{75E9EE00-E12D-4A2B-BC77-8691B1922B3B}" type="presOf" srcId="{211BD9FE-B376-4A95-9E34-CD6F281DC87D}" destId="{F22CA137-AEBF-42B7-94DD-212FC9BC6F26}" srcOrd="0" destOrd="0" presId="urn:microsoft.com/office/officeart/2005/8/layout/process5"/>
    <dgm:cxn modelId="{37C6D404-04A1-4FDC-A10B-169B6B810466}" srcId="{2DE8DD11-C152-46DF-88B6-5A276530CC53}" destId="{7F8B1271-792C-40D2-8086-BF40856E7998}" srcOrd="1" destOrd="0" parTransId="{4A074911-135C-4230-9764-9A1F9C01C6BA}" sibTransId="{3DFCB87A-38D9-418B-A344-20087AE9FCAF}"/>
    <dgm:cxn modelId="{8E355411-163E-4104-A5AC-7FB8A34D4CE5}" srcId="{2DE8DD11-C152-46DF-88B6-5A276530CC53}" destId="{587FCCA7-833B-45F4-8A3D-BAEC5A7747A1}" srcOrd="0" destOrd="0" parTransId="{7CB19849-A405-469C-8F5D-E4D021F56725}" sibTransId="{B0FB4FB0-88BF-40AE-9F1A-0152F5BAF770}"/>
    <dgm:cxn modelId="{A0521615-3321-4E69-97DE-CF4DFB03CDA0}" type="presOf" srcId="{ACC8DFC0-FD2A-4F14-B82B-BBBEE0BB1EC4}" destId="{A9BCEE7B-0FB0-48EB-BF8F-7F2791D78B41}" srcOrd="0" destOrd="0" presId="urn:microsoft.com/office/officeart/2005/8/layout/process5"/>
    <dgm:cxn modelId="{25C1CB19-F307-4146-95CD-D3B1E72EDE6A}" srcId="{2DE8DD11-C152-46DF-88B6-5A276530CC53}" destId="{211BD9FE-B376-4A95-9E34-CD6F281DC87D}" srcOrd="7" destOrd="0" parTransId="{DD05049D-2953-47C4-BBFC-20F3AE491839}" sibTransId="{F4BAD5F2-FABF-42FD-B5B3-606F0BDAB2CE}"/>
    <dgm:cxn modelId="{9F4C721D-B30A-47CA-B85F-B82593D83452}" type="presOf" srcId="{89DCA84B-FE92-4D59-948E-8807C86CA2F5}" destId="{51B4848A-81E1-4CB8-A505-77D5A2D976F6}" srcOrd="0" destOrd="0" presId="urn:microsoft.com/office/officeart/2005/8/layout/process5"/>
    <dgm:cxn modelId="{E014B81E-EE3E-4774-90BE-A684296DD0BE}" type="presOf" srcId="{3DFCB87A-38D9-418B-A344-20087AE9FCAF}" destId="{C999DE17-30E2-4EF2-A21D-7576C07C6F49}" srcOrd="1" destOrd="0" presId="urn:microsoft.com/office/officeart/2005/8/layout/process5"/>
    <dgm:cxn modelId="{019C6220-D950-4203-B377-FF20F84E0791}" type="presOf" srcId="{A04F8D98-DBCF-4BC4-A4EE-71E0F78524FD}" destId="{E878F333-8819-4CEE-ACB8-1F850C309850}" srcOrd="0" destOrd="0" presId="urn:microsoft.com/office/officeart/2005/8/layout/process5"/>
    <dgm:cxn modelId="{690D6826-C464-4067-999E-5B9B0F26B281}" type="presOf" srcId="{53EEE66C-2746-40A5-9E8A-CAB12A067168}" destId="{86CA70CE-4E6E-4832-85BF-D8D061AE5013}" srcOrd="0" destOrd="0" presId="urn:microsoft.com/office/officeart/2005/8/layout/process5"/>
    <dgm:cxn modelId="{01C33736-59CA-472E-A468-C10D44A19DB3}" type="presOf" srcId="{2DE8DD11-C152-46DF-88B6-5A276530CC53}" destId="{F4F4B8C4-36ED-4F20-9540-3AE72D7B9493}" srcOrd="0" destOrd="0" presId="urn:microsoft.com/office/officeart/2005/8/layout/process5"/>
    <dgm:cxn modelId="{B08A375D-8996-4A91-B6B8-7F81FA3FF474}" type="presOf" srcId="{F092B427-AF7F-4598-B2F3-A9F3D25C5D80}" destId="{09FD2994-019D-4F82-9A96-4A701D997303}" srcOrd="0" destOrd="0" presId="urn:microsoft.com/office/officeart/2005/8/layout/process5"/>
    <dgm:cxn modelId="{4E0C2663-0495-4C73-9E29-B78AEA8AA15E}" type="presOf" srcId="{A04F8D98-DBCF-4BC4-A4EE-71E0F78524FD}" destId="{EC9F2603-B5A3-40B4-9914-5BF2906C7FE0}" srcOrd="1" destOrd="0" presId="urn:microsoft.com/office/officeart/2005/8/layout/process5"/>
    <dgm:cxn modelId="{11D63247-4728-421A-9001-9D2531663585}" type="presOf" srcId="{B0FB4FB0-88BF-40AE-9F1A-0152F5BAF770}" destId="{1D5A534F-9BC7-4CD0-B490-D42C27174589}" srcOrd="1" destOrd="0" presId="urn:microsoft.com/office/officeart/2005/8/layout/process5"/>
    <dgm:cxn modelId="{909B5748-0CFB-4440-B98A-5B832A83F7A0}" srcId="{2DE8DD11-C152-46DF-88B6-5A276530CC53}" destId="{ACC8DFC0-FD2A-4F14-B82B-BBBEE0BB1EC4}" srcOrd="6" destOrd="0" parTransId="{6BFDCCB3-76B0-4293-8966-2519DADCDB86}" sibTransId="{E0EB2AD7-D060-4C7A-806E-ED6F27E25F20}"/>
    <dgm:cxn modelId="{91EFEB4D-830D-4B9F-B2D3-52A44643F15D}" srcId="{2DE8DD11-C152-46DF-88B6-5A276530CC53}" destId="{50FD5F7D-8114-41BB-B49E-47E485F6C70B}" srcOrd="5" destOrd="0" parTransId="{4857932B-779A-4678-BD3A-574991B29E12}" sibTransId="{A04F8D98-DBCF-4BC4-A4EE-71E0F78524FD}"/>
    <dgm:cxn modelId="{E09F976F-464E-496B-B197-5E3FD552FBEF}" type="presOf" srcId="{B666578C-3D20-4BF6-B7C6-6FC06ED4C442}" destId="{30D3A78E-9CF0-4812-8694-2242CE2AD72D}" srcOrd="0" destOrd="0" presId="urn:microsoft.com/office/officeart/2005/8/layout/process5"/>
    <dgm:cxn modelId="{9B313450-736E-4F8B-A065-0F37BDDB586D}" type="presOf" srcId="{E0EB2AD7-D060-4C7A-806E-ED6F27E25F20}" destId="{707F765D-8D8E-4011-9973-67B863A9827C}" srcOrd="0" destOrd="0" presId="urn:microsoft.com/office/officeart/2005/8/layout/process5"/>
    <dgm:cxn modelId="{278AF27E-0D80-4D63-A07B-81F3CE64DE76}" srcId="{2DE8DD11-C152-46DF-88B6-5A276530CC53}" destId="{5CE3FBF4-D666-40F1-A006-9870B95F29CA}" srcOrd="4" destOrd="0" parTransId="{4E2F599B-744B-4507-898E-B355F364FC4B}" sibTransId="{548207FB-D8E3-4DB9-8159-413E73D1C6AE}"/>
    <dgm:cxn modelId="{E1894680-375B-43C9-AA06-8E3F4F96EF1E}" srcId="{2DE8DD11-C152-46DF-88B6-5A276530CC53}" destId="{89DCA84B-FE92-4D59-948E-8807C86CA2F5}" srcOrd="3" destOrd="0" parTransId="{43A03D4E-2566-4B18-AD92-FBE24A7AB821}" sibTransId="{53EEE66C-2746-40A5-9E8A-CAB12A067168}"/>
    <dgm:cxn modelId="{9EC34183-BB87-4DDB-BF1A-D289931A8FE8}" type="presOf" srcId="{587FCCA7-833B-45F4-8A3D-BAEC5A7747A1}" destId="{362F3457-7787-43A5-968A-8E15EBA4C8D1}" srcOrd="0" destOrd="0" presId="urn:microsoft.com/office/officeart/2005/8/layout/process5"/>
    <dgm:cxn modelId="{85C76A86-B071-42F5-AE63-0FF31E66B395}" srcId="{2DE8DD11-C152-46DF-88B6-5A276530CC53}" destId="{B666578C-3D20-4BF6-B7C6-6FC06ED4C442}" srcOrd="2" destOrd="0" parTransId="{143A9567-B82E-431F-8E7B-6E26458DCD3F}" sibTransId="{F092B427-AF7F-4598-B2F3-A9F3D25C5D80}"/>
    <dgm:cxn modelId="{012DB886-C4CC-4AAB-B8D2-6F94F206AC76}" type="presOf" srcId="{65A6AE19-300F-40F4-ACD7-FDA152BE2F50}" destId="{FCAF73FA-4A28-4419-BAAA-BE8843E2D12F}" srcOrd="0" destOrd="0" presId="urn:microsoft.com/office/officeart/2005/8/layout/process5"/>
    <dgm:cxn modelId="{E9ED268A-C5ED-44E5-AD4E-DEF165EA17C5}" type="presOf" srcId="{5CE3FBF4-D666-40F1-A006-9870B95F29CA}" destId="{F18508EF-B325-46CE-B4B0-3F64EBF0F407}" srcOrd="0" destOrd="0" presId="urn:microsoft.com/office/officeart/2005/8/layout/process5"/>
    <dgm:cxn modelId="{80B0D98A-8143-4F49-A22C-C2512D03B19B}" type="presOf" srcId="{F4BAD5F2-FABF-42FD-B5B3-606F0BDAB2CE}" destId="{73F9D61E-BBD0-45CD-95A9-045DDFC8BC19}" srcOrd="1" destOrd="0" presId="urn:microsoft.com/office/officeart/2005/8/layout/process5"/>
    <dgm:cxn modelId="{213F2698-AC8F-4F0E-B716-02BD355B89EC}" type="presOf" srcId="{3DFCB87A-38D9-418B-A344-20087AE9FCAF}" destId="{8382ADE5-DF22-4E53-96E6-53EFF45BA8AF}" srcOrd="0" destOrd="0" presId="urn:microsoft.com/office/officeart/2005/8/layout/process5"/>
    <dgm:cxn modelId="{0F59E9AA-1CC9-41C1-8FE6-F3F862CD1965}" type="presOf" srcId="{F4BAD5F2-FABF-42FD-B5B3-606F0BDAB2CE}" destId="{B761CBCF-7FDD-4D1C-9741-84EA7A5BC866}" srcOrd="0" destOrd="0" presId="urn:microsoft.com/office/officeart/2005/8/layout/process5"/>
    <dgm:cxn modelId="{1B0DD1AD-5006-4CD3-ABE4-F581C4990B13}" type="presOf" srcId="{7F8B1271-792C-40D2-8086-BF40856E7998}" destId="{1E88CF3E-CAD0-4555-A2D2-7FEC49359CEA}" srcOrd="0" destOrd="0" presId="urn:microsoft.com/office/officeart/2005/8/layout/process5"/>
    <dgm:cxn modelId="{9FFDCCB7-AD0B-432B-A6D2-5D0BC58D5909}" type="presOf" srcId="{F092B427-AF7F-4598-B2F3-A9F3D25C5D80}" destId="{F9145F04-20AD-49CE-A155-8BD966A86C61}" srcOrd="1" destOrd="0" presId="urn:microsoft.com/office/officeart/2005/8/layout/process5"/>
    <dgm:cxn modelId="{9C56F3BE-2604-4571-81AB-51AA336F1842}" type="presOf" srcId="{B0FB4FB0-88BF-40AE-9F1A-0152F5BAF770}" destId="{D35295F2-ECF5-4C05-8D44-7219BAFCA66C}" srcOrd="0" destOrd="0" presId="urn:microsoft.com/office/officeart/2005/8/layout/process5"/>
    <dgm:cxn modelId="{DB6337D0-D89E-4FC2-976A-253B3A056BA2}" type="presOf" srcId="{548207FB-D8E3-4DB9-8159-413E73D1C6AE}" destId="{2B6760F6-0C6A-44A6-AE6C-6B281E1C1770}" srcOrd="1" destOrd="0" presId="urn:microsoft.com/office/officeart/2005/8/layout/process5"/>
    <dgm:cxn modelId="{6D45B8E5-BDA7-41D0-8EC5-410779163426}" srcId="{2DE8DD11-C152-46DF-88B6-5A276530CC53}" destId="{65A6AE19-300F-40F4-ACD7-FDA152BE2F50}" srcOrd="8" destOrd="0" parTransId="{EBAC4EB2-76CF-4217-BC34-AD54A1B17992}" sibTransId="{EE6E9821-93DE-4D10-B36E-51F493EC3F1C}"/>
    <dgm:cxn modelId="{3C6A94EA-E335-4877-A176-75A63CC6BAC7}" type="presOf" srcId="{53EEE66C-2746-40A5-9E8A-CAB12A067168}" destId="{5B4CA673-F30F-4048-8AB2-534CD8D8C2DE}" srcOrd="1" destOrd="0" presId="urn:microsoft.com/office/officeart/2005/8/layout/process5"/>
    <dgm:cxn modelId="{9E9196FD-24A3-4171-AB63-0B2166149418}" type="presOf" srcId="{E0EB2AD7-D060-4C7A-806E-ED6F27E25F20}" destId="{A89979BA-D980-4C80-8C37-0F4CACACD675}" srcOrd="1" destOrd="0" presId="urn:microsoft.com/office/officeart/2005/8/layout/process5"/>
    <dgm:cxn modelId="{B72210FE-CAA3-4315-9412-7A90E6ACBB20}" type="presOf" srcId="{50FD5F7D-8114-41BB-B49E-47E485F6C70B}" destId="{C93AECF5-1267-4C95-8754-A1602D0EAB2B}" srcOrd="0" destOrd="0" presId="urn:microsoft.com/office/officeart/2005/8/layout/process5"/>
    <dgm:cxn modelId="{C220E352-4ADF-4810-916F-DABF084BA657}" type="presParOf" srcId="{F4F4B8C4-36ED-4F20-9540-3AE72D7B9493}" destId="{362F3457-7787-43A5-968A-8E15EBA4C8D1}" srcOrd="0" destOrd="0" presId="urn:microsoft.com/office/officeart/2005/8/layout/process5"/>
    <dgm:cxn modelId="{841CFE78-09D9-42D0-9904-37D6340F91BE}" type="presParOf" srcId="{F4F4B8C4-36ED-4F20-9540-3AE72D7B9493}" destId="{D35295F2-ECF5-4C05-8D44-7219BAFCA66C}" srcOrd="1" destOrd="0" presId="urn:microsoft.com/office/officeart/2005/8/layout/process5"/>
    <dgm:cxn modelId="{4EA6309B-12A9-46D6-A19B-1310B26590FD}" type="presParOf" srcId="{D35295F2-ECF5-4C05-8D44-7219BAFCA66C}" destId="{1D5A534F-9BC7-4CD0-B490-D42C27174589}" srcOrd="0" destOrd="0" presId="urn:microsoft.com/office/officeart/2005/8/layout/process5"/>
    <dgm:cxn modelId="{78459BB8-6474-4C05-B85B-FB0EB66F621D}" type="presParOf" srcId="{F4F4B8C4-36ED-4F20-9540-3AE72D7B9493}" destId="{1E88CF3E-CAD0-4555-A2D2-7FEC49359CEA}" srcOrd="2" destOrd="0" presId="urn:microsoft.com/office/officeart/2005/8/layout/process5"/>
    <dgm:cxn modelId="{63A0416E-B62B-49AC-8A2A-97353F85AD01}" type="presParOf" srcId="{F4F4B8C4-36ED-4F20-9540-3AE72D7B9493}" destId="{8382ADE5-DF22-4E53-96E6-53EFF45BA8AF}" srcOrd="3" destOrd="0" presId="urn:microsoft.com/office/officeart/2005/8/layout/process5"/>
    <dgm:cxn modelId="{867A5AF5-5232-4264-8CD4-7B8143477A7C}" type="presParOf" srcId="{8382ADE5-DF22-4E53-96E6-53EFF45BA8AF}" destId="{C999DE17-30E2-4EF2-A21D-7576C07C6F49}" srcOrd="0" destOrd="0" presId="urn:microsoft.com/office/officeart/2005/8/layout/process5"/>
    <dgm:cxn modelId="{652D3229-0F62-4113-8E8E-C458414E8D48}" type="presParOf" srcId="{F4F4B8C4-36ED-4F20-9540-3AE72D7B9493}" destId="{30D3A78E-9CF0-4812-8694-2242CE2AD72D}" srcOrd="4" destOrd="0" presId="urn:microsoft.com/office/officeart/2005/8/layout/process5"/>
    <dgm:cxn modelId="{B51104FB-CC16-47DF-AFEB-793D97B098F8}" type="presParOf" srcId="{F4F4B8C4-36ED-4F20-9540-3AE72D7B9493}" destId="{09FD2994-019D-4F82-9A96-4A701D997303}" srcOrd="5" destOrd="0" presId="urn:microsoft.com/office/officeart/2005/8/layout/process5"/>
    <dgm:cxn modelId="{1FBF07E1-72F5-4993-9E1D-08F55E5B34A9}" type="presParOf" srcId="{09FD2994-019D-4F82-9A96-4A701D997303}" destId="{F9145F04-20AD-49CE-A155-8BD966A86C61}" srcOrd="0" destOrd="0" presId="urn:microsoft.com/office/officeart/2005/8/layout/process5"/>
    <dgm:cxn modelId="{D2290E04-29CB-4492-8B2B-3841A0DCD027}" type="presParOf" srcId="{F4F4B8C4-36ED-4F20-9540-3AE72D7B9493}" destId="{51B4848A-81E1-4CB8-A505-77D5A2D976F6}" srcOrd="6" destOrd="0" presId="urn:microsoft.com/office/officeart/2005/8/layout/process5"/>
    <dgm:cxn modelId="{73216533-F07F-427E-934B-0F0E36E4DF0B}" type="presParOf" srcId="{F4F4B8C4-36ED-4F20-9540-3AE72D7B9493}" destId="{86CA70CE-4E6E-4832-85BF-D8D061AE5013}" srcOrd="7" destOrd="0" presId="urn:microsoft.com/office/officeart/2005/8/layout/process5"/>
    <dgm:cxn modelId="{F85649F4-8075-41D1-9221-5DC4A5CAD526}" type="presParOf" srcId="{86CA70CE-4E6E-4832-85BF-D8D061AE5013}" destId="{5B4CA673-F30F-4048-8AB2-534CD8D8C2DE}" srcOrd="0" destOrd="0" presId="urn:microsoft.com/office/officeart/2005/8/layout/process5"/>
    <dgm:cxn modelId="{350A8E5E-DDB8-45D3-A892-34EA0FFFD19F}" type="presParOf" srcId="{F4F4B8C4-36ED-4F20-9540-3AE72D7B9493}" destId="{F18508EF-B325-46CE-B4B0-3F64EBF0F407}" srcOrd="8" destOrd="0" presId="urn:microsoft.com/office/officeart/2005/8/layout/process5"/>
    <dgm:cxn modelId="{37A369E1-98F8-4284-BE16-E578A4A3E018}" type="presParOf" srcId="{F4F4B8C4-36ED-4F20-9540-3AE72D7B9493}" destId="{12436C83-BD42-4B33-8B86-9D02A0612505}" srcOrd="9" destOrd="0" presId="urn:microsoft.com/office/officeart/2005/8/layout/process5"/>
    <dgm:cxn modelId="{A198055D-BB9A-415F-A153-311338754D46}" type="presParOf" srcId="{12436C83-BD42-4B33-8B86-9D02A0612505}" destId="{2B6760F6-0C6A-44A6-AE6C-6B281E1C1770}" srcOrd="0" destOrd="0" presId="urn:microsoft.com/office/officeart/2005/8/layout/process5"/>
    <dgm:cxn modelId="{7E7FDF00-5706-42BC-9D61-1963270D37E3}" type="presParOf" srcId="{F4F4B8C4-36ED-4F20-9540-3AE72D7B9493}" destId="{C93AECF5-1267-4C95-8754-A1602D0EAB2B}" srcOrd="10" destOrd="0" presId="urn:microsoft.com/office/officeart/2005/8/layout/process5"/>
    <dgm:cxn modelId="{01CB4D2D-F0D6-41B0-AFFE-A7EF470C72A1}" type="presParOf" srcId="{F4F4B8C4-36ED-4F20-9540-3AE72D7B9493}" destId="{E878F333-8819-4CEE-ACB8-1F850C309850}" srcOrd="11" destOrd="0" presId="urn:microsoft.com/office/officeart/2005/8/layout/process5"/>
    <dgm:cxn modelId="{CA2DAAB6-08D7-4192-8FD8-DE3D56D25E8A}" type="presParOf" srcId="{E878F333-8819-4CEE-ACB8-1F850C309850}" destId="{EC9F2603-B5A3-40B4-9914-5BF2906C7FE0}" srcOrd="0" destOrd="0" presId="urn:microsoft.com/office/officeart/2005/8/layout/process5"/>
    <dgm:cxn modelId="{56C6B54D-ABCB-4B15-A0C2-5F093C4FF1DA}" type="presParOf" srcId="{F4F4B8C4-36ED-4F20-9540-3AE72D7B9493}" destId="{A9BCEE7B-0FB0-48EB-BF8F-7F2791D78B41}" srcOrd="12" destOrd="0" presId="urn:microsoft.com/office/officeart/2005/8/layout/process5"/>
    <dgm:cxn modelId="{4809BD3C-DE7E-4AEC-BE94-E84386ED200B}" type="presParOf" srcId="{F4F4B8C4-36ED-4F20-9540-3AE72D7B9493}" destId="{707F765D-8D8E-4011-9973-67B863A9827C}" srcOrd="13" destOrd="0" presId="urn:microsoft.com/office/officeart/2005/8/layout/process5"/>
    <dgm:cxn modelId="{9725816D-F8B5-4A99-942D-F2C98D36F7BD}" type="presParOf" srcId="{707F765D-8D8E-4011-9973-67B863A9827C}" destId="{A89979BA-D980-4C80-8C37-0F4CACACD675}" srcOrd="0" destOrd="0" presId="urn:microsoft.com/office/officeart/2005/8/layout/process5"/>
    <dgm:cxn modelId="{C71FC8F0-F4C7-4E9E-9FB1-C798323DA564}" type="presParOf" srcId="{F4F4B8C4-36ED-4F20-9540-3AE72D7B9493}" destId="{F22CA137-AEBF-42B7-94DD-212FC9BC6F26}" srcOrd="14" destOrd="0" presId="urn:microsoft.com/office/officeart/2005/8/layout/process5"/>
    <dgm:cxn modelId="{A86C6C48-6E1B-44D4-AF9B-2890181AAC66}" type="presParOf" srcId="{F4F4B8C4-36ED-4F20-9540-3AE72D7B9493}" destId="{B761CBCF-7FDD-4D1C-9741-84EA7A5BC866}" srcOrd="15" destOrd="0" presId="urn:microsoft.com/office/officeart/2005/8/layout/process5"/>
    <dgm:cxn modelId="{E104EA02-8207-4E41-A39D-4B4981034522}" type="presParOf" srcId="{B761CBCF-7FDD-4D1C-9741-84EA7A5BC866}" destId="{73F9D61E-BBD0-45CD-95A9-045DDFC8BC19}" srcOrd="0" destOrd="0" presId="urn:microsoft.com/office/officeart/2005/8/layout/process5"/>
    <dgm:cxn modelId="{B999A359-F21D-4320-9850-CEBA3467A849}" type="presParOf" srcId="{F4F4B8C4-36ED-4F20-9540-3AE72D7B9493}" destId="{FCAF73FA-4A28-4419-BAAA-BE8843E2D12F}" srcOrd="1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F3457-7787-43A5-968A-8E15EBA4C8D1}">
      <dsp:nvSpPr>
        <dsp:cNvPr id="0" name=""/>
        <dsp:cNvSpPr/>
      </dsp:nvSpPr>
      <dsp:spPr>
        <a:xfrm>
          <a:off x="145010"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Исследование и применение технологии кон</a:t>
          </a:r>
          <a:r>
            <a:rPr lang="ru-RU" sz="700" b="0" kern="1200" dirty="0"/>
            <a:t>т</a:t>
          </a:r>
          <a:r>
            <a:rPr lang="ru-RU" sz="700" b="1" kern="1200" dirty="0"/>
            <a:t>ейнеризации</a:t>
          </a:r>
        </a:p>
      </dsp:txBody>
      <dsp:txXfrm>
        <a:off x="161993" y="17942"/>
        <a:ext cx="932449" cy="545883"/>
      </dsp:txXfrm>
    </dsp:sp>
    <dsp:sp modelId="{D35295F2-ECF5-4C05-8D44-7219BAFCA66C}">
      <dsp:nvSpPr>
        <dsp:cNvPr id="0" name=""/>
        <dsp:cNvSpPr/>
      </dsp:nvSpPr>
      <dsp:spPr>
        <a:xfrm>
          <a:off x="1196470"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8982"/>
        <a:ext cx="143416" cy="143802"/>
      </dsp:txXfrm>
    </dsp:sp>
    <dsp:sp modelId="{1E88CF3E-CAD0-4555-A2D2-7FEC49359CEA}">
      <dsp:nvSpPr>
        <dsp:cNvPr id="0" name=""/>
        <dsp:cNvSpPr/>
      </dsp:nvSpPr>
      <dsp:spPr>
        <a:xfrm>
          <a:off x="1497991"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Разработан менеджер на </a:t>
          </a:r>
          <a:r>
            <a:rPr lang="en-US" sz="700" b="1" kern="1200" dirty="0"/>
            <a:t>Unreal Engine 4</a:t>
          </a:r>
          <a:endParaRPr lang="ru-RU" sz="700" b="1" kern="1200" dirty="0"/>
        </a:p>
      </dsp:txBody>
      <dsp:txXfrm>
        <a:off x="1514974" y="17942"/>
        <a:ext cx="932449" cy="545883"/>
      </dsp:txXfrm>
    </dsp:sp>
    <dsp:sp modelId="{8382ADE5-DF22-4E53-96E6-53EFF45BA8AF}">
      <dsp:nvSpPr>
        <dsp:cNvPr id="0" name=""/>
        <dsp:cNvSpPr/>
      </dsp:nvSpPr>
      <dsp:spPr>
        <a:xfrm>
          <a:off x="2549451"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8982"/>
        <a:ext cx="143416" cy="143802"/>
      </dsp:txXfrm>
    </dsp:sp>
    <dsp:sp modelId="{30D3A78E-9CF0-4812-8694-2242CE2AD72D}">
      <dsp:nvSpPr>
        <dsp:cNvPr id="0" name=""/>
        <dsp:cNvSpPr/>
      </dsp:nvSpPr>
      <dsp:spPr>
        <a:xfrm>
          <a:off x="2850973"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Разработка сетевого протокола для обмена информацией между компонентами системы</a:t>
          </a:r>
        </a:p>
      </dsp:txBody>
      <dsp:txXfrm>
        <a:off x="2867956" y="17942"/>
        <a:ext cx="932449" cy="545883"/>
      </dsp:txXfrm>
    </dsp:sp>
    <dsp:sp modelId="{09FD2994-019D-4F82-9A96-4A701D997303}">
      <dsp:nvSpPr>
        <dsp:cNvPr id="0" name=""/>
        <dsp:cNvSpPr/>
      </dsp:nvSpPr>
      <dsp:spPr>
        <a:xfrm rot="5400000">
          <a:off x="3231740" y="648457"/>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3262279" y="665852"/>
        <a:ext cx="143802" cy="143416"/>
      </dsp:txXfrm>
    </dsp:sp>
    <dsp:sp modelId="{51B4848A-81E1-4CB8-A505-77D5A2D976F6}">
      <dsp:nvSpPr>
        <dsp:cNvPr id="0" name=""/>
        <dsp:cNvSpPr/>
      </dsp:nvSpPr>
      <dsp:spPr>
        <a:xfrm>
          <a:off x="2850973"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Разработан менеджер и программа-демон на </a:t>
          </a:r>
          <a:r>
            <a:rPr lang="en-US" sz="700" b="1" kern="1200" dirty="0"/>
            <a:t>C++ </a:t>
          </a:r>
          <a:r>
            <a:rPr lang="en-US" sz="700" b="1" kern="1200" dirty="0" err="1"/>
            <a:t>Boost.Asio</a:t>
          </a:r>
          <a:endParaRPr lang="ru-RU" sz="700" b="1" kern="1200" dirty="0"/>
        </a:p>
      </dsp:txBody>
      <dsp:txXfrm>
        <a:off x="2867956" y="984357"/>
        <a:ext cx="932449" cy="545883"/>
      </dsp:txXfrm>
    </dsp:sp>
    <dsp:sp modelId="{86CA70CE-4E6E-4832-85BF-D8D061AE5013}">
      <dsp:nvSpPr>
        <dsp:cNvPr id="0" name=""/>
        <dsp:cNvSpPr/>
      </dsp:nvSpPr>
      <dsp:spPr>
        <a:xfrm rot="10800000">
          <a:off x="2561048"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2622512" y="1185398"/>
        <a:ext cx="143416" cy="143802"/>
      </dsp:txXfrm>
    </dsp:sp>
    <dsp:sp modelId="{F18508EF-B325-46CE-B4B0-3F64EBF0F407}">
      <dsp:nvSpPr>
        <dsp:cNvPr id="0" name=""/>
        <dsp:cNvSpPr/>
      </dsp:nvSpPr>
      <dsp:spPr>
        <a:xfrm>
          <a:off x="1497991"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через клиент</a:t>
          </a:r>
          <a:r>
            <a:rPr lang="en-US" sz="700" b="1" kern="1200" dirty="0"/>
            <a:t> UE (EOS)</a:t>
          </a:r>
          <a:r>
            <a:rPr lang="ru-RU" sz="700" b="1" kern="1200" dirty="0"/>
            <a:t> на </a:t>
          </a:r>
          <a:r>
            <a:rPr lang="en-US" sz="700" b="1" kern="1200" dirty="0"/>
            <a:t>VPS</a:t>
          </a:r>
          <a:endParaRPr lang="ru-RU" sz="700" b="1" kern="1200" dirty="0"/>
        </a:p>
      </dsp:txBody>
      <dsp:txXfrm>
        <a:off x="1514974" y="984357"/>
        <a:ext cx="932449" cy="545883"/>
      </dsp:txXfrm>
    </dsp:sp>
    <dsp:sp modelId="{12436C83-BD42-4B33-8B86-9D02A0612505}">
      <dsp:nvSpPr>
        <dsp:cNvPr id="0" name=""/>
        <dsp:cNvSpPr/>
      </dsp:nvSpPr>
      <dsp:spPr>
        <a:xfrm rot="10800000">
          <a:off x="1208067"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1269531" y="1185398"/>
        <a:ext cx="143416" cy="143802"/>
      </dsp:txXfrm>
    </dsp:sp>
    <dsp:sp modelId="{C93AECF5-1267-4C95-8754-A1602D0EAB2B}">
      <dsp:nvSpPr>
        <dsp:cNvPr id="0" name=""/>
        <dsp:cNvSpPr/>
      </dsp:nvSpPr>
      <dsp:spPr>
        <a:xfrm>
          <a:off x="145010"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 в автономном режиме</a:t>
          </a:r>
        </a:p>
      </dsp:txBody>
      <dsp:txXfrm>
        <a:off x="161993" y="984357"/>
        <a:ext cx="932449" cy="545883"/>
      </dsp:txXfrm>
    </dsp:sp>
    <dsp:sp modelId="{E878F333-8819-4CEE-ACB8-1F850C309850}">
      <dsp:nvSpPr>
        <dsp:cNvPr id="0" name=""/>
        <dsp:cNvSpPr/>
      </dsp:nvSpPr>
      <dsp:spPr>
        <a:xfrm rot="5400000">
          <a:off x="525778" y="1614873"/>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556317" y="1632268"/>
        <a:ext cx="143802" cy="143416"/>
      </dsp:txXfrm>
    </dsp:sp>
    <dsp:sp modelId="{A9BCEE7B-0FB0-48EB-BF8F-7F2791D78B41}">
      <dsp:nvSpPr>
        <dsp:cNvPr id="0" name=""/>
        <dsp:cNvSpPr/>
      </dsp:nvSpPr>
      <dsp:spPr>
        <a:xfrm>
          <a:off x="145010"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механизма мониторинга через </a:t>
          </a:r>
          <a:r>
            <a:rPr lang="en-US" sz="700" b="1" kern="1200" dirty="0"/>
            <a:t>CLI (C++ </a:t>
          </a:r>
          <a:r>
            <a:rPr lang="ru-RU" sz="700" b="1" kern="1200" dirty="0"/>
            <a:t>и </a:t>
          </a:r>
          <a:r>
            <a:rPr lang="en-US" sz="700" b="1" kern="1200" dirty="0"/>
            <a:t>PDCurses)</a:t>
          </a:r>
          <a:endParaRPr lang="ru-RU" sz="700" b="1" kern="1200" dirty="0"/>
        </a:p>
      </dsp:txBody>
      <dsp:txXfrm>
        <a:off x="161993" y="1950773"/>
        <a:ext cx="932449" cy="545883"/>
      </dsp:txXfrm>
    </dsp:sp>
    <dsp:sp modelId="{707F765D-8D8E-4011-9973-67B863A9827C}">
      <dsp:nvSpPr>
        <dsp:cNvPr id="0" name=""/>
        <dsp:cNvSpPr/>
      </dsp:nvSpPr>
      <dsp:spPr>
        <a:xfrm>
          <a:off x="1196470"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51813"/>
        <a:ext cx="143416" cy="143802"/>
      </dsp:txXfrm>
    </dsp:sp>
    <dsp:sp modelId="{F22CA137-AEBF-42B7-94DD-212FC9BC6F26}">
      <dsp:nvSpPr>
        <dsp:cNvPr id="0" name=""/>
        <dsp:cNvSpPr/>
      </dsp:nvSpPr>
      <dsp:spPr>
        <a:xfrm>
          <a:off x="1497991"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Проведение исследований и улучшений в области сериализации сетевых пакетов</a:t>
          </a:r>
        </a:p>
      </dsp:txBody>
      <dsp:txXfrm>
        <a:off x="1514974" y="1950773"/>
        <a:ext cx="932449" cy="545883"/>
      </dsp:txXfrm>
    </dsp:sp>
    <dsp:sp modelId="{B761CBCF-7FDD-4D1C-9741-84EA7A5BC866}">
      <dsp:nvSpPr>
        <dsp:cNvPr id="0" name=""/>
        <dsp:cNvSpPr/>
      </dsp:nvSpPr>
      <dsp:spPr>
        <a:xfrm>
          <a:off x="2549451"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51813"/>
        <a:ext cx="143416" cy="143802"/>
      </dsp:txXfrm>
    </dsp:sp>
    <dsp:sp modelId="{FCAF73FA-4A28-4419-BAAA-BE8843E2D12F}">
      <dsp:nvSpPr>
        <dsp:cNvPr id="0" name=""/>
        <dsp:cNvSpPr/>
      </dsp:nvSpPr>
      <dsp:spPr>
        <a:xfrm>
          <a:off x="2850973"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Сборка компонентов системы под ОС </a:t>
          </a:r>
          <a:r>
            <a:rPr lang="en-US" sz="700" b="1" kern="1200" dirty="0"/>
            <a:t>Linux-Debian</a:t>
          </a:r>
          <a:r>
            <a:rPr lang="ru-RU" sz="700" b="1" kern="1200" dirty="0"/>
            <a:t> </a:t>
          </a:r>
        </a:p>
      </dsp:txBody>
      <dsp:txXfrm>
        <a:off x="2867956" y="1950773"/>
        <a:ext cx="932449" cy="545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DF72D1E3-4C5F-416B-82F4-05E153DB2B2B}" type="datetimeFigureOut">
              <a:rPr lang="ru-RU" smtClean="0"/>
              <a:t>04.06.2025</a:t>
            </a:fld>
            <a:endParaRPr lang="ru-RU"/>
          </a:p>
        </p:txBody>
      </p:sp>
      <p:sp>
        <p:nvSpPr>
          <p:cNvPr id="4" name="Образ слайда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88284CDB-7C0C-42AA-A512-672142C2910C}" type="slidenum">
              <a:rPr lang="ru-RU" smtClean="0"/>
              <a:t>‹#›</a:t>
            </a:fld>
            <a:endParaRPr lang="ru-RU"/>
          </a:p>
        </p:txBody>
      </p:sp>
    </p:spTree>
    <p:extLst>
      <p:ext uri="{BB962C8B-B14F-4D97-AF65-F5344CB8AC3E}">
        <p14:creationId xmlns:p14="http://schemas.microsoft.com/office/powerpoint/2010/main" val="77794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Здравствуйте, уважаемая комиссия, уважаемые преподаватели! Сегодня я хотел бы представить Вам свою выпускную квалификационную работу.</a:t>
            </a:r>
          </a:p>
        </p:txBody>
      </p:sp>
      <p:sp>
        <p:nvSpPr>
          <p:cNvPr id="4" name="Номер слайда 3"/>
          <p:cNvSpPr>
            <a:spLocks noGrp="1"/>
          </p:cNvSpPr>
          <p:nvPr>
            <p:ph type="sldNum" sz="quarter" idx="5"/>
          </p:nvPr>
        </p:nvSpPr>
        <p:spPr/>
        <p:txBody>
          <a:bodyPr/>
          <a:lstStyle/>
          <a:p>
            <a:fld id="{88284CDB-7C0C-42AA-A512-672142C2910C}" type="slidenum">
              <a:rPr lang="ru-RU" smtClean="0"/>
              <a:t>1</a:t>
            </a:fld>
            <a:endParaRPr lang="ru-RU"/>
          </a:p>
        </p:txBody>
      </p:sp>
    </p:spTree>
    <p:extLst>
      <p:ext uri="{BB962C8B-B14F-4D97-AF65-F5344CB8AC3E}">
        <p14:creationId xmlns:p14="http://schemas.microsoft.com/office/powerpoint/2010/main" val="286405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 пример одного из сетевых пакетов, используемых в системе для передачи информации о состоянии запущенного сервера. Такие пакеты формируется на стране</a:t>
            </a:r>
          </a:p>
          <a:p>
            <a:r>
              <a:rPr lang="en-US" dirty="0"/>
              <a:t>Unreal-</a:t>
            </a:r>
            <a:r>
              <a:rPr lang="ru-RU" dirty="0"/>
              <a:t>сервера и передаются менеджеру для последующей обработки.</a:t>
            </a:r>
          </a:p>
          <a:p>
            <a:r>
              <a:rPr lang="ru-RU" dirty="0"/>
              <a:t>Структура пакета включает в себя ключевые параметры, необходимые для регистрации и мониторинга сервера, такие как тип команды, адрес сервера, уникальный идентификатор, текущее и максимальное количество</a:t>
            </a:r>
          </a:p>
          <a:p>
            <a:r>
              <a:rPr lang="ru-RU" dirty="0"/>
              <a:t>пользователей, текущее состояние матча.</a:t>
            </a:r>
          </a:p>
          <a:p>
            <a:r>
              <a:rPr lang="ru-RU" dirty="0"/>
              <a:t>При реализации было важно оценить, как выбранный способ представления данных при сериализации влияет на объём памяти.</a:t>
            </a:r>
          </a:p>
        </p:txBody>
      </p:sp>
      <p:sp>
        <p:nvSpPr>
          <p:cNvPr id="4" name="Номер слайда 3"/>
          <p:cNvSpPr>
            <a:spLocks noGrp="1"/>
          </p:cNvSpPr>
          <p:nvPr>
            <p:ph type="sldNum" sz="quarter" idx="5"/>
          </p:nvPr>
        </p:nvSpPr>
        <p:spPr/>
        <p:txBody>
          <a:bodyPr/>
          <a:lstStyle/>
          <a:p>
            <a:fld id="{88284CDB-7C0C-42AA-A512-672142C2910C}" type="slidenum">
              <a:rPr lang="ru-RU" smtClean="0"/>
              <a:t>10</a:t>
            </a:fld>
            <a:endParaRPr lang="ru-RU"/>
          </a:p>
        </p:txBody>
      </p:sp>
    </p:spTree>
    <p:extLst>
      <p:ext uri="{BB962C8B-B14F-4D97-AF65-F5344CB8AC3E}">
        <p14:creationId xmlns:p14="http://schemas.microsoft.com/office/powerpoint/2010/main" val="223180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Далее на слайде представлено выполненное сравнение двух видов сериализации.</a:t>
            </a:r>
          </a:p>
          <a:p>
            <a:r>
              <a:rPr lang="ru-RU" dirty="0"/>
              <a:t>Во-первых, сразу можно увидеть, что строковой вид занимает почти в 3 раза больше памяти, чем байтовый</a:t>
            </a:r>
            <a:r>
              <a:rPr lang="en-US" dirty="0"/>
              <a:t>.</a:t>
            </a:r>
            <a:endParaRPr lang="ru-RU" dirty="0"/>
          </a:p>
          <a:p>
            <a:r>
              <a:rPr lang="ru-RU" dirty="0"/>
              <a:t>Во-вторых для реализации строковой сериализации используются такие операции со строками как разделение и поиск, что выполняется значительно дольше, чем копирование байт и операция приведения типа.</a:t>
            </a:r>
            <a:br>
              <a:rPr lang="en-US" dirty="0"/>
            </a:br>
            <a:r>
              <a:rPr lang="ru-RU" dirty="0"/>
              <a:t>В-третьих, стоит учесть, что по </a:t>
            </a:r>
            <a:r>
              <a:rPr lang="en-US" dirty="0"/>
              <a:t>TCP </a:t>
            </a:r>
            <a:r>
              <a:rPr lang="ru-RU" dirty="0"/>
              <a:t>передается поток байт, а не строк. И перевод строк в байты также создает накладные расходы при сериализации.</a:t>
            </a:r>
            <a:br>
              <a:rPr lang="en-US" dirty="0"/>
            </a:br>
            <a:r>
              <a:rPr lang="ru-RU" dirty="0"/>
              <a:t>Следовательно, несмотря на простоту и наглядность строкового метода, было отдано предпочтение байтовому типу сериализации, чем были значительно улучшены технические характеристики программной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11</a:t>
            </a:fld>
            <a:endParaRPr lang="ru-RU"/>
          </a:p>
        </p:txBody>
      </p:sp>
    </p:spTree>
    <p:extLst>
      <p:ext uri="{BB962C8B-B14F-4D97-AF65-F5344CB8AC3E}">
        <p14:creationId xmlns:p14="http://schemas.microsoft.com/office/powerpoint/2010/main" val="229972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 решении поставленной задачи реализации механизма мониторинга возник вопрос о способе отображения информации о состоянии запущенных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слайде представлены два основных варианта реализации пользовательского интерфейса</a:t>
            </a:r>
            <a:r>
              <a:rPr lang="en-US" dirty="0"/>
              <a:t>: </a:t>
            </a:r>
            <a:r>
              <a:rPr lang="ru-RU" dirty="0"/>
              <a:t>консольный и графический. Каждый из них имеет свои преимущества и ограничения.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учётом того, что подобные распределённые вычислительные системы преимущественно запускаются под управлением ОС Linux Debian без графической оболочки, было принято решение реализовать мониторинг через консольный интерфейс. Такой подход не требует наличия оконной среды, потребляет минимальные ресурсы и обеспечивает достаточный уровень информативности для решения поставленной задачи.</a:t>
            </a:r>
            <a:endParaRPr lang="en-US" dirty="0"/>
          </a:p>
        </p:txBody>
      </p:sp>
      <p:sp>
        <p:nvSpPr>
          <p:cNvPr id="4" name="Номер слайда 3"/>
          <p:cNvSpPr>
            <a:spLocks noGrp="1"/>
          </p:cNvSpPr>
          <p:nvPr>
            <p:ph type="sldNum" sz="quarter" idx="5"/>
          </p:nvPr>
        </p:nvSpPr>
        <p:spPr/>
        <p:txBody>
          <a:bodyPr/>
          <a:lstStyle/>
          <a:p>
            <a:fld id="{88284CDB-7C0C-42AA-A512-672142C2910C}" type="slidenum">
              <a:rPr lang="ru-RU" smtClean="0"/>
              <a:t>12</a:t>
            </a:fld>
            <a:endParaRPr lang="ru-RU"/>
          </a:p>
        </p:txBody>
      </p:sp>
    </p:spTree>
    <p:extLst>
      <p:ext uri="{BB962C8B-B14F-4D97-AF65-F5344CB8AC3E}">
        <p14:creationId xmlns:p14="http://schemas.microsoft.com/office/powerpoint/2010/main" val="39139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мной была разработана такая система сетевого мониторинга. </a:t>
            </a:r>
          </a:p>
          <a:p>
            <a:r>
              <a:rPr lang="ru-RU" dirty="0"/>
              <a:t>В результате помимо отображения таблицы были реализованы две важных операции, а именно сортировка и фильтрация. </a:t>
            </a:r>
          </a:p>
          <a:p>
            <a:r>
              <a:rPr lang="ru-RU" dirty="0"/>
              <a:t>Важными параметрами для отображения в программе являются: </a:t>
            </a:r>
            <a:r>
              <a:rPr lang="en-US" dirty="0"/>
              <a:t>uuid (</a:t>
            </a:r>
            <a:r>
              <a:rPr lang="ru-RU" dirty="0"/>
              <a:t>уникальный идентификатор сервера), </a:t>
            </a:r>
            <a:r>
              <a:rPr lang="en-US" dirty="0"/>
              <a:t>IP-</a:t>
            </a:r>
            <a:r>
              <a:rPr lang="ru-RU" dirty="0"/>
              <a:t>адрес, текущее и максимальное возможное количество пользователей, а также текущее состояние матча.</a:t>
            </a:r>
          </a:p>
        </p:txBody>
      </p:sp>
      <p:sp>
        <p:nvSpPr>
          <p:cNvPr id="4" name="Номер слайда 3"/>
          <p:cNvSpPr>
            <a:spLocks noGrp="1"/>
          </p:cNvSpPr>
          <p:nvPr>
            <p:ph type="sldNum" sz="quarter" idx="5"/>
          </p:nvPr>
        </p:nvSpPr>
        <p:spPr/>
        <p:txBody>
          <a:bodyPr/>
          <a:lstStyle/>
          <a:p>
            <a:fld id="{88284CDB-7C0C-42AA-A512-672142C2910C}" type="slidenum">
              <a:rPr lang="ru-RU" smtClean="0"/>
              <a:t>13</a:t>
            </a:fld>
            <a:endParaRPr lang="ru-RU"/>
          </a:p>
        </p:txBody>
      </p:sp>
    </p:spTree>
    <p:extLst>
      <p:ext uri="{BB962C8B-B14F-4D97-AF65-F5344CB8AC3E}">
        <p14:creationId xmlns:p14="http://schemas.microsoft.com/office/powerpoint/2010/main" val="129473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представлены ключевые этапы разработки, в рамках которых приходилось проводить исследование, анализировать альтернативы и принимать архитектурные решения.</a:t>
            </a:r>
          </a:p>
          <a:p>
            <a:r>
              <a:rPr lang="ru-RU" dirty="0"/>
              <a:t>На каждом этапе возникали ограничения, например, избыточная ресурсоёмкость или лишние абстракции. В ответ на эти вызовы были реализованы</a:t>
            </a:r>
          </a:p>
          <a:p>
            <a:r>
              <a:rPr lang="ru-RU" dirty="0"/>
              <a:t>конкретные технические решения, которые принимались с ориентацией на надёжность и минимальные накладные расходы.</a:t>
            </a:r>
          </a:p>
        </p:txBody>
      </p:sp>
      <p:sp>
        <p:nvSpPr>
          <p:cNvPr id="4" name="Номер слайда 3"/>
          <p:cNvSpPr>
            <a:spLocks noGrp="1"/>
          </p:cNvSpPr>
          <p:nvPr>
            <p:ph type="sldNum" sz="quarter" idx="5"/>
          </p:nvPr>
        </p:nvSpPr>
        <p:spPr/>
        <p:txBody>
          <a:bodyPr/>
          <a:lstStyle/>
          <a:p>
            <a:fld id="{88284CDB-7C0C-42AA-A512-672142C2910C}" type="slidenum">
              <a:rPr lang="ru-RU" smtClean="0"/>
              <a:t>14</a:t>
            </a:fld>
            <a:endParaRPr lang="ru-RU"/>
          </a:p>
        </p:txBody>
      </p:sp>
    </p:spTree>
    <p:extLst>
      <p:ext uri="{BB962C8B-B14F-4D97-AF65-F5344CB8AC3E}">
        <p14:creationId xmlns:p14="http://schemas.microsoft.com/office/powerpoint/2010/main" val="242307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продемонстрирована итоговая последовательность этапов разработки распределенной вычислительной системы, где каждое проектное решение основывалось на результатах предыдущего</a:t>
            </a:r>
          </a:p>
          <a:p>
            <a:r>
              <a:rPr lang="ru-RU" dirty="0"/>
              <a:t>и обеспечивало поступательное развитие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15</a:t>
            </a:fld>
            <a:endParaRPr lang="ru-RU"/>
          </a:p>
        </p:txBody>
      </p:sp>
    </p:spTree>
    <p:extLst>
      <p:ext uri="{BB962C8B-B14F-4D97-AF65-F5344CB8AC3E}">
        <p14:creationId xmlns:p14="http://schemas.microsoft.com/office/powerpoint/2010/main" val="277377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Таким образом, в результате выполнения выпускной квалификационной работы было разработана распределенная система автоматизированного запуска и мониторинга выделенных</a:t>
            </a:r>
          </a:p>
          <a:p>
            <a:r>
              <a:rPr lang="ru-RU" dirty="0"/>
              <a:t>серверов на базе </a:t>
            </a:r>
            <a:r>
              <a:rPr lang="en-US" dirty="0"/>
              <a:t>Unreal Engine </a:t>
            </a:r>
            <a:r>
              <a:rPr lang="ru-RU" dirty="0"/>
              <a:t>4. В процессе реализации проекта были приобретены практические навыки в области низкоуровневого сетевого программирования на </a:t>
            </a:r>
            <a:r>
              <a:rPr lang="en-US" dirty="0"/>
              <a:t>C++</a:t>
            </a:r>
            <a:r>
              <a:rPr lang="ru-RU" dirty="0"/>
              <a:t>, а также получен опыт проектирования архитектуры</a:t>
            </a:r>
          </a:p>
          <a:p>
            <a:r>
              <a:rPr lang="ru-RU" dirty="0"/>
              <a:t>распределенных серверных приложений. Полученные знания в дальнейшем будут применены при создании аналогичных систем управления вычислительными процессами в ресурсоограниченной среде.</a:t>
            </a:r>
            <a:br>
              <a:rPr lang="ru-RU" dirty="0"/>
            </a:br>
            <a:br>
              <a:rPr lang="ru-RU" dirty="0"/>
            </a:br>
            <a:r>
              <a:rPr lang="ru-RU" dirty="0"/>
              <a:t>Спасибо за внимание, пожалуйста, Ваши вопросы!</a:t>
            </a:r>
          </a:p>
        </p:txBody>
      </p:sp>
      <p:sp>
        <p:nvSpPr>
          <p:cNvPr id="4" name="Номер слайда 3"/>
          <p:cNvSpPr>
            <a:spLocks noGrp="1"/>
          </p:cNvSpPr>
          <p:nvPr>
            <p:ph type="sldNum" sz="quarter" idx="5"/>
          </p:nvPr>
        </p:nvSpPr>
        <p:spPr/>
        <p:txBody>
          <a:bodyPr/>
          <a:lstStyle/>
          <a:p>
            <a:fld id="{88284CDB-7C0C-42AA-A512-672142C2910C}" type="slidenum">
              <a:rPr lang="ru-RU" smtClean="0"/>
              <a:t>16</a:t>
            </a:fld>
            <a:endParaRPr lang="ru-RU"/>
          </a:p>
        </p:txBody>
      </p:sp>
    </p:spTree>
    <p:extLst>
      <p:ext uri="{BB962C8B-B14F-4D97-AF65-F5344CB8AC3E}">
        <p14:creationId xmlns:p14="http://schemas.microsoft.com/office/powerpoint/2010/main" val="210781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в раздаточном материале Вы можете ознакомиться с используемыми в работе сокращениями и определениями.</a:t>
            </a:r>
          </a:p>
        </p:txBody>
      </p:sp>
      <p:sp>
        <p:nvSpPr>
          <p:cNvPr id="4" name="Номер слайда 3"/>
          <p:cNvSpPr>
            <a:spLocks noGrp="1"/>
          </p:cNvSpPr>
          <p:nvPr>
            <p:ph type="sldNum" sz="quarter" idx="5"/>
          </p:nvPr>
        </p:nvSpPr>
        <p:spPr/>
        <p:txBody>
          <a:bodyPr/>
          <a:lstStyle/>
          <a:p>
            <a:fld id="{88284CDB-7C0C-42AA-A512-672142C2910C}" type="slidenum">
              <a:rPr lang="ru-RU" smtClean="0"/>
              <a:t>2</a:t>
            </a:fld>
            <a:endParaRPr lang="ru-RU"/>
          </a:p>
        </p:txBody>
      </p:sp>
    </p:spTree>
    <p:extLst>
      <p:ext uri="{BB962C8B-B14F-4D97-AF65-F5344CB8AC3E}">
        <p14:creationId xmlns:p14="http://schemas.microsoft.com/office/powerpoint/2010/main" val="99220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современном программном обеспечении одной из ключевых задач становится масштабирование распределённых вычислительных систем. Речь идет о возможности динамически</a:t>
            </a:r>
          </a:p>
          <a:p>
            <a:r>
              <a:rPr lang="ru-RU" dirty="0"/>
              <a:t>менять количество обрабатываемых задач или запросов пользователей за счет развертывания дополнительных вычислительных единиц. Одной из таких задач, требующих масштабирования и</a:t>
            </a:r>
          </a:p>
          <a:p>
            <a:r>
              <a:rPr lang="ru-RU" dirty="0"/>
              <a:t>автоматизации является запуск большого количества выделенных серверов, построенных на базе </a:t>
            </a:r>
            <a:r>
              <a:rPr lang="en-US" dirty="0"/>
              <a:t>Unreal Engine 4. </a:t>
            </a:r>
            <a:r>
              <a:rPr lang="ru-RU" dirty="0"/>
              <a:t>На данном слайде представлены два подхода к масштабированию</a:t>
            </a:r>
            <a:r>
              <a:rPr lang="en-US" dirty="0"/>
              <a:t>: </a:t>
            </a:r>
            <a:r>
              <a:rPr lang="ru-RU" dirty="0"/>
              <a:t>технология контейнеризации</a:t>
            </a:r>
          </a:p>
          <a:p>
            <a:r>
              <a:rPr lang="ru-RU" dirty="0"/>
              <a:t>и нативный запуск процесса. В ходе исследовательской части работы были выявлены недостатки и преимущества каждого из подходов, которые представлены на слайде.</a:t>
            </a:r>
          </a:p>
        </p:txBody>
      </p:sp>
      <p:sp>
        <p:nvSpPr>
          <p:cNvPr id="4" name="Номер слайда 3"/>
          <p:cNvSpPr>
            <a:spLocks noGrp="1"/>
          </p:cNvSpPr>
          <p:nvPr>
            <p:ph type="sldNum" sz="quarter" idx="5"/>
          </p:nvPr>
        </p:nvSpPr>
        <p:spPr/>
        <p:txBody>
          <a:bodyPr/>
          <a:lstStyle/>
          <a:p>
            <a:fld id="{88284CDB-7C0C-42AA-A512-672142C2910C}" type="slidenum">
              <a:rPr lang="ru-RU" smtClean="0"/>
              <a:t>3</a:t>
            </a:fld>
            <a:endParaRPr lang="ru-RU"/>
          </a:p>
        </p:txBody>
      </p:sp>
    </p:spTree>
    <p:extLst>
      <p:ext uri="{BB962C8B-B14F-4D97-AF65-F5344CB8AC3E}">
        <p14:creationId xmlns:p14="http://schemas.microsoft.com/office/powerpoint/2010/main" val="218099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исследовательской</a:t>
            </a:r>
            <a:r>
              <a:rPr lang="en-US" dirty="0"/>
              <a:t> </a:t>
            </a:r>
            <a:r>
              <a:rPr lang="ru-RU" dirty="0"/>
              <a:t>и практической работы мною был рассмотрен и реализован как вариант с использованием технологии контейнеризации (</a:t>
            </a:r>
            <a:r>
              <a:rPr lang="en-US" dirty="0"/>
              <a:t>Docker </a:t>
            </a:r>
            <a:r>
              <a:rPr lang="ru-RU" dirty="0"/>
              <a:t>и </a:t>
            </a:r>
            <a:r>
              <a:rPr lang="en-US" dirty="0"/>
              <a:t>Minikube)</a:t>
            </a:r>
            <a:r>
              <a:rPr lang="ru-RU" dirty="0"/>
              <a:t>, так и вариант с прямым запуском процесса сервера.</a:t>
            </a:r>
          </a:p>
          <a:p>
            <a:r>
              <a:rPr lang="ru-RU" dirty="0"/>
              <a:t>Полученные результаты измерения потребления вычислительных ресурсов и производительности, представленные на слайде, показали, что контейнеризация приводит к избыточным накладным расходом, по сравнении с методом прямого запуска. Таким образом, для достижения более легковесного решения потребовалась разработка собственной системы автоматизированного запуска, основанной на прямом управлении жизненного цикла серверных процессов.</a:t>
            </a:r>
          </a:p>
        </p:txBody>
      </p:sp>
      <p:sp>
        <p:nvSpPr>
          <p:cNvPr id="4" name="Номер слайда 3"/>
          <p:cNvSpPr>
            <a:spLocks noGrp="1"/>
          </p:cNvSpPr>
          <p:nvPr>
            <p:ph type="sldNum" sz="quarter" idx="5"/>
          </p:nvPr>
        </p:nvSpPr>
        <p:spPr/>
        <p:txBody>
          <a:bodyPr/>
          <a:lstStyle/>
          <a:p>
            <a:fld id="{88284CDB-7C0C-42AA-A512-672142C2910C}" type="slidenum">
              <a:rPr lang="ru-RU" smtClean="0"/>
              <a:t>4</a:t>
            </a:fld>
            <a:endParaRPr lang="ru-RU"/>
          </a:p>
        </p:txBody>
      </p:sp>
    </p:spTree>
    <p:extLst>
      <p:ext uri="{BB962C8B-B14F-4D97-AF65-F5344CB8AC3E}">
        <p14:creationId xmlns:p14="http://schemas.microsoft.com/office/powerpoint/2010/main" val="368418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Итого, целью работы является разработка системы, которая позволяла бы в режиме реального времени автоматизировать управление выделенными серверами, а также отслеживать их текущее</a:t>
            </a:r>
          </a:p>
          <a:p>
            <a:r>
              <a:rPr lang="ru-RU" dirty="0"/>
              <a:t>состояние, обеспечивая при этом минимальные накладные расходы.</a:t>
            </a:r>
          </a:p>
          <a:p>
            <a:r>
              <a:rPr lang="ru-RU" dirty="0"/>
              <a:t>Для реализации поставленной цели было необходимо в рамках НИР проанализировать существующие подходы, применяемые при разработке архитектуры распределенных вычислительных систем.</a:t>
            </a:r>
          </a:p>
          <a:p>
            <a:r>
              <a:rPr lang="ru-RU" dirty="0"/>
              <a:t>В рамках практической части необходимо было разработать компоненты системы, реализовать механизм сетевой коммуникации между ними, реализовать механизм мониторинга состояния запущенных серверов,</a:t>
            </a:r>
          </a:p>
          <a:p>
            <a:r>
              <a:rPr lang="ru-RU" dirty="0"/>
              <a:t>и обеспечить корректную работу всех компонентов в среде с ОС Linux.</a:t>
            </a:r>
          </a:p>
        </p:txBody>
      </p:sp>
      <p:sp>
        <p:nvSpPr>
          <p:cNvPr id="4" name="Номер слайда 3"/>
          <p:cNvSpPr>
            <a:spLocks noGrp="1"/>
          </p:cNvSpPr>
          <p:nvPr>
            <p:ph type="sldNum" sz="quarter" idx="5"/>
          </p:nvPr>
        </p:nvSpPr>
        <p:spPr/>
        <p:txBody>
          <a:bodyPr/>
          <a:lstStyle/>
          <a:p>
            <a:fld id="{88284CDB-7C0C-42AA-A512-672142C2910C}" type="slidenum">
              <a:rPr lang="ru-RU" smtClean="0"/>
              <a:t>5</a:t>
            </a:fld>
            <a:endParaRPr lang="ru-RU"/>
          </a:p>
        </p:txBody>
      </p:sp>
    </p:spTree>
    <p:extLst>
      <p:ext uri="{BB962C8B-B14F-4D97-AF65-F5344CB8AC3E}">
        <p14:creationId xmlns:p14="http://schemas.microsoft.com/office/powerpoint/2010/main" val="262086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архитектура разработанной системы. Все компоненты условно разделены на три уровня</a:t>
            </a:r>
            <a:r>
              <a:rPr lang="en-US" dirty="0"/>
              <a:t>:</a:t>
            </a:r>
            <a:r>
              <a:rPr lang="ru-RU" dirty="0"/>
              <a:t> клиентский, управляющий и вычислительный.</a:t>
            </a:r>
          </a:p>
          <a:p>
            <a:r>
              <a:rPr lang="ru-RU" dirty="0"/>
              <a:t>Подобное разделение уровней соответствует архитектурному паттерну </a:t>
            </a:r>
            <a:r>
              <a:rPr lang="ru-RU" i="1" dirty="0" err="1"/>
              <a:t>Master</a:t>
            </a:r>
            <a:r>
              <a:rPr lang="ru-RU" i="1" dirty="0"/>
              <a:t>–</a:t>
            </a:r>
            <a:r>
              <a:rPr lang="ru-RU" i="1" dirty="0" err="1"/>
              <a:t>Worker</a:t>
            </a:r>
            <a:r>
              <a:rPr lang="ru-RU" dirty="0"/>
              <a:t>, описанному в работе</a:t>
            </a:r>
            <a:r>
              <a:rPr lang="en-US" dirty="0"/>
              <a:t> [1].</a:t>
            </a:r>
            <a:endParaRPr lang="ru-RU" dirty="0"/>
          </a:p>
          <a:p>
            <a:r>
              <a:rPr lang="ru-RU" dirty="0"/>
              <a:t>Менеджер серверов – центральный элемент системы, развернутый на управляющем узле. Такой подход позволяет изолировать управляющую логику от вычислительной, что повышает надёжность системы.</a:t>
            </a:r>
          </a:p>
          <a:p>
            <a:r>
              <a:rPr lang="ru-RU" dirty="0"/>
              <a:t>Программа-демон размещается на вычислительном узле, где запускаются процессы выделенных серверов. Такое размещение обеспечивает демону прямой локальный доступ к системным ресурсам и процессам</a:t>
            </a:r>
          </a:p>
          <a:p>
            <a:r>
              <a:rPr lang="ru-RU" dirty="0"/>
              <a:t>посредством системных вызовов.</a:t>
            </a:r>
          </a:p>
          <a:p>
            <a:r>
              <a:rPr lang="ru-RU" dirty="0"/>
              <a:t>Сервер </a:t>
            </a:r>
            <a:r>
              <a:rPr lang="en-US" dirty="0"/>
              <a:t>Unreal Engine – </a:t>
            </a:r>
            <a:r>
              <a:rPr lang="ru-RU" dirty="0"/>
              <a:t>отдельный процесс, обслуживающий подключившихся клиентов в рамках общего виртуального пространства, который необходимо масштабировать.</a:t>
            </a:r>
          </a:p>
        </p:txBody>
      </p:sp>
      <p:sp>
        <p:nvSpPr>
          <p:cNvPr id="4" name="Номер слайда 3"/>
          <p:cNvSpPr>
            <a:spLocks noGrp="1"/>
          </p:cNvSpPr>
          <p:nvPr>
            <p:ph type="sldNum" sz="quarter" idx="5"/>
          </p:nvPr>
        </p:nvSpPr>
        <p:spPr/>
        <p:txBody>
          <a:bodyPr/>
          <a:lstStyle/>
          <a:p>
            <a:fld id="{88284CDB-7C0C-42AA-A512-672142C2910C}" type="slidenum">
              <a:rPr lang="ru-RU" smtClean="0"/>
              <a:t>6</a:t>
            </a:fld>
            <a:endParaRPr lang="ru-RU"/>
          </a:p>
        </p:txBody>
      </p:sp>
    </p:spTree>
    <p:extLst>
      <p:ext uri="{BB962C8B-B14F-4D97-AF65-F5344CB8AC3E}">
        <p14:creationId xmlns:p14="http://schemas.microsoft.com/office/powerpoint/2010/main" val="103222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проектировании механизма сетевого взаимодействия между клиентом и запущенным сервером возник вопрос</a:t>
            </a:r>
            <a:r>
              <a:rPr lang="en-US" dirty="0"/>
              <a:t>: </a:t>
            </a:r>
            <a:r>
              <a:rPr lang="ru-RU" dirty="0"/>
              <a:t>кому сервер должен передавать параметры для подключения – напрямую клиенту (схема в левой части слайда)</a:t>
            </a:r>
          </a:p>
          <a:p>
            <a:r>
              <a:rPr lang="ru-RU" dirty="0"/>
              <a:t>или менеджеру (схема в правой части слайда). Первый вариант потенциально предполагает более надежное решение за счет меньшего количества промежуточных узлов, но снижает прозрачность системы.</a:t>
            </a:r>
          </a:p>
          <a:p>
            <a:r>
              <a:rPr lang="ru-RU" dirty="0"/>
              <a:t>Второй вариант позволяет централизованно контролировать и логировать все этапы взаимодействия узлов и упрощать отладку. Несмотря на наличие дополнительного промежуточного узла, был выбран именно</a:t>
            </a:r>
          </a:p>
          <a:p>
            <a:r>
              <a:rPr lang="ru-RU" dirty="0"/>
              <a:t>второй вариант, как более управляемый с точки зрения выбранной архитектуры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7</a:t>
            </a:fld>
            <a:endParaRPr lang="ru-RU"/>
          </a:p>
        </p:txBody>
      </p:sp>
    </p:spTree>
    <p:extLst>
      <p:ext uri="{BB962C8B-B14F-4D97-AF65-F5344CB8AC3E}">
        <p14:creationId xmlns:p14="http://schemas.microsoft.com/office/powerpoint/2010/main" val="427393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a:t>
            </a:r>
            <a:r>
              <a:rPr lang="en-US" dirty="0"/>
              <a:t>UML-</a:t>
            </a:r>
            <a:r>
              <a:rPr lang="ru-RU" dirty="0"/>
              <a:t>диаграмма последовательности типового сценария использования системы. Пользователь запускает клиентское приложение, авторизуется и инициирует запрос на участие в сессии.</a:t>
            </a:r>
          </a:p>
          <a:p>
            <a:r>
              <a:rPr lang="ru-RU" dirty="0"/>
              <a:t>Менеджер серверов либо направляет клиента на уже активный сервер, либо инициирует запуск нового экземпляра через программу-демон, как показано на слайде.</a:t>
            </a:r>
          </a:p>
          <a:p>
            <a:r>
              <a:rPr lang="ru-RU" dirty="0"/>
              <a:t>После запуска сервер передаёт менеджеру информацию о своём состоянии и сетевых параметрах. Менеджер, в свою очередь, пересылает их клиенту, который подключается к серверу для взаимодействия с другими пользователями в общем виртуальном пространстве.</a:t>
            </a:r>
          </a:p>
        </p:txBody>
      </p:sp>
      <p:sp>
        <p:nvSpPr>
          <p:cNvPr id="4" name="Номер слайда 3"/>
          <p:cNvSpPr>
            <a:spLocks noGrp="1"/>
          </p:cNvSpPr>
          <p:nvPr>
            <p:ph type="sldNum" sz="quarter" idx="5"/>
          </p:nvPr>
        </p:nvSpPr>
        <p:spPr/>
        <p:txBody>
          <a:bodyPr/>
          <a:lstStyle/>
          <a:p>
            <a:fld id="{88284CDB-7C0C-42AA-A512-672142C2910C}" type="slidenum">
              <a:rPr lang="ru-RU" smtClean="0"/>
              <a:t>8</a:t>
            </a:fld>
            <a:endParaRPr lang="ru-RU"/>
          </a:p>
        </p:txBody>
      </p:sp>
    </p:spTree>
    <p:extLst>
      <p:ext uri="{BB962C8B-B14F-4D97-AF65-F5344CB8AC3E}">
        <p14:creationId xmlns:p14="http://schemas.microsoft.com/office/powerpoint/2010/main" val="238099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был разработан сетевой протокол для обмена данными между программами.</a:t>
            </a:r>
          </a:p>
          <a:p>
            <a:r>
              <a:rPr lang="ru-RU" dirty="0"/>
              <a:t>Для этого требовалось провести большой объём исследований, связанных с сетевой разработкой.</a:t>
            </a:r>
          </a:p>
          <a:p>
            <a:endParaRPr lang="ru-RU" dirty="0"/>
          </a:p>
          <a:p>
            <a:r>
              <a:rPr lang="ru-RU" dirty="0"/>
              <a:t>Для корректного сетевого взаимодействия между компонентами системы необходимо было решить задачу сериализации передаваемых данных.</a:t>
            </a:r>
          </a:p>
          <a:p>
            <a:r>
              <a:rPr lang="ru-RU" dirty="0"/>
              <a:t>В рамках разработки мною были реализованы и протестированы два подхода</a:t>
            </a:r>
            <a:r>
              <a:rPr lang="en-US" dirty="0"/>
              <a:t>: </a:t>
            </a:r>
            <a:r>
              <a:rPr lang="ru-RU" dirty="0"/>
              <a:t>строковая и бинарная сериализация.</a:t>
            </a:r>
          </a:p>
          <a:p>
            <a:r>
              <a:rPr lang="ru-RU" dirty="0"/>
              <a:t>Оба способа были интегрированы в систему и подвергнуты сравнительному анализу.</a:t>
            </a:r>
          </a:p>
          <a:p>
            <a:r>
              <a:rPr lang="ru-RU" dirty="0"/>
              <a:t>По результатам анализа были определены преимущества и недостатки каждого из подходов, что легло в основу выбора оптимального варианта для дальнейшей работы</a:t>
            </a:r>
          </a:p>
        </p:txBody>
      </p:sp>
      <p:sp>
        <p:nvSpPr>
          <p:cNvPr id="4" name="Номер слайда 3"/>
          <p:cNvSpPr>
            <a:spLocks noGrp="1"/>
          </p:cNvSpPr>
          <p:nvPr>
            <p:ph type="sldNum" sz="quarter" idx="5"/>
          </p:nvPr>
        </p:nvSpPr>
        <p:spPr/>
        <p:txBody>
          <a:bodyPr/>
          <a:lstStyle/>
          <a:p>
            <a:fld id="{88284CDB-7C0C-42AA-A512-672142C2910C}" type="slidenum">
              <a:rPr lang="ru-RU" smtClean="0"/>
              <a:t>9</a:t>
            </a:fld>
            <a:endParaRPr lang="ru-RU"/>
          </a:p>
        </p:txBody>
      </p:sp>
    </p:spTree>
    <p:extLst>
      <p:ext uri="{BB962C8B-B14F-4D97-AF65-F5344CB8AC3E}">
        <p14:creationId xmlns:p14="http://schemas.microsoft.com/office/powerpoint/2010/main" val="7973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7" name="Holder 7"/>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5" name="Holder 5"/>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4" name="Holder 4"/>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980916" y="978684"/>
            <a:ext cx="1798225" cy="1282739"/>
          </a:xfrm>
          <a:prstGeom prst="rect">
            <a:avLst/>
          </a:prstGeom>
        </p:spPr>
      </p:pic>
      <p:sp>
        <p:nvSpPr>
          <p:cNvPr id="2" name="Holder 2"/>
          <p:cNvSpPr>
            <a:spLocks noGrp="1"/>
          </p:cNvSpPr>
          <p:nvPr>
            <p:ph type="title"/>
          </p:nvPr>
        </p:nvSpPr>
        <p:spPr>
          <a:xfrm>
            <a:off x="203301" y="293457"/>
            <a:ext cx="1334135" cy="191770"/>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57073" y="1023424"/>
            <a:ext cx="4859655" cy="1360170"/>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6/4/2025</a:t>
            </a:fld>
            <a:endParaRPr lang="en-US"/>
          </a:p>
        </p:txBody>
      </p:sp>
      <p:sp>
        <p:nvSpPr>
          <p:cNvPr id="6" name="Holder 6"/>
          <p:cNvSpPr>
            <a:spLocks noGrp="1"/>
          </p:cNvSpPr>
          <p:nvPr>
            <p:ph type="sldNum" sz="quarter" idx="7"/>
          </p:nvPr>
        </p:nvSpPr>
        <p:spPr>
          <a:xfrm>
            <a:off x="5331510" y="2800171"/>
            <a:ext cx="253364" cy="116839"/>
          </a:xfrm>
          <a:prstGeom prst="rect">
            <a:avLst/>
          </a:prstGeom>
        </p:spPr>
        <p:txBody>
          <a:bodyPr wrap="square" lIns="0" tIns="0" rIns="0" bIns="0">
            <a:spAutoFit/>
          </a:bodyPr>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
            <a:ext cx="5760085" cy="3240405"/>
            <a:chOff x="0" y="-17"/>
            <a:chExt cx="5760085" cy="3240405"/>
          </a:xfrm>
        </p:grpSpPr>
        <p:pic>
          <p:nvPicPr>
            <p:cNvPr id="3" name="object 3"/>
            <p:cNvPicPr/>
            <p:nvPr/>
          </p:nvPicPr>
          <p:blipFill>
            <a:blip r:embed="rId3" cstate="print"/>
            <a:stretch>
              <a:fillRect/>
            </a:stretch>
          </p:blipFill>
          <p:spPr>
            <a:xfrm>
              <a:off x="1962023" y="0"/>
              <a:ext cx="3797935" cy="2979162"/>
            </a:xfrm>
            <a:prstGeom prst="rect">
              <a:avLst/>
            </a:prstGeom>
          </p:spPr>
        </p:pic>
        <p:pic>
          <p:nvPicPr>
            <p:cNvPr id="4" name="object 4"/>
            <p:cNvPicPr/>
            <p:nvPr/>
          </p:nvPicPr>
          <p:blipFill>
            <a:blip r:embed="rId4" cstate="print"/>
            <a:stretch>
              <a:fillRect/>
            </a:stretch>
          </p:blipFill>
          <p:spPr>
            <a:xfrm>
              <a:off x="4777763" y="2263271"/>
              <a:ext cx="738286" cy="871174"/>
            </a:xfrm>
            <a:prstGeom prst="rect">
              <a:avLst/>
            </a:prstGeom>
          </p:spPr>
        </p:pic>
        <p:sp>
          <p:nvSpPr>
            <p:cNvPr id="5" name="object 5"/>
            <p:cNvSpPr/>
            <p:nvPr/>
          </p:nvSpPr>
          <p:spPr>
            <a:xfrm>
              <a:off x="0" y="-17"/>
              <a:ext cx="4320540" cy="3240405"/>
            </a:xfrm>
            <a:custGeom>
              <a:avLst/>
              <a:gdLst/>
              <a:ahLst/>
              <a:cxnLst/>
              <a:rect l="l" t="t" r="r" b="b"/>
              <a:pathLst>
                <a:path w="4320540" h="3240405">
                  <a:moveTo>
                    <a:pt x="4320053" y="0"/>
                  </a:moveTo>
                  <a:lnTo>
                    <a:pt x="0" y="0"/>
                  </a:lnTo>
                  <a:lnTo>
                    <a:pt x="0" y="3240041"/>
                  </a:lnTo>
                  <a:lnTo>
                    <a:pt x="3600044" y="3240041"/>
                  </a:lnTo>
                  <a:lnTo>
                    <a:pt x="4320053" y="0"/>
                  </a:lnTo>
                  <a:close/>
                </a:path>
              </a:pathLst>
            </a:custGeom>
            <a:solidFill>
              <a:srgbClr val="FFFFFF"/>
            </a:solidFill>
          </p:spPr>
          <p:txBody>
            <a:bodyPr wrap="square" lIns="0" tIns="0" rIns="0" bIns="0" rtlCol="0"/>
            <a:lstStyle/>
            <a:p>
              <a:endParaRPr/>
            </a:p>
          </p:txBody>
        </p:sp>
        <p:sp>
          <p:nvSpPr>
            <p:cNvPr id="6" name="object 6"/>
            <p:cNvSpPr/>
            <p:nvPr/>
          </p:nvSpPr>
          <p:spPr>
            <a:xfrm>
              <a:off x="3492042" y="-17"/>
              <a:ext cx="828040" cy="3240405"/>
            </a:xfrm>
            <a:custGeom>
              <a:avLst/>
              <a:gdLst/>
              <a:ahLst/>
              <a:cxnLst/>
              <a:rect l="l" t="t" r="r" b="b"/>
              <a:pathLst>
                <a:path w="828039" h="3240405">
                  <a:moveTo>
                    <a:pt x="828011" y="0"/>
                  </a:moveTo>
                  <a:lnTo>
                    <a:pt x="720008" y="0"/>
                  </a:lnTo>
                  <a:lnTo>
                    <a:pt x="0" y="3240041"/>
                  </a:lnTo>
                  <a:lnTo>
                    <a:pt x="108002" y="3240041"/>
                  </a:lnTo>
                  <a:lnTo>
                    <a:pt x="828011" y="0"/>
                  </a:lnTo>
                  <a:close/>
                </a:path>
              </a:pathLst>
            </a:custGeom>
            <a:solidFill>
              <a:srgbClr val="006CDC"/>
            </a:solidFill>
          </p:spPr>
          <p:txBody>
            <a:bodyPr wrap="square" lIns="0" tIns="0" rIns="0" bIns="0" rtlCol="0"/>
            <a:lstStyle/>
            <a:p>
              <a:endParaRPr/>
            </a:p>
          </p:txBody>
        </p:sp>
      </p:grpSp>
      <p:sp>
        <p:nvSpPr>
          <p:cNvPr id="7" name="object 7"/>
          <p:cNvSpPr txBox="1">
            <a:spLocks noGrp="1"/>
          </p:cNvSpPr>
          <p:nvPr>
            <p:ph type="title"/>
          </p:nvPr>
        </p:nvSpPr>
        <p:spPr>
          <a:xfrm>
            <a:off x="207632" y="569323"/>
            <a:ext cx="3646804" cy="162560"/>
          </a:xfrm>
          <a:prstGeom prst="rect">
            <a:avLst/>
          </a:prstGeom>
        </p:spPr>
        <p:txBody>
          <a:bodyPr vert="horz" wrap="square" lIns="0" tIns="12065" rIns="0" bIns="0" rtlCol="0">
            <a:spAutoFit/>
          </a:bodyPr>
          <a:lstStyle/>
          <a:p>
            <a:pPr marL="12700">
              <a:lnSpc>
                <a:spcPct val="100000"/>
              </a:lnSpc>
              <a:spcBef>
                <a:spcPts val="95"/>
              </a:spcBef>
            </a:pPr>
            <a:r>
              <a:rPr sz="900" spc="-55" dirty="0"/>
              <a:t>Московский</a:t>
            </a:r>
            <a:r>
              <a:rPr sz="900" dirty="0"/>
              <a:t> </a:t>
            </a:r>
            <a:r>
              <a:rPr sz="900" spc="-55" dirty="0"/>
              <a:t>государственный</a:t>
            </a:r>
            <a:r>
              <a:rPr sz="900" spc="5" dirty="0"/>
              <a:t> </a:t>
            </a:r>
            <a:r>
              <a:rPr sz="900" spc="-65" dirty="0"/>
              <a:t>технический</a:t>
            </a:r>
            <a:r>
              <a:rPr sz="900" dirty="0"/>
              <a:t> </a:t>
            </a:r>
            <a:r>
              <a:rPr sz="900" spc="-60" dirty="0"/>
              <a:t>университет</a:t>
            </a:r>
            <a:r>
              <a:rPr sz="900" spc="5" dirty="0"/>
              <a:t> </a:t>
            </a:r>
            <a:r>
              <a:rPr sz="900" spc="-50" dirty="0"/>
              <a:t>имени</a:t>
            </a:r>
            <a:r>
              <a:rPr sz="900" dirty="0"/>
              <a:t> </a:t>
            </a:r>
            <a:r>
              <a:rPr sz="900" spc="-120" dirty="0"/>
              <a:t>Н.Э.</a:t>
            </a:r>
            <a:r>
              <a:rPr sz="900" spc="5" dirty="0"/>
              <a:t> </a:t>
            </a:r>
            <a:r>
              <a:rPr sz="900" spc="-20" dirty="0"/>
              <a:t>Баумана</a:t>
            </a:r>
            <a:endParaRPr sz="900"/>
          </a:p>
        </p:txBody>
      </p:sp>
      <p:sp>
        <p:nvSpPr>
          <p:cNvPr id="8" name="object 8"/>
          <p:cNvSpPr txBox="1"/>
          <p:nvPr/>
        </p:nvSpPr>
        <p:spPr>
          <a:xfrm>
            <a:off x="203301" y="867280"/>
            <a:ext cx="3778250" cy="908262"/>
          </a:xfrm>
          <a:prstGeom prst="rect">
            <a:avLst/>
          </a:prstGeom>
        </p:spPr>
        <p:txBody>
          <a:bodyPr vert="horz" wrap="square" lIns="0" tIns="2540" rIns="0" bIns="0" rtlCol="0">
            <a:spAutoFit/>
          </a:bodyPr>
          <a:lstStyle/>
          <a:p>
            <a:pPr marL="16510" marR="5080">
              <a:lnSpc>
                <a:spcPct val="106700"/>
              </a:lnSpc>
              <a:spcBef>
                <a:spcPts val="20"/>
              </a:spcBef>
            </a:pPr>
            <a:r>
              <a:rPr lang="ru-RU" sz="1400" spc="-10" dirty="0">
                <a:latin typeface="Trebuchet MS"/>
                <a:cs typeface="Trebuchet MS"/>
              </a:rPr>
              <a:t>Разработка сетевых методов автоматизированного запуска распределенной системы выделенных серверов </a:t>
            </a:r>
            <a:r>
              <a:rPr lang="en-US" sz="1400" spc="-10" dirty="0">
                <a:latin typeface="Trebuchet MS"/>
                <a:cs typeface="Trebuchet MS"/>
              </a:rPr>
              <a:t>Unreal Engine 4</a:t>
            </a:r>
            <a:endParaRPr lang="ru-RU" sz="1400" dirty="0">
              <a:latin typeface="Trebuchet MS"/>
              <a:cs typeface="Trebuchet MS"/>
            </a:endParaRPr>
          </a:p>
        </p:txBody>
      </p:sp>
      <p:sp>
        <p:nvSpPr>
          <p:cNvPr id="9" name="object 9"/>
          <p:cNvSpPr/>
          <p:nvPr/>
        </p:nvSpPr>
        <p:spPr>
          <a:xfrm>
            <a:off x="135267" y="2302268"/>
            <a:ext cx="3636010" cy="0"/>
          </a:xfrm>
          <a:custGeom>
            <a:avLst/>
            <a:gdLst/>
            <a:ahLst/>
            <a:cxnLst/>
            <a:rect l="l" t="t" r="r" b="b"/>
            <a:pathLst>
              <a:path w="3636010">
                <a:moveTo>
                  <a:pt x="0" y="0"/>
                </a:moveTo>
                <a:lnTo>
                  <a:pt x="3635997" y="0"/>
                </a:lnTo>
              </a:path>
            </a:pathLst>
          </a:custGeom>
          <a:ln w="25304">
            <a:solidFill>
              <a:srgbClr val="006CDC"/>
            </a:solidFill>
          </a:ln>
        </p:spPr>
        <p:txBody>
          <a:bodyPr wrap="square" lIns="0" tIns="0" rIns="0" bIns="0" rtlCol="0"/>
          <a:lstStyle/>
          <a:p>
            <a:endParaRPr/>
          </a:p>
        </p:txBody>
      </p:sp>
      <p:sp>
        <p:nvSpPr>
          <p:cNvPr id="10" name="object 10"/>
          <p:cNvSpPr txBox="1"/>
          <p:nvPr/>
        </p:nvSpPr>
        <p:spPr>
          <a:xfrm>
            <a:off x="203301" y="2421355"/>
            <a:ext cx="3288665" cy="278923"/>
          </a:xfrm>
          <a:prstGeom prst="rect">
            <a:avLst/>
          </a:prstGeom>
        </p:spPr>
        <p:txBody>
          <a:bodyPr vert="horz" wrap="square" lIns="0" tIns="22225" rIns="0" bIns="0" rtlCol="0">
            <a:spAutoFit/>
          </a:bodyPr>
          <a:lstStyle/>
          <a:p>
            <a:pPr marL="12700" marR="5080">
              <a:lnSpc>
                <a:spcPts val="900"/>
              </a:lnSpc>
              <a:spcBef>
                <a:spcPts val="175"/>
              </a:spcBef>
            </a:pPr>
            <a:r>
              <a:rPr sz="1000" spc="-65" dirty="0">
                <a:latin typeface="Trebuchet MS"/>
                <a:cs typeface="Trebuchet MS"/>
              </a:rPr>
              <a:t>Докладчик:</a:t>
            </a:r>
            <a:r>
              <a:rPr sz="1000" spc="10" dirty="0">
                <a:latin typeface="Trebuchet MS"/>
                <a:cs typeface="Trebuchet MS"/>
              </a:rPr>
              <a:t> </a:t>
            </a:r>
            <a:r>
              <a:rPr lang="ru-RU" sz="1000" spc="10" dirty="0">
                <a:latin typeface="Trebuchet MS"/>
                <a:cs typeface="Trebuchet MS"/>
              </a:rPr>
              <a:t>РК6-41М, Боженко Д.В.</a:t>
            </a:r>
          </a:p>
          <a:p>
            <a:pPr marL="12700" marR="5080">
              <a:lnSpc>
                <a:spcPts val="900"/>
              </a:lnSpc>
              <a:spcBef>
                <a:spcPts val="175"/>
              </a:spcBef>
            </a:pPr>
            <a:r>
              <a:rPr sz="1000" spc="-50" dirty="0">
                <a:latin typeface="Trebuchet MS"/>
                <a:cs typeface="Trebuchet MS"/>
              </a:rPr>
              <a:t>Научный</a:t>
            </a:r>
            <a:r>
              <a:rPr sz="1000" spc="20" dirty="0">
                <a:latin typeface="Trebuchet MS"/>
                <a:cs typeface="Trebuchet MS"/>
              </a:rPr>
              <a:t> </a:t>
            </a:r>
            <a:r>
              <a:rPr sz="1000" spc="-60" dirty="0">
                <a:latin typeface="Trebuchet MS"/>
                <a:cs typeface="Trebuchet MS"/>
              </a:rPr>
              <a:t>руководитель:</a:t>
            </a:r>
            <a:r>
              <a:rPr sz="1000" spc="20" dirty="0">
                <a:latin typeface="Trebuchet MS"/>
                <a:cs typeface="Trebuchet MS"/>
              </a:rPr>
              <a:t> </a:t>
            </a:r>
            <a:r>
              <a:rPr lang="ru-RU" sz="1000" spc="-40" dirty="0">
                <a:latin typeface="Trebuchet MS"/>
                <a:cs typeface="Trebuchet MS"/>
              </a:rPr>
              <a:t>Витюков Ф.А.</a:t>
            </a:r>
            <a:endParaRPr sz="1000" dirty="0">
              <a:latin typeface="Trebuchet MS"/>
              <a:cs typeface="Trebuchet M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Пример данных сетевого пакета</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569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10</a:t>
            </a:fld>
            <a:r>
              <a:rPr spc="-35" dirty="0"/>
              <a:t> /</a:t>
            </a:r>
            <a:r>
              <a:rPr spc="-30" dirty="0"/>
              <a:t> </a:t>
            </a:r>
            <a:r>
              <a:rPr spc="-35" dirty="0"/>
              <a:t>1</a:t>
            </a:r>
            <a:r>
              <a:rPr lang="ru-RU" spc="-35" dirty="0"/>
              <a:t>6</a:t>
            </a:r>
            <a:endParaRPr spc="-35" dirty="0"/>
          </a:p>
        </p:txBody>
      </p:sp>
      <p:sp>
        <p:nvSpPr>
          <p:cNvPr id="14" name="TextBox 13">
            <a:extLst>
              <a:ext uri="{FF2B5EF4-FFF2-40B4-BE49-F238E27FC236}">
                <a16:creationId xmlns:a16="http://schemas.microsoft.com/office/drawing/2014/main" id="{276DC3A0-A76E-4C1D-843C-6FA8036BA2F7}"/>
              </a:ext>
            </a:extLst>
          </p:cNvPr>
          <p:cNvSpPr txBox="1"/>
          <p:nvPr/>
        </p:nvSpPr>
        <p:spPr>
          <a:xfrm>
            <a:off x="901700" y="860425"/>
            <a:ext cx="3059841" cy="276999"/>
          </a:xfrm>
          <a:prstGeom prst="rect">
            <a:avLst/>
          </a:prstGeom>
          <a:noFill/>
        </p:spPr>
        <p:txBody>
          <a:bodyPr wrap="square" rtlCol="0">
            <a:spAutoFit/>
          </a:bodyPr>
          <a:lstStyle/>
          <a:p>
            <a:r>
              <a:rPr lang="en-US" sz="600" dirty="0"/>
              <a:t>REGISTER_SERVER,uri=127.0.0.1:7777,uuid=01234567-89ab-cdef-0123-456789abcdef,current_players=10,max_players=20,state=MATCH_IN_PROGRESS</a:t>
            </a:r>
            <a:endParaRPr lang="ru-RU" sz="600" dirty="0"/>
          </a:p>
        </p:txBody>
      </p:sp>
      <p:graphicFrame>
        <p:nvGraphicFramePr>
          <p:cNvPr id="6" name="Таблица 7">
            <a:extLst>
              <a:ext uri="{FF2B5EF4-FFF2-40B4-BE49-F238E27FC236}">
                <a16:creationId xmlns:a16="http://schemas.microsoft.com/office/drawing/2014/main" id="{FFE4407D-0201-4667-AF12-B5E77CB3C694}"/>
              </a:ext>
            </a:extLst>
          </p:cNvPr>
          <p:cNvGraphicFramePr>
            <a:graphicFrameLocks noGrp="1"/>
          </p:cNvGraphicFramePr>
          <p:nvPr>
            <p:extLst>
              <p:ext uri="{D42A27DB-BD31-4B8C-83A1-F6EECF244321}">
                <p14:modId xmlns:p14="http://schemas.microsoft.com/office/powerpoint/2010/main" val="1343050611"/>
              </p:ext>
            </p:extLst>
          </p:nvPr>
        </p:nvGraphicFramePr>
        <p:xfrm>
          <a:off x="960966" y="573008"/>
          <a:ext cx="3843867" cy="2290049"/>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1450436592"/>
                    </a:ext>
                  </a:extLst>
                </a:gridCol>
                <a:gridCol w="1281289">
                  <a:extLst>
                    <a:ext uri="{9D8B030D-6E8A-4147-A177-3AD203B41FA5}">
                      <a16:colId xmlns:a16="http://schemas.microsoft.com/office/drawing/2014/main" val="758598386"/>
                    </a:ext>
                  </a:extLst>
                </a:gridCol>
                <a:gridCol w="1281289">
                  <a:extLst>
                    <a:ext uri="{9D8B030D-6E8A-4147-A177-3AD203B41FA5}">
                      <a16:colId xmlns:a16="http://schemas.microsoft.com/office/drawing/2014/main" val="3356011839"/>
                    </a:ext>
                  </a:extLst>
                </a:gridCol>
              </a:tblGrid>
              <a:tr h="230755">
                <a:tc>
                  <a:txBody>
                    <a:bodyPr/>
                    <a:lstStyle/>
                    <a:p>
                      <a:pPr algn="ctr"/>
                      <a:r>
                        <a:rPr lang="ru-RU" sz="600" dirty="0"/>
                        <a:t>Поле</a:t>
                      </a:r>
                    </a:p>
                  </a:txBody>
                  <a:tcPr/>
                </a:tc>
                <a:tc>
                  <a:txBody>
                    <a:bodyPr/>
                    <a:lstStyle/>
                    <a:p>
                      <a:pPr algn="ctr"/>
                      <a:r>
                        <a:rPr lang="ru-RU" sz="600" dirty="0"/>
                        <a:t>Пример значений</a:t>
                      </a:r>
                    </a:p>
                  </a:txBody>
                  <a:tcPr/>
                </a:tc>
                <a:tc>
                  <a:txBody>
                    <a:bodyPr/>
                    <a:lstStyle/>
                    <a:p>
                      <a:pPr algn="ctr"/>
                      <a:r>
                        <a:rPr lang="ru-RU" sz="600" dirty="0"/>
                        <a:t>Предназначение</a:t>
                      </a:r>
                    </a:p>
                  </a:txBody>
                  <a:tcPr/>
                </a:tc>
                <a:extLst>
                  <a:ext uri="{0D108BD9-81ED-4DB2-BD59-A6C34878D82A}">
                    <a16:rowId xmlns:a16="http://schemas.microsoft.com/office/drawing/2014/main" val="2012369775"/>
                  </a:ext>
                </a:extLst>
              </a:tr>
              <a:tr h="278283">
                <a:tc>
                  <a:txBody>
                    <a:bodyPr/>
                    <a:lstStyle/>
                    <a:p>
                      <a:pPr algn="ctr"/>
                      <a:r>
                        <a:rPr lang="ru-RU" sz="600" i="1" dirty="0"/>
                        <a:t>Тип команды</a:t>
                      </a:r>
                    </a:p>
                  </a:txBody>
                  <a:tcPr/>
                </a:tc>
                <a:tc>
                  <a:txBody>
                    <a:bodyPr/>
                    <a:lstStyle/>
                    <a:p>
                      <a:pPr algn="ctr"/>
                      <a:r>
                        <a:rPr lang="en-US" sz="600" i="1" dirty="0"/>
                        <a:t>REGISTER_SERVER</a:t>
                      </a:r>
                      <a:endParaRPr lang="ru-RU" sz="600" i="1" dirty="0"/>
                    </a:p>
                    <a:p>
                      <a:pPr algn="ctr"/>
                      <a:r>
                        <a:rPr lang="en-US" sz="600" i="1" dirty="0"/>
                        <a:t>UPDATE_SERVER</a:t>
                      </a:r>
                      <a:endParaRPr lang="ru-RU" sz="600" i="1" dirty="0"/>
                    </a:p>
                  </a:txBody>
                  <a:tcPr/>
                </a:tc>
                <a:tc>
                  <a:txBody>
                    <a:bodyPr/>
                    <a:lstStyle/>
                    <a:p>
                      <a:pPr algn="ctr"/>
                      <a:r>
                        <a:rPr lang="ru-RU" sz="600" i="1" dirty="0"/>
                        <a:t>Указывает, для чего предназначен пакет</a:t>
                      </a:r>
                    </a:p>
                  </a:txBody>
                  <a:tcPr/>
                </a:tc>
                <a:extLst>
                  <a:ext uri="{0D108BD9-81ED-4DB2-BD59-A6C34878D82A}">
                    <a16:rowId xmlns:a16="http://schemas.microsoft.com/office/drawing/2014/main" val="1524691531"/>
                  </a:ext>
                </a:extLst>
              </a:tr>
              <a:tr h="278283">
                <a:tc>
                  <a:txBody>
                    <a:bodyPr/>
                    <a:lstStyle/>
                    <a:p>
                      <a:pPr algn="ctr"/>
                      <a:r>
                        <a:rPr lang="ru-RU" sz="600" i="1" dirty="0"/>
                        <a:t>Адрес сервера</a:t>
                      </a:r>
                    </a:p>
                  </a:txBody>
                  <a:tcPr/>
                </a:tc>
                <a:tc>
                  <a:txBody>
                    <a:bodyPr/>
                    <a:lstStyle/>
                    <a:p>
                      <a:pPr algn="ctr"/>
                      <a:r>
                        <a:rPr lang="ru-RU" sz="600" i="1" dirty="0"/>
                        <a:t>192.168.1.12</a:t>
                      </a:r>
                      <a:r>
                        <a:rPr lang="en-US" sz="600" i="1" dirty="0"/>
                        <a:t>:7777</a:t>
                      </a:r>
                    </a:p>
                    <a:p>
                      <a:pPr algn="ctr"/>
                      <a:r>
                        <a:rPr lang="en-US" sz="600" i="1" dirty="0"/>
                        <a:t>192.168.1.12:7779</a:t>
                      </a:r>
                      <a:endParaRPr lang="ru-RU" sz="600" i="1" dirty="0"/>
                    </a:p>
                  </a:txBody>
                  <a:tcPr/>
                </a:tc>
                <a:tc>
                  <a:txBody>
                    <a:bodyPr/>
                    <a:lstStyle/>
                    <a:p>
                      <a:pPr algn="ctr"/>
                      <a:r>
                        <a:rPr lang="ru-RU" sz="600" i="1" dirty="0"/>
                        <a:t>Используется клиентами для подключения</a:t>
                      </a:r>
                    </a:p>
                  </a:txBody>
                  <a:tcPr/>
                </a:tc>
                <a:extLst>
                  <a:ext uri="{0D108BD9-81ED-4DB2-BD59-A6C34878D82A}">
                    <a16:rowId xmlns:a16="http://schemas.microsoft.com/office/drawing/2014/main" val="3991845608"/>
                  </a:ext>
                </a:extLst>
              </a:tr>
              <a:tr h="375682">
                <a:tc>
                  <a:txBody>
                    <a:bodyPr/>
                    <a:lstStyle/>
                    <a:p>
                      <a:pPr algn="ctr"/>
                      <a:r>
                        <a:rPr lang="ru-RU" sz="600" i="1" dirty="0"/>
                        <a:t>Уникальный идентификатор (</a:t>
                      </a:r>
                      <a:r>
                        <a:rPr lang="en-US" sz="600" i="1" dirty="0"/>
                        <a:t>UUID)</a:t>
                      </a:r>
                      <a:endParaRPr lang="ru-RU" sz="600" i="1" dirty="0"/>
                    </a:p>
                  </a:txBody>
                  <a:tcPr/>
                </a:tc>
                <a:tc>
                  <a:txBody>
                    <a:bodyPr/>
                    <a:lstStyle/>
                    <a:p>
                      <a:pPr algn="ctr"/>
                      <a:r>
                        <a:rPr lang="en-US" sz="600" i="1" dirty="0"/>
                        <a:t>01234567-89ab-cdef-0123-456789abcdef</a:t>
                      </a:r>
                      <a:endParaRPr lang="ru-RU" sz="600" i="1" dirty="0"/>
                    </a:p>
                  </a:txBody>
                  <a:tcPr/>
                </a:tc>
                <a:tc>
                  <a:txBody>
                    <a:bodyPr/>
                    <a:lstStyle/>
                    <a:p>
                      <a:pPr algn="ctr"/>
                      <a:r>
                        <a:rPr lang="ru-RU" sz="600" i="1" dirty="0"/>
                        <a:t>Позволяет точно найти нужный сервер в структуре данных</a:t>
                      </a:r>
                    </a:p>
                  </a:txBody>
                  <a:tcPr/>
                </a:tc>
                <a:extLst>
                  <a:ext uri="{0D108BD9-81ED-4DB2-BD59-A6C34878D82A}">
                    <a16:rowId xmlns:a16="http://schemas.microsoft.com/office/drawing/2014/main" val="1800494101"/>
                  </a:ext>
                </a:extLst>
              </a:tr>
              <a:tr h="375682">
                <a:tc>
                  <a:txBody>
                    <a:bodyPr/>
                    <a:lstStyle/>
                    <a:p>
                      <a:pPr algn="ctr"/>
                      <a:r>
                        <a:rPr lang="ru-RU" sz="600" i="1" dirty="0"/>
                        <a:t>Текущее количество пользователей</a:t>
                      </a:r>
                    </a:p>
                  </a:txBody>
                  <a:tcPr/>
                </a:tc>
                <a:tc>
                  <a:txBody>
                    <a:bodyPr/>
                    <a:lstStyle/>
                    <a:p>
                      <a:pPr algn="ctr"/>
                      <a:r>
                        <a:rPr lang="ru-RU" sz="600" i="1" dirty="0"/>
                        <a:t>10</a:t>
                      </a:r>
                      <a:br>
                        <a:rPr lang="en-US" sz="600" i="1" dirty="0"/>
                      </a:br>
                      <a:r>
                        <a:rPr lang="en-US" sz="600" i="1" dirty="0"/>
                        <a:t>20</a:t>
                      </a:r>
                      <a:br>
                        <a:rPr lang="en-US" sz="600" i="1" dirty="0"/>
                      </a:br>
                      <a:r>
                        <a:rPr lang="en-US" sz="600" i="1" dirty="0"/>
                        <a:t>40</a:t>
                      </a:r>
                      <a:endParaRPr lang="ru-RU" sz="600" i="1" dirty="0"/>
                    </a:p>
                  </a:txBody>
                  <a:tcPr/>
                </a:tc>
                <a:tc>
                  <a:txBody>
                    <a:bodyPr/>
                    <a:lstStyle/>
                    <a:p>
                      <a:pPr algn="ctr"/>
                      <a:r>
                        <a:rPr lang="ru-RU" sz="600" i="1" dirty="0"/>
                        <a:t>Необходимо для распределения пользователей по серверам</a:t>
                      </a:r>
                    </a:p>
                  </a:txBody>
                  <a:tcPr/>
                </a:tc>
                <a:extLst>
                  <a:ext uri="{0D108BD9-81ED-4DB2-BD59-A6C34878D82A}">
                    <a16:rowId xmlns:a16="http://schemas.microsoft.com/office/drawing/2014/main" val="1363015470"/>
                  </a:ext>
                </a:extLst>
              </a:tr>
              <a:tr h="375682">
                <a:tc>
                  <a:txBody>
                    <a:bodyPr/>
                    <a:lstStyle/>
                    <a:p>
                      <a:pPr algn="ctr"/>
                      <a:r>
                        <a:rPr lang="ru-RU" sz="600" i="1" dirty="0"/>
                        <a:t>Максимальное количество пользователей</a:t>
                      </a:r>
                    </a:p>
                  </a:txBody>
                  <a:tcPr/>
                </a:tc>
                <a:tc>
                  <a:txBody>
                    <a:bodyPr/>
                    <a:lstStyle/>
                    <a:p>
                      <a:pPr algn="ctr"/>
                      <a:r>
                        <a:rPr lang="ru-RU" sz="600" i="1" dirty="0"/>
                        <a:t>20</a:t>
                      </a:r>
                      <a:br>
                        <a:rPr lang="en-US" sz="600" i="1" dirty="0"/>
                      </a:br>
                      <a:r>
                        <a:rPr lang="en-US" sz="600" i="1" dirty="0"/>
                        <a:t>30</a:t>
                      </a:r>
                      <a:br>
                        <a:rPr lang="en-US" sz="600" i="1" dirty="0"/>
                      </a:br>
                      <a:r>
                        <a:rPr lang="en-US" sz="600" i="1" dirty="0"/>
                        <a:t>100</a:t>
                      </a:r>
                      <a:endParaRPr lang="ru-RU" sz="600" i="1" dirty="0"/>
                    </a:p>
                  </a:txBody>
                  <a:tcPr/>
                </a:tc>
                <a:tc>
                  <a:txBody>
                    <a:bodyPr/>
                    <a:lstStyle/>
                    <a:p>
                      <a:pPr algn="ctr"/>
                      <a:r>
                        <a:rPr lang="ru-RU" sz="600" i="1" dirty="0"/>
                        <a:t>Ограничивает вместимость сервера для распределения нагрузки</a:t>
                      </a:r>
                    </a:p>
                  </a:txBody>
                  <a:tcPr/>
                </a:tc>
                <a:extLst>
                  <a:ext uri="{0D108BD9-81ED-4DB2-BD59-A6C34878D82A}">
                    <a16:rowId xmlns:a16="http://schemas.microsoft.com/office/drawing/2014/main" val="4068118559"/>
                  </a:ext>
                </a:extLst>
              </a:tr>
              <a:tr h="375682">
                <a:tc>
                  <a:txBody>
                    <a:bodyPr/>
                    <a:lstStyle/>
                    <a:p>
                      <a:pPr algn="ctr"/>
                      <a:r>
                        <a:rPr lang="ru-RU" sz="600" i="1" dirty="0"/>
                        <a:t>Состояние матча</a:t>
                      </a:r>
                    </a:p>
                  </a:txBody>
                  <a:tcPr/>
                </a:tc>
                <a:tc>
                  <a:txBody>
                    <a:bodyPr/>
                    <a:lstStyle/>
                    <a:p>
                      <a:pPr algn="ctr"/>
                      <a:r>
                        <a:rPr lang="en-US" sz="600" i="1" dirty="0"/>
                        <a:t>MATCH_IN_PROGRESS;</a:t>
                      </a:r>
                      <a:endParaRPr lang="ru-RU" sz="600" i="1" dirty="0"/>
                    </a:p>
                    <a:p>
                      <a:pPr algn="ctr"/>
                      <a:r>
                        <a:rPr lang="en-US" sz="600" i="1" dirty="0"/>
                        <a:t>LOBBY;</a:t>
                      </a:r>
                      <a:br>
                        <a:rPr lang="en-US" sz="600" i="1" dirty="0"/>
                      </a:br>
                      <a:r>
                        <a:rPr lang="en-US" sz="600" i="1" dirty="0"/>
                        <a:t>MATCH_STARTING;</a:t>
                      </a:r>
                      <a:endParaRPr lang="ru-RU" sz="600" i="1" dirty="0"/>
                    </a:p>
                  </a:txBody>
                  <a:tcPr/>
                </a:tc>
                <a:tc>
                  <a:txBody>
                    <a:bodyPr/>
                    <a:lstStyle/>
                    <a:p>
                      <a:pPr algn="ctr"/>
                      <a:r>
                        <a:rPr lang="ru-RU" sz="600" i="1" dirty="0"/>
                        <a:t>Позволяет определить, на какой сервер можно распределить пользователя</a:t>
                      </a:r>
                    </a:p>
                  </a:txBody>
                  <a:tcPr/>
                </a:tc>
                <a:extLst>
                  <a:ext uri="{0D108BD9-81ED-4DB2-BD59-A6C34878D82A}">
                    <a16:rowId xmlns:a16="http://schemas.microsoft.com/office/drawing/2014/main" val="3730813976"/>
                  </a:ext>
                </a:extLst>
              </a:tr>
            </a:tbl>
          </a:graphicData>
        </a:graphic>
      </p:graphicFrame>
      <p:sp>
        <p:nvSpPr>
          <p:cNvPr id="9" name="TextBox 8">
            <a:extLst>
              <a:ext uri="{FF2B5EF4-FFF2-40B4-BE49-F238E27FC236}">
                <a16:creationId xmlns:a16="http://schemas.microsoft.com/office/drawing/2014/main" id="{8B5F2311-76F3-4274-B50B-A55FB95638D5}"/>
              </a:ext>
            </a:extLst>
          </p:cNvPr>
          <p:cNvSpPr txBox="1"/>
          <p:nvPr/>
        </p:nvSpPr>
        <p:spPr>
          <a:xfrm>
            <a:off x="1252365" y="2935030"/>
            <a:ext cx="3151825" cy="215444"/>
          </a:xfrm>
          <a:prstGeom prst="rect">
            <a:avLst/>
          </a:prstGeom>
          <a:noFill/>
        </p:spPr>
        <p:txBody>
          <a:bodyPr wrap="none" rtlCol="0">
            <a:spAutoFit/>
          </a:bodyPr>
          <a:lstStyle/>
          <a:p>
            <a:pPr algn="ctr"/>
            <a:r>
              <a:rPr lang="ru-RU" sz="800" dirty="0"/>
              <a:t>Таблица 2. Представление структуры одного сетевого пакета</a:t>
            </a:r>
          </a:p>
        </p:txBody>
      </p:sp>
    </p:spTree>
    <p:extLst>
      <p:ext uri="{BB962C8B-B14F-4D97-AF65-F5344CB8AC3E}">
        <p14:creationId xmlns:p14="http://schemas.microsoft.com/office/powerpoint/2010/main" val="174520537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299" y="154913"/>
            <a:ext cx="3249799"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методов сериализации сетевых пакетов </a:t>
            </a:r>
            <a:endParaRPr spc="-25" dirty="0"/>
          </a:p>
          <a:p>
            <a:pPr marL="154305">
              <a:lnSpc>
                <a:spcPts val="1065"/>
              </a:lnSpc>
            </a:pPr>
            <a:r>
              <a:rPr lang="ru-RU" sz="900" spc="-10" dirty="0"/>
              <a:t> Представление в памяти и производительность</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414722" y="300594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11</a:t>
            </a:fld>
            <a:r>
              <a:rPr spc="-35" dirty="0"/>
              <a:t> /</a:t>
            </a:r>
            <a:r>
              <a:rPr spc="-30" dirty="0"/>
              <a:t> </a:t>
            </a:r>
            <a:r>
              <a:rPr spc="-35" dirty="0"/>
              <a:t>1</a:t>
            </a:r>
            <a:r>
              <a:rPr lang="ru-RU" spc="-35" dirty="0"/>
              <a:t>6</a:t>
            </a:r>
            <a:endParaRPr spc="-35" dirty="0"/>
          </a:p>
        </p:txBody>
      </p:sp>
      <p:graphicFrame>
        <p:nvGraphicFramePr>
          <p:cNvPr id="12" name="Таблица 12">
            <a:extLst>
              <a:ext uri="{FF2B5EF4-FFF2-40B4-BE49-F238E27FC236}">
                <a16:creationId xmlns:a16="http://schemas.microsoft.com/office/drawing/2014/main" id="{5E63C27F-3DA8-4F4B-AA6B-10530376B1E5}"/>
              </a:ext>
            </a:extLst>
          </p:cNvPr>
          <p:cNvGraphicFramePr>
            <a:graphicFrameLocks noGrp="1"/>
          </p:cNvGraphicFramePr>
          <p:nvPr>
            <p:extLst>
              <p:ext uri="{D42A27DB-BD31-4B8C-83A1-F6EECF244321}">
                <p14:modId xmlns:p14="http://schemas.microsoft.com/office/powerpoint/2010/main" val="287116494"/>
              </p:ext>
            </p:extLst>
          </p:nvPr>
        </p:nvGraphicFramePr>
        <p:xfrm>
          <a:off x="154011" y="819005"/>
          <a:ext cx="2805089" cy="1665120"/>
        </p:xfrm>
        <a:graphic>
          <a:graphicData uri="http://schemas.openxmlformats.org/drawingml/2006/table">
            <a:tbl>
              <a:tblPr firstRow="1" bandRow="1">
                <a:tableStyleId>{5C22544A-7EE6-4342-B048-85BDC9FD1C3A}</a:tableStyleId>
              </a:tblPr>
              <a:tblGrid>
                <a:gridCol w="1052489">
                  <a:extLst>
                    <a:ext uri="{9D8B030D-6E8A-4147-A177-3AD203B41FA5}">
                      <a16:colId xmlns:a16="http://schemas.microsoft.com/office/drawing/2014/main" val="2318734372"/>
                    </a:ext>
                  </a:extLst>
                </a:gridCol>
                <a:gridCol w="1295399">
                  <a:extLst>
                    <a:ext uri="{9D8B030D-6E8A-4147-A177-3AD203B41FA5}">
                      <a16:colId xmlns:a16="http://schemas.microsoft.com/office/drawing/2014/main" val="3860383443"/>
                    </a:ext>
                  </a:extLst>
                </a:gridCol>
                <a:gridCol w="457201">
                  <a:extLst>
                    <a:ext uri="{9D8B030D-6E8A-4147-A177-3AD203B41FA5}">
                      <a16:colId xmlns:a16="http://schemas.microsoft.com/office/drawing/2014/main" val="746164936"/>
                    </a:ext>
                  </a:extLst>
                </a:gridCol>
              </a:tblGrid>
              <a:tr h="193700">
                <a:tc>
                  <a:txBody>
                    <a:bodyPr/>
                    <a:lstStyle/>
                    <a:p>
                      <a:r>
                        <a:rPr lang="ru-RU" sz="700" dirty="0"/>
                        <a:t>Поле</a:t>
                      </a:r>
                    </a:p>
                  </a:txBody>
                  <a:tcPr/>
                </a:tc>
                <a:tc>
                  <a:txBody>
                    <a:bodyPr/>
                    <a:lstStyle/>
                    <a:p>
                      <a:r>
                        <a:rPr lang="ru-RU" sz="700" dirty="0"/>
                        <a:t>Пример значения</a:t>
                      </a:r>
                    </a:p>
                  </a:txBody>
                  <a:tcPr/>
                </a:tc>
                <a:tc>
                  <a:txBody>
                    <a:bodyPr/>
                    <a:lstStyle/>
                    <a:p>
                      <a:r>
                        <a:rPr lang="ru-RU" sz="700" dirty="0"/>
                        <a:t>Длина</a:t>
                      </a:r>
                    </a:p>
                  </a:txBody>
                  <a:tcPr/>
                </a:tc>
                <a:extLst>
                  <a:ext uri="{0D108BD9-81ED-4DB2-BD59-A6C34878D82A}">
                    <a16:rowId xmlns:a16="http://schemas.microsoft.com/office/drawing/2014/main" val="1627388847"/>
                  </a:ext>
                </a:extLst>
              </a:tr>
              <a:tr h="232440">
                <a:tc>
                  <a:txBody>
                    <a:bodyPr/>
                    <a:lstStyle/>
                    <a:p>
                      <a:r>
                        <a:rPr lang="en-US" sz="700" dirty="0"/>
                        <a:t>command</a:t>
                      </a:r>
                      <a:endParaRPr lang="ru-RU" sz="700" dirty="0"/>
                    </a:p>
                  </a:txBody>
                  <a:tcPr/>
                </a:tc>
                <a:tc>
                  <a:txBody>
                    <a:bodyPr/>
                    <a:lstStyle/>
                    <a:p>
                      <a:r>
                        <a:rPr lang="en-US" sz="700" dirty="0">
                          <a:solidFill>
                            <a:schemeClr val="tx1"/>
                          </a:solidFill>
                        </a:rPr>
                        <a:t>REGISTER_SERVER</a:t>
                      </a:r>
                      <a:endParaRPr lang="ru-RU" sz="700" dirty="0">
                        <a:solidFill>
                          <a:schemeClr val="tx1"/>
                        </a:solidFill>
                      </a:endParaRPr>
                    </a:p>
                  </a:txBody>
                  <a:tcPr/>
                </a:tc>
                <a:tc>
                  <a:txBody>
                    <a:bodyPr/>
                    <a:lstStyle/>
                    <a:p>
                      <a:r>
                        <a:rPr lang="ru-RU" sz="700" dirty="0"/>
                        <a:t>15</a:t>
                      </a:r>
                    </a:p>
                  </a:txBody>
                  <a:tcPr/>
                </a:tc>
                <a:extLst>
                  <a:ext uri="{0D108BD9-81ED-4DB2-BD59-A6C34878D82A}">
                    <a16:rowId xmlns:a16="http://schemas.microsoft.com/office/drawing/2014/main" val="2249046996"/>
                  </a:ext>
                </a:extLst>
              </a:tr>
              <a:tr h="232440">
                <a:tc>
                  <a:txBody>
                    <a:bodyPr/>
                    <a:lstStyle/>
                    <a:p>
                      <a:r>
                        <a:rPr lang="en-US" sz="700" dirty="0"/>
                        <a:t>uri</a:t>
                      </a:r>
                      <a:endParaRPr lang="ru-RU" sz="700" dirty="0"/>
                    </a:p>
                  </a:txBody>
                  <a:tcPr/>
                </a:tc>
                <a:tc>
                  <a:txBody>
                    <a:bodyPr/>
                    <a:lstStyle/>
                    <a:p>
                      <a:r>
                        <a:rPr lang="en-US" sz="700" dirty="0"/>
                        <a:t>127.0.0.1:7777</a:t>
                      </a:r>
                      <a:endParaRPr lang="ru-RU" sz="700" dirty="0"/>
                    </a:p>
                  </a:txBody>
                  <a:tcPr/>
                </a:tc>
                <a:tc>
                  <a:txBody>
                    <a:bodyPr/>
                    <a:lstStyle/>
                    <a:p>
                      <a:r>
                        <a:rPr lang="en-US" sz="700" dirty="0"/>
                        <a:t>1</a:t>
                      </a:r>
                      <a:r>
                        <a:rPr lang="ru-RU" sz="700" dirty="0"/>
                        <a:t>4</a:t>
                      </a:r>
                    </a:p>
                  </a:txBody>
                  <a:tcPr/>
                </a:tc>
                <a:extLst>
                  <a:ext uri="{0D108BD9-81ED-4DB2-BD59-A6C34878D82A}">
                    <a16:rowId xmlns:a16="http://schemas.microsoft.com/office/drawing/2014/main" val="2515359156"/>
                  </a:ext>
                </a:extLst>
              </a:tr>
              <a:tr h="232440">
                <a:tc>
                  <a:txBody>
                    <a:bodyPr/>
                    <a:lstStyle/>
                    <a:p>
                      <a:r>
                        <a:rPr lang="en-US" sz="700" dirty="0"/>
                        <a:t>uuid</a:t>
                      </a:r>
                      <a:endParaRPr lang="ru-RU" sz="700" dirty="0"/>
                    </a:p>
                  </a:txBody>
                  <a:tcPr/>
                </a:tc>
                <a:tc>
                  <a:txBody>
                    <a:bodyPr/>
                    <a:lstStyle/>
                    <a:p>
                      <a:r>
                        <a:rPr lang="en-US" sz="700" dirty="0"/>
                        <a:t>01234567-89ab-cdef-0123-456789abcdef</a:t>
                      </a:r>
                      <a:endParaRPr lang="ru-RU" sz="700" dirty="0"/>
                    </a:p>
                  </a:txBody>
                  <a:tcPr/>
                </a:tc>
                <a:tc>
                  <a:txBody>
                    <a:bodyPr/>
                    <a:lstStyle/>
                    <a:p>
                      <a:r>
                        <a:rPr lang="ru-RU" sz="700" dirty="0"/>
                        <a:t>36</a:t>
                      </a:r>
                    </a:p>
                  </a:txBody>
                  <a:tcPr/>
                </a:tc>
                <a:extLst>
                  <a:ext uri="{0D108BD9-81ED-4DB2-BD59-A6C34878D82A}">
                    <a16:rowId xmlns:a16="http://schemas.microsoft.com/office/drawing/2014/main" val="102398636"/>
                  </a:ext>
                </a:extLst>
              </a:tr>
              <a:tr h="232440">
                <a:tc>
                  <a:txBody>
                    <a:bodyPr/>
                    <a:lstStyle/>
                    <a:p>
                      <a:r>
                        <a:rPr lang="en-US" sz="700" dirty="0" err="1"/>
                        <a:t>current_players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100</a:t>
                      </a:r>
                    </a:p>
                  </a:txBody>
                  <a:tcPr/>
                </a:tc>
                <a:tc>
                  <a:txBody>
                    <a:bodyPr/>
                    <a:lstStyle/>
                    <a:p>
                      <a:r>
                        <a:rPr lang="ru-RU" sz="700" dirty="0"/>
                        <a:t>3</a:t>
                      </a:r>
                    </a:p>
                  </a:txBody>
                  <a:tcPr/>
                </a:tc>
                <a:extLst>
                  <a:ext uri="{0D108BD9-81ED-4DB2-BD59-A6C34878D82A}">
                    <a16:rowId xmlns:a16="http://schemas.microsoft.com/office/drawing/2014/main" val="4269343335"/>
                  </a:ext>
                </a:extLst>
              </a:tr>
              <a:tr h="232440">
                <a:tc>
                  <a:txBody>
                    <a:bodyPr/>
                    <a:lstStyle/>
                    <a:p>
                      <a:r>
                        <a:rPr lang="en-US" sz="700" dirty="0"/>
                        <a:t>max_players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150</a:t>
                      </a:r>
                    </a:p>
                  </a:txBody>
                  <a:tcPr/>
                </a:tc>
                <a:tc>
                  <a:txBody>
                    <a:bodyPr/>
                    <a:lstStyle/>
                    <a:p>
                      <a:r>
                        <a:rPr lang="ru-RU" sz="700" dirty="0"/>
                        <a:t>3</a:t>
                      </a:r>
                    </a:p>
                  </a:txBody>
                  <a:tcPr/>
                </a:tc>
                <a:extLst>
                  <a:ext uri="{0D108BD9-81ED-4DB2-BD59-A6C34878D82A}">
                    <a16:rowId xmlns:a16="http://schemas.microsoft.com/office/drawing/2014/main" val="158425326"/>
                  </a:ext>
                </a:extLst>
              </a:tr>
              <a:tr h="232440">
                <a:tc>
                  <a:txBody>
                    <a:bodyPr/>
                    <a:lstStyle/>
                    <a:p>
                      <a:r>
                        <a:rPr lang="en-US" sz="700" dirty="0"/>
                        <a:t>state</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700" dirty="0">
                          <a:solidFill>
                            <a:schemeClr val="tx1"/>
                          </a:solidFill>
                        </a:rPr>
                        <a:t>MATCH_IN_PROGRESS</a:t>
                      </a:r>
                      <a:endParaRPr lang="ru-RU" sz="700" dirty="0">
                        <a:solidFill>
                          <a:schemeClr val="tx1"/>
                        </a:solidFill>
                      </a:endParaRPr>
                    </a:p>
                  </a:txBody>
                  <a:tcPr/>
                </a:tc>
                <a:tc>
                  <a:txBody>
                    <a:bodyPr/>
                    <a:lstStyle/>
                    <a:p>
                      <a:r>
                        <a:rPr lang="ru-RU" sz="700" dirty="0"/>
                        <a:t>1</a:t>
                      </a:r>
                      <a:r>
                        <a:rPr lang="en-US" sz="700" dirty="0"/>
                        <a:t>7</a:t>
                      </a:r>
                      <a:endParaRPr lang="ru-RU" sz="700" dirty="0"/>
                    </a:p>
                  </a:txBody>
                  <a:tcPr/>
                </a:tc>
                <a:extLst>
                  <a:ext uri="{0D108BD9-81ED-4DB2-BD59-A6C34878D82A}">
                    <a16:rowId xmlns:a16="http://schemas.microsoft.com/office/drawing/2014/main" val="642788839"/>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8D3022-4EBB-4B80-AF71-EF9CC720DFBC}"/>
                  </a:ext>
                </a:extLst>
              </p:cNvPr>
              <p:cNvSpPr txBox="1"/>
              <p:nvPr/>
            </p:nvSpPr>
            <p:spPr>
              <a:xfrm>
                <a:off x="159351" y="2925504"/>
                <a:ext cx="2024080"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строк</m:t>
                          </m:r>
                        </m:sub>
                      </m:sSub>
                      <m:r>
                        <a:rPr lang="ru-RU" sz="700" b="0" i="0" smtClean="0">
                          <a:latin typeface="Cambria Math" panose="02040503050406030204" pitchFamily="18" charset="0"/>
                        </a:rPr>
                        <m:t>=15+14+36+3+3+17=88 байт </m:t>
                      </m:r>
                    </m:oMath>
                  </m:oMathPara>
                </a14:m>
                <a:endParaRPr lang="ru-RU" sz="700" dirty="0"/>
              </a:p>
            </p:txBody>
          </p:sp>
        </mc:Choice>
        <mc:Fallback xmlns="">
          <p:sp>
            <p:nvSpPr>
              <p:cNvPr id="14" name="TextBox 13">
                <a:extLst>
                  <a:ext uri="{FF2B5EF4-FFF2-40B4-BE49-F238E27FC236}">
                    <a16:creationId xmlns:a16="http://schemas.microsoft.com/office/drawing/2014/main" id="{DB8D3022-4EBB-4B80-AF71-EF9CC720DFBC}"/>
                  </a:ext>
                </a:extLst>
              </p:cNvPr>
              <p:cNvSpPr txBox="1">
                <a:spLocks noRot="1" noChangeAspect="1" noMove="1" noResize="1" noEditPoints="1" noAdjustHandles="1" noChangeArrowheads="1" noChangeShapeType="1" noTextEdit="1"/>
              </p:cNvSpPr>
              <p:nvPr/>
            </p:nvSpPr>
            <p:spPr>
              <a:xfrm>
                <a:off x="159351" y="2925504"/>
                <a:ext cx="2024080" cy="209737"/>
              </a:xfrm>
              <a:prstGeom prst="rect">
                <a:avLst/>
              </a:prstGeom>
              <a:blipFill>
                <a:blip r:embed="rId4"/>
                <a:stretch>
                  <a:fillRect/>
                </a:stretch>
              </a:blipFill>
            </p:spPr>
            <p:txBody>
              <a:bodyPr/>
              <a:lstStyle/>
              <a:p>
                <a:r>
                  <a:rPr lang="ru-RU">
                    <a:noFill/>
                  </a:rPr>
                  <a:t> </a:t>
                </a:r>
              </a:p>
            </p:txBody>
          </p:sp>
        </mc:Fallback>
      </mc:AlternateContent>
      <p:sp>
        <p:nvSpPr>
          <p:cNvPr id="18" name="TextBox 17">
            <a:extLst>
              <a:ext uri="{FF2B5EF4-FFF2-40B4-BE49-F238E27FC236}">
                <a16:creationId xmlns:a16="http://schemas.microsoft.com/office/drawing/2014/main" id="{872870DB-5D4E-4D91-9529-5731A0B616DF}"/>
              </a:ext>
            </a:extLst>
          </p:cNvPr>
          <p:cNvSpPr txBox="1"/>
          <p:nvPr/>
        </p:nvSpPr>
        <p:spPr>
          <a:xfrm>
            <a:off x="3373925" y="2330236"/>
            <a:ext cx="2095445" cy="307777"/>
          </a:xfrm>
          <a:prstGeom prst="rect">
            <a:avLst/>
          </a:prstGeom>
          <a:noFill/>
        </p:spPr>
        <p:txBody>
          <a:bodyPr wrap="none" rtlCol="0">
            <a:spAutoFit/>
          </a:bodyPr>
          <a:lstStyle/>
          <a:p>
            <a:pPr algn="ctr"/>
            <a:r>
              <a:rPr lang="ru-RU" sz="700" dirty="0"/>
              <a:t>Рисунок 4. Представление команды в памяти</a:t>
            </a:r>
          </a:p>
          <a:p>
            <a:pPr algn="ctr"/>
            <a:r>
              <a:rPr lang="ru-RU" sz="700" dirty="0"/>
              <a:t>при байтовой сериализации</a:t>
            </a:r>
          </a:p>
        </p:txBody>
      </p:sp>
      <p:sp>
        <p:nvSpPr>
          <p:cNvPr id="20" name="TextBox 19">
            <a:extLst>
              <a:ext uri="{FF2B5EF4-FFF2-40B4-BE49-F238E27FC236}">
                <a16:creationId xmlns:a16="http://schemas.microsoft.com/office/drawing/2014/main" id="{5EF24E99-7E49-4996-B06A-7366557E6526}"/>
              </a:ext>
            </a:extLst>
          </p:cNvPr>
          <p:cNvSpPr txBox="1"/>
          <p:nvPr/>
        </p:nvSpPr>
        <p:spPr>
          <a:xfrm>
            <a:off x="484959" y="2617727"/>
            <a:ext cx="2116285" cy="307777"/>
          </a:xfrm>
          <a:prstGeom prst="rect">
            <a:avLst/>
          </a:prstGeom>
          <a:noFill/>
        </p:spPr>
        <p:txBody>
          <a:bodyPr wrap="none" rtlCol="0">
            <a:spAutoFit/>
          </a:bodyPr>
          <a:lstStyle/>
          <a:p>
            <a:pPr algn="ctr"/>
            <a:r>
              <a:rPr lang="ru-RU" sz="700" dirty="0"/>
              <a:t>Таблица 3. Представление команды в памяти</a:t>
            </a:r>
          </a:p>
          <a:p>
            <a:pPr algn="ctr"/>
            <a:r>
              <a:rPr lang="ru-RU" sz="700" dirty="0"/>
              <a:t>при строковой сериализации</a:t>
            </a:r>
          </a:p>
        </p:txBody>
      </p:sp>
      <p:cxnSp>
        <p:nvCxnSpPr>
          <p:cNvPr id="10" name="Прямая соединительная линия 9">
            <a:extLst>
              <a:ext uri="{FF2B5EF4-FFF2-40B4-BE49-F238E27FC236}">
                <a16:creationId xmlns:a16="http://schemas.microsoft.com/office/drawing/2014/main" id="{10CAC03B-BDD3-43ED-8478-38AD8D784A76}"/>
              </a:ext>
            </a:extLst>
          </p:cNvPr>
          <p:cNvCxnSpPr>
            <a:cxnSpLocks/>
          </p:cNvCxnSpPr>
          <p:nvPr/>
        </p:nvCxnSpPr>
        <p:spPr>
          <a:xfrm>
            <a:off x="3016069" y="629198"/>
            <a:ext cx="0" cy="237250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6FFE46B4-0BD2-4FEC-A39C-E7BA774B45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3039" y="819005"/>
            <a:ext cx="2699112" cy="1546225"/>
          </a:xfrm>
          <a:prstGeom prst="rect">
            <a:avLst/>
          </a:prstGeom>
        </p:spPr>
      </p:pic>
      <p:sp>
        <p:nvSpPr>
          <p:cNvPr id="6" name="TextBox 5">
            <a:extLst>
              <a:ext uri="{FF2B5EF4-FFF2-40B4-BE49-F238E27FC236}">
                <a16:creationId xmlns:a16="http://schemas.microsoft.com/office/drawing/2014/main" id="{FAF7B060-8E9F-45ED-BD9F-F994B19F9710}"/>
              </a:ext>
            </a:extLst>
          </p:cNvPr>
          <p:cNvSpPr txBox="1"/>
          <p:nvPr/>
        </p:nvSpPr>
        <p:spPr>
          <a:xfrm>
            <a:off x="773497" y="571380"/>
            <a:ext cx="1539204" cy="230832"/>
          </a:xfrm>
          <a:prstGeom prst="rect">
            <a:avLst/>
          </a:prstGeom>
          <a:noFill/>
        </p:spPr>
        <p:txBody>
          <a:bodyPr wrap="none" rtlCol="0">
            <a:spAutoFit/>
          </a:bodyPr>
          <a:lstStyle/>
          <a:p>
            <a:r>
              <a:rPr lang="ru-RU" sz="900" dirty="0"/>
              <a:t>Строковая сериализация</a:t>
            </a:r>
          </a:p>
        </p:txBody>
      </p:sp>
      <p:sp>
        <p:nvSpPr>
          <p:cNvPr id="16" name="TextBox 15">
            <a:extLst>
              <a:ext uri="{FF2B5EF4-FFF2-40B4-BE49-F238E27FC236}">
                <a16:creationId xmlns:a16="http://schemas.microsoft.com/office/drawing/2014/main" id="{3B16ADA0-D5D9-424A-83B4-76E2B47B000F}"/>
              </a:ext>
            </a:extLst>
          </p:cNvPr>
          <p:cNvSpPr txBox="1"/>
          <p:nvPr/>
        </p:nvSpPr>
        <p:spPr>
          <a:xfrm>
            <a:off x="3643067" y="566508"/>
            <a:ext cx="1479892" cy="230832"/>
          </a:xfrm>
          <a:prstGeom prst="rect">
            <a:avLst/>
          </a:prstGeom>
          <a:noFill/>
        </p:spPr>
        <p:txBody>
          <a:bodyPr wrap="none" rtlCol="0">
            <a:spAutoFit/>
          </a:bodyPr>
          <a:lstStyle/>
          <a:p>
            <a:r>
              <a:rPr lang="ru-RU" sz="900" dirty="0"/>
              <a:t>Байтовая сериализация</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2568B7F-03B2-4CE9-8528-1D5B17EF1B60}"/>
                  </a:ext>
                </a:extLst>
              </p:cNvPr>
              <p:cNvSpPr txBox="1"/>
              <p:nvPr/>
            </p:nvSpPr>
            <p:spPr>
              <a:xfrm>
                <a:off x="3016069" y="2644442"/>
                <a:ext cx="2180789"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бинар</m:t>
                          </m:r>
                        </m:sub>
                      </m:sSub>
                      <m:r>
                        <a:rPr lang="ru-RU" sz="700" b="0" i="1" smtClean="0">
                          <a:latin typeface="Cambria Math" panose="02040503050406030204" pitchFamily="18" charset="0"/>
                        </a:rPr>
                        <m:t>=1+2+4+2+16+2+2+1=30 байт</m:t>
                      </m:r>
                    </m:oMath>
                  </m:oMathPara>
                </a14:m>
                <a:endParaRPr lang="ru-RU" sz="700" dirty="0"/>
              </a:p>
            </p:txBody>
          </p:sp>
        </mc:Choice>
        <mc:Fallback>
          <p:sp>
            <p:nvSpPr>
              <p:cNvPr id="17" name="TextBox 16">
                <a:extLst>
                  <a:ext uri="{FF2B5EF4-FFF2-40B4-BE49-F238E27FC236}">
                    <a16:creationId xmlns:a16="http://schemas.microsoft.com/office/drawing/2014/main" id="{B2568B7F-03B2-4CE9-8528-1D5B17EF1B60}"/>
                  </a:ext>
                </a:extLst>
              </p:cNvPr>
              <p:cNvSpPr txBox="1">
                <a:spLocks noRot="1" noChangeAspect="1" noMove="1" noResize="1" noEditPoints="1" noAdjustHandles="1" noChangeArrowheads="1" noChangeShapeType="1" noTextEdit="1"/>
              </p:cNvSpPr>
              <p:nvPr/>
            </p:nvSpPr>
            <p:spPr>
              <a:xfrm>
                <a:off x="3016069" y="2644442"/>
                <a:ext cx="2180789" cy="20973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52D2500-282B-4900-8E07-A4F320B17395}"/>
                  </a:ext>
                </a:extLst>
              </p:cNvPr>
              <p:cNvSpPr txBox="1"/>
              <p:nvPr/>
            </p:nvSpPr>
            <p:spPr>
              <a:xfrm>
                <a:off x="3124045" y="2876413"/>
                <a:ext cx="2456313" cy="291747"/>
              </a:xfrm>
              <a:prstGeom prst="rect">
                <a:avLst/>
              </a:prstGeom>
              <a:noFill/>
            </p:spPr>
            <p:txBody>
              <a:bodyPr wrap="none" lIns="0" tIns="0" rIns="0" bIns="0" rtlCol="0">
                <a:spAutoFit/>
              </a:bodyPr>
              <a:lstStyle/>
              <a:p>
                <a:pPr/>
                <a14:m>
                  <m:oMath xmlns:m="http://schemas.openxmlformats.org/officeDocument/2006/math">
                    <m:r>
                      <a:rPr lang="ru-RU" sz="700" i="1" smtClean="0">
                        <a:latin typeface="Cambria Math" panose="02040503050406030204" pitchFamily="18" charset="0"/>
                        <a:ea typeface="Cambria Math" panose="02040503050406030204" pitchFamily="18" charset="0"/>
                      </a:rPr>
                      <m:t>𝜂</m:t>
                    </m:r>
                    <m:r>
                      <a:rPr lang="en-US" sz="700" b="0" i="1" smtClean="0">
                        <a:latin typeface="Cambria Math" panose="02040503050406030204" pitchFamily="18" charset="0"/>
                        <a:ea typeface="Cambria Math" panose="02040503050406030204" pitchFamily="18" charset="0"/>
                      </a:rPr>
                      <m:t>=</m:t>
                    </m:r>
                    <m:f>
                      <m:fPr>
                        <m:ctrlPr>
                          <a:rPr lang="en-US" sz="700" b="0" i="1" smtClean="0">
                            <a:latin typeface="Cambria Math" panose="02040503050406030204" pitchFamily="18" charset="0"/>
                            <a:ea typeface="Cambria Math" panose="02040503050406030204" pitchFamily="18" charset="0"/>
                          </a:rPr>
                        </m:ctrlPr>
                      </m:fPr>
                      <m:num>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r>
                          <a:rPr lang="ru-RU" sz="700" b="0" i="1" smtClean="0">
                            <a:latin typeface="Cambria Math" panose="02040503050406030204" pitchFamily="18" charset="0"/>
                            <a:ea typeface="Cambria Math" panose="02040503050406030204" pitchFamily="18" charset="0"/>
                          </a:rPr>
                          <m:t>−</m:t>
                        </m:r>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бинар</m:t>
                            </m:r>
                          </m:sub>
                        </m:sSub>
                      </m:num>
                      <m:den>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den>
                    </m:f>
                    <m:r>
                      <a:rPr lang="ru-RU" sz="700" b="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100%≈</m:t>
                    </m:r>
                    <m:r>
                      <a:rPr lang="ru-RU" sz="700" b="0" i="1" smtClean="0">
                        <a:latin typeface="Cambria Math" panose="02040503050406030204" pitchFamily="18" charset="0"/>
                        <a:ea typeface="Cambria Math" panose="02040503050406030204" pitchFamily="18" charset="0"/>
                      </a:rPr>
                      <m:t>66%</m:t>
                    </m:r>
                  </m:oMath>
                </a14:m>
                <a:r>
                  <a:rPr lang="ru-RU" sz="700" dirty="0"/>
                  <a:t> - экономия в объёме сетевого</a:t>
                </a:r>
              </a:p>
              <a:p>
                <a:pPr/>
                <a:r>
                  <a:rPr lang="ru-RU" sz="700" dirty="0"/>
                  <a:t> трафика после уменьшения размера сетевых пакетов</a:t>
                </a:r>
              </a:p>
            </p:txBody>
          </p:sp>
        </mc:Choice>
        <mc:Fallback>
          <p:sp>
            <p:nvSpPr>
              <p:cNvPr id="8" name="TextBox 7">
                <a:extLst>
                  <a:ext uri="{FF2B5EF4-FFF2-40B4-BE49-F238E27FC236}">
                    <a16:creationId xmlns:a16="http://schemas.microsoft.com/office/drawing/2014/main" id="{752D2500-282B-4900-8E07-A4F320B17395}"/>
                  </a:ext>
                </a:extLst>
              </p:cNvPr>
              <p:cNvSpPr txBox="1">
                <a:spLocks noRot="1" noChangeAspect="1" noMove="1" noResize="1" noEditPoints="1" noAdjustHandles="1" noChangeArrowheads="1" noChangeShapeType="1" noTextEdit="1"/>
              </p:cNvSpPr>
              <p:nvPr/>
            </p:nvSpPr>
            <p:spPr>
              <a:xfrm>
                <a:off x="3124045" y="2876413"/>
                <a:ext cx="2456313" cy="291747"/>
              </a:xfrm>
              <a:prstGeom prst="rect">
                <a:avLst/>
              </a:prstGeom>
              <a:blipFill>
                <a:blip r:embed="rId7"/>
                <a:stretch>
                  <a:fillRect l="-1241" t="-2083" r="-1737" b="-16667"/>
                </a:stretch>
              </a:blipFill>
            </p:spPr>
            <p:txBody>
              <a:bodyPr/>
              <a:lstStyle/>
              <a:p>
                <a:r>
                  <a:rPr lang="ru-RU">
                    <a:noFill/>
                  </a:rPr>
                  <a:t> </a:t>
                </a:r>
              </a:p>
            </p:txBody>
          </p:sp>
        </mc:Fallback>
      </mc:AlternateContent>
    </p:spTree>
    <p:extLst>
      <p:ext uri="{BB962C8B-B14F-4D97-AF65-F5344CB8AC3E}">
        <p14:creationId xmlns:p14="http://schemas.microsoft.com/office/powerpoint/2010/main" val="206514440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136799"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 реализация </a:t>
            </a:r>
            <a:r>
              <a:rPr lang="ru-RU" spc="-40" dirty="0"/>
              <a:t>механизма мониторинга</a:t>
            </a:r>
            <a:r>
              <a:rPr lang="en-US" spc="-40" dirty="0"/>
              <a:t> </a:t>
            </a:r>
            <a:endParaRPr spc="-40" dirty="0"/>
          </a:p>
          <a:p>
            <a:pPr marL="154305">
              <a:lnSpc>
                <a:spcPts val="1065"/>
              </a:lnSpc>
            </a:pPr>
            <a:r>
              <a:rPr lang="ru-RU" sz="900" spc="-10" dirty="0"/>
              <a:t> Выбор способа отображения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883129"/>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12</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9991EB2A-B8F8-4E58-A82D-3AB828DD92AA}"/>
              </a:ext>
            </a:extLst>
          </p:cNvPr>
          <p:cNvSpPr txBox="1"/>
          <p:nvPr/>
        </p:nvSpPr>
        <p:spPr>
          <a:xfrm>
            <a:off x="1784498" y="572143"/>
            <a:ext cx="1999265" cy="415498"/>
          </a:xfrm>
          <a:prstGeom prst="rect">
            <a:avLst/>
          </a:prstGeom>
          <a:noFill/>
        </p:spPr>
        <p:txBody>
          <a:bodyPr wrap="none" rtlCol="0">
            <a:spAutoFit/>
          </a:bodyPr>
          <a:lstStyle/>
          <a:p>
            <a:pPr algn="ctr"/>
            <a:r>
              <a:rPr lang="ru-RU" sz="1050" dirty="0"/>
              <a:t>Интерфейс взаимодействия </a:t>
            </a:r>
          </a:p>
          <a:p>
            <a:pPr algn="ctr"/>
            <a:r>
              <a:rPr lang="ru-RU" sz="1050" dirty="0"/>
              <a:t>пользователя с ПО</a:t>
            </a:r>
          </a:p>
        </p:txBody>
      </p:sp>
      <p:sp>
        <p:nvSpPr>
          <p:cNvPr id="9" name="Стрелка: вниз 8">
            <a:extLst>
              <a:ext uri="{FF2B5EF4-FFF2-40B4-BE49-F238E27FC236}">
                <a16:creationId xmlns:a16="http://schemas.microsoft.com/office/drawing/2014/main" id="{0689A311-C7DD-4E24-97B3-F328EEF5DA2D}"/>
              </a:ext>
            </a:extLst>
          </p:cNvPr>
          <p:cNvSpPr/>
          <p:nvPr/>
        </p:nvSpPr>
        <p:spPr>
          <a:xfrm rot="3345577">
            <a:off x="1702516" y="818371"/>
            <a:ext cx="152400" cy="643886"/>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a:extLst>
              <a:ext uri="{FF2B5EF4-FFF2-40B4-BE49-F238E27FC236}">
                <a16:creationId xmlns:a16="http://schemas.microsoft.com/office/drawing/2014/main" id="{2013CA5B-3A95-4021-B4BF-3BA8A8E444CA}"/>
              </a:ext>
            </a:extLst>
          </p:cNvPr>
          <p:cNvSpPr txBox="1"/>
          <p:nvPr/>
        </p:nvSpPr>
        <p:spPr>
          <a:xfrm>
            <a:off x="776751" y="1334521"/>
            <a:ext cx="1287532" cy="253916"/>
          </a:xfrm>
          <a:prstGeom prst="rect">
            <a:avLst/>
          </a:prstGeom>
          <a:noFill/>
        </p:spPr>
        <p:txBody>
          <a:bodyPr wrap="none" rtlCol="0">
            <a:spAutoFit/>
          </a:bodyPr>
          <a:lstStyle/>
          <a:p>
            <a:r>
              <a:rPr lang="ru-RU" sz="1050" i="1" dirty="0"/>
              <a:t>Консольный</a:t>
            </a:r>
            <a:r>
              <a:rPr lang="en-US" sz="1050" i="1" dirty="0"/>
              <a:t> (CLI)</a:t>
            </a:r>
            <a:endParaRPr lang="ru-RU" sz="1050" i="1" dirty="0"/>
          </a:p>
        </p:txBody>
      </p:sp>
      <p:sp>
        <p:nvSpPr>
          <p:cNvPr id="14" name="TextBox 13">
            <a:extLst>
              <a:ext uri="{FF2B5EF4-FFF2-40B4-BE49-F238E27FC236}">
                <a16:creationId xmlns:a16="http://schemas.microsoft.com/office/drawing/2014/main" id="{6609D01A-691D-42F5-8630-6EBCBF8E88EC}"/>
              </a:ext>
            </a:extLst>
          </p:cNvPr>
          <p:cNvSpPr txBox="1"/>
          <p:nvPr/>
        </p:nvSpPr>
        <p:spPr>
          <a:xfrm>
            <a:off x="3552944" y="1324128"/>
            <a:ext cx="1388522" cy="253916"/>
          </a:xfrm>
          <a:prstGeom prst="rect">
            <a:avLst/>
          </a:prstGeom>
          <a:noFill/>
        </p:spPr>
        <p:txBody>
          <a:bodyPr wrap="none" rtlCol="0">
            <a:spAutoFit/>
          </a:bodyPr>
          <a:lstStyle/>
          <a:p>
            <a:r>
              <a:rPr lang="ru-RU" sz="1050" i="1" dirty="0"/>
              <a:t>Графический</a:t>
            </a:r>
            <a:r>
              <a:rPr lang="en-US" sz="1050" i="1" dirty="0"/>
              <a:t> (GUI)</a:t>
            </a:r>
            <a:endParaRPr lang="ru-RU" sz="1050" i="1" dirty="0"/>
          </a:p>
        </p:txBody>
      </p:sp>
      <p:sp>
        <p:nvSpPr>
          <p:cNvPr id="15" name="Стрелка: вниз 14">
            <a:extLst>
              <a:ext uri="{FF2B5EF4-FFF2-40B4-BE49-F238E27FC236}">
                <a16:creationId xmlns:a16="http://schemas.microsoft.com/office/drawing/2014/main" id="{7FC36146-AB4B-4B62-BB74-B2C76BE673B6}"/>
              </a:ext>
            </a:extLst>
          </p:cNvPr>
          <p:cNvSpPr/>
          <p:nvPr/>
        </p:nvSpPr>
        <p:spPr>
          <a:xfrm rot="18443305">
            <a:off x="3707563" y="801202"/>
            <a:ext cx="152400" cy="656891"/>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593A5B54-A274-41CB-B2DD-C05BBD338634}"/>
              </a:ext>
            </a:extLst>
          </p:cNvPr>
          <p:cNvSpPr txBox="1"/>
          <p:nvPr/>
        </p:nvSpPr>
        <p:spPr>
          <a:xfrm>
            <a:off x="373492" y="1734759"/>
            <a:ext cx="2110687" cy="523220"/>
          </a:xfrm>
          <a:prstGeom prst="rect">
            <a:avLst/>
          </a:prstGeom>
          <a:noFill/>
        </p:spPr>
        <p:txBody>
          <a:bodyPr wrap="square" rtlCol="0">
            <a:spAutoFit/>
          </a:bodyPr>
          <a:lstStyle/>
          <a:p>
            <a:pPr marL="171450" indent="-171450">
              <a:buClr>
                <a:srgbClr val="006CDC"/>
              </a:buClr>
              <a:buFont typeface="Wingdings" panose="05000000000000000000" pitchFamily="2" charset="2"/>
              <a:buChar char="§"/>
            </a:pPr>
            <a:r>
              <a:rPr lang="ru-RU" sz="700" dirty="0"/>
              <a:t>Необходимы минимальные системные требования</a:t>
            </a:r>
            <a:r>
              <a:rPr lang="en-US" sz="700" dirty="0"/>
              <a:t>;</a:t>
            </a:r>
          </a:p>
          <a:p>
            <a:pPr marL="171450" indent="-171450">
              <a:buClr>
                <a:srgbClr val="006CDC"/>
              </a:buClr>
              <a:buFont typeface="Wingdings" panose="05000000000000000000" pitchFamily="2" charset="2"/>
              <a:buChar char="§"/>
            </a:pPr>
            <a:r>
              <a:rPr lang="ru-RU" sz="700" dirty="0"/>
              <a:t>Не требует графической подсистемы или оконного окружения.</a:t>
            </a:r>
          </a:p>
        </p:txBody>
      </p:sp>
      <p:sp>
        <p:nvSpPr>
          <p:cNvPr id="20" name="TextBox 19">
            <a:extLst>
              <a:ext uri="{FF2B5EF4-FFF2-40B4-BE49-F238E27FC236}">
                <a16:creationId xmlns:a16="http://schemas.microsoft.com/office/drawing/2014/main" id="{2D76840B-8B64-43F2-8A8E-BDFD673F1B80}"/>
              </a:ext>
            </a:extLst>
          </p:cNvPr>
          <p:cNvSpPr txBox="1"/>
          <p:nvPr/>
        </p:nvSpPr>
        <p:spPr>
          <a:xfrm>
            <a:off x="301278" y="1548378"/>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1" name="TextBox 20">
            <a:extLst>
              <a:ext uri="{FF2B5EF4-FFF2-40B4-BE49-F238E27FC236}">
                <a16:creationId xmlns:a16="http://schemas.microsoft.com/office/drawing/2014/main" id="{30DF94AE-F269-45EC-AF87-9B575704DABD}"/>
              </a:ext>
            </a:extLst>
          </p:cNvPr>
          <p:cNvSpPr txBox="1"/>
          <p:nvPr/>
        </p:nvSpPr>
        <p:spPr>
          <a:xfrm>
            <a:off x="2969766" y="1755919"/>
            <a:ext cx="2627642"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Визуальная наглядность, удобство взаимодействия</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Широкие возможности отображения сложных данных</a:t>
            </a:r>
            <a:r>
              <a:rPr lang="en-US" sz="700" dirty="0"/>
              <a:t>.</a:t>
            </a:r>
            <a:endParaRPr lang="ru-RU" sz="700" dirty="0"/>
          </a:p>
        </p:txBody>
      </p:sp>
      <p:sp>
        <p:nvSpPr>
          <p:cNvPr id="22" name="TextBox 21">
            <a:extLst>
              <a:ext uri="{FF2B5EF4-FFF2-40B4-BE49-F238E27FC236}">
                <a16:creationId xmlns:a16="http://schemas.microsoft.com/office/drawing/2014/main" id="{4408BBB5-7EB5-477F-BC38-B5F93EA4C55B}"/>
              </a:ext>
            </a:extLst>
          </p:cNvPr>
          <p:cNvSpPr txBox="1"/>
          <p:nvPr/>
        </p:nvSpPr>
        <p:spPr>
          <a:xfrm>
            <a:off x="2983240" y="2375682"/>
            <a:ext cx="2193229" cy="557140"/>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Большие накладные расходы по памяти</a:t>
            </a:r>
            <a:br>
              <a:rPr lang="ru-RU" sz="700" dirty="0"/>
            </a:br>
            <a:r>
              <a:rPr lang="ru-RU" sz="700" dirty="0"/>
              <a:t>(до нескольких сотен Мбайт)</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наличие графической подсистемы.</a:t>
            </a:r>
          </a:p>
        </p:txBody>
      </p:sp>
      <p:sp>
        <p:nvSpPr>
          <p:cNvPr id="24" name="TextBox 23">
            <a:extLst>
              <a:ext uri="{FF2B5EF4-FFF2-40B4-BE49-F238E27FC236}">
                <a16:creationId xmlns:a16="http://schemas.microsoft.com/office/drawing/2014/main" id="{8AF21988-C558-416A-8B9C-19EBF231A0C9}"/>
              </a:ext>
            </a:extLst>
          </p:cNvPr>
          <p:cNvSpPr txBox="1"/>
          <p:nvPr/>
        </p:nvSpPr>
        <p:spPr>
          <a:xfrm>
            <a:off x="2883203" y="1548379"/>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6" name="TextBox 25">
            <a:extLst>
              <a:ext uri="{FF2B5EF4-FFF2-40B4-BE49-F238E27FC236}">
                <a16:creationId xmlns:a16="http://schemas.microsoft.com/office/drawing/2014/main" id="{6B255000-F000-485E-A3DE-5D2D9D728DE1}"/>
              </a:ext>
            </a:extLst>
          </p:cNvPr>
          <p:cNvSpPr txBox="1"/>
          <p:nvPr/>
        </p:nvSpPr>
        <p:spPr>
          <a:xfrm>
            <a:off x="2911111" y="2206241"/>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8" name="TextBox 27">
            <a:extLst>
              <a:ext uri="{FF2B5EF4-FFF2-40B4-BE49-F238E27FC236}">
                <a16:creationId xmlns:a16="http://schemas.microsoft.com/office/drawing/2014/main" id="{55E78EC2-4E9C-4D7F-879A-5E76A43B9DE8}"/>
              </a:ext>
            </a:extLst>
          </p:cNvPr>
          <p:cNvSpPr txBox="1"/>
          <p:nvPr/>
        </p:nvSpPr>
        <p:spPr>
          <a:xfrm>
            <a:off x="291679" y="2199043"/>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9" name="TextBox 28">
            <a:extLst>
              <a:ext uri="{FF2B5EF4-FFF2-40B4-BE49-F238E27FC236}">
                <a16:creationId xmlns:a16="http://schemas.microsoft.com/office/drawing/2014/main" id="{04430468-8A9F-4955-BB3B-F010A8DF7982}"/>
              </a:ext>
            </a:extLst>
          </p:cNvPr>
          <p:cNvSpPr txBox="1"/>
          <p:nvPr/>
        </p:nvSpPr>
        <p:spPr>
          <a:xfrm>
            <a:off x="368079" y="2398713"/>
            <a:ext cx="2170787"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Ограниченные возможности визуализации </a:t>
            </a:r>
            <a:br>
              <a:rPr lang="ru-RU" sz="700" dirty="0"/>
            </a:br>
            <a:r>
              <a:rPr lang="ru-RU" sz="700" dirty="0"/>
              <a:t>и интерактивности.</a:t>
            </a:r>
          </a:p>
        </p:txBody>
      </p:sp>
      <p:pic>
        <p:nvPicPr>
          <p:cNvPr id="32" name="Рисунок 31" descr="Веб-дизайн">
            <a:extLst>
              <a:ext uri="{FF2B5EF4-FFF2-40B4-BE49-F238E27FC236}">
                <a16:creationId xmlns:a16="http://schemas.microsoft.com/office/drawing/2014/main" id="{D02B200C-D5EB-4220-A1BC-90486265A91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992" y="1304281"/>
            <a:ext cx="293610" cy="293610"/>
          </a:xfrm>
          <a:prstGeom prst="rect">
            <a:avLst/>
          </a:prstGeom>
        </p:spPr>
      </p:pic>
      <p:pic>
        <p:nvPicPr>
          <p:cNvPr id="34" name="Рисунок 33" descr="Окно браузера">
            <a:extLst>
              <a:ext uri="{FF2B5EF4-FFF2-40B4-BE49-F238E27FC236}">
                <a16:creationId xmlns:a16="http://schemas.microsoft.com/office/drawing/2014/main" id="{18399624-6902-4CFC-A4B2-BDC992C030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952" y="1299788"/>
            <a:ext cx="307155" cy="307155"/>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441600"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a:t>
            </a:r>
            <a:r>
              <a:rPr lang="ru-RU" spc="15" dirty="0"/>
              <a:t> </a:t>
            </a:r>
            <a:r>
              <a:rPr lang="ru-RU" spc="-10" dirty="0"/>
              <a:t>реализация механизма мониторинга</a:t>
            </a:r>
          </a:p>
          <a:p>
            <a:pPr marL="154305">
              <a:lnSpc>
                <a:spcPts val="1065"/>
              </a:lnSpc>
            </a:pPr>
            <a:r>
              <a:rPr lang="ru-RU" sz="900" spc="-50" dirty="0"/>
              <a:t> Интерфейс разработанной программы для мониторинга серверов</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1508" y="2912068"/>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13</a:t>
            </a:fld>
            <a:r>
              <a:rPr spc="-35" dirty="0"/>
              <a:t> /</a:t>
            </a:r>
            <a:r>
              <a:rPr spc="-30" dirty="0"/>
              <a:t> </a:t>
            </a:r>
            <a:r>
              <a:rPr spc="-35" dirty="0"/>
              <a:t>1</a:t>
            </a:r>
            <a:r>
              <a:rPr lang="ru-RU" spc="-35" dirty="0"/>
              <a:t>6</a:t>
            </a:r>
            <a:endParaRPr spc="-35" dirty="0"/>
          </a:p>
        </p:txBody>
      </p:sp>
      <p:pic>
        <p:nvPicPr>
          <p:cNvPr id="35" name="Рисунок 34">
            <a:extLst>
              <a:ext uri="{FF2B5EF4-FFF2-40B4-BE49-F238E27FC236}">
                <a16:creationId xmlns:a16="http://schemas.microsoft.com/office/drawing/2014/main" id="{ACDFE308-E356-4F78-B937-14C1A087348F}"/>
              </a:ext>
            </a:extLst>
          </p:cNvPr>
          <p:cNvPicPr>
            <a:picLocks noChangeAspect="1"/>
          </p:cNvPicPr>
          <p:nvPr/>
        </p:nvPicPr>
        <p:blipFill>
          <a:blip r:embed="rId4"/>
          <a:stretch>
            <a:fillRect/>
          </a:stretch>
        </p:blipFill>
        <p:spPr>
          <a:xfrm>
            <a:off x="198564" y="631825"/>
            <a:ext cx="2912936" cy="1533954"/>
          </a:xfrm>
          <a:prstGeom prst="rect">
            <a:avLst/>
          </a:prstGeom>
        </p:spPr>
      </p:pic>
      <p:pic>
        <p:nvPicPr>
          <p:cNvPr id="39" name="Рисунок 38">
            <a:extLst>
              <a:ext uri="{FF2B5EF4-FFF2-40B4-BE49-F238E27FC236}">
                <a16:creationId xmlns:a16="http://schemas.microsoft.com/office/drawing/2014/main" id="{8643A256-EEF6-4674-A4B6-36A8C77D0406}"/>
              </a:ext>
            </a:extLst>
          </p:cNvPr>
          <p:cNvPicPr>
            <a:picLocks noChangeAspect="1"/>
          </p:cNvPicPr>
          <p:nvPr/>
        </p:nvPicPr>
        <p:blipFill>
          <a:blip r:embed="rId5"/>
          <a:stretch>
            <a:fillRect/>
          </a:stretch>
        </p:blipFill>
        <p:spPr>
          <a:xfrm>
            <a:off x="2689821" y="1154150"/>
            <a:ext cx="2895053" cy="1523163"/>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6F94155-9D71-402E-A177-3354FDBEA42F}"/>
                  </a:ext>
                </a:extLst>
              </p:cNvPr>
              <p:cNvSpPr txBox="1"/>
              <p:nvPr/>
            </p:nvSpPr>
            <p:spPr>
              <a:xfrm>
                <a:off x="596900" y="2165779"/>
                <a:ext cx="2037737" cy="338554"/>
              </a:xfrm>
              <a:prstGeom prst="rect">
                <a:avLst/>
              </a:prstGeom>
              <a:noFill/>
            </p:spPr>
            <p:txBody>
              <a:bodyPr wrap="none" rtlCol="0">
                <a:spAutoFit/>
              </a:bodyPr>
              <a:lstStyle/>
              <a:p>
                <a:r>
                  <a:rPr lang="ru-RU" sz="800" dirty="0"/>
                  <a:t>Рисунок 5 </a:t>
                </a:r>
                <a14:m>
                  <m:oMath xmlns:m="http://schemas.openxmlformats.org/officeDocument/2006/math">
                    <m:r>
                      <a:rPr lang="ru-RU" sz="800" b="0" i="1" smtClean="0">
                        <a:latin typeface="Cambria Math" panose="02040503050406030204" pitchFamily="18" charset="0"/>
                      </a:rPr>
                      <m:t>−</m:t>
                    </m:r>
                  </m:oMath>
                </a14:m>
                <a:r>
                  <a:rPr lang="ru-RU" sz="800" dirty="0"/>
                  <a:t> Сортировка серверов по</a:t>
                </a:r>
              </a:p>
              <a:p>
                <a:r>
                  <a:rPr lang="ru-RU" sz="800" dirty="0"/>
                  <a:t>текущему количеству пользователей</a:t>
                </a:r>
              </a:p>
            </p:txBody>
          </p:sp>
        </mc:Choice>
        <mc:Fallback xmlns="">
          <p:sp>
            <p:nvSpPr>
              <p:cNvPr id="40" name="TextBox 39">
                <a:extLst>
                  <a:ext uri="{FF2B5EF4-FFF2-40B4-BE49-F238E27FC236}">
                    <a16:creationId xmlns:a16="http://schemas.microsoft.com/office/drawing/2014/main" id="{E6F94155-9D71-402E-A177-3354FDBEA42F}"/>
                  </a:ext>
                </a:extLst>
              </p:cNvPr>
              <p:cNvSpPr txBox="1">
                <a:spLocks noRot="1" noChangeAspect="1" noMove="1" noResize="1" noEditPoints="1" noAdjustHandles="1" noChangeArrowheads="1" noChangeShapeType="1" noTextEdit="1"/>
              </p:cNvSpPr>
              <p:nvPr/>
            </p:nvSpPr>
            <p:spPr>
              <a:xfrm>
                <a:off x="596900" y="2165779"/>
                <a:ext cx="2037737" cy="338554"/>
              </a:xfrm>
              <a:prstGeom prst="rect">
                <a:avLst/>
              </a:prstGeom>
              <a:blipFill>
                <a:blip r:embed="rId6"/>
                <a:stretch>
                  <a:fillRect b="-35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C750279-080F-45DD-BAB5-B41C1F7E8C99}"/>
                  </a:ext>
                </a:extLst>
              </p:cNvPr>
              <p:cNvSpPr txBox="1"/>
              <p:nvPr/>
            </p:nvSpPr>
            <p:spPr>
              <a:xfrm>
                <a:off x="3118478" y="2672900"/>
                <a:ext cx="2037737" cy="338554"/>
              </a:xfrm>
              <a:prstGeom prst="rect">
                <a:avLst/>
              </a:prstGeom>
              <a:noFill/>
            </p:spPr>
            <p:txBody>
              <a:bodyPr wrap="none" rtlCol="0">
                <a:spAutoFit/>
              </a:bodyPr>
              <a:lstStyle/>
              <a:p>
                <a:pPr algn="ctr"/>
                <a:r>
                  <a:rPr lang="ru-RU" sz="800" dirty="0"/>
                  <a:t>Рисунок 6 </a:t>
                </a:r>
                <a14:m>
                  <m:oMath xmlns:m="http://schemas.openxmlformats.org/officeDocument/2006/math">
                    <m:r>
                      <a:rPr lang="ru-RU" sz="800" b="0" i="1" smtClean="0">
                        <a:latin typeface="Cambria Math" panose="02040503050406030204" pitchFamily="18" charset="0"/>
                      </a:rPr>
                      <m:t>−</m:t>
                    </m:r>
                  </m:oMath>
                </a14:m>
                <a:r>
                  <a:rPr lang="ru-RU" sz="800" dirty="0"/>
                  <a:t> Фильтрация серверов по</a:t>
                </a:r>
              </a:p>
              <a:p>
                <a:pPr algn="ctr"/>
                <a:r>
                  <a:rPr lang="ru-RU" sz="800" dirty="0"/>
                  <a:t>введенной строке</a:t>
                </a:r>
              </a:p>
            </p:txBody>
          </p:sp>
        </mc:Choice>
        <mc:Fallback xmlns="">
          <p:sp>
            <p:nvSpPr>
              <p:cNvPr id="41" name="TextBox 40">
                <a:extLst>
                  <a:ext uri="{FF2B5EF4-FFF2-40B4-BE49-F238E27FC236}">
                    <a16:creationId xmlns:a16="http://schemas.microsoft.com/office/drawing/2014/main" id="{BC750279-080F-45DD-BAB5-B41C1F7E8C99}"/>
                  </a:ext>
                </a:extLst>
              </p:cNvPr>
              <p:cNvSpPr txBox="1">
                <a:spLocks noRot="1" noChangeAspect="1" noMove="1" noResize="1" noEditPoints="1" noAdjustHandles="1" noChangeArrowheads="1" noChangeShapeType="1" noTextEdit="1"/>
              </p:cNvSpPr>
              <p:nvPr/>
            </p:nvSpPr>
            <p:spPr>
              <a:xfrm>
                <a:off x="3118478" y="2672900"/>
                <a:ext cx="2037737" cy="338554"/>
              </a:xfrm>
              <a:prstGeom prst="rect">
                <a:avLst/>
              </a:prstGeom>
              <a:blipFill>
                <a:blip r:embed="rId7"/>
                <a:stretch>
                  <a:fillRect b="-3571"/>
                </a:stretch>
              </a:blipFill>
            </p:spPr>
            <p:txBody>
              <a:bodyPr/>
              <a:lstStyle/>
              <a:p>
                <a:r>
                  <a:rPr lang="ru-RU">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9318"/>
          </a:xfrm>
          <a:prstGeom prst="rect">
            <a:avLst/>
          </a:prstGeom>
        </p:spPr>
        <p:txBody>
          <a:bodyPr vert="horz" wrap="square" lIns="0" tIns="11430" rIns="0" bIns="0" rtlCol="0">
            <a:spAutoFit/>
          </a:bodyPr>
          <a:lstStyle/>
          <a:p>
            <a:pPr marL="12700">
              <a:lnSpc>
                <a:spcPts val="1305"/>
              </a:lnSpc>
              <a:spcBef>
                <a:spcPts val="90"/>
              </a:spcBef>
            </a:pPr>
            <a:r>
              <a:rPr lang="ru-RU" spc="-10" dirty="0"/>
              <a:t>Разработанное программное обеспечение</a:t>
            </a:r>
            <a:endParaRPr lang="ru-RU" spc="-10" dirty="0">
              <a:highlight>
                <a:srgbClr val="FFFF00"/>
              </a:highlight>
            </a:endParaRPr>
          </a:p>
          <a:p>
            <a:pPr marL="154305">
              <a:lnSpc>
                <a:spcPts val="1065"/>
              </a:lnSpc>
            </a:pPr>
            <a:r>
              <a:rPr lang="ru-RU" sz="800" dirty="0"/>
              <a:t> Результат </a:t>
            </a:r>
            <a:r>
              <a:rPr lang="ru-RU" sz="900" dirty="0"/>
              <a:t>выбора архитектурных решений на основе исследований</a:t>
            </a:r>
            <a:endParaRPr lang="ru-RU" sz="900" dirty="0">
              <a:highlight>
                <a:srgbClr val="FFFF00"/>
              </a:highlight>
            </a:endParaRPr>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24276"/>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14</a:t>
            </a:fld>
            <a:r>
              <a:rPr spc="-35" dirty="0"/>
              <a:t> /</a:t>
            </a:r>
            <a:r>
              <a:rPr spc="-30" dirty="0"/>
              <a:t> </a:t>
            </a:r>
            <a:r>
              <a:rPr spc="-35" dirty="0"/>
              <a:t>1</a:t>
            </a:r>
            <a:r>
              <a:rPr lang="ru-RU" spc="-35" dirty="0"/>
              <a:t>6</a:t>
            </a:r>
            <a:endParaRPr spc="-35" dirty="0"/>
          </a:p>
        </p:txBody>
      </p:sp>
      <mc:AlternateContent xmlns:mc="http://schemas.openxmlformats.org/markup-compatibility/2006">
        <mc:Choice xmlns:a14="http://schemas.microsoft.com/office/drawing/2010/main" Requires="a14">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2244457726"/>
                  </p:ext>
                </p:extLst>
              </p:nvPr>
            </p:nvGraphicFramePr>
            <p:xfrm>
              <a:off x="365174" y="580182"/>
              <a:ext cx="5108528" cy="2322403"/>
            </p:xfrm>
            <a:graphic>
              <a:graphicData uri="http://schemas.openxmlformats.org/drawingml/2006/table">
                <a:tbl>
                  <a:tblPr firstRow="1" bandRow="1">
                    <a:tableStyleId>{5C22544A-7EE6-4342-B048-85BDC9FD1C3A}</a:tableStyleId>
                  </a:tblPr>
                  <a:tblGrid>
                    <a:gridCol w="1277132">
                      <a:extLst>
                        <a:ext uri="{9D8B030D-6E8A-4147-A177-3AD203B41FA5}">
                          <a16:colId xmlns:a16="http://schemas.microsoft.com/office/drawing/2014/main" val="3255032339"/>
                        </a:ext>
                      </a:extLst>
                    </a:gridCol>
                    <a:gridCol w="1277132">
                      <a:extLst>
                        <a:ext uri="{9D8B030D-6E8A-4147-A177-3AD203B41FA5}">
                          <a16:colId xmlns:a16="http://schemas.microsoft.com/office/drawing/2014/main" val="3000018748"/>
                        </a:ext>
                      </a:extLst>
                    </a:gridCol>
                    <a:gridCol w="1277132">
                      <a:extLst>
                        <a:ext uri="{9D8B030D-6E8A-4147-A177-3AD203B41FA5}">
                          <a16:colId xmlns:a16="http://schemas.microsoft.com/office/drawing/2014/main" val="1515478931"/>
                        </a:ext>
                      </a:extLst>
                    </a:gridCol>
                    <a:gridCol w="1277132">
                      <a:extLst>
                        <a:ext uri="{9D8B030D-6E8A-4147-A177-3AD203B41FA5}">
                          <a16:colId xmlns:a16="http://schemas.microsoft.com/office/drawing/2014/main" val="26288016"/>
                        </a:ext>
                      </a:extLst>
                    </a:gridCol>
                  </a:tblGrid>
                  <a:tr h="356443">
                    <a:tc>
                      <a:txBody>
                        <a:bodyPr/>
                        <a:lstStyle/>
                        <a:p>
                          <a:pPr algn="ctr"/>
                          <a:r>
                            <a:rPr lang="ru-RU" sz="800" dirty="0"/>
                            <a:t>Этап исследования</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370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Увеличена скорость запуска серверов, уменьшено количество процессов, снижен расход памяти на диске</a:t>
                          </a:r>
                        </a:p>
                      </a:txBody>
                      <a:tcPr anchor="ctr"/>
                    </a:tc>
                    <a:extLst>
                      <a:ext uri="{0D108BD9-81ED-4DB2-BD59-A6C34878D82A}">
                        <a16:rowId xmlns:a16="http://schemas.microsoft.com/office/drawing/2014/main" val="3710351299"/>
                      </a:ext>
                    </a:extLst>
                  </a:tr>
                  <a:tr h="37084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Серьёзно снижено потребление ОЗУ </a:t>
                          </a:r>
                        </a:p>
                        <a:p>
                          <a:pPr algn="ctr"/>
                          <a:r>
                            <a:rPr lang="ru-RU" sz="700" dirty="0"/>
                            <a:t>(стало </a:t>
                          </a:r>
                          <a:r>
                            <a:rPr lang="en-US" sz="700" dirty="0"/>
                            <a:t>5 </a:t>
                          </a:r>
                          <a:r>
                            <a:rPr lang="ru-RU" sz="700" dirty="0"/>
                            <a:t>МБ)</a:t>
                          </a:r>
                        </a:p>
                      </a:txBody>
                      <a:tcPr anchor="ctr"/>
                    </a:tc>
                    <a:extLst>
                      <a:ext uri="{0D108BD9-81ED-4DB2-BD59-A6C34878D82A}">
                        <a16:rowId xmlns:a16="http://schemas.microsoft.com/office/drawing/2014/main" val="2226657668"/>
                      </a:ext>
                    </a:extLst>
                  </a:tr>
                  <a:tr h="37084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pPr algn="ctr"/>
                          <a:r>
                            <a:rPr lang="ru-RU" sz="700" dirty="0"/>
                            <a:t>Получена экономия в </a:t>
                          </a:r>
                          <a14:m>
                            <m:oMath xmlns:m="http://schemas.openxmlformats.org/officeDocument/2006/math">
                              <m:r>
                                <a:rPr lang="ru-RU" sz="70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6</m:t>
                              </m:r>
                              <m:r>
                                <a:rPr lang="ru-RU" sz="700" b="0" i="1" smtClean="0">
                                  <a:latin typeface="Cambria Math" panose="02040503050406030204" pitchFamily="18" charset="0"/>
                                  <a:ea typeface="Cambria Math" panose="02040503050406030204" pitchFamily="18" charset="0"/>
                                </a:rPr>
                                <m:t>6</m:t>
                              </m:r>
                              <m:r>
                                <a:rPr lang="en-US" sz="700" b="0" i="1" smtClean="0">
                                  <a:latin typeface="Cambria Math" panose="02040503050406030204" pitchFamily="18" charset="0"/>
                                  <a:ea typeface="Cambria Math" panose="02040503050406030204" pitchFamily="18" charset="0"/>
                                </a:rPr>
                                <m:t>%</m:t>
                              </m:r>
                            </m:oMath>
                          </a14:m>
                          <a:r>
                            <a:rPr lang="en-US" sz="700" dirty="0"/>
                            <a:t> </a:t>
                          </a:r>
                          <a:r>
                            <a:rPr lang="ru-RU" sz="700" dirty="0"/>
                            <a:t>объёма трафика</a:t>
                          </a:r>
                          <a:r>
                            <a:rPr lang="ru-RU" sz="700" baseline="0" dirty="0"/>
                            <a:t> </a:t>
                          </a:r>
                        </a:p>
                        <a:p>
                          <a:pPr algn="ctr"/>
                          <a:r>
                            <a:rPr lang="ru-RU" sz="700" baseline="0" dirty="0"/>
                            <a:t>(88 Б </a:t>
                          </a:r>
                          <a:r>
                            <a:rPr lang="ru-RU" sz="700" dirty="0"/>
                            <a:t>→ 30 Б на один пакет)</a:t>
                          </a:r>
                        </a:p>
                      </a:txBody>
                      <a:tcPr anchor="ctr"/>
                    </a:tc>
                    <a:extLst>
                      <a:ext uri="{0D108BD9-81ED-4DB2-BD59-A6C34878D82A}">
                        <a16:rowId xmlns:a16="http://schemas.microsoft.com/office/drawing/2014/main" val="529022387"/>
                      </a:ext>
                    </a:extLst>
                  </a:tr>
                  <a:tr h="37084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Choice>
        <mc:Fallback>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2244457726"/>
                  </p:ext>
                </p:extLst>
              </p:nvPr>
            </p:nvGraphicFramePr>
            <p:xfrm>
              <a:off x="365174" y="580182"/>
              <a:ext cx="5108528" cy="2322403"/>
            </p:xfrm>
            <a:graphic>
              <a:graphicData uri="http://schemas.openxmlformats.org/drawingml/2006/table">
                <a:tbl>
                  <a:tblPr firstRow="1" bandRow="1">
                    <a:tableStyleId>{5C22544A-7EE6-4342-B048-85BDC9FD1C3A}</a:tableStyleId>
                  </a:tblPr>
                  <a:tblGrid>
                    <a:gridCol w="1277132">
                      <a:extLst>
                        <a:ext uri="{9D8B030D-6E8A-4147-A177-3AD203B41FA5}">
                          <a16:colId xmlns:a16="http://schemas.microsoft.com/office/drawing/2014/main" val="3255032339"/>
                        </a:ext>
                      </a:extLst>
                    </a:gridCol>
                    <a:gridCol w="1277132">
                      <a:extLst>
                        <a:ext uri="{9D8B030D-6E8A-4147-A177-3AD203B41FA5}">
                          <a16:colId xmlns:a16="http://schemas.microsoft.com/office/drawing/2014/main" val="3000018748"/>
                        </a:ext>
                      </a:extLst>
                    </a:gridCol>
                    <a:gridCol w="1277132">
                      <a:extLst>
                        <a:ext uri="{9D8B030D-6E8A-4147-A177-3AD203B41FA5}">
                          <a16:colId xmlns:a16="http://schemas.microsoft.com/office/drawing/2014/main" val="1515478931"/>
                        </a:ext>
                      </a:extLst>
                    </a:gridCol>
                    <a:gridCol w="1277132">
                      <a:extLst>
                        <a:ext uri="{9D8B030D-6E8A-4147-A177-3AD203B41FA5}">
                          <a16:colId xmlns:a16="http://schemas.microsoft.com/office/drawing/2014/main" val="26288016"/>
                        </a:ext>
                      </a:extLst>
                    </a:gridCol>
                  </a:tblGrid>
                  <a:tr h="356443">
                    <a:tc>
                      <a:txBody>
                        <a:bodyPr/>
                        <a:lstStyle/>
                        <a:p>
                          <a:pPr algn="ctr"/>
                          <a:r>
                            <a:rPr lang="ru-RU" sz="800" dirty="0"/>
                            <a:t>Этап исследования</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624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Увеличена скорость запуска серверов, уменьшено количество процессов, снижен расход памяти на диске</a:t>
                          </a:r>
                        </a:p>
                      </a:txBody>
                      <a:tcPr anchor="ctr"/>
                    </a:tc>
                    <a:extLst>
                      <a:ext uri="{0D108BD9-81ED-4DB2-BD59-A6C34878D82A}">
                        <a16:rowId xmlns:a16="http://schemas.microsoft.com/office/drawing/2014/main" val="3710351299"/>
                      </a:ext>
                    </a:extLst>
                  </a:tr>
                  <a:tr h="41148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Серьёзно снижено потребление ОЗУ </a:t>
                          </a:r>
                        </a:p>
                        <a:p>
                          <a:pPr algn="ctr"/>
                          <a:r>
                            <a:rPr lang="ru-RU" sz="700" dirty="0"/>
                            <a:t>(стало </a:t>
                          </a:r>
                          <a:r>
                            <a:rPr lang="en-US" sz="700" dirty="0"/>
                            <a:t>5 </a:t>
                          </a:r>
                          <a:r>
                            <a:rPr lang="ru-RU" sz="700" dirty="0"/>
                            <a:t>МБ)</a:t>
                          </a:r>
                        </a:p>
                      </a:txBody>
                      <a:tcPr anchor="ctr"/>
                    </a:tc>
                    <a:extLst>
                      <a:ext uri="{0D108BD9-81ED-4DB2-BD59-A6C34878D82A}">
                        <a16:rowId xmlns:a16="http://schemas.microsoft.com/office/drawing/2014/main" val="2226657668"/>
                      </a:ext>
                    </a:extLst>
                  </a:tr>
                  <a:tr h="41148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endParaRPr lang="ru-RU"/>
                        </a:p>
                      </a:txBody>
                      <a:tcPr anchor="ctr">
                        <a:blipFill>
                          <a:blip r:embed="rId4"/>
                          <a:stretch>
                            <a:fillRect l="-300000" t="-338235" r="-2381" b="-127941"/>
                          </a:stretch>
                        </a:blipFill>
                      </a:tcPr>
                    </a:tc>
                    <a:extLst>
                      <a:ext uri="{0D108BD9-81ED-4DB2-BD59-A6C34878D82A}">
                        <a16:rowId xmlns:a16="http://schemas.microsoft.com/office/drawing/2014/main" val="529022387"/>
                      </a:ext>
                    </a:extLst>
                  </a:tr>
                  <a:tr h="51816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Fallback>
      </mc:AlternateContent>
      <p:sp>
        <p:nvSpPr>
          <p:cNvPr id="9" name="TextBox 8">
            <a:extLst>
              <a:ext uri="{FF2B5EF4-FFF2-40B4-BE49-F238E27FC236}">
                <a16:creationId xmlns:a16="http://schemas.microsoft.com/office/drawing/2014/main" id="{91D5CBD4-5751-474B-8CDD-07363B7A7E52}"/>
              </a:ext>
            </a:extLst>
          </p:cNvPr>
          <p:cNvSpPr txBox="1"/>
          <p:nvPr/>
        </p:nvSpPr>
        <p:spPr>
          <a:xfrm>
            <a:off x="1914996" y="2941599"/>
            <a:ext cx="2008883" cy="200055"/>
          </a:xfrm>
          <a:prstGeom prst="rect">
            <a:avLst/>
          </a:prstGeom>
          <a:noFill/>
        </p:spPr>
        <p:txBody>
          <a:bodyPr wrap="none" rtlCol="0">
            <a:spAutoFit/>
          </a:bodyPr>
          <a:lstStyle/>
          <a:p>
            <a:pPr algn="ctr"/>
            <a:r>
              <a:rPr lang="ru-RU" sz="700" dirty="0"/>
              <a:t>Таблица 4. Список архитектурных решений</a:t>
            </a:r>
          </a:p>
        </p:txBody>
      </p:sp>
    </p:spTree>
    <p:extLst>
      <p:ext uri="{BB962C8B-B14F-4D97-AF65-F5344CB8AC3E}">
        <p14:creationId xmlns:p14="http://schemas.microsoft.com/office/powerpoint/2010/main" val="289315695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0534"/>
          </a:xfrm>
          <a:prstGeom prst="rect">
            <a:avLst/>
          </a:prstGeom>
        </p:spPr>
        <p:txBody>
          <a:bodyPr vert="horz" wrap="square" lIns="0" tIns="11430" rIns="0" bIns="0" rtlCol="0">
            <a:spAutoFit/>
          </a:bodyPr>
          <a:lstStyle/>
          <a:p>
            <a:pPr marL="12700">
              <a:lnSpc>
                <a:spcPts val="1305"/>
              </a:lnSpc>
              <a:spcBef>
                <a:spcPts val="90"/>
              </a:spcBef>
            </a:pPr>
            <a:r>
              <a:rPr lang="ru-RU" spc="-10" dirty="0"/>
              <a:t>Разработанное программное обеспечение</a:t>
            </a:r>
          </a:p>
          <a:p>
            <a:pPr marL="154305">
              <a:lnSpc>
                <a:spcPts val="1065"/>
              </a:lnSpc>
            </a:pPr>
            <a:r>
              <a:rPr lang="ru-RU" sz="900" spc="-50" dirty="0"/>
              <a:t>Последовательность разработки</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15</a:t>
            </a:fld>
            <a:r>
              <a:rPr spc="-35" dirty="0"/>
              <a:t> /</a:t>
            </a:r>
            <a:r>
              <a:rPr spc="-30" dirty="0"/>
              <a:t> </a:t>
            </a:r>
            <a:r>
              <a:rPr spc="-35" dirty="0"/>
              <a:t>1</a:t>
            </a:r>
            <a:r>
              <a:rPr lang="ru-RU" spc="-35" dirty="0"/>
              <a:t>6</a:t>
            </a:r>
            <a:endParaRPr spc="-35" dirty="0"/>
          </a:p>
        </p:txBody>
      </p:sp>
      <p:graphicFrame>
        <p:nvGraphicFramePr>
          <p:cNvPr id="7" name="Схема 6">
            <a:extLst>
              <a:ext uri="{FF2B5EF4-FFF2-40B4-BE49-F238E27FC236}">
                <a16:creationId xmlns:a16="http://schemas.microsoft.com/office/drawing/2014/main" id="{5FEA64A5-2ED8-445E-ADE1-F35FD0E56753}"/>
              </a:ext>
            </a:extLst>
          </p:cNvPr>
          <p:cNvGraphicFramePr/>
          <p:nvPr>
            <p:extLst>
              <p:ext uri="{D42A27DB-BD31-4B8C-83A1-F6EECF244321}">
                <p14:modId xmlns:p14="http://schemas.microsoft.com/office/powerpoint/2010/main" val="1544609523"/>
              </p:ext>
            </p:extLst>
          </p:nvPr>
        </p:nvGraphicFramePr>
        <p:xfrm>
          <a:off x="901700" y="631825"/>
          <a:ext cx="3962399" cy="2514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482216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01" y="293457"/>
            <a:ext cx="1334135" cy="180819"/>
          </a:xfrm>
          <a:prstGeom prst="rect">
            <a:avLst/>
          </a:prstGeom>
        </p:spPr>
        <p:txBody>
          <a:bodyPr vert="horz" wrap="square" lIns="0" tIns="11430" rIns="0" bIns="0" rtlCol="0">
            <a:spAutoFit/>
          </a:bodyPr>
          <a:lstStyle/>
          <a:p>
            <a:pPr marL="12700">
              <a:lnSpc>
                <a:spcPct val="100000"/>
              </a:lnSpc>
              <a:spcBef>
                <a:spcPts val="90"/>
              </a:spcBef>
            </a:pPr>
            <a:r>
              <a:rPr spc="-55" dirty="0"/>
              <a:t>Выводы</a:t>
            </a:r>
            <a:r>
              <a:rPr spc="-50" dirty="0"/>
              <a:t> и</a:t>
            </a:r>
            <a:r>
              <a:rPr spc="-45" dirty="0"/>
              <a:t> </a:t>
            </a:r>
            <a:r>
              <a:rPr spc="-55" dirty="0"/>
              <a:t>заключение</a:t>
            </a:r>
          </a:p>
        </p:txBody>
      </p:sp>
      <p:sp>
        <p:nvSpPr>
          <p:cNvPr id="3" name="object 3"/>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4" name="object 4"/>
          <p:cNvPicPr/>
          <p:nvPr/>
        </p:nvPicPr>
        <p:blipFill>
          <a:blip r:embed="rId3" cstate="print"/>
          <a:stretch>
            <a:fillRect/>
          </a:stretch>
        </p:blipFill>
        <p:spPr>
          <a:xfrm>
            <a:off x="5272363" y="83480"/>
            <a:ext cx="369463" cy="436200"/>
          </a:xfrm>
          <a:prstGeom prst="rect">
            <a:avLst/>
          </a:prstGeom>
        </p:spPr>
      </p:pic>
      <p:sp>
        <p:nvSpPr>
          <p:cNvPr id="5" name="object 5"/>
          <p:cNvSpPr txBox="1">
            <a:spLocks noGrp="1"/>
          </p:cNvSpPr>
          <p:nvPr>
            <p:ph type="body" idx="1"/>
          </p:nvPr>
        </p:nvSpPr>
        <p:spPr>
          <a:xfrm>
            <a:off x="230631" y="753821"/>
            <a:ext cx="4859655" cy="1737207"/>
          </a:xfrm>
          <a:prstGeom prst="rect">
            <a:avLst/>
          </a:prstGeom>
        </p:spPr>
        <p:txBody>
          <a:bodyPr vert="horz" wrap="square" lIns="0" tIns="10795" rIns="0" bIns="0" rtlCol="0">
            <a:spAutoFit/>
          </a:bodyPr>
          <a:lstStyle/>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50" dirty="0">
                <a:solidFill>
                  <a:schemeClr val="tx1"/>
                </a:solidFill>
              </a:rPr>
              <a:t>Разработанная архитектура позволила реализовать управляемую и расширяемую систему для масштабируемого запуска серверов на базе </a:t>
            </a:r>
            <a:r>
              <a:rPr lang="en-US" spc="-50" dirty="0">
                <a:solidFill>
                  <a:schemeClr val="tx1"/>
                </a:solidFill>
              </a:rPr>
              <a:t>Unreal Engine 4;</a:t>
            </a:r>
            <a:endParaRPr lang="ru-RU" spc="-50" dirty="0">
              <a:solidFill>
                <a:schemeClr val="tx1"/>
              </a:solidFill>
            </a:endParaRPr>
          </a:p>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60" dirty="0">
                <a:solidFill>
                  <a:schemeClr val="tx1"/>
                </a:solidFill>
              </a:rPr>
              <a:t>Исследования в области сериализации сетевых пакетов и последующий переход к бинарному представлению позволили снизить расходы по памяти в три раза</a:t>
            </a:r>
            <a:r>
              <a:rPr lang="en-US" spc="-60"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45" dirty="0">
                <a:solidFill>
                  <a:schemeClr val="tx1"/>
                </a:solidFill>
              </a:rPr>
              <a:t>Выбранный подход в проектировании архитектуры системы позволил улучшить прозрачность разработанной системы</a:t>
            </a:r>
            <a:r>
              <a:rPr lang="en-US" spc="-45"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60" dirty="0">
                <a:solidFill>
                  <a:schemeClr val="tx1"/>
                </a:solidFill>
              </a:rPr>
              <a:t>Логическое разделение управляющего и вычислительного уровней повысило надёжность системы за счет изоляции критических функций.</a:t>
            </a:r>
            <a:endParaRPr lang="ru-RU" spc="-25" dirty="0">
              <a:solidFill>
                <a:schemeClr val="tx1"/>
              </a:solidFill>
            </a:endParaRPr>
          </a:p>
        </p:txBody>
      </p:sp>
      <p:sp>
        <p:nvSpPr>
          <p:cNvPr id="6" name="object 6"/>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16</a:t>
            </a:fld>
            <a:r>
              <a:rPr spc="-35" dirty="0"/>
              <a:t> /</a:t>
            </a:r>
            <a:r>
              <a:rPr spc="-30" dirty="0"/>
              <a:t> </a:t>
            </a:r>
            <a:r>
              <a:rPr spc="-35" dirty="0"/>
              <a:t>1</a:t>
            </a:r>
            <a:r>
              <a:rPr lang="ru-RU" spc="-35" dirty="0"/>
              <a:t>6</a:t>
            </a:r>
            <a:endParaRPr spc="-3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827" y="285522"/>
            <a:ext cx="3326765" cy="178254"/>
          </a:xfrm>
          <a:prstGeom prst="rect">
            <a:avLst/>
          </a:prstGeom>
        </p:spPr>
        <p:txBody>
          <a:bodyPr vert="horz" wrap="square" lIns="0" tIns="11430" rIns="0" bIns="0" rtlCol="0">
            <a:spAutoFit/>
          </a:bodyPr>
          <a:lstStyle/>
          <a:p>
            <a:pPr marL="12700">
              <a:lnSpc>
                <a:spcPts val="1305"/>
              </a:lnSpc>
              <a:spcBef>
                <a:spcPts val="90"/>
              </a:spcBef>
            </a:pPr>
            <a:r>
              <a:rPr lang="ru-RU" spc="-10" dirty="0"/>
              <a:t>Сокращения и определения</a:t>
            </a:r>
            <a:endParaRPr spc="-1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2</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A0F67EB-AD7F-46D1-B253-1BCA7AE31ED0}"/>
                  </a:ext>
                </a:extLst>
              </p:cNvPr>
              <p:cNvSpPr txBox="1"/>
              <p:nvPr/>
            </p:nvSpPr>
            <p:spPr>
              <a:xfrm>
                <a:off x="139700" y="708025"/>
                <a:ext cx="5562600" cy="2092881"/>
              </a:xfrm>
              <a:prstGeom prst="rect">
                <a:avLst/>
              </a:prstGeom>
              <a:noFill/>
            </p:spPr>
            <p:txBody>
              <a:bodyPr wrap="square" rtlCol="0">
                <a:spAutoFit/>
              </a:bodyPr>
              <a:lstStyle/>
              <a:p>
                <a:pPr marL="171450" indent="-171450">
                  <a:buClr>
                    <a:srgbClr val="0070C0"/>
                  </a:buClr>
                  <a:buFont typeface="Wingdings" panose="05000000000000000000" pitchFamily="2" charset="2"/>
                  <a:buChar char="§"/>
                </a:pPr>
                <a:r>
                  <a:rPr lang="en-US" sz="1000" i="1" dirty="0"/>
                  <a:t>Minikube/Kubernetes </a:t>
                </a:r>
                <a14:m>
                  <m:oMath xmlns:m="http://schemas.openxmlformats.org/officeDocument/2006/math">
                    <m:r>
                      <a:rPr lang="en-US" sz="1000" b="0" i="1" smtClean="0">
                        <a:latin typeface="Cambria Math" panose="02040503050406030204" pitchFamily="18" charset="0"/>
                      </a:rPr>
                      <m:t>−</m:t>
                    </m:r>
                  </m:oMath>
                </a14:m>
                <a:r>
                  <a:rPr lang="ru-RU" sz="1000" dirty="0"/>
                  <a:t> система оркестрации, предназначенная для управления</a:t>
                </a:r>
                <a:br>
                  <a:rPr lang="ru-RU" sz="1000" dirty="0"/>
                </a:br>
                <a:r>
                  <a:rPr lang="ru-RU" sz="1000" dirty="0"/>
                  <a:t>крупными контейнерными инфраструктурами</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Unreal Engine (UE)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i="1" dirty="0"/>
                  <a:t>3</a:t>
                </a:r>
                <a:r>
                  <a:rPr lang="en-US" sz="1000" i="1" dirty="0"/>
                  <a:t>D-</a:t>
                </a:r>
                <a:r>
                  <a:rPr lang="ru-RU" sz="1000" dirty="0"/>
                  <a:t>движок с открытым исходным кодом на </a:t>
                </a:r>
                <a:r>
                  <a:rPr lang="en-US" sz="1000" i="1" dirty="0"/>
                  <a:t>C++</a:t>
                </a:r>
                <a:r>
                  <a:rPr lang="ru-RU" sz="1000" dirty="0"/>
                  <a:t>, разрабатываемый</a:t>
                </a:r>
                <a:r>
                  <a:rPr lang="en-US" sz="1000" dirty="0"/>
                  <a:t> </a:t>
                </a:r>
                <a:r>
                  <a:rPr lang="ru-RU" sz="1000" dirty="0"/>
                  <a:t>и поддерживаемый компанией </a:t>
                </a:r>
                <a:r>
                  <a:rPr lang="en-US" sz="1000" i="1" dirty="0"/>
                  <a:t>Epic Games</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Epic Online Services (EOS)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dirty="0"/>
                  <a:t>встроенный в </a:t>
                </a:r>
                <a:r>
                  <a:rPr lang="en-US" sz="1000" dirty="0"/>
                  <a:t>UE</a:t>
                </a:r>
                <a:r>
                  <a:rPr lang="ru-RU" sz="1000" dirty="0"/>
                  <a:t> низкоуровневый сетевой программный</a:t>
                </a:r>
                <a:br>
                  <a:rPr lang="en-US" sz="1000" dirty="0"/>
                </a:br>
                <a:r>
                  <a:rPr lang="ru-RU" sz="1000" dirty="0"/>
                  <a:t>инструмент, который предоставляет </a:t>
                </a:r>
                <a:r>
                  <a:rPr lang="en-US" sz="1000" i="1" dirty="0"/>
                  <a:t>API </a:t>
                </a:r>
                <a:r>
                  <a:rPr lang="ru-RU" sz="1000" dirty="0"/>
                  <a:t>для взаимодействия с онлайн-экосистемой</a:t>
                </a:r>
                <a:br>
                  <a:rPr lang="en-US" sz="1000" dirty="0"/>
                </a:br>
                <a:r>
                  <a:rPr lang="en-US" sz="1000" i="1" dirty="0"/>
                  <a:t>Epic Games</a:t>
                </a:r>
                <a:r>
                  <a:rPr lang="en-US" sz="1000" dirty="0"/>
                  <a:t>;</a:t>
                </a:r>
                <a:endParaRPr lang="ru-RU" sz="1000" dirty="0"/>
              </a:p>
              <a:p>
                <a:pPr marL="171450" indent="-171450">
                  <a:buClr>
                    <a:srgbClr val="0070C0"/>
                  </a:buClr>
                  <a:buFont typeface="Wingdings" panose="05000000000000000000" pitchFamily="2" charset="2"/>
                  <a:buChar char="§"/>
                </a:pPr>
                <a:endParaRPr lang="ru-RU" sz="1000" spc="-10" dirty="0">
                  <a:latin typeface="Trebuchet MS"/>
                  <a:cs typeface="Trebuchet MS"/>
                </a:endParaRPr>
              </a:p>
              <a:p>
                <a:pPr marL="171450" indent="-171450">
                  <a:buClr>
                    <a:srgbClr val="0070C0"/>
                  </a:buClr>
                  <a:buFont typeface="Wingdings" panose="05000000000000000000" pitchFamily="2" charset="2"/>
                  <a:buChar char="§"/>
                </a:pPr>
                <a:r>
                  <a:rPr lang="ru-RU" sz="1000" spc="-10" dirty="0">
                    <a:latin typeface="Trebuchet MS"/>
                    <a:cs typeface="Trebuchet MS"/>
                  </a:rPr>
                  <a:t>Выделенный сервер (</a:t>
                </a:r>
                <a:r>
                  <a:rPr lang="en-US" sz="1000" spc="-10" dirty="0">
                    <a:latin typeface="Trebuchet MS"/>
                    <a:cs typeface="Trebuchet MS"/>
                  </a:rPr>
                  <a:t>dedicated server) </a:t>
                </a:r>
                <a14:m>
                  <m:oMath xmlns:m="http://schemas.openxmlformats.org/officeDocument/2006/math">
                    <m:r>
                      <a:rPr lang="en-US" sz="1000" b="0" i="1" smtClean="0">
                        <a:latin typeface="Cambria Math" panose="02040503050406030204" pitchFamily="18" charset="0"/>
                      </a:rPr>
                      <m:t>−</m:t>
                    </m:r>
                  </m:oMath>
                </a14:m>
                <a:r>
                  <a:rPr lang="en-US" sz="1000" dirty="0"/>
                  <a:t> .</a:t>
                </a:r>
                <a:endParaRPr lang="ru-RU" sz="1000" dirty="0"/>
              </a:p>
              <a:p>
                <a:pPr marL="171450" indent="-171450">
                  <a:buClr>
                    <a:srgbClr val="0070C0"/>
                  </a:buClr>
                  <a:buFont typeface="Wingdings" panose="05000000000000000000" pitchFamily="2" charset="2"/>
                  <a:buChar char="§"/>
                </a:pPr>
                <a:r>
                  <a:rPr lang="en-US" sz="1000" dirty="0"/>
                  <a:t>Virtual private server (VPS) </a:t>
                </a:r>
                <a14:m>
                  <m:oMath xmlns:m="http://schemas.openxmlformats.org/officeDocument/2006/math">
                    <m:r>
                      <a:rPr lang="en-US" sz="1000" b="0" i="1" smtClean="0">
                        <a:latin typeface="Cambria Math" panose="02040503050406030204" pitchFamily="18" charset="0"/>
                      </a:rPr>
                      <m:t>−</m:t>
                    </m:r>
                  </m:oMath>
                </a14:m>
                <a:r>
                  <a:rPr lang="en-US" sz="1000" dirty="0"/>
                  <a:t> .</a:t>
                </a:r>
              </a:p>
              <a:p>
                <a:endParaRPr lang="ru-RU" sz="1000" dirty="0"/>
              </a:p>
            </p:txBody>
          </p:sp>
        </mc:Choice>
        <mc:Fallback>
          <p:sp>
            <p:nvSpPr>
              <p:cNvPr id="6" name="TextBox 5">
                <a:extLst>
                  <a:ext uri="{FF2B5EF4-FFF2-40B4-BE49-F238E27FC236}">
                    <a16:creationId xmlns:a16="http://schemas.microsoft.com/office/drawing/2014/main" id="{FA0F67EB-AD7F-46D1-B253-1BCA7AE31ED0}"/>
                  </a:ext>
                </a:extLst>
              </p:cNvPr>
              <p:cNvSpPr txBox="1">
                <a:spLocks noRot="1" noChangeAspect="1" noMove="1" noResize="1" noEditPoints="1" noAdjustHandles="1" noChangeArrowheads="1" noChangeShapeType="1" noTextEdit="1"/>
              </p:cNvSpPr>
              <p:nvPr/>
            </p:nvSpPr>
            <p:spPr>
              <a:xfrm>
                <a:off x="139700" y="708025"/>
                <a:ext cx="5562600" cy="2092881"/>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62624223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326765"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sz="900" spc="-50" dirty="0"/>
              <a:t>Описание</a:t>
            </a:r>
            <a:r>
              <a:rPr sz="900" spc="-10" dirty="0"/>
              <a:t> </a:t>
            </a:r>
            <a:r>
              <a:rPr sz="900" spc="-55" dirty="0"/>
              <a:t>предметной</a:t>
            </a:r>
            <a:r>
              <a:rPr sz="900" spc="-10" dirty="0"/>
              <a:t> </a:t>
            </a:r>
            <a:r>
              <a:rPr sz="900" spc="-65" dirty="0"/>
              <a:t>области</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20370"/>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3</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044B26-0EA7-4A87-A3E7-BC4708046823}"/>
                  </a:ext>
                </a:extLst>
              </p:cNvPr>
              <p:cNvSpPr txBox="1"/>
              <p:nvPr/>
            </p:nvSpPr>
            <p:spPr>
              <a:xfrm>
                <a:off x="384326" y="2720315"/>
                <a:ext cx="4892686" cy="200055"/>
              </a:xfrm>
              <a:prstGeom prst="rect">
                <a:avLst/>
              </a:prstGeom>
              <a:noFill/>
            </p:spPr>
            <p:txBody>
              <a:bodyPr wrap="none" rtlCol="0">
                <a:spAutoFit/>
              </a:bodyPr>
              <a:lstStyle/>
              <a:p>
                <a:r>
                  <a:rPr lang="ru-RU" sz="700" dirty="0">
                    <a:solidFill>
                      <a:schemeClr val="tx1">
                        <a:lumMod val="50000"/>
                        <a:lumOff val="50000"/>
                      </a:schemeClr>
                    </a:solidFill>
                  </a:rPr>
                  <a:t>Запуск множества серверов </a:t>
                </a:r>
                <a:r>
                  <a:rPr lang="en-US" sz="700" dirty="0">
                    <a:solidFill>
                      <a:schemeClr val="tx1">
                        <a:lumMod val="50000"/>
                        <a:lumOff val="50000"/>
                      </a:schemeClr>
                    </a:solidFill>
                  </a:rPr>
                  <a:t>Unreal Engine </a:t>
                </a:r>
                <a14:m>
                  <m:oMath xmlns:m="http://schemas.openxmlformats.org/officeDocument/2006/math">
                    <m:r>
                      <a:rPr lang="en-US" sz="700" b="0" i="1" smtClean="0">
                        <a:solidFill>
                          <a:schemeClr val="tx1">
                            <a:lumMod val="50000"/>
                            <a:lumOff val="50000"/>
                          </a:schemeClr>
                        </a:solidFill>
                        <a:latin typeface="Cambria Math" panose="02040503050406030204" pitchFamily="18" charset="0"/>
                      </a:rPr>
                      <m:t>−</m:t>
                    </m:r>
                  </m:oMath>
                </a14:m>
                <a:r>
                  <a:rPr lang="en-US" sz="700" dirty="0">
                    <a:solidFill>
                      <a:schemeClr val="tx1">
                        <a:lumMod val="50000"/>
                        <a:lumOff val="50000"/>
                      </a:schemeClr>
                    </a:solidFill>
                  </a:rPr>
                  <a:t> </a:t>
                </a:r>
                <a:r>
                  <a:rPr lang="ru-RU" sz="700" dirty="0">
                    <a:solidFill>
                      <a:schemeClr val="tx1">
                        <a:lumMod val="50000"/>
                        <a:lumOff val="50000"/>
                      </a:schemeClr>
                    </a:solidFill>
                  </a:rPr>
                  <a:t>частный случай, где необходимо решать задачу масштабирования</a:t>
                </a:r>
              </a:p>
            </p:txBody>
          </p:sp>
        </mc:Choice>
        <mc:Fallback xmlns="">
          <p:sp>
            <p:nvSpPr>
              <p:cNvPr id="10" name="TextBox 9">
                <a:extLst>
                  <a:ext uri="{FF2B5EF4-FFF2-40B4-BE49-F238E27FC236}">
                    <a16:creationId xmlns:a16="http://schemas.microsoft.com/office/drawing/2014/main" id="{73044B26-0EA7-4A87-A3E7-BC4708046823}"/>
                  </a:ext>
                </a:extLst>
              </p:cNvPr>
              <p:cNvSpPr txBox="1">
                <a:spLocks noRot="1" noChangeAspect="1" noMove="1" noResize="1" noEditPoints="1" noAdjustHandles="1" noChangeArrowheads="1" noChangeShapeType="1" noTextEdit="1"/>
              </p:cNvSpPr>
              <p:nvPr/>
            </p:nvSpPr>
            <p:spPr>
              <a:xfrm>
                <a:off x="384326" y="2720315"/>
                <a:ext cx="4892686" cy="200055"/>
              </a:xfrm>
              <a:prstGeom prst="rect">
                <a:avLst/>
              </a:prstGeom>
              <a:blipFill>
                <a:blip r:embed="rId4"/>
                <a:stretch>
                  <a:fillRect b="-303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7D64770-3A8C-4EBD-9762-14E649093A9A}"/>
                  </a:ext>
                </a:extLst>
              </p:cNvPr>
              <p:cNvSpPr txBox="1"/>
              <p:nvPr/>
            </p:nvSpPr>
            <p:spPr>
              <a:xfrm>
                <a:off x="338539" y="540028"/>
                <a:ext cx="4834978" cy="307777"/>
              </a:xfrm>
              <a:prstGeom prst="rect">
                <a:avLst/>
              </a:prstGeom>
              <a:noFill/>
            </p:spPr>
            <p:txBody>
              <a:bodyPr wrap="none" rtlCol="0">
                <a:spAutoFit/>
              </a:bodyPr>
              <a:lstStyle/>
              <a:p>
                <a:r>
                  <a:rPr lang="ru-RU" sz="700" dirty="0">
                    <a:solidFill>
                      <a:schemeClr val="tx1">
                        <a:lumMod val="50000"/>
                        <a:lumOff val="50000"/>
                      </a:schemeClr>
                    </a:solidFill>
                  </a:rPr>
                  <a:t>Задача масштабирования </a:t>
                </a:r>
                <a14:m>
                  <m:oMath xmlns:m="http://schemas.openxmlformats.org/officeDocument/2006/math">
                    <m:r>
                      <a:rPr lang="ru-RU" sz="700" b="0" i="1" smtClean="0">
                        <a:solidFill>
                          <a:schemeClr val="tx1">
                            <a:lumMod val="50000"/>
                            <a:lumOff val="50000"/>
                          </a:schemeClr>
                        </a:solidFill>
                        <a:latin typeface="Cambria Math" panose="02040503050406030204" pitchFamily="18" charset="0"/>
                      </a:rPr>
                      <m:t>−</m:t>
                    </m:r>
                  </m:oMath>
                </a14:m>
                <a:r>
                  <a:rPr lang="ru-RU" sz="700" dirty="0">
                    <a:solidFill>
                      <a:schemeClr val="tx1">
                        <a:lumMod val="50000"/>
                        <a:lumOff val="50000"/>
                      </a:schemeClr>
                    </a:solidFill>
                  </a:rPr>
                  <a:t> быстро и эффективно изменять вычислительные процессы в ответ на изменение</a:t>
                </a:r>
                <a:br>
                  <a:rPr lang="ru-RU" sz="700" dirty="0">
                    <a:solidFill>
                      <a:schemeClr val="tx1">
                        <a:lumMod val="50000"/>
                        <a:lumOff val="50000"/>
                      </a:schemeClr>
                    </a:solidFill>
                  </a:rPr>
                </a:br>
                <a:r>
                  <a:rPr lang="ru-RU" sz="700" dirty="0">
                    <a:solidFill>
                      <a:schemeClr val="tx1">
                        <a:lumMod val="50000"/>
                        <a:lumOff val="50000"/>
                      </a:schemeClr>
                    </a:solidFill>
                  </a:rPr>
                  <a:t>тенденции запросов пользователей</a:t>
                </a:r>
              </a:p>
            </p:txBody>
          </p:sp>
        </mc:Choice>
        <mc:Fallback xmlns="">
          <p:sp>
            <p:nvSpPr>
              <p:cNvPr id="11" name="TextBox 10">
                <a:extLst>
                  <a:ext uri="{FF2B5EF4-FFF2-40B4-BE49-F238E27FC236}">
                    <a16:creationId xmlns:a16="http://schemas.microsoft.com/office/drawing/2014/main" id="{57D64770-3A8C-4EBD-9762-14E649093A9A}"/>
                  </a:ext>
                </a:extLst>
              </p:cNvPr>
              <p:cNvSpPr txBox="1">
                <a:spLocks noRot="1" noChangeAspect="1" noMove="1" noResize="1" noEditPoints="1" noAdjustHandles="1" noChangeArrowheads="1" noChangeShapeType="1" noTextEdit="1"/>
              </p:cNvSpPr>
              <p:nvPr/>
            </p:nvSpPr>
            <p:spPr>
              <a:xfrm>
                <a:off x="338539" y="540028"/>
                <a:ext cx="4834978" cy="307777"/>
              </a:xfrm>
              <a:prstGeom prst="rect">
                <a:avLst/>
              </a:prstGeom>
              <a:blipFill>
                <a:blip r:embed="rId5"/>
                <a:stretch>
                  <a:fillRect b="-4000"/>
                </a:stretch>
              </a:blipFill>
            </p:spPr>
            <p:txBody>
              <a:bodyPr/>
              <a:lstStyle/>
              <a:p>
                <a:r>
                  <a:rPr lang="ru-RU">
                    <a:noFill/>
                  </a:rPr>
                  <a:t> </a:t>
                </a:r>
              </a:p>
            </p:txBody>
          </p:sp>
        </mc:Fallback>
      </mc:AlternateContent>
      <p:pic>
        <p:nvPicPr>
          <p:cNvPr id="12" name="Объект 9" descr="Лампочка">
            <a:extLst>
              <a:ext uri="{FF2B5EF4-FFF2-40B4-BE49-F238E27FC236}">
                <a16:creationId xmlns:a16="http://schemas.microsoft.com/office/drawing/2014/main" id="{610A4A34-80A8-455A-9F04-4D1177C6F42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7102" y="579659"/>
            <a:ext cx="196706" cy="196706"/>
          </a:xfrm>
          <a:prstGeom prst="rect">
            <a:avLst/>
          </a:prstGeom>
        </p:spPr>
      </p:pic>
      <p:pic>
        <p:nvPicPr>
          <p:cNvPr id="13" name="Объект 15" descr="Информация">
            <a:extLst>
              <a:ext uri="{FF2B5EF4-FFF2-40B4-BE49-F238E27FC236}">
                <a16:creationId xmlns:a16="http://schemas.microsoft.com/office/drawing/2014/main" id="{E3F5A3BC-29C6-4754-8008-9188DE7792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264934" y="2757815"/>
            <a:ext cx="144469" cy="1444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463D59-5ADA-44F4-A5C9-A86CC94612E4}"/>
              </a:ext>
            </a:extLst>
          </p:cNvPr>
          <p:cNvSpPr txBox="1"/>
          <p:nvPr/>
        </p:nvSpPr>
        <p:spPr>
          <a:xfrm>
            <a:off x="745759" y="974860"/>
            <a:ext cx="1412566" cy="215444"/>
          </a:xfrm>
          <a:prstGeom prst="rect">
            <a:avLst/>
          </a:prstGeom>
          <a:noFill/>
        </p:spPr>
        <p:txBody>
          <a:bodyPr wrap="none" rtlCol="0">
            <a:spAutoFit/>
          </a:bodyPr>
          <a:lstStyle/>
          <a:p>
            <a:r>
              <a:rPr lang="ru-RU" sz="800" dirty="0"/>
              <a:t>🐳</a:t>
            </a:r>
            <a:r>
              <a:rPr lang="ru-RU" sz="800" cap="all" dirty="0"/>
              <a:t>Контейнеризация</a:t>
            </a:r>
          </a:p>
        </p:txBody>
      </p:sp>
      <p:sp>
        <p:nvSpPr>
          <p:cNvPr id="15" name="TextBox 14">
            <a:extLst>
              <a:ext uri="{FF2B5EF4-FFF2-40B4-BE49-F238E27FC236}">
                <a16:creationId xmlns:a16="http://schemas.microsoft.com/office/drawing/2014/main" id="{C90EC38A-5B38-4332-A57D-D13590815130}"/>
              </a:ext>
            </a:extLst>
          </p:cNvPr>
          <p:cNvSpPr txBox="1"/>
          <p:nvPr/>
        </p:nvSpPr>
        <p:spPr>
          <a:xfrm>
            <a:off x="3104915" y="968743"/>
            <a:ext cx="1906291" cy="215444"/>
          </a:xfrm>
          <a:prstGeom prst="rect">
            <a:avLst/>
          </a:prstGeom>
          <a:noFill/>
        </p:spPr>
        <p:txBody>
          <a:bodyPr wrap="none" rtlCol="0">
            <a:spAutoFit/>
          </a:bodyPr>
          <a:lstStyle/>
          <a:p>
            <a:r>
              <a:rPr lang="ru-RU" sz="800" cap="all" dirty="0"/>
              <a:t>⚙️Прямой запуск</a:t>
            </a:r>
            <a:r>
              <a:rPr lang="en-US" sz="800" cap="all" dirty="0"/>
              <a:t> </a:t>
            </a:r>
            <a:r>
              <a:rPr lang="ru-RU" sz="800" cap="all" dirty="0"/>
              <a:t>процессов</a:t>
            </a: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sp>
        <p:nvSpPr>
          <p:cNvPr id="17" name="TextBox 16">
            <a:extLst>
              <a:ext uri="{FF2B5EF4-FFF2-40B4-BE49-F238E27FC236}">
                <a16:creationId xmlns:a16="http://schemas.microsoft.com/office/drawing/2014/main" id="{01339034-5DA6-4037-A666-24CBA8B1C96E}"/>
              </a:ext>
            </a:extLst>
          </p:cNvPr>
          <p:cNvSpPr txBox="1"/>
          <p:nvPr/>
        </p:nvSpPr>
        <p:spPr>
          <a:xfrm>
            <a:off x="544702" y="778405"/>
            <a:ext cx="4581703" cy="215444"/>
          </a:xfrm>
          <a:prstGeom prst="rect">
            <a:avLst/>
          </a:prstGeom>
          <a:noFill/>
        </p:spPr>
        <p:txBody>
          <a:bodyPr wrap="none" rtlCol="0">
            <a:spAutoFit/>
          </a:bodyPr>
          <a:lstStyle/>
          <a:p>
            <a:r>
              <a:rPr lang="ru-RU" sz="800" b="1" i="1" dirty="0"/>
              <a:t>Подходы к масштабированию систем с сетевыми вычислительными процессами</a:t>
            </a:r>
          </a:p>
        </p:txBody>
      </p:sp>
      <p:cxnSp>
        <p:nvCxnSpPr>
          <p:cNvPr id="23" name="Прямая соединительная линия 22">
            <a:extLst>
              <a:ext uri="{FF2B5EF4-FFF2-40B4-BE49-F238E27FC236}">
                <a16:creationId xmlns:a16="http://schemas.microsoft.com/office/drawing/2014/main" id="{2E43F40A-1250-4DF3-A675-BF5F0A8F8214}"/>
              </a:ext>
            </a:extLst>
          </p:cNvPr>
          <p:cNvCxnSpPr>
            <a:cxnSpLocks/>
          </p:cNvCxnSpPr>
          <p:nvPr/>
        </p:nvCxnSpPr>
        <p:spPr>
          <a:xfrm flipV="1">
            <a:off x="2806700" y="1016990"/>
            <a:ext cx="0" cy="1609966"/>
          </a:xfrm>
          <a:prstGeom prst="line">
            <a:avLst/>
          </a:prstGeom>
          <a:ln>
            <a:solidFill>
              <a:srgbClr val="006CDC"/>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97314-068B-4599-B1C3-C06C0F04C6CC}"/>
              </a:ext>
            </a:extLst>
          </p:cNvPr>
          <p:cNvSpPr txBox="1"/>
          <p:nvPr/>
        </p:nvSpPr>
        <p:spPr>
          <a:xfrm>
            <a:off x="319477" y="1127890"/>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34" name="TextBox 33">
            <a:extLst>
              <a:ext uri="{FF2B5EF4-FFF2-40B4-BE49-F238E27FC236}">
                <a16:creationId xmlns:a16="http://schemas.microsoft.com/office/drawing/2014/main" id="{18823202-4320-4354-9481-762900521F4E}"/>
              </a:ext>
            </a:extLst>
          </p:cNvPr>
          <p:cNvSpPr txBox="1"/>
          <p:nvPr/>
        </p:nvSpPr>
        <p:spPr>
          <a:xfrm>
            <a:off x="31947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39" name="TextBox 38">
            <a:extLst>
              <a:ext uri="{FF2B5EF4-FFF2-40B4-BE49-F238E27FC236}">
                <a16:creationId xmlns:a16="http://schemas.microsoft.com/office/drawing/2014/main" id="{CA05C7E2-2A32-4727-87FD-10A3A12A552A}"/>
              </a:ext>
            </a:extLst>
          </p:cNvPr>
          <p:cNvSpPr txBox="1"/>
          <p:nvPr/>
        </p:nvSpPr>
        <p:spPr>
          <a:xfrm>
            <a:off x="403863" y="1312070"/>
            <a:ext cx="2298361" cy="523220"/>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Интеграция с системами оркестрации (</a:t>
            </a:r>
            <a:r>
              <a:rPr lang="en-US" sz="700" dirty="0">
                <a:solidFill>
                  <a:schemeClr val="tx1">
                    <a:lumMod val="65000"/>
                    <a:lumOff val="35000"/>
                  </a:schemeClr>
                </a:solidFill>
              </a:rPr>
              <a:t>Minikube/Kubernetes);</a:t>
            </a:r>
            <a:endParaRPr lang="ru-RU" sz="700" dirty="0">
              <a:solidFill>
                <a:schemeClr val="tx1">
                  <a:lumMod val="65000"/>
                  <a:lumOff val="35000"/>
                </a:schemeClr>
              </a:solidFill>
            </a:endParaRP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Гибкость в развертывании на разных средах.</a:t>
            </a:r>
            <a:endParaRPr lang="en-US" sz="700" dirty="0">
              <a:solidFill>
                <a:schemeClr val="tx1">
                  <a:lumMod val="65000"/>
                  <a:lumOff val="35000"/>
                </a:schemeClr>
              </a:solidFill>
            </a:endParaRPr>
          </a:p>
        </p:txBody>
      </p:sp>
      <p:sp>
        <p:nvSpPr>
          <p:cNvPr id="40" name="TextBox 39">
            <a:extLst>
              <a:ext uri="{FF2B5EF4-FFF2-40B4-BE49-F238E27FC236}">
                <a16:creationId xmlns:a16="http://schemas.microsoft.com/office/drawing/2014/main" id="{F67364B7-D9AD-4437-BB63-AA791742C58F}"/>
              </a:ext>
            </a:extLst>
          </p:cNvPr>
          <p:cNvSpPr txBox="1"/>
          <p:nvPr/>
        </p:nvSpPr>
        <p:spPr>
          <a:xfrm>
            <a:off x="423942" y="2013659"/>
            <a:ext cx="2298373" cy="738664"/>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накладных расходов</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Увеличенное время запуска процесса при масштабировании</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лишних слоев абстракции между процессов и аппаратной архитектурой.</a:t>
            </a:r>
          </a:p>
          <a:p>
            <a:pPr marL="228600" indent="-228600">
              <a:buClr>
                <a:srgbClr val="006CDC"/>
              </a:buClr>
              <a:buFont typeface="+mj-lt"/>
              <a:buAutoNum type="arabicPeriod"/>
            </a:pPr>
            <a:endParaRPr lang="ru-RU" sz="700" dirty="0"/>
          </a:p>
        </p:txBody>
      </p:sp>
      <p:sp>
        <p:nvSpPr>
          <p:cNvPr id="43" name="TextBox 42">
            <a:extLst>
              <a:ext uri="{FF2B5EF4-FFF2-40B4-BE49-F238E27FC236}">
                <a16:creationId xmlns:a16="http://schemas.microsoft.com/office/drawing/2014/main" id="{4B1A8B94-2AC5-47F4-9445-EC1057239181}"/>
              </a:ext>
            </a:extLst>
          </p:cNvPr>
          <p:cNvSpPr txBox="1"/>
          <p:nvPr/>
        </p:nvSpPr>
        <p:spPr>
          <a:xfrm>
            <a:off x="2806700" y="1139894"/>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44" name="TextBox 43">
            <a:extLst>
              <a:ext uri="{FF2B5EF4-FFF2-40B4-BE49-F238E27FC236}">
                <a16:creationId xmlns:a16="http://schemas.microsoft.com/office/drawing/2014/main" id="{E07714F4-098E-4B33-BDD7-4F853A1B930F}"/>
              </a:ext>
            </a:extLst>
          </p:cNvPr>
          <p:cNvSpPr txBox="1"/>
          <p:nvPr/>
        </p:nvSpPr>
        <p:spPr>
          <a:xfrm>
            <a:off x="285215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45" name="TextBox 44">
            <a:extLst>
              <a:ext uri="{FF2B5EF4-FFF2-40B4-BE49-F238E27FC236}">
                <a16:creationId xmlns:a16="http://schemas.microsoft.com/office/drawing/2014/main" id="{E47EBC4C-B531-44DF-B27A-459968130BF8}"/>
              </a:ext>
            </a:extLst>
          </p:cNvPr>
          <p:cNvSpPr txBox="1"/>
          <p:nvPr/>
        </p:nvSpPr>
        <p:spPr>
          <a:xfrm>
            <a:off x="2891086" y="1324074"/>
            <a:ext cx="2298361" cy="523220"/>
          </a:xfrm>
          <a:prstGeom prst="rect">
            <a:avLst/>
          </a:prstGeom>
          <a:noFill/>
        </p:spPr>
        <p:txBody>
          <a:bodyPr wrap="square" rtlCol="0">
            <a:spAutoFit/>
          </a:bodyPr>
          <a:lstStyle>
            <a:defPPr>
              <a:defRPr kern="0"/>
            </a:defPPr>
            <a:lvl1pPr marL="228600" indent="-228600">
              <a:buFont typeface="Wingdings" panose="05000000000000000000" pitchFamily="2" charset="2"/>
              <a:buChar char="§"/>
              <a:defRPr sz="700">
                <a:solidFill>
                  <a:schemeClr val="tx1">
                    <a:lumMod val="65000"/>
                    <a:lumOff val="35000"/>
                  </a:schemeClr>
                </a:solidFill>
              </a:defRPr>
            </a:lvl1pPr>
          </a:lstStyle>
          <a:p>
            <a:pPr>
              <a:buClr>
                <a:srgbClr val="006CDC"/>
              </a:buClr>
            </a:pPr>
            <a:r>
              <a:rPr lang="ru-RU" dirty="0"/>
              <a:t>Минимальные накладные расходы</a:t>
            </a:r>
            <a:r>
              <a:rPr lang="en-US" dirty="0"/>
              <a:t>;</a:t>
            </a:r>
            <a:endParaRPr lang="ru-RU" dirty="0"/>
          </a:p>
          <a:p>
            <a:pPr>
              <a:buClr>
                <a:srgbClr val="006CDC"/>
              </a:buClr>
            </a:pPr>
            <a:r>
              <a:rPr lang="ru-RU" dirty="0"/>
              <a:t>Быстрый запуск и завершение процессов</a:t>
            </a:r>
            <a:r>
              <a:rPr lang="en-US" dirty="0"/>
              <a:t>;</a:t>
            </a:r>
          </a:p>
          <a:p>
            <a:pPr>
              <a:buClr>
                <a:srgbClr val="006CDC"/>
              </a:buClr>
            </a:pPr>
            <a:r>
              <a:rPr lang="ru-RU" dirty="0"/>
              <a:t>Отсутствие слоев абстракции</a:t>
            </a:r>
            <a:r>
              <a:rPr lang="en-US" dirty="0"/>
              <a:t>;</a:t>
            </a:r>
          </a:p>
          <a:p>
            <a:pPr>
              <a:buClr>
                <a:srgbClr val="006CDC"/>
              </a:buClr>
            </a:pPr>
            <a:r>
              <a:rPr lang="ru-RU" dirty="0"/>
              <a:t>Полный контроль над поведением системы.</a:t>
            </a:r>
            <a:endParaRPr lang="en-US" dirty="0"/>
          </a:p>
        </p:txBody>
      </p:sp>
      <p:sp>
        <p:nvSpPr>
          <p:cNvPr id="46" name="TextBox 45">
            <a:extLst>
              <a:ext uri="{FF2B5EF4-FFF2-40B4-BE49-F238E27FC236}">
                <a16:creationId xmlns:a16="http://schemas.microsoft.com/office/drawing/2014/main" id="{B4BA6B84-CB14-430D-82FF-E6C7F3967CCB}"/>
              </a:ext>
            </a:extLst>
          </p:cNvPr>
          <p:cNvSpPr txBox="1"/>
          <p:nvPr/>
        </p:nvSpPr>
        <p:spPr>
          <a:xfrm>
            <a:off x="2908875" y="2047353"/>
            <a:ext cx="2298373" cy="415498"/>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Требует собственной реализации логики масштабирования и мониторинга</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Ниже гибкость при переносе в другие среды.</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755800"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lang="ru-RU" sz="900" spc="-50" dirty="0"/>
              <a:t>Сравнение подходов к автоматизированному запуску</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9" name="object 9"/>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4</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graphicFrame>
        <p:nvGraphicFramePr>
          <p:cNvPr id="7" name="Таблица 6">
            <a:extLst>
              <a:ext uri="{FF2B5EF4-FFF2-40B4-BE49-F238E27FC236}">
                <a16:creationId xmlns:a16="http://schemas.microsoft.com/office/drawing/2014/main" id="{77C527B5-7B90-4E03-9187-3C3A98AE6ED7}"/>
              </a:ext>
            </a:extLst>
          </p:cNvPr>
          <p:cNvGraphicFramePr>
            <a:graphicFrameLocks noGrp="1"/>
          </p:cNvGraphicFramePr>
          <p:nvPr>
            <p:extLst>
              <p:ext uri="{D42A27DB-BD31-4B8C-83A1-F6EECF244321}">
                <p14:modId xmlns:p14="http://schemas.microsoft.com/office/powerpoint/2010/main" val="483269113"/>
              </p:ext>
            </p:extLst>
          </p:nvPr>
        </p:nvGraphicFramePr>
        <p:xfrm>
          <a:off x="301278" y="688798"/>
          <a:ext cx="5023240" cy="1874803"/>
        </p:xfrm>
        <a:graphic>
          <a:graphicData uri="http://schemas.openxmlformats.org/drawingml/2006/table">
            <a:tbl>
              <a:tblPr firstRow="1" bandRow="1">
                <a:tableStyleId>{5C22544A-7EE6-4342-B048-85BDC9FD1C3A}</a:tableStyleId>
              </a:tblPr>
              <a:tblGrid>
                <a:gridCol w="1674413">
                  <a:extLst>
                    <a:ext uri="{9D8B030D-6E8A-4147-A177-3AD203B41FA5}">
                      <a16:colId xmlns:a16="http://schemas.microsoft.com/office/drawing/2014/main" val="3746920319"/>
                    </a:ext>
                  </a:extLst>
                </a:gridCol>
                <a:gridCol w="1826632">
                  <a:extLst>
                    <a:ext uri="{9D8B030D-6E8A-4147-A177-3AD203B41FA5}">
                      <a16:colId xmlns:a16="http://schemas.microsoft.com/office/drawing/2014/main" val="788432412"/>
                    </a:ext>
                  </a:extLst>
                </a:gridCol>
                <a:gridCol w="1522195">
                  <a:extLst>
                    <a:ext uri="{9D8B030D-6E8A-4147-A177-3AD203B41FA5}">
                      <a16:colId xmlns:a16="http://schemas.microsoft.com/office/drawing/2014/main" val="1199022453"/>
                    </a:ext>
                  </a:extLst>
                </a:gridCol>
              </a:tblGrid>
              <a:tr h="267829">
                <a:tc>
                  <a:txBody>
                    <a:bodyPr/>
                    <a:lstStyle/>
                    <a:p>
                      <a:pPr algn="ctr"/>
                      <a:r>
                        <a:rPr lang="ru-RU" sz="800" dirty="0"/>
                        <a:t>Параметр</a:t>
                      </a:r>
                    </a:p>
                  </a:txBody>
                  <a:tcPr/>
                </a:tc>
                <a:tc>
                  <a:txBody>
                    <a:bodyPr/>
                    <a:lstStyle/>
                    <a:p>
                      <a:pPr algn="ctr"/>
                      <a:r>
                        <a:rPr lang="en-US" sz="800" dirty="0"/>
                        <a:t>Docker + Minikube</a:t>
                      </a:r>
                    </a:p>
                  </a:txBody>
                  <a:tcPr/>
                </a:tc>
                <a:tc>
                  <a:txBody>
                    <a:bodyPr/>
                    <a:lstStyle/>
                    <a:p>
                      <a:pPr algn="ctr"/>
                      <a:r>
                        <a:rPr lang="ru-RU" sz="800" dirty="0"/>
                        <a:t>Прямой запуск процесса</a:t>
                      </a:r>
                    </a:p>
                  </a:txBody>
                  <a:tcPr/>
                </a:tc>
                <a:extLst>
                  <a:ext uri="{0D108BD9-81ED-4DB2-BD59-A6C34878D82A}">
                    <a16:rowId xmlns:a16="http://schemas.microsoft.com/office/drawing/2014/main" val="4107273418"/>
                  </a:ext>
                </a:extLst>
              </a:tr>
              <a:tr h="267829">
                <a:tc>
                  <a:txBody>
                    <a:bodyPr/>
                    <a:lstStyle/>
                    <a:p>
                      <a:pPr algn="ctr"/>
                      <a:r>
                        <a:rPr lang="ru-RU" sz="800" dirty="0"/>
                        <a:t>Размер </a:t>
                      </a:r>
                      <a:r>
                        <a:rPr lang="en-US" sz="800" dirty="0"/>
                        <a:t>Unreal-</a:t>
                      </a:r>
                      <a:r>
                        <a:rPr lang="ru-RU" sz="800" dirty="0"/>
                        <a:t>сервера на диске</a:t>
                      </a:r>
                    </a:p>
                  </a:txBody>
                  <a:tcPr/>
                </a:tc>
                <a:tc>
                  <a:txBody>
                    <a:bodyPr/>
                    <a:lstStyle/>
                    <a:p>
                      <a:pPr algn="ctr"/>
                      <a:r>
                        <a:rPr lang="ru-RU" sz="800" dirty="0"/>
                        <a:t>218 МБ (внутри </a:t>
                      </a:r>
                      <a:r>
                        <a:rPr lang="en-US" sz="800" dirty="0"/>
                        <a:t>Docker-</a:t>
                      </a:r>
                      <a:r>
                        <a:rPr lang="ru-RU" sz="800" dirty="0"/>
                        <a:t>образа)</a:t>
                      </a:r>
                    </a:p>
                  </a:txBody>
                  <a:tcPr/>
                </a:tc>
                <a:tc>
                  <a:txBody>
                    <a:bodyPr/>
                    <a:lstStyle/>
                    <a:p>
                      <a:pPr algn="ctr"/>
                      <a:r>
                        <a:rPr lang="ru-RU" sz="800" dirty="0"/>
                        <a:t>218 МБ (на диске напрямую)</a:t>
                      </a:r>
                    </a:p>
                  </a:txBody>
                  <a:tcPr/>
                </a:tc>
                <a:extLst>
                  <a:ext uri="{0D108BD9-81ED-4DB2-BD59-A6C34878D82A}">
                    <a16:rowId xmlns:a16="http://schemas.microsoft.com/office/drawing/2014/main" val="903397588"/>
                  </a:ext>
                </a:extLst>
              </a:tr>
              <a:tr h="267829">
                <a:tc>
                  <a:txBody>
                    <a:bodyPr/>
                    <a:lstStyle/>
                    <a:p>
                      <a:pPr algn="ctr"/>
                      <a:r>
                        <a:rPr lang="ru-RU" sz="800" dirty="0"/>
                        <a:t>Размер </a:t>
                      </a:r>
                      <a:r>
                        <a:rPr lang="en-US" sz="800" dirty="0"/>
                        <a:t>Docker-</a:t>
                      </a:r>
                      <a:r>
                        <a:rPr lang="ru-RU" sz="800" dirty="0"/>
                        <a:t>образа на диске</a:t>
                      </a:r>
                    </a:p>
                  </a:txBody>
                  <a:tcPr/>
                </a:tc>
                <a:tc>
                  <a:txBody>
                    <a:bodyPr/>
                    <a:lstStyle/>
                    <a:p>
                      <a:pPr algn="ctr"/>
                      <a:r>
                        <a:rPr lang="ru-RU" sz="800" dirty="0"/>
                        <a:t>345 МБ</a:t>
                      </a:r>
                    </a:p>
                  </a:txBody>
                  <a:tcPr/>
                </a:tc>
                <a:tc>
                  <a:txBody>
                    <a:bodyPr/>
                    <a:lstStyle/>
                    <a:p>
                      <a:pPr algn="ctr"/>
                      <a:r>
                        <a:rPr lang="ru-RU" sz="800" dirty="0"/>
                        <a:t>0</a:t>
                      </a:r>
                    </a:p>
                  </a:txBody>
                  <a:tcPr/>
                </a:tc>
                <a:extLst>
                  <a:ext uri="{0D108BD9-81ED-4DB2-BD59-A6C34878D82A}">
                    <a16:rowId xmlns:a16="http://schemas.microsoft.com/office/drawing/2014/main" val="616395941"/>
                  </a:ext>
                </a:extLst>
              </a:tr>
              <a:tr h="267829">
                <a:tc>
                  <a:txBody>
                    <a:bodyPr/>
                    <a:lstStyle/>
                    <a:p>
                      <a:pPr algn="ctr"/>
                      <a:r>
                        <a:rPr lang="ru-RU" sz="800" dirty="0"/>
                        <a:t>Размер </a:t>
                      </a:r>
                      <a:r>
                        <a:rPr lang="en-US" sz="800" dirty="0"/>
                        <a:t>Minikube</a:t>
                      </a:r>
                      <a:r>
                        <a:rPr lang="ru-RU" sz="800" dirty="0"/>
                        <a:t> на диске</a:t>
                      </a:r>
                    </a:p>
                  </a:txBody>
                  <a:tcPr/>
                </a:tc>
                <a:tc>
                  <a:txBody>
                    <a:bodyPr/>
                    <a:lstStyle/>
                    <a:p>
                      <a:pPr algn="ctr"/>
                      <a:r>
                        <a:rPr lang="en-US" sz="800" dirty="0"/>
                        <a:t>1,19 </a:t>
                      </a:r>
                      <a:r>
                        <a:rPr lang="ru-RU" sz="800" dirty="0"/>
                        <a:t>ГБ</a:t>
                      </a:r>
                    </a:p>
                  </a:txBody>
                  <a:tcPr/>
                </a:tc>
                <a:tc>
                  <a:txBody>
                    <a:bodyPr/>
                    <a:lstStyle/>
                    <a:p>
                      <a:pPr algn="ctr"/>
                      <a:r>
                        <a:rPr lang="ru-RU" sz="800" dirty="0"/>
                        <a:t>0</a:t>
                      </a:r>
                    </a:p>
                  </a:txBody>
                  <a:tcPr/>
                </a:tc>
                <a:extLst>
                  <a:ext uri="{0D108BD9-81ED-4DB2-BD59-A6C34878D82A}">
                    <a16:rowId xmlns:a16="http://schemas.microsoft.com/office/drawing/2014/main" val="3708980382"/>
                  </a:ext>
                </a:extLst>
              </a:tr>
              <a:tr h="267829">
                <a:tc>
                  <a:txBody>
                    <a:bodyPr/>
                    <a:lstStyle/>
                    <a:p>
                      <a:pPr algn="ctr"/>
                      <a:r>
                        <a:rPr lang="ru-RU" sz="800" dirty="0"/>
                        <a:t>Потребление ОЗУ</a:t>
                      </a:r>
                    </a:p>
                  </a:txBody>
                  <a:tcPr/>
                </a:tc>
                <a:tc>
                  <a:txBody>
                    <a:bodyPr/>
                    <a:lstStyle/>
                    <a:p>
                      <a:pPr algn="ctr"/>
                      <a:r>
                        <a:rPr lang="ru-RU" sz="800" dirty="0"/>
                        <a:t>66 МБ</a:t>
                      </a:r>
                    </a:p>
                  </a:txBody>
                  <a:tcPr/>
                </a:tc>
                <a:tc>
                  <a:txBody>
                    <a:bodyPr/>
                    <a:lstStyle/>
                    <a:p>
                      <a:pPr algn="ctr"/>
                      <a:r>
                        <a:rPr lang="ru-RU" sz="800" dirty="0"/>
                        <a:t>55 МБ</a:t>
                      </a:r>
                    </a:p>
                  </a:txBody>
                  <a:tcPr/>
                </a:tc>
                <a:extLst>
                  <a:ext uri="{0D108BD9-81ED-4DB2-BD59-A6C34878D82A}">
                    <a16:rowId xmlns:a16="http://schemas.microsoft.com/office/drawing/2014/main" val="2455203469"/>
                  </a:ext>
                </a:extLst>
              </a:tr>
              <a:tr h="267829">
                <a:tc>
                  <a:txBody>
                    <a:bodyPr/>
                    <a:lstStyle/>
                    <a:p>
                      <a:pPr algn="ctr"/>
                      <a:r>
                        <a:rPr lang="ru-RU" sz="800" dirty="0"/>
                        <a:t>Время запуска сервера</a:t>
                      </a:r>
                    </a:p>
                  </a:txBody>
                  <a:tcPr/>
                </a:tc>
                <a:tc>
                  <a:txBody>
                    <a:bodyPr/>
                    <a:lstStyle/>
                    <a:p>
                      <a:pPr algn="ctr"/>
                      <a:r>
                        <a:rPr lang="ru-RU" sz="800" dirty="0"/>
                        <a:t>5 – 8 секунд</a:t>
                      </a:r>
                    </a:p>
                  </a:txBody>
                  <a:tcPr/>
                </a:tc>
                <a:tc>
                  <a:txBody>
                    <a:bodyPr/>
                    <a:lstStyle/>
                    <a:p>
                      <a:pPr algn="ctr"/>
                      <a:r>
                        <a:rPr lang="ru-RU" sz="800" dirty="0"/>
                        <a:t>2 секунды</a:t>
                      </a:r>
                    </a:p>
                  </a:txBody>
                  <a:tcPr/>
                </a:tc>
                <a:extLst>
                  <a:ext uri="{0D108BD9-81ED-4DB2-BD59-A6C34878D82A}">
                    <a16:rowId xmlns:a16="http://schemas.microsoft.com/office/drawing/2014/main" val="3267880738"/>
                  </a:ext>
                </a:extLst>
              </a:tr>
              <a:tr h="267829">
                <a:tc>
                  <a:txBody>
                    <a:bodyPr/>
                    <a:lstStyle/>
                    <a:p>
                      <a:pPr algn="ctr"/>
                      <a:r>
                        <a:rPr lang="ru-RU" sz="800" dirty="0"/>
                        <a:t>Количество слоев абстракции</a:t>
                      </a:r>
                    </a:p>
                  </a:txBody>
                  <a:tcPr/>
                </a:tc>
                <a:tc>
                  <a:txBody>
                    <a:bodyPr/>
                    <a:lstStyle/>
                    <a:p>
                      <a:pPr algn="ctr"/>
                      <a:r>
                        <a:rPr lang="ru-RU" sz="800" dirty="0"/>
                        <a:t>3 – 4 (</a:t>
                      </a:r>
                      <a:r>
                        <a:rPr lang="en-US" sz="800" dirty="0"/>
                        <a:t>Minikube </a:t>
                      </a:r>
                      <a:r>
                        <a:rPr lang="ru-RU" sz="800" dirty="0"/>
                        <a:t>→</a:t>
                      </a:r>
                      <a:r>
                        <a:rPr lang="en-US" sz="800" dirty="0"/>
                        <a:t> Docker </a:t>
                      </a:r>
                      <a:r>
                        <a:rPr lang="ru-RU" sz="800" dirty="0"/>
                        <a:t>→</a:t>
                      </a:r>
                      <a:r>
                        <a:rPr lang="en-US" sz="800" dirty="0"/>
                        <a:t> </a:t>
                      </a:r>
                      <a:r>
                        <a:rPr lang="ru-RU" sz="800" dirty="0"/>
                        <a:t>Процесс)</a:t>
                      </a:r>
                    </a:p>
                  </a:txBody>
                  <a:tcPr/>
                </a:tc>
                <a:tc>
                  <a:txBody>
                    <a:bodyPr/>
                    <a:lstStyle/>
                    <a:p>
                      <a:pPr algn="ctr"/>
                      <a:r>
                        <a:rPr lang="ru-RU" sz="800" dirty="0"/>
                        <a:t>1 (Процесс)</a:t>
                      </a:r>
                    </a:p>
                  </a:txBody>
                  <a:tcPr/>
                </a:tc>
                <a:extLst>
                  <a:ext uri="{0D108BD9-81ED-4DB2-BD59-A6C34878D82A}">
                    <a16:rowId xmlns:a16="http://schemas.microsoft.com/office/drawing/2014/main" val="1966700017"/>
                  </a:ext>
                </a:extLst>
              </a:tr>
            </a:tbl>
          </a:graphicData>
        </a:graphic>
      </p:graphicFrame>
      <p:sp>
        <p:nvSpPr>
          <p:cNvPr id="6" name="TextBox 5">
            <a:extLst>
              <a:ext uri="{FF2B5EF4-FFF2-40B4-BE49-F238E27FC236}">
                <a16:creationId xmlns:a16="http://schemas.microsoft.com/office/drawing/2014/main" id="{1E775B24-0975-4A91-95F5-30540027F289}"/>
              </a:ext>
            </a:extLst>
          </p:cNvPr>
          <p:cNvSpPr txBox="1"/>
          <p:nvPr/>
        </p:nvSpPr>
        <p:spPr>
          <a:xfrm>
            <a:off x="1323819" y="2634420"/>
            <a:ext cx="3118161" cy="338554"/>
          </a:xfrm>
          <a:prstGeom prst="rect">
            <a:avLst/>
          </a:prstGeom>
          <a:noFill/>
        </p:spPr>
        <p:txBody>
          <a:bodyPr wrap="none" rtlCol="0">
            <a:spAutoFit/>
          </a:bodyPr>
          <a:lstStyle/>
          <a:p>
            <a:pPr algn="ctr"/>
            <a:r>
              <a:rPr lang="ru-RU" sz="800" dirty="0"/>
              <a:t>Таблица 1. Сравнение потребления ресурсов двух подходов</a:t>
            </a:r>
          </a:p>
          <a:p>
            <a:pPr algn="ctr"/>
            <a:r>
              <a:rPr lang="ru-RU" sz="800" dirty="0"/>
              <a:t>на запуск одного процесса сервера</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935" y="817002"/>
            <a:ext cx="5177790" cy="1445260"/>
            <a:chOff x="165200" y="816165"/>
            <a:chExt cx="5177790" cy="1445260"/>
          </a:xfrm>
        </p:grpSpPr>
        <p:sp>
          <p:nvSpPr>
            <p:cNvPr id="3" name="object 3"/>
            <p:cNvSpPr/>
            <p:nvPr/>
          </p:nvSpPr>
          <p:spPr>
            <a:xfrm>
              <a:off x="165200" y="816165"/>
              <a:ext cx="5177790" cy="177800"/>
            </a:xfrm>
            <a:custGeom>
              <a:avLst/>
              <a:gdLst/>
              <a:ahLst/>
              <a:cxnLst/>
              <a:rect l="l" t="t" r="r" b="b"/>
              <a:pathLst>
                <a:path w="5177790" h="177800">
                  <a:moveTo>
                    <a:pt x="5126862" y="0"/>
                  </a:moveTo>
                  <a:lnTo>
                    <a:pt x="50800" y="0"/>
                  </a:lnTo>
                  <a:lnTo>
                    <a:pt x="31075" y="4008"/>
                  </a:lnTo>
                  <a:lnTo>
                    <a:pt x="14922" y="14922"/>
                  </a:lnTo>
                  <a:lnTo>
                    <a:pt x="4008" y="31075"/>
                  </a:lnTo>
                  <a:lnTo>
                    <a:pt x="0" y="50800"/>
                  </a:lnTo>
                  <a:lnTo>
                    <a:pt x="0" y="177659"/>
                  </a:lnTo>
                  <a:lnTo>
                    <a:pt x="5177663" y="177659"/>
                  </a:lnTo>
                  <a:lnTo>
                    <a:pt x="5177663" y="50800"/>
                  </a:lnTo>
                  <a:lnTo>
                    <a:pt x="5173654" y="31075"/>
                  </a:lnTo>
                  <a:lnTo>
                    <a:pt x="5162740" y="14922"/>
                  </a:lnTo>
                  <a:lnTo>
                    <a:pt x="5146587" y="4008"/>
                  </a:lnTo>
                  <a:lnTo>
                    <a:pt x="5126862" y="0"/>
                  </a:lnTo>
                  <a:close/>
                </a:path>
              </a:pathLst>
            </a:custGeom>
            <a:solidFill>
              <a:srgbClr val="FFFFFF"/>
            </a:solidFill>
          </p:spPr>
          <p:txBody>
            <a:bodyPr wrap="square" lIns="0" tIns="0" rIns="0" bIns="0" rtlCol="0"/>
            <a:lstStyle/>
            <a:p>
              <a:endParaRPr/>
            </a:p>
          </p:txBody>
        </p:sp>
        <p:pic>
          <p:nvPicPr>
            <p:cNvPr id="4" name="object 4"/>
            <p:cNvPicPr/>
            <p:nvPr/>
          </p:nvPicPr>
          <p:blipFill>
            <a:blip r:embed="rId3" cstate="print"/>
            <a:stretch>
              <a:fillRect/>
            </a:stretch>
          </p:blipFill>
          <p:spPr>
            <a:xfrm>
              <a:off x="165200" y="981163"/>
              <a:ext cx="5177663" cy="50609"/>
            </a:xfrm>
            <a:prstGeom prst="rect">
              <a:avLst/>
            </a:prstGeom>
          </p:spPr>
        </p:pic>
        <p:sp>
          <p:nvSpPr>
            <p:cNvPr id="5" name="object 5"/>
            <p:cNvSpPr/>
            <p:nvPr/>
          </p:nvSpPr>
          <p:spPr>
            <a:xfrm>
              <a:off x="165188" y="1025461"/>
              <a:ext cx="5177790" cy="575945"/>
            </a:xfrm>
            <a:custGeom>
              <a:avLst/>
              <a:gdLst/>
              <a:ahLst/>
              <a:cxnLst/>
              <a:rect l="l" t="t" r="r" b="b"/>
              <a:pathLst>
                <a:path w="5177790" h="575944">
                  <a:moveTo>
                    <a:pt x="5177663" y="457060"/>
                  </a:moveTo>
                  <a:lnTo>
                    <a:pt x="5173662" y="437337"/>
                  </a:lnTo>
                  <a:lnTo>
                    <a:pt x="5162740" y="421182"/>
                  </a:lnTo>
                  <a:lnTo>
                    <a:pt x="5146599" y="410273"/>
                  </a:lnTo>
                  <a:lnTo>
                    <a:pt x="5126863" y="406260"/>
                  </a:lnTo>
                  <a:lnTo>
                    <a:pt x="50800" y="406260"/>
                  </a:lnTo>
                  <a:lnTo>
                    <a:pt x="31076" y="410273"/>
                  </a:lnTo>
                  <a:lnTo>
                    <a:pt x="14922" y="421182"/>
                  </a:lnTo>
                  <a:lnTo>
                    <a:pt x="4013" y="437337"/>
                  </a:lnTo>
                  <a:lnTo>
                    <a:pt x="0" y="457060"/>
                  </a:lnTo>
                  <a:lnTo>
                    <a:pt x="0" y="575322"/>
                  </a:lnTo>
                  <a:lnTo>
                    <a:pt x="5177663" y="575322"/>
                  </a:lnTo>
                  <a:lnTo>
                    <a:pt x="5177663" y="457060"/>
                  </a:lnTo>
                  <a:close/>
                </a:path>
                <a:path w="5177790" h="575944">
                  <a:moveTo>
                    <a:pt x="5177663" y="0"/>
                  </a:moveTo>
                  <a:lnTo>
                    <a:pt x="0" y="0"/>
                  </a:lnTo>
                  <a:lnTo>
                    <a:pt x="0" y="266903"/>
                  </a:lnTo>
                  <a:lnTo>
                    <a:pt x="4013" y="286639"/>
                  </a:lnTo>
                  <a:lnTo>
                    <a:pt x="14922" y="302793"/>
                  </a:lnTo>
                  <a:lnTo>
                    <a:pt x="31076" y="313702"/>
                  </a:lnTo>
                  <a:lnTo>
                    <a:pt x="50800" y="317715"/>
                  </a:lnTo>
                  <a:lnTo>
                    <a:pt x="5126863" y="317715"/>
                  </a:lnTo>
                  <a:lnTo>
                    <a:pt x="5146599" y="313702"/>
                  </a:lnTo>
                  <a:lnTo>
                    <a:pt x="5162740" y="302793"/>
                  </a:lnTo>
                  <a:lnTo>
                    <a:pt x="5173662" y="286639"/>
                  </a:lnTo>
                  <a:lnTo>
                    <a:pt x="5177663" y="266903"/>
                  </a:lnTo>
                  <a:lnTo>
                    <a:pt x="5177663"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65200" y="1588134"/>
              <a:ext cx="5177663" cy="50609"/>
            </a:xfrm>
            <a:prstGeom prst="rect">
              <a:avLst/>
            </a:prstGeom>
          </p:spPr>
        </p:pic>
        <p:sp>
          <p:nvSpPr>
            <p:cNvPr id="7" name="object 7"/>
            <p:cNvSpPr/>
            <p:nvPr/>
          </p:nvSpPr>
          <p:spPr>
            <a:xfrm>
              <a:off x="165188" y="1632407"/>
              <a:ext cx="5177790" cy="600710"/>
            </a:xfrm>
            <a:custGeom>
              <a:avLst/>
              <a:gdLst/>
              <a:ahLst/>
              <a:cxnLst/>
              <a:rect l="l" t="t" r="r" b="b"/>
              <a:pathLst>
                <a:path w="5177790" h="600710">
                  <a:moveTo>
                    <a:pt x="5177663" y="455714"/>
                  </a:moveTo>
                  <a:lnTo>
                    <a:pt x="5173662" y="435991"/>
                  </a:lnTo>
                  <a:lnTo>
                    <a:pt x="5162740" y="419836"/>
                  </a:lnTo>
                  <a:lnTo>
                    <a:pt x="5146599" y="408927"/>
                  </a:lnTo>
                  <a:lnTo>
                    <a:pt x="5126863" y="404914"/>
                  </a:lnTo>
                  <a:lnTo>
                    <a:pt x="50800" y="404914"/>
                  </a:lnTo>
                  <a:lnTo>
                    <a:pt x="31076" y="408927"/>
                  </a:lnTo>
                  <a:lnTo>
                    <a:pt x="14922" y="419836"/>
                  </a:lnTo>
                  <a:lnTo>
                    <a:pt x="4013" y="435991"/>
                  </a:lnTo>
                  <a:lnTo>
                    <a:pt x="0" y="455714"/>
                  </a:lnTo>
                  <a:lnTo>
                    <a:pt x="0" y="600163"/>
                  </a:lnTo>
                  <a:lnTo>
                    <a:pt x="5177663" y="600163"/>
                  </a:lnTo>
                  <a:lnTo>
                    <a:pt x="5177663" y="455714"/>
                  </a:lnTo>
                  <a:close/>
                </a:path>
                <a:path w="5177790" h="600710">
                  <a:moveTo>
                    <a:pt x="5177663" y="0"/>
                  </a:moveTo>
                  <a:lnTo>
                    <a:pt x="0" y="0"/>
                  </a:lnTo>
                  <a:lnTo>
                    <a:pt x="0" y="265544"/>
                  </a:lnTo>
                  <a:lnTo>
                    <a:pt x="4013" y="285280"/>
                  </a:lnTo>
                  <a:lnTo>
                    <a:pt x="14922" y="301434"/>
                  </a:lnTo>
                  <a:lnTo>
                    <a:pt x="31076" y="312343"/>
                  </a:lnTo>
                  <a:lnTo>
                    <a:pt x="50800" y="316357"/>
                  </a:lnTo>
                  <a:lnTo>
                    <a:pt x="5126863" y="316357"/>
                  </a:lnTo>
                  <a:lnTo>
                    <a:pt x="5146599" y="312343"/>
                  </a:lnTo>
                  <a:lnTo>
                    <a:pt x="5162740" y="301434"/>
                  </a:lnTo>
                  <a:lnTo>
                    <a:pt x="5173662" y="285280"/>
                  </a:lnTo>
                  <a:lnTo>
                    <a:pt x="5177663" y="265544"/>
                  </a:lnTo>
                  <a:lnTo>
                    <a:pt x="5177663" y="0"/>
                  </a:lnTo>
                  <a:close/>
                </a:path>
              </a:pathLst>
            </a:custGeom>
            <a:solidFill>
              <a:srgbClr val="FFFFFF"/>
            </a:solidFill>
          </p:spPr>
          <p:txBody>
            <a:bodyPr wrap="square" lIns="0" tIns="0" rIns="0" bIns="0" rtlCol="0"/>
            <a:lstStyle/>
            <a:p>
              <a:endParaRPr/>
            </a:p>
          </p:txBody>
        </p:sp>
      </p:grpSp>
      <p:sp>
        <p:nvSpPr>
          <p:cNvPr id="8" name="object 8"/>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9" name="object 9"/>
          <p:cNvSpPr txBox="1">
            <a:spLocks noGrp="1"/>
          </p:cNvSpPr>
          <p:nvPr>
            <p:ph type="title"/>
          </p:nvPr>
        </p:nvSpPr>
        <p:spPr>
          <a:xfrm>
            <a:off x="203301" y="154913"/>
            <a:ext cx="1993799" cy="310534"/>
          </a:xfrm>
          <a:prstGeom prst="rect">
            <a:avLst/>
          </a:prstGeom>
        </p:spPr>
        <p:txBody>
          <a:bodyPr vert="horz" wrap="square" lIns="0" tIns="11430" rIns="0" bIns="0" rtlCol="0">
            <a:spAutoFit/>
          </a:bodyPr>
          <a:lstStyle/>
          <a:p>
            <a:pPr marL="12700">
              <a:lnSpc>
                <a:spcPts val="1305"/>
              </a:lnSpc>
              <a:spcBef>
                <a:spcPts val="90"/>
              </a:spcBef>
            </a:pPr>
            <a:r>
              <a:rPr spc="-60" dirty="0"/>
              <a:t>Постановка</a:t>
            </a:r>
            <a:r>
              <a:rPr spc="-30" dirty="0"/>
              <a:t> </a:t>
            </a:r>
            <a:r>
              <a:rPr spc="-10" dirty="0"/>
              <a:t>задачи</a:t>
            </a:r>
          </a:p>
          <a:p>
            <a:pPr marL="154305">
              <a:lnSpc>
                <a:spcPts val="1065"/>
              </a:lnSpc>
            </a:pPr>
            <a:r>
              <a:rPr lang="ru-RU" sz="900" spc="-55" dirty="0"/>
              <a:t> </a:t>
            </a:r>
            <a:r>
              <a:rPr sz="900" spc="-55" dirty="0" err="1"/>
              <a:t>Концептуальная</a:t>
            </a:r>
            <a:r>
              <a:rPr sz="900" spc="40" dirty="0"/>
              <a:t> </a:t>
            </a:r>
            <a:r>
              <a:rPr sz="900" spc="-50" dirty="0"/>
              <a:t>постановка</a:t>
            </a:r>
            <a:r>
              <a:rPr sz="900" spc="45" dirty="0"/>
              <a:t> </a:t>
            </a:r>
            <a:r>
              <a:rPr sz="900" spc="-30" dirty="0"/>
              <a:t>задачи</a:t>
            </a:r>
            <a:endParaRPr sz="900" dirty="0"/>
          </a:p>
        </p:txBody>
      </p:sp>
      <p:sp>
        <p:nvSpPr>
          <p:cNvPr id="10" name="object 10"/>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272363" y="83480"/>
            <a:ext cx="369463" cy="436200"/>
          </a:xfrm>
          <a:prstGeom prst="rect">
            <a:avLst/>
          </a:prstGeom>
        </p:spPr>
      </p:pic>
      <p:sp>
        <p:nvSpPr>
          <p:cNvPr id="12" name="object 12"/>
          <p:cNvSpPr txBox="1"/>
          <p:nvPr/>
        </p:nvSpPr>
        <p:spPr>
          <a:xfrm>
            <a:off x="198105" y="507774"/>
            <a:ext cx="4887595" cy="940450"/>
          </a:xfrm>
          <a:prstGeom prst="rect">
            <a:avLst/>
          </a:prstGeom>
        </p:spPr>
        <p:txBody>
          <a:bodyPr vert="horz" wrap="square" lIns="0" tIns="65405" rIns="0" bIns="0" rtlCol="0">
            <a:spAutoFit/>
          </a:bodyPr>
          <a:lstStyle/>
          <a:p>
            <a:pPr marL="12700">
              <a:lnSpc>
                <a:spcPct val="100000"/>
              </a:lnSpc>
              <a:spcBef>
                <a:spcPts val="515"/>
              </a:spcBef>
            </a:pPr>
            <a:r>
              <a:rPr sz="1000" spc="-75" dirty="0">
                <a:solidFill>
                  <a:srgbClr val="3333B2"/>
                </a:solidFill>
                <a:latin typeface="Trebuchet MS"/>
                <a:cs typeface="Trebuchet MS"/>
              </a:rPr>
              <a:t>Объект</a:t>
            </a:r>
            <a:r>
              <a:rPr sz="1000" spc="-30" dirty="0">
                <a:solidFill>
                  <a:srgbClr val="3333B2"/>
                </a:solidFill>
                <a:latin typeface="Trebuchet MS"/>
                <a:cs typeface="Trebuchet MS"/>
              </a:rPr>
              <a:t> </a:t>
            </a:r>
            <a:r>
              <a:rPr sz="1000" spc="-10" dirty="0">
                <a:solidFill>
                  <a:srgbClr val="3333B2"/>
                </a:solidFill>
                <a:latin typeface="Trebuchet MS"/>
                <a:cs typeface="Trebuchet MS"/>
              </a:rPr>
              <a:t>исследований</a:t>
            </a:r>
            <a:endParaRPr sz="1000" dirty="0">
              <a:latin typeface="Trebuchet MS"/>
              <a:cs typeface="Trebuchet MS"/>
            </a:endParaRPr>
          </a:p>
          <a:p>
            <a:pPr marL="12700" marR="637540">
              <a:lnSpc>
                <a:spcPct val="101000"/>
              </a:lnSpc>
              <a:spcBef>
                <a:spcPts val="365"/>
              </a:spcBef>
            </a:pPr>
            <a:r>
              <a:rPr lang="ru-RU" sz="900" dirty="0"/>
              <a:t>Распределённая система управления процессами запущенных серверов</a:t>
            </a:r>
            <a:r>
              <a:rPr lang="en-US" sz="900" dirty="0"/>
              <a:t>.</a:t>
            </a:r>
          </a:p>
          <a:p>
            <a:pPr marL="12700" marR="637540">
              <a:lnSpc>
                <a:spcPct val="101000"/>
              </a:lnSpc>
              <a:spcBef>
                <a:spcPts val="365"/>
              </a:spcBef>
            </a:pPr>
            <a:r>
              <a:rPr sz="1000" spc="-65" dirty="0" err="1">
                <a:solidFill>
                  <a:srgbClr val="3333B2"/>
                </a:solidFill>
                <a:latin typeface="Trebuchet MS"/>
                <a:cs typeface="Trebuchet MS"/>
              </a:rPr>
              <a:t>Цель</a:t>
            </a:r>
            <a:r>
              <a:rPr sz="1000" spc="-45" dirty="0">
                <a:solidFill>
                  <a:srgbClr val="3333B2"/>
                </a:solidFill>
                <a:latin typeface="Trebuchet MS"/>
                <a:cs typeface="Trebuchet MS"/>
              </a:rPr>
              <a:t> </a:t>
            </a:r>
            <a:r>
              <a:rPr lang="ru-RU" sz="1000" spc="-10" dirty="0">
                <a:solidFill>
                  <a:srgbClr val="3333B2"/>
                </a:solidFill>
                <a:latin typeface="Trebuchet MS"/>
                <a:cs typeface="Trebuchet MS"/>
              </a:rPr>
              <a:t>работы</a:t>
            </a:r>
            <a:endParaRPr sz="1000" dirty="0">
              <a:latin typeface="Trebuchet MS"/>
              <a:cs typeface="Trebuchet MS"/>
            </a:endParaRPr>
          </a:p>
          <a:p>
            <a:pPr marL="12700" marR="5080">
              <a:lnSpc>
                <a:spcPct val="101000"/>
              </a:lnSpc>
              <a:spcBef>
                <a:spcPts val="355"/>
              </a:spcBef>
            </a:pPr>
            <a:r>
              <a:rPr lang="ru-RU" sz="900" dirty="0"/>
              <a:t>Разработать распределённую систему для автоматизированного запуска, мониторинга и управления выделенными серверами</a:t>
            </a:r>
            <a:r>
              <a:rPr lang="en-US" sz="900" dirty="0"/>
              <a:t> Unreal Engine 4.</a:t>
            </a:r>
            <a:endParaRPr sz="900" dirty="0">
              <a:latin typeface="Trebuchet MS"/>
              <a:cs typeface="Trebuchet MS"/>
            </a:endParaRPr>
          </a:p>
        </p:txBody>
      </p:sp>
      <p:pic>
        <p:nvPicPr>
          <p:cNvPr id="13" name="object 13"/>
          <p:cNvPicPr/>
          <p:nvPr/>
        </p:nvPicPr>
        <p:blipFill>
          <a:blip r:embed="rId3" cstate="print"/>
          <a:stretch>
            <a:fillRect/>
          </a:stretch>
        </p:blipFill>
        <p:spPr>
          <a:xfrm>
            <a:off x="165200" y="2219909"/>
            <a:ext cx="5177663" cy="50609"/>
          </a:xfrm>
          <a:prstGeom prst="rect">
            <a:avLst/>
          </a:prstGeom>
        </p:spPr>
      </p:pic>
      <p:sp>
        <p:nvSpPr>
          <p:cNvPr id="14" name="object 14"/>
          <p:cNvSpPr txBox="1"/>
          <p:nvPr/>
        </p:nvSpPr>
        <p:spPr>
          <a:xfrm>
            <a:off x="165085" y="1518389"/>
            <a:ext cx="4920615" cy="1655580"/>
          </a:xfrm>
          <a:prstGeom prst="rect">
            <a:avLst/>
          </a:prstGeom>
        </p:spPr>
        <p:txBody>
          <a:bodyPr vert="horz" wrap="square" lIns="0" tIns="52069" rIns="0" bIns="0" rtlCol="0">
            <a:spAutoFit/>
          </a:bodyPr>
          <a:lstStyle/>
          <a:p>
            <a:pPr marL="19685">
              <a:spcBef>
                <a:spcPts val="409"/>
              </a:spcBef>
              <a:buClr>
                <a:srgbClr val="3333B2"/>
              </a:buClr>
              <a:tabLst>
                <a:tab pos="141605" algn="l"/>
              </a:tabLst>
            </a:pPr>
            <a:r>
              <a:rPr lang="ru-RU" sz="900" spc="-55" dirty="0">
                <a:solidFill>
                  <a:srgbClr val="3333B2"/>
                </a:solidFill>
                <a:latin typeface="Trebuchet MS"/>
                <a:cs typeface="Trebuchet MS"/>
              </a:rPr>
              <a:t>Поставленные задачи</a:t>
            </a:r>
            <a:endParaRPr lang="ru-RU" sz="900" i="1" spc="-55" dirty="0">
              <a:solidFill>
                <a:srgbClr val="7F7F7F"/>
              </a:solidFill>
              <a:latin typeface="Trebuchet MS"/>
              <a:cs typeface="Trebuchet MS"/>
            </a:endParaRPr>
          </a:p>
          <a:p>
            <a:pPr marL="141605" indent="-121920">
              <a:lnSpc>
                <a:spcPct val="100000"/>
              </a:lnSpc>
              <a:spcBef>
                <a:spcPts val="409"/>
              </a:spcBef>
              <a:buClr>
                <a:srgbClr val="3333B2"/>
              </a:buClr>
              <a:buFont typeface="Trebuchet MS"/>
              <a:buAutoNum type="arabicPeriod"/>
              <a:tabLst>
                <a:tab pos="141605" algn="l"/>
              </a:tabLst>
            </a:pPr>
            <a:r>
              <a:rPr lang="ru-RU" sz="900" dirty="0">
                <a:solidFill>
                  <a:schemeClr val="tx1"/>
                </a:solidFill>
              </a:rPr>
              <a:t>Проанализированы существующие архитектурные подходы и программные решения, применяемые при разработке распределенных вычислительных систем</a:t>
            </a:r>
            <a:r>
              <a:rPr lang="en-US" sz="900" dirty="0">
                <a:solidFill>
                  <a:schemeClr val="tx1"/>
                </a:solidFill>
              </a:rPr>
              <a:t>;</a:t>
            </a:r>
          </a:p>
          <a:p>
            <a:pPr marL="141605" indent="-121920">
              <a:lnSpc>
                <a:spcPct val="100000"/>
              </a:lnSpc>
              <a:spcBef>
                <a:spcPts val="409"/>
              </a:spcBef>
              <a:buClr>
                <a:srgbClr val="3333B2"/>
              </a:buClr>
              <a:buFont typeface="Trebuchet MS"/>
              <a:buAutoNum type="arabicPeriod"/>
              <a:tabLst>
                <a:tab pos="141605" algn="l"/>
              </a:tabLst>
            </a:pPr>
            <a:r>
              <a:rPr lang="ru-RU" sz="900" spc="-60" dirty="0">
                <a:solidFill>
                  <a:schemeClr val="tx1"/>
                </a:solidFill>
                <a:latin typeface="Trebuchet MS"/>
                <a:cs typeface="Trebuchet MS"/>
              </a:rPr>
              <a:t>Разработать архитектуру распределённого приложения</a:t>
            </a:r>
            <a:r>
              <a:rPr lang="en-US" sz="900" spc="-60" dirty="0">
                <a:solidFill>
                  <a:schemeClr val="tx1"/>
                </a:solidFill>
                <a:latin typeface="Trebuchet MS"/>
                <a:cs typeface="Trebuchet MS"/>
              </a:rPr>
              <a:t>;</a:t>
            </a:r>
            <a:endParaRPr lang="ru-RU" sz="900" spc="-60" dirty="0">
              <a:solidFill>
                <a:schemeClr val="tx1"/>
              </a:solidFill>
              <a:latin typeface="Trebuchet MS"/>
              <a:cs typeface="Trebuchet MS"/>
            </a:endParaRP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latin typeface="Trebuchet MS"/>
                <a:cs typeface="Trebuchet MS"/>
              </a:rPr>
              <a:t>Реализовать механизм коммуникации между компонентами системы, обеспечивающий минимальную задержку и накладные расходы</a:t>
            </a:r>
            <a:r>
              <a:rPr lang="en-US" sz="900" dirty="0">
                <a:solidFill>
                  <a:schemeClr val="tx1"/>
                </a:solidFill>
                <a:latin typeface="Trebuchet MS"/>
                <a:cs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Реализовать механизм мониторинга и управления запущенными серверами в реальном времени</a:t>
            </a:r>
            <a:r>
              <a:rPr lang="en-US" sz="900" dirty="0">
                <a:solidFill>
                  <a:schemeClr val="tx1"/>
                </a:solidFill>
                <a:latin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Убедиться в корректной работе всех компонентов системы в кроссплатформенной среде, с акцентом на поддержку Linux (Debian).</a:t>
            </a:r>
            <a:endParaRPr lang="ru-RU" sz="900" dirty="0">
              <a:solidFill>
                <a:schemeClr val="tx1"/>
              </a:solidFill>
              <a:latin typeface="Trebuchet MS"/>
              <a:cs typeface="Trebuchet MS"/>
            </a:endParaRPr>
          </a:p>
        </p:txBody>
      </p:sp>
      <p:sp>
        <p:nvSpPr>
          <p:cNvPr id="15" name="object 15"/>
          <p:cNvSpPr txBox="1"/>
          <p:nvPr/>
        </p:nvSpPr>
        <p:spPr>
          <a:xfrm>
            <a:off x="5363927" y="2917825"/>
            <a:ext cx="200025" cy="104516"/>
          </a:xfrm>
          <a:prstGeom prst="rect">
            <a:avLst/>
          </a:prstGeom>
        </p:spPr>
        <p:txBody>
          <a:bodyPr vert="horz" wrap="square" lIns="0" tIns="12065" rIns="0" bIns="0" rtlCol="0">
            <a:spAutoFit/>
          </a:bodyPr>
          <a:lstStyle/>
          <a:p>
            <a:pPr marL="12700">
              <a:lnSpc>
                <a:spcPct val="100000"/>
              </a:lnSpc>
              <a:spcBef>
                <a:spcPts val="95"/>
              </a:spcBef>
            </a:pPr>
            <a:r>
              <a:rPr lang="ru-RU" sz="600" spc="-35" dirty="0">
                <a:solidFill>
                  <a:srgbClr val="006CDC"/>
                </a:solidFill>
                <a:latin typeface="Trebuchet MS"/>
                <a:cs typeface="Trebuchet MS"/>
              </a:rPr>
              <a:t>5</a:t>
            </a:r>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Описание</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847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6</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3372495" y="2805861"/>
            <a:ext cx="1622560" cy="307777"/>
          </a:xfrm>
          <a:prstGeom prst="rect">
            <a:avLst/>
          </a:prstGeom>
          <a:noFill/>
        </p:spPr>
        <p:txBody>
          <a:bodyPr wrap="none" rtlCol="0">
            <a:spAutoFit/>
          </a:bodyPr>
          <a:lstStyle/>
          <a:p>
            <a:pPr algn="ctr"/>
            <a:r>
              <a:rPr lang="ru-RU" sz="700" dirty="0"/>
              <a:t>Рисунок 1. Схема архитектуры</a:t>
            </a:r>
          </a:p>
          <a:p>
            <a:pPr algn="ctr"/>
            <a:r>
              <a:rPr lang="ru-RU" sz="700" dirty="0"/>
              <a:t>распределенной сетевой системы</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4F91BE6-D6D2-4FAF-804C-710A8B948D3E}"/>
                  </a:ext>
                </a:extLst>
              </p:cNvPr>
              <p:cNvSpPr txBox="1"/>
              <p:nvPr/>
            </p:nvSpPr>
            <p:spPr>
              <a:xfrm>
                <a:off x="400584" y="612250"/>
                <a:ext cx="2482316" cy="630942"/>
              </a:xfrm>
              <a:prstGeom prst="rect">
                <a:avLst/>
              </a:prstGeom>
              <a:noFill/>
            </p:spPr>
            <p:txBody>
              <a:bodyPr wrap="square" rtlCol="0">
                <a:spAutoFit/>
              </a:bodyPr>
              <a:lstStyle/>
              <a:p>
                <a:pPr algn="just"/>
                <a:r>
                  <a:rPr lang="ru-RU" sz="700" b="1" i="1" dirty="0"/>
                  <a:t>Менеджер серверов</a:t>
                </a:r>
                <a14:m>
                  <m:oMath xmlns:m="http://schemas.openxmlformats.org/officeDocument/2006/math">
                    <m:r>
                      <a:rPr lang="ru-RU" sz="700" b="0" i="1" smtClean="0">
                        <a:latin typeface="Cambria Math" panose="02040503050406030204" pitchFamily="18" charset="0"/>
                      </a:rPr>
                      <m:t>−</m:t>
                    </m:r>
                  </m:oMath>
                </a14:m>
                <a:r>
                  <a:rPr lang="ru-RU" sz="700" dirty="0"/>
                  <a:t>сетевая программа, которая обрабатывает клиентские запросы, распределяет пользователей по серверам,</a:t>
                </a:r>
                <a:br>
                  <a:rPr lang="ru-RU" sz="700" dirty="0"/>
                </a:br>
                <a:r>
                  <a:rPr lang="ru-RU" sz="700" dirty="0"/>
                  <a:t>координирует запуск серверов и ведёт журналирование</a:t>
                </a:r>
                <a:r>
                  <a:rPr lang="ru-RU" sz="800" spc="-15" baseline="37037" dirty="0">
                    <a:latin typeface="Trebuchet MS"/>
                    <a:cs typeface="Trebuchet MS"/>
                  </a:rPr>
                  <a:t>1</a:t>
                </a:r>
                <a:r>
                  <a:rPr lang="ru-RU" sz="700" dirty="0"/>
                  <a:t>.</a:t>
                </a:r>
              </a:p>
            </p:txBody>
          </p:sp>
        </mc:Choice>
        <mc:Fallback>
          <p:sp>
            <p:nvSpPr>
              <p:cNvPr id="6" name="TextBox 5">
                <a:extLst>
                  <a:ext uri="{FF2B5EF4-FFF2-40B4-BE49-F238E27FC236}">
                    <a16:creationId xmlns:a16="http://schemas.microsoft.com/office/drawing/2014/main" id="{04F91BE6-D6D2-4FAF-804C-710A8B948D3E}"/>
                  </a:ext>
                </a:extLst>
              </p:cNvPr>
              <p:cNvSpPr txBox="1">
                <a:spLocks noRot="1" noChangeAspect="1" noMove="1" noResize="1" noEditPoints="1" noAdjustHandles="1" noChangeArrowheads="1" noChangeShapeType="1" noTextEdit="1"/>
              </p:cNvSpPr>
              <p:nvPr/>
            </p:nvSpPr>
            <p:spPr>
              <a:xfrm>
                <a:off x="400584" y="612250"/>
                <a:ext cx="2482316" cy="630942"/>
              </a:xfrm>
              <a:prstGeom prst="rect">
                <a:avLst/>
              </a:prstGeom>
              <a:blipFill>
                <a:blip r:embed="rId4"/>
                <a:stretch>
                  <a:fillRect/>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507113D4-3198-4E6C-86F8-5DF786345480}"/>
              </a:ext>
            </a:extLst>
          </p:cNvPr>
          <p:cNvSpPr txBox="1"/>
          <p:nvPr/>
        </p:nvSpPr>
        <p:spPr>
          <a:xfrm>
            <a:off x="408817" y="1708260"/>
            <a:ext cx="2435859" cy="523220"/>
          </a:xfrm>
          <a:prstGeom prst="rect">
            <a:avLst/>
          </a:prstGeom>
          <a:noFill/>
        </p:spPr>
        <p:txBody>
          <a:bodyPr wrap="square" rtlCol="0">
            <a:spAutoFit/>
          </a:bodyPr>
          <a:lstStyle/>
          <a:p>
            <a:r>
              <a:rPr lang="ru-RU" sz="700" b="1" i="1" dirty="0"/>
              <a:t>Программа-демон</a:t>
            </a:r>
            <a:r>
              <a:rPr lang="ru-RU" sz="700" dirty="0"/>
              <a:t> – локальная программа для запуска и остановки работы других программ, выполняет команды менеджера на вычислительном узле. Используется для управления </a:t>
            </a:r>
            <a:r>
              <a:rPr lang="en-US" sz="700" dirty="0"/>
              <a:t>UE-</a:t>
            </a:r>
            <a:r>
              <a:rPr lang="ru-RU" sz="700" dirty="0"/>
              <a:t>серверами.</a:t>
            </a:r>
          </a:p>
        </p:txBody>
      </p:sp>
      <p:sp>
        <p:nvSpPr>
          <p:cNvPr id="13" name="TextBox 12">
            <a:extLst>
              <a:ext uri="{FF2B5EF4-FFF2-40B4-BE49-F238E27FC236}">
                <a16:creationId xmlns:a16="http://schemas.microsoft.com/office/drawing/2014/main" id="{0855B7BB-8A2A-4B39-8D46-43C1171FCE0B}"/>
              </a:ext>
            </a:extLst>
          </p:cNvPr>
          <p:cNvSpPr txBox="1"/>
          <p:nvPr/>
        </p:nvSpPr>
        <p:spPr>
          <a:xfrm>
            <a:off x="403123" y="2290569"/>
            <a:ext cx="2505814" cy="415498"/>
          </a:xfrm>
          <a:prstGeom prst="rect">
            <a:avLst/>
          </a:prstGeom>
          <a:noFill/>
        </p:spPr>
        <p:txBody>
          <a:bodyPr wrap="none" rtlCol="0">
            <a:spAutoFit/>
          </a:bodyPr>
          <a:lstStyle/>
          <a:p>
            <a:pPr algn="just"/>
            <a:r>
              <a:rPr lang="ru-RU" sz="700" b="1" i="1" dirty="0"/>
              <a:t>Клиент</a:t>
            </a:r>
            <a:r>
              <a:rPr lang="ru-RU" sz="700" dirty="0"/>
              <a:t> – приложение на UE, подключающееся к</a:t>
            </a:r>
            <a:br>
              <a:rPr lang="ru-RU" sz="700" dirty="0"/>
            </a:br>
            <a:r>
              <a:rPr lang="ru-RU" sz="700" dirty="0"/>
              <a:t>серверу, выполняет визуализацию и взаимодействие с</a:t>
            </a:r>
            <a:br>
              <a:rPr lang="ru-RU" sz="700" dirty="0"/>
            </a:br>
            <a:r>
              <a:rPr lang="ru-RU" sz="700" dirty="0"/>
              <a:t>виртуальным окружением.</a:t>
            </a:r>
          </a:p>
        </p:txBody>
      </p:sp>
      <p:sp>
        <p:nvSpPr>
          <p:cNvPr id="14" name="TextBox 13">
            <a:extLst>
              <a:ext uri="{FF2B5EF4-FFF2-40B4-BE49-F238E27FC236}">
                <a16:creationId xmlns:a16="http://schemas.microsoft.com/office/drawing/2014/main" id="{EB7F74B8-1491-4945-85EB-A9288A0C364C}"/>
              </a:ext>
            </a:extLst>
          </p:cNvPr>
          <p:cNvSpPr txBox="1"/>
          <p:nvPr/>
        </p:nvSpPr>
        <p:spPr>
          <a:xfrm>
            <a:off x="408817" y="1213175"/>
            <a:ext cx="2482315" cy="523220"/>
          </a:xfrm>
          <a:prstGeom prst="rect">
            <a:avLst/>
          </a:prstGeom>
          <a:noFill/>
        </p:spPr>
        <p:txBody>
          <a:bodyPr wrap="square" rtlCol="0">
            <a:spAutoFit/>
          </a:bodyPr>
          <a:lstStyle/>
          <a:p>
            <a:r>
              <a:rPr lang="ru-RU" sz="700" b="1" i="1" dirty="0"/>
              <a:t>Сервер </a:t>
            </a:r>
            <a:r>
              <a:rPr lang="en-US" sz="700" b="1" i="1" dirty="0"/>
              <a:t>UE </a:t>
            </a:r>
            <a:r>
              <a:rPr lang="en-US" sz="700" dirty="0"/>
              <a:t>– </a:t>
            </a:r>
            <a:r>
              <a:rPr lang="ru-RU" sz="700" dirty="0"/>
              <a:t>сетевая программа, реализующая серверную логику Unreal Engine. Обслуживает клиентские подключения и управляет состоянием матча.</a:t>
            </a:r>
          </a:p>
        </p:txBody>
      </p:sp>
      <p:sp>
        <p:nvSpPr>
          <p:cNvPr id="19" name="Прямоугольник: скругленные углы 18">
            <a:extLst>
              <a:ext uri="{FF2B5EF4-FFF2-40B4-BE49-F238E27FC236}">
                <a16:creationId xmlns:a16="http://schemas.microsoft.com/office/drawing/2014/main" id="{D63B21F4-A6E2-413F-8D8D-8F015FB8082A}"/>
              </a:ext>
            </a:extLst>
          </p:cNvPr>
          <p:cNvSpPr/>
          <p:nvPr/>
        </p:nvSpPr>
        <p:spPr>
          <a:xfrm>
            <a:off x="192590" y="1774577"/>
            <a:ext cx="152400" cy="148205"/>
          </a:xfrm>
          <a:prstGeom prst="roundRect">
            <a:avLst/>
          </a:prstGeom>
          <a:solidFill>
            <a:srgbClr val="DAE8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скругленные углы 19">
            <a:extLst>
              <a:ext uri="{FF2B5EF4-FFF2-40B4-BE49-F238E27FC236}">
                <a16:creationId xmlns:a16="http://schemas.microsoft.com/office/drawing/2014/main" id="{FB96A8F4-C055-4935-AB44-3522EFBF4AD8}"/>
              </a:ext>
            </a:extLst>
          </p:cNvPr>
          <p:cNvSpPr/>
          <p:nvPr/>
        </p:nvSpPr>
        <p:spPr>
          <a:xfrm>
            <a:off x="198564" y="1280354"/>
            <a:ext cx="152400" cy="148205"/>
          </a:xfrm>
          <a:prstGeom prst="roundRect">
            <a:avLst/>
          </a:prstGeom>
          <a:solidFill>
            <a:srgbClr val="E1D5E7"/>
          </a:solidFill>
          <a:ln>
            <a:solidFill>
              <a:srgbClr val="B39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скругленные углы 20">
            <a:extLst>
              <a:ext uri="{FF2B5EF4-FFF2-40B4-BE49-F238E27FC236}">
                <a16:creationId xmlns:a16="http://schemas.microsoft.com/office/drawing/2014/main" id="{B3A33B27-32AE-4AAC-95C0-9F747C2205E6}"/>
              </a:ext>
            </a:extLst>
          </p:cNvPr>
          <p:cNvSpPr/>
          <p:nvPr/>
        </p:nvSpPr>
        <p:spPr>
          <a:xfrm>
            <a:off x="198564" y="2368577"/>
            <a:ext cx="152400" cy="148205"/>
          </a:xfrm>
          <a:prstGeom prst="roundRect">
            <a:avLst/>
          </a:prstGeom>
          <a:solidFill>
            <a:srgbClr val="FFF2CC"/>
          </a:solidFill>
          <a:ln>
            <a:solidFill>
              <a:srgbClr val="FFC6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скругленные углы 21">
            <a:extLst>
              <a:ext uri="{FF2B5EF4-FFF2-40B4-BE49-F238E27FC236}">
                <a16:creationId xmlns:a16="http://schemas.microsoft.com/office/drawing/2014/main" id="{8D3BE53C-8EBD-4606-988C-A1789897DE7E}"/>
              </a:ext>
            </a:extLst>
          </p:cNvPr>
          <p:cNvSpPr/>
          <p:nvPr/>
        </p:nvSpPr>
        <p:spPr>
          <a:xfrm>
            <a:off x="199416" y="682731"/>
            <a:ext cx="152400" cy="148205"/>
          </a:xfrm>
          <a:prstGeom prst="roundRect">
            <a:avLst/>
          </a:prstGeom>
          <a:solidFill>
            <a:srgbClr val="D5E8D4"/>
          </a:solidFill>
          <a:ln>
            <a:solidFill>
              <a:srgbClr val="8BB8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026" name="Picture 2">
            <a:extLst>
              <a:ext uri="{FF2B5EF4-FFF2-40B4-BE49-F238E27FC236}">
                <a16:creationId xmlns:a16="http://schemas.microsoft.com/office/drawing/2014/main" id="{3349ADC2-45D7-4075-8528-118211086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503" y="727160"/>
            <a:ext cx="2435859" cy="20928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328E1C-FFD1-4CFA-BB79-2B57B7EA8DF1}"/>
              </a:ext>
            </a:extLst>
          </p:cNvPr>
          <p:cNvSpPr txBox="1"/>
          <p:nvPr/>
        </p:nvSpPr>
        <p:spPr>
          <a:xfrm>
            <a:off x="157913" y="2823475"/>
            <a:ext cx="2756130" cy="415498"/>
          </a:xfrm>
          <a:prstGeom prst="rect">
            <a:avLst/>
          </a:prstGeom>
          <a:noFill/>
        </p:spPr>
        <p:txBody>
          <a:bodyPr wrap="square" rtlCol="0">
            <a:spAutoFit/>
          </a:bodyPr>
          <a:lstStyle/>
          <a:p>
            <a:pPr algn="just"/>
            <a:r>
              <a:rPr lang="ru-RU" sz="900" spc="-127" baseline="33333" dirty="0">
                <a:latin typeface="Trebuchet MS"/>
                <a:cs typeface="Trebuchet MS"/>
              </a:rPr>
              <a:t>1</a:t>
            </a:r>
            <a:r>
              <a:rPr lang="ru-RU" sz="900" spc="-142" baseline="33333" dirty="0">
                <a:latin typeface="Trebuchet MS"/>
                <a:cs typeface="Trebuchet MS"/>
              </a:rPr>
              <a:t> </a:t>
            </a:r>
            <a:r>
              <a:rPr lang="en-US" sz="700" spc="-142" baseline="33333" dirty="0">
                <a:latin typeface="Trebuchet MS"/>
                <a:cs typeface="Trebuchet MS"/>
              </a:rPr>
              <a:t> </a:t>
            </a:r>
            <a:r>
              <a:rPr lang="en-US" sz="700" dirty="0" err="1"/>
              <a:t>Buschmann</a:t>
            </a:r>
            <a:r>
              <a:rPr lang="en-US" sz="700" dirty="0"/>
              <a:t> F., Meunier R., Rohnert H., </a:t>
            </a:r>
            <a:r>
              <a:rPr lang="en-US" sz="700" dirty="0" err="1"/>
              <a:t>Sommerlad</a:t>
            </a:r>
            <a:r>
              <a:rPr lang="en-US" sz="700" dirty="0"/>
              <a:t> P., </a:t>
            </a:r>
            <a:r>
              <a:rPr lang="en-US" sz="700" dirty="0" err="1"/>
              <a:t>Stal</a:t>
            </a:r>
            <a:r>
              <a:rPr lang="en-US" sz="700" dirty="0"/>
              <a:t> M. </a:t>
            </a:r>
          </a:p>
          <a:p>
            <a:pPr algn="just"/>
            <a:r>
              <a:rPr lang="en-US" sz="700" dirty="0"/>
              <a:t>Pattern-Oriented Software Architecture: A System of Patterns. </a:t>
            </a:r>
          </a:p>
          <a:p>
            <a:pPr algn="just"/>
            <a:r>
              <a:rPr lang="en-US" sz="700" dirty="0"/>
              <a:t>Wiley, 1996. P. 245 – 260.</a:t>
            </a:r>
            <a:endParaRPr lang="ru-RU" sz="700" dirty="0"/>
          </a:p>
        </p:txBody>
      </p:sp>
      <p:cxnSp>
        <p:nvCxnSpPr>
          <p:cNvPr id="12" name="Прямая соединительная линия 11">
            <a:extLst>
              <a:ext uri="{FF2B5EF4-FFF2-40B4-BE49-F238E27FC236}">
                <a16:creationId xmlns:a16="http://schemas.microsoft.com/office/drawing/2014/main" id="{076D9944-511F-4A40-8837-6211F4841125}"/>
              </a:ext>
            </a:extLst>
          </p:cNvPr>
          <p:cNvCxnSpPr/>
          <p:nvPr/>
        </p:nvCxnSpPr>
        <p:spPr>
          <a:xfrm>
            <a:off x="198564" y="2800478"/>
            <a:ext cx="2777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88169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Сетевое взаимодействие с клиентом</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7</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1114553" y="2830749"/>
            <a:ext cx="3526928" cy="415498"/>
          </a:xfrm>
          <a:prstGeom prst="rect">
            <a:avLst/>
          </a:prstGeom>
          <a:noFill/>
        </p:spPr>
        <p:txBody>
          <a:bodyPr wrap="none" rtlCol="0">
            <a:spAutoFit/>
          </a:bodyPr>
          <a:lstStyle/>
          <a:p>
            <a:pPr algn="ctr"/>
            <a:r>
              <a:rPr lang="ru-RU" sz="700" dirty="0"/>
              <a:t>Рисунок 2. Исследованные варианты схем обратного сетевого взаимодействия:</a:t>
            </a:r>
            <a:endParaRPr lang="en-US" sz="700" dirty="0"/>
          </a:p>
          <a:p>
            <a:pPr algn="ctr"/>
            <a:r>
              <a:rPr lang="en-US" sz="700" dirty="0"/>
              <a:t>A) </a:t>
            </a:r>
            <a:r>
              <a:rPr lang="ru-RU" sz="700" dirty="0"/>
              <a:t>Напрямую с клиентом</a:t>
            </a:r>
            <a:r>
              <a:rPr lang="en-US" sz="700" dirty="0"/>
              <a:t>;</a:t>
            </a:r>
            <a:r>
              <a:rPr lang="ru-RU" sz="700" dirty="0"/>
              <a:t> </a:t>
            </a:r>
            <a:endParaRPr lang="en-US" sz="700" dirty="0"/>
          </a:p>
          <a:p>
            <a:pPr algn="ctr"/>
            <a:r>
              <a:rPr lang="ru-RU" sz="700" dirty="0"/>
              <a:t>Б) Через менеджер серверов</a:t>
            </a:r>
            <a:r>
              <a:rPr lang="en-US" sz="700" dirty="0"/>
              <a:t>.</a:t>
            </a:r>
            <a:endParaRPr lang="ru-RU" sz="700" dirty="0"/>
          </a:p>
        </p:txBody>
      </p:sp>
      <p:pic>
        <p:nvPicPr>
          <p:cNvPr id="1026" name="Picture 2">
            <a:extLst>
              <a:ext uri="{FF2B5EF4-FFF2-40B4-BE49-F238E27FC236}">
                <a16:creationId xmlns:a16="http://schemas.microsoft.com/office/drawing/2014/main" id="{DAE80549-EAFA-4196-A64C-48AE14FC36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16" y="578768"/>
            <a:ext cx="5025678" cy="22139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09C77E1-11C0-47A6-A071-3E4FE0BE53E0}"/>
              </a:ext>
            </a:extLst>
          </p:cNvPr>
          <p:cNvSpPr txBox="1"/>
          <p:nvPr/>
        </p:nvSpPr>
        <p:spPr>
          <a:xfrm>
            <a:off x="733546" y="2643146"/>
            <a:ext cx="287258" cy="215444"/>
          </a:xfrm>
          <a:prstGeom prst="rect">
            <a:avLst/>
          </a:prstGeom>
          <a:noFill/>
        </p:spPr>
        <p:txBody>
          <a:bodyPr wrap="none" rtlCol="0">
            <a:spAutoFit/>
          </a:bodyPr>
          <a:lstStyle/>
          <a:p>
            <a:r>
              <a:rPr lang="ru-RU" sz="800" dirty="0"/>
              <a:t>А)</a:t>
            </a:r>
          </a:p>
        </p:txBody>
      </p:sp>
      <p:sp>
        <p:nvSpPr>
          <p:cNvPr id="15" name="TextBox 14">
            <a:extLst>
              <a:ext uri="{FF2B5EF4-FFF2-40B4-BE49-F238E27FC236}">
                <a16:creationId xmlns:a16="http://schemas.microsoft.com/office/drawing/2014/main" id="{E37AA69D-FCC2-4797-B62F-45DB18E89267}"/>
              </a:ext>
            </a:extLst>
          </p:cNvPr>
          <p:cNvSpPr txBox="1"/>
          <p:nvPr/>
        </p:nvSpPr>
        <p:spPr>
          <a:xfrm>
            <a:off x="3340100" y="2643146"/>
            <a:ext cx="287258" cy="215444"/>
          </a:xfrm>
          <a:prstGeom prst="rect">
            <a:avLst/>
          </a:prstGeom>
          <a:noFill/>
        </p:spPr>
        <p:txBody>
          <a:bodyPr wrap="none" rtlCol="0">
            <a:spAutoFit/>
          </a:bodyPr>
          <a:lstStyle/>
          <a:p>
            <a:r>
              <a:rPr lang="ru-RU" sz="800" dirty="0"/>
              <a:t>Б)</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146200"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a:t>
            </a:r>
            <a:r>
              <a:rPr sz="900" spc="-10" dirty="0"/>
              <a:t>Описание</a:t>
            </a:r>
            <a:r>
              <a:rPr lang="ru-RU" sz="900" spc="-10" dirty="0"/>
              <a:t> сценария использования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006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8</a:t>
            </a:fld>
            <a:r>
              <a:rPr spc="-35" dirty="0"/>
              <a:t> /</a:t>
            </a:r>
            <a:r>
              <a:rPr spc="-30" dirty="0"/>
              <a:t> </a:t>
            </a:r>
            <a:r>
              <a:rPr spc="-35" dirty="0"/>
              <a:t>1</a:t>
            </a:r>
            <a:r>
              <a:rPr lang="ru-RU" spc="-35" dirty="0"/>
              <a:t>6</a:t>
            </a:r>
            <a:endParaRPr spc="-35" dirty="0"/>
          </a:p>
        </p:txBody>
      </p:sp>
      <p:pic>
        <p:nvPicPr>
          <p:cNvPr id="1028" name="Picture 4">
            <a:extLst>
              <a:ext uri="{FF2B5EF4-FFF2-40B4-BE49-F238E27FC236}">
                <a16:creationId xmlns:a16="http://schemas.microsoft.com/office/drawing/2014/main" id="{08F95533-4F09-426A-9D53-4D518B4E9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489" y="663939"/>
            <a:ext cx="3918822" cy="20252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AEFEEB-FB16-42F9-9E08-00410B254A7B}"/>
              </a:ext>
            </a:extLst>
          </p:cNvPr>
          <p:cNvSpPr txBox="1"/>
          <p:nvPr/>
        </p:nvSpPr>
        <p:spPr>
          <a:xfrm>
            <a:off x="1770263" y="2720315"/>
            <a:ext cx="2225289" cy="307777"/>
          </a:xfrm>
          <a:prstGeom prst="rect">
            <a:avLst/>
          </a:prstGeom>
          <a:noFill/>
        </p:spPr>
        <p:txBody>
          <a:bodyPr wrap="none" rtlCol="0">
            <a:spAutoFit/>
          </a:bodyPr>
          <a:lstStyle/>
          <a:p>
            <a:pPr algn="ctr"/>
            <a:r>
              <a:rPr lang="ru-RU" sz="700" dirty="0"/>
              <a:t>Рисунок 3. </a:t>
            </a:r>
            <a:r>
              <a:rPr lang="en-US" sz="700" dirty="0"/>
              <a:t>UML-</a:t>
            </a:r>
            <a:r>
              <a:rPr lang="ru-RU" sz="700" dirty="0"/>
              <a:t>диаграмма последовательности</a:t>
            </a:r>
          </a:p>
          <a:p>
            <a:pPr algn="ctr"/>
            <a:r>
              <a:rPr lang="ru-RU" sz="700" dirty="0"/>
              <a:t>типового сценария использования системы</a:t>
            </a:r>
          </a:p>
        </p:txBody>
      </p:sp>
    </p:spTree>
    <p:extLst>
      <p:ext uri="{BB962C8B-B14F-4D97-AF65-F5344CB8AC3E}">
        <p14:creationId xmlns:p14="http://schemas.microsoft.com/office/powerpoint/2010/main" val="28841973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Описание проблемы</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2023"/>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9</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C458BA9F-85A3-4676-8F1D-3C490EF38AD5}"/>
              </a:ext>
            </a:extLst>
          </p:cNvPr>
          <p:cNvSpPr txBox="1"/>
          <p:nvPr/>
        </p:nvSpPr>
        <p:spPr>
          <a:xfrm>
            <a:off x="587348" y="1155077"/>
            <a:ext cx="1688283" cy="400110"/>
          </a:xfrm>
          <a:prstGeom prst="rect">
            <a:avLst/>
          </a:prstGeom>
          <a:noFill/>
        </p:spPr>
        <p:txBody>
          <a:bodyPr wrap="none" rtlCol="0">
            <a:spAutoFit/>
          </a:bodyPr>
          <a:lstStyle/>
          <a:p>
            <a:pPr algn="ctr"/>
            <a:r>
              <a:rPr lang="ru-RU" sz="1000" dirty="0"/>
              <a:t>Строковая сериализация</a:t>
            </a:r>
          </a:p>
          <a:p>
            <a:pPr algn="ctr"/>
            <a:r>
              <a:rPr lang="ru-RU" sz="1000" dirty="0"/>
              <a:t>(</a:t>
            </a:r>
            <a:r>
              <a:rPr lang="en-US" sz="1000" dirty="0"/>
              <a:t>JSON, CSV, XML)</a:t>
            </a:r>
            <a:endParaRPr lang="ru-RU" sz="1000" dirty="0"/>
          </a:p>
        </p:txBody>
      </p:sp>
      <p:sp>
        <p:nvSpPr>
          <p:cNvPr id="9" name="TextBox 8">
            <a:extLst>
              <a:ext uri="{FF2B5EF4-FFF2-40B4-BE49-F238E27FC236}">
                <a16:creationId xmlns:a16="http://schemas.microsoft.com/office/drawing/2014/main" id="{937F896C-FD29-466F-8AAC-76CC266F4490}"/>
              </a:ext>
            </a:extLst>
          </p:cNvPr>
          <p:cNvSpPr txBox="1"/>
          <p:nvPr/>
        </p:nvSpPr>
        <p:spPr>
          <a:xfrm>
            <a:off x="3490171" y="1169828"/>
            <a:ext cx="1638590" cy="246221"/>
          </a:xfrm>
          <a:prstGeom prst="rect">
            <a:avLst/>
          </a:prstGeom>
          <a:noFill/>
        </p:spPr>
        <p:txBody>
          <a:bodyPr wrap="none" rtlCol="0">
            <a:spAutoFit/>
          </a:bodyPr>
          <a:lstStyle/>
          <a:p>
            <a:r>
              <a:rPr lang="ru-RU" sz="1000" dirty="0"/>
              <a:t>Бинарная сериализация</a:t>
            </a:r>
          </a:p>
        </p:txBody>
      </p:sp>
      <p:sp>
        <p:nvSpPr>
          <p:cNvPr id="10" name="TextBox 9">
            <a:extLst>
              <a:ext uri="{FF2B5EF4-FFF2-40B4-BE49-F238E27FC236}">
                <a16:creationId xmlns:a16="http://schemas.microsoft.com/office/drawing/2014/main" id="{98AFC22E-4828-4480-BBF4-1E90FE39317D}"/>
              </a:ext>
            </a:extLst>
          </p:cNvPr>
          <p:cNvSpPr txBox="1"/>
          <p:nvPr/>
        </p:nvSpPr>
        <p:spPr>
          <a:xfrm>
            <a:off x="382954" y="613635"/>
            <a:ext cx="2973891" cy="215444"/>
          </a:xfrm>
          <a:prstGeom prst="rect">
            <a:avLst/>
          </a:prstGeom>
          <a:noFill/>
        </p:spPr>
        <p:txBody>
          <a:bodyPr wrap="none" rtlCol="0">
            <a:spAutoFit/>
          </a:bodyPr>
          <a:lstStyle/>
          <a:p>
            <a:r>
              <a:rPr lang="ru-RU" sz="800" dirty="0">
                <a:solidFill>
                  <a:schemeClr val="tx1">
                    <a:lumMod val="50000"/>
                    <a:lumOff val="50000"/>
                  </a:schemeClr>
                </a:solidFill>
              </a:rPr>
              <a:t>Сетевая передача пакетов требует сериализации данных.</a:t>
            </a:r>
          </a:p>
        </p:txBody>
      </p:sp>
      <p:sp>
        <p:nvSpPr>
          <p:cNvPr id="11" name="TextBox 10">
            <a:extLst>
              <a:ext uri="{FF2B5EF4-FFF2-40B4-BE49-F238E27FC236}">
                <a16:creationId xmlns:a16="http://schemas.microsoft.com/office/drawing/2014/main" id="{1A79F20D-18CE-4668-91D2-CB56A9354A4B}"/>
              </a:ext>
            </a:extLst>
          </p:cNvPr>
          <p:cNvSpPr txBox="1"/>
          <p:nvPr/>
        </p:nvSpPr>
        <p:spPr>
          <a:xfrm>
            <a:off x="2090856" y="821331"/>
            <a:ext cx="1577676" cy="246221"/>
          </a:xfrm>
          <a:prstGeom prst="rect">
            <a:avLst/>
          </a:prstGeom>
          <a:noFill/>
        </p:spPr>
        <p:txBody>
          <a:bodyPr wrap="none" rtlCol="0">
            <a:spAutoFit/>
          </a:bodyPr>
          <a:lstStyle/>
          <a:p>
            <a:r>
              <a:rPr lang="ru-RU" sz="1000" i="1" dirty="0"/>
              <a:t>Два основных подхода:</a:t>
            </a:r>
          </a:p>
        </p:txBody>
      </p:sp>
      <p:sp>
        <p:nvSpPr>
          <p:cNvPr id="12" name="TextBox 11">
            <a:extLst>
              <a:ext uri="{FF2B5EF4-FFF2-40B4-BE49-F238E27FC236}">
                <a16:creationId xmlns:a16="http://schemas.microsoft.com/office/drawing/2014/main" id="{6CD5CE5C-53BC-4C17-88FD-C80D32C97FDC}"/>
              </a:ext>
            </a:extLst>
          </p:cNvPr>
          <p:cNvSpPr txBox="1"/>
          <p:nvPr/>
        </p:nvSpPr>
        <p:spPr>
          <a:xfrm>
            <a:off x="399798" y="1622425"/>
            <a:ext cx="2063385" cy="104188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Работает с данными в понятном</a:t>
            </a:r>
            <a:br>
              <a:rPr lang="ru-RU" sz="700" dirty="0"/>
            </a:br>
            <a:r>
              <a:rPr lang="ru-RU" sz="700" dirty="0"/>
              <a:t>для человека представлении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Не требует сложной программной</a:t>
            </a:r>
            <a:br>
              <a:rPr lang="ru-RU" sz="700" dirty="0"/>
            </a:br>
            <a:r>
              <a:rPr lang="ru-RU" sz="700" dirty="0"/>
              <a:t>реализации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Обладает низкой производительностью</a:t>
            </a:r>
            <a:r>
              <a:rPr lang="en-US" sz="700" dirty="0"/>
              <a:t>.</a:t>
            </a:r>
          </a:p>
          <a:p>
            <a:pPr marL="171450" indent="-171450">
              <a:lnSpc>
                <a:spcPct val="150000"/>
              </a:lnSpc>
              <a:buClr>
                <a:srgbClr val="006CDC"/>
              </a:buClr>
              <a:buFont typeface="Wingdings" panose="05000000000000000000" pitchFamily="2" charset="2"/>
              <a:buChar char="§"/>
            </a:pPr>
            <a:endParaRPr lang="en-US" sz="700" dirty="0"/>
          </a:p>
        </p:txBody>
      </p:sp>
      <p:sp>
        <p:nvSpPr>
          <p:cNvPr id="13" name="TextBox 12">
            <a:extLst>
              <a:ext uri="{FF2B5EF4-FFF2-40B4-BE49-F238E27FC236}">
                <a16:creationId xmlns:a16="http://schemas.microsoft.com/office/drawing/2014/main" id="{976A4C22-05FF-4200-B9E5-24440DBCCE04}"/>
              </a:ext>
            </a:extLst>
          </p:cNvPr>
          <p:cNvSpPr txBox="1"/>
          <p:nvPr/>
        </p:nvSpPr>
        <p:spPr>
          <a:xfrm>
            <a:off x="2882900" y="1644179"/>
            <a:ext cx="2544286" cy="718723"/>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Позволяет сократить объем передаваемых данных</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согласованной структуры</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Создает более сложную программную реализацию,</a:t>
            </a:r>
            <a:br>
              <a:rPr lang="ru-RU" sz="700" dirty="0"/>
            </a:br>
            <a:r>
              <a:rPr lang="ru-RU" sz="700" dirty="0"/>
              <a:t>требующую контроля.</a:t>
            </a:r>
          </a:p>
        </p:txBody>
      </p:sp>
      <p:pic>
        <p:nvPicPr>
          <p:cNvPr id="14" name="Объект 15" descr="Информация">
            <a:extLst>
              <a:ext uri="{FF2B5EF4-FFF2-40B4-BE49-F238E27FC236}">
                <a16:creationId xmlns:a16="http://schemas.microsoft.com/office/drawing/2014/main" id="{852F5CF5-2C16-45A1-93C7-2A19F847BB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215985" y="643623"/>
            <a:ext cx="144469" cy="1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3013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2734</TotalTime>
  <Words>2650</Words>
  <Application>Microsoft Office PowerPoint</Application>
  <PresentationFormat>Произвольный</PresentationFormat>
  <Paragraphs>329</Paragraphs>
  <Slides>16</Slides>
  <Notes>16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Calibri</vt:lpstr>
      <vt:lpstr>Cambria</vt:lpstr>
      <vt:lpstr>Cambria Math</vt:lpstr>
      <vt:lpstr>Trebuchet MS</vt:lpstr>
      <vt:lpstr>Wingdings</vt:lpstr>
      <vt:lpstr>Office Theme</vt:lpstr>
      <vt:lpstr>Московский государственный технический университет имени Н.Э. Баумана</vt:lpstr>
      <vt:lpstr>Сокращения и определения</vt:lpstr>
      <vt:lpstr>Введение  Описание предметной области</vt:lpstr>
      <vt:lpstr>Введение  Сравнение подходов к автоматизированному запуску</vt:lpstr>
      <vt:lpstr>Постановка задачи  Концептуальная постановка задачи</vt:lpstr>
      <vt:lpstr>Архитектура ПО  Описание</vt:lpstr>
      <vt:lpstr>Архитектура ПО  Сетевое взаимодействие с клиентом</vt:lpstr>
      <vt:lpstr>Архитектура ПО  Описание сценария использования</vt:lpstr>
      <vt:lpstr>Исследование сериализации сетевых пакетов   Описание проблемы</vt:lpstr>
      <vt:lpstr>Исследование сериализации сетевых пакетов   Пример данных сетевого пакета</vt:lpstr>
      <vt:lpstr>Исследование методов сериализации сетевых пакетов   Представление в памяти и производительность</vt:lpstr>
      <vt:lpstr>Программная реализация механизма мониторинга   Выбор способа отображения</vt:lpstr>
      <vt:lpstr>Программная реализация механизма мониторинга  Интерфейс разработанной программы для мониторинга серверов</vt:lpstr>
      <vt:lpstr>Разработанное программное обеспечение  Результат выбора архитектурных решений на основе исследований</vt:lpstr>
      <vt:lpstr>Разработанное программное обеспечение Последовательность разработки</vt:lpstr>
      <vt:lpstr>Выводы и 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Московский государственный технический университет имени Н.Э. Баумана</dc:title>
  <dc:subject>@Название темы, в полной мере раскрывающее раскрывающее раскрывающее раскрывающее замысел@</dc:subject>
  <dc:creator>= =</dc:creator>
  <cp:keywords>@keywordsru@, @keywordsen@</cp:keywords>
  <cp:lastModifiedBy>admin</cp:lastModifiedBy>
  <cp:revision>94</cp:revision>
  <dcterms:created xsi:type="dcterms:W3CDTF">2025-03-20T11:50:55Z</dcterms:created>
  <dcterms:modified xsi:type="dcterms:W3CDTF">2025-06-04T13:28:21Z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2024-11-16T00:00:00Z</vt:filetime>
  </property>
  <property fmtid="{D5CDD505-2E9C-101B-9397-08002B2CF9AE}" pid="3" name="Creator">
    <vt:lpwstr>LaTeX with Beamer class</vt:lpwstr>
  </property>
  <property fmtid="{D5CDD505-2E9C-101B-9397-08002B2CF9AE}" pid="4" name="Producer">
    <vt:lpwstr>@уч.ст.@, @Фамилия И.О.@, 2022.02.15– 2024, МГТУ им. Н.Э. Баумана</vt:lpwstr>
  </property>
  <property fmtid="{D5CDD505-2E9C-101B-9397-08002B2CF9AE}" pid="5" name="LastSaved">
    <vt:filetime>2024-11-16T00:00:00Z</vt:filetime>
  </property>
</Properties>
</file>