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78" autoAdjust="0"/>
  </p:normalViewPr>
  <p:slideViewPr>
    <p:cSldViewPr>
      <p:cViewPr>
        <p:scale>
          <a:sx n="200" d="100"/>
          <a:sy n="200" d="100"/>
        </p:scale>
        <p:origin x="1164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2D1E3-4C5F-416B-82F4-05E153DB2B2B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84CDB-7C0C-42AA-A512-672142C2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94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Современные приложения могут отображать информацию пользователю разными способами. На слайде представлено два основных способа отображения информации. Каждый подход имеет свои недостатки и преимущества, которые также представлены на слайде. После проведения анализа, выбор пал в сторону реализации через консольный интерфейс по нескольким причинам. Во-первых система должна функционировать на серверах </a:t>
            </a:r>
            <a:r>
              <a:rPr lang="en-US" dirty="0"/>
              <a:t>Linux Debian, </a:t>
            </a:r>
            <a:r>
              <a:rPr lang="ru-RU" dirty="0"/>
              <a:t>где не предусмотрено наличие графической оболочки </a:t>
            </a:r>
            <a:r>
              <a:rPr lang="en-US" dirty="0"/>
              <a:t>GNOME</a:t>
            </a:r>
            <a:r>
              <a:rPr lang="ru-RU" dirty="0"/>
              <a:t> или </a:t>
            </a:r>
            <a:r>
              <a:rPr lang="en-US" dirty="0"/>
              <a:t>KDE. </a:t>
            </a:r>
            <a:r>
              <a:rPr lang="ru-RU" dirty="0"/>
              <a:t>Во-вторых, графический интерфейс оказался бы избыточным для реализации поставленных целей.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982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представлены примеры использования системы мониторинга. В результате помимо отображения таблицы были реализованы две важных операции, а именно сортировка и фильтрации. Данные операции являются обязательными для каждой таблицы, так как они значительно улучшают опыт пользователя с инструментом визуализации.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73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80916" y="978684"/>
            <a:ext cx="1798225" cy="12827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301" y="293457"/>
            <a:ext cx="133413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073" y="1023424"/>
            <a:ext cx="4859655" cy="136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11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7"/>
            <a:ext cx="5760085" cy="3240405"/>
            <a:chOff x="0" y="-17"/>
            <a:chExt cx="5760085" cy="3240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2023" y="0"/>
              <a:ext cx="3797935" cy="29791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7763" y="2263271"/>
              <a:ext cx="738286" cy="871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-17"/>
              <a:ext cx="4320540" cy="3240405"/>
            </a:xfrm>
            <a:custGeom>
              <a:avLst/>
              <a:gdLst/>
              <a:ahLst/>
              <a:cxnLst/>
              <a:rect l="l" t="t" r="r" b="b"/>
              <a:pathLst>
                <a:path w="4320540" h="3240405">
                  <a:moveTo>
                    <a:pt x="4320053" y="0"/>
                  </a:moveTo>
                  <a:lnTo>
                    <a:pt x="0" y="0"/>
                  </a:lnTo>
                  <a:lnTo>
                    <a:pt x="0" y="3240041"/>
                  </a:lnTo>
                  <a:lnTo>
                    <a:pt x="3600044" y="3240041"/>
                  </a:lnTo>
                  <a:lnTo>
                    <a:pt x="4320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2042" y="-17"/>
              <a:ext cx="828040" cy="3240405"/>
            </a:xfrm>
            <a:custGeom>
              <a:avLst/>
              <a:gdLst/>
              <a:ahLst/>
              <a:cxnLst/>
              <a:rect l="l" t="t" r="r" b="b"/>
              <a:pathLst>
                <a:path w="828039" h="3240405">
                  <a:moveTo>
                    <a:pt x="828011" y="0"/>
                  </a:moveTo>
                  <a:lnTo>
                    <a:pt x="720008" y="0"/>
                  </a:lnTo>
                  <a:lnTo>
                    <a:pt x="0" y="3240041"/>
                  </a:lnTo>
                  <a:lnTo>
                    <a:pt x="108002" y="3240041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006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7632" y="569323"/>
            <a:ext cx="364680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5" dirty="0"/>
              <a:t>Московский</a:t>
            </a:r>
            <a:r>
              <a:rPr sz="900" dirty="0"/>
              <a:t> </a:t>
            </a:r>
            <a:r>
              <a:rPr sz="900" spc="-55" dirty="0"/>
              <a:t>государственный</a:t>
            </a:r>
            <a:r>
              <a:rPr sz="900" spc="5" dirty="0"/>
              <a:t> </a:t>
            </a:r>
            <a:r>
              <a:rPr sz="900" spc="-65" dirty="0"/>
              <a:t>технический</a:t>
            </a:r>
            <a:r>
              <a:rPr sz="900" dirty="0"/>
              <a:t> </a:t>
            </a:r>
            <a:r>
              <a:rPr sz="900" spc="-60" dirty="0"/>
              <a:t>университет</a:t>
            </a:r>
            <a:r>
              <a:rPr sz="900" spc="5" dirty="0"/>
              <a:t> </a:t>
            </a:r>
            <a:r>
              <a:rPr sz="900" spc="-50" dirty="0"/>
              <a:t>имени</a:t>
            </a:r>
            <a:r>
              <a:rPr sz="900" dirty="0"/>
              <a:t> </a:t>
            </a:r>
            <a:r>
              <a:rPr sz="900" spc="-120" dirty="0"/>
              <a:t>Н.Э.</a:t>
            </a:r>
            <a:r>
              <a:rPr sz="900" spc="5" dirty="0"/>
              <a:t> </a:t>
            </a:r>
            <a:r>
              <a:rPr sz="900" spc="-20" dirty="0"/>
              <a:t>Баумана</a:t>
            </a: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203301" y="867280"/>
            <a:ext cx="3778250" cy="90826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6510" marR="5080">
              <a:lnSpc>
                <a:spcPct val="106700"/>
              </a:lnSpc>
              <a:spcBef>
                <a:spcPts val="20"/>
              </a:spcBef>
            </a:pPr>
            <a:r>
              <a:rPr lang="ru-RU" sz="1400" spc="-10" dirty="0">
                <a:latin typeface="Trebuchet MS"/>
                <a:cs typeface="Trebuchet MS"/>
              </a:rPr>
              <a:t>Разработка сетевых методов автоматизированного запуска распределенной системы выделенных серверов </a:t>
            </a:r>
            <a:r>
              <a:rPr lang="en-US" sz="1400" spc="-10" dirty="0">
                <a:latin typeface="Trebuchet MS"/>
                <a:cs typeface="Trebuchet MS"/>
              </a:rPr>
              <a:t>Unreal Engine 4</a:t>
            </a:r>
            <a:endParaRPr lang="ru-RU" sz="1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5267" y="2302268"/>
            <a:ext cx="3636010" cy="0"/>
          </a:xfrm>
          <a:custGeom>
            <a:avLst/>
            <a:gdLst/>
            <a:ahLst/>
            <a:cxnLst/>
            <a:rect l="l" t="t" r="r" b="b"/>
            <a:pathLst>
              <a:path w="3636010">
                <a:moveTo>
                  <a:pt x="0" y="0"/>
                </a:moveTo>
                <a:lnTo>
                  <a:pt x="3635997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3301" y="2421355"/>
            <a:ext cx="3288665" cy="27892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sz="800" spc="-65" dirty="0">
                <a:latin typeface="Trebuchet MS"/>
                <a:cs typeface="Trebuchet MS"/>
              </a:rPr>
              <a:t>Докладчик:</a:t>
            </a:r>
            <a:r>
              <a:rPr sz="800" spc="10" dirty="0">
                <a:latin typeface="Trebuchet MS"/>
                <a:cs typeface="Trebuchet MS"/>
              </a:rPr>
              <a:t> </a:t>
            </a:r>
            <a:r>
              <a:rPr lang="ru-RU" sz="800" spc="10" dirty="0">
                <a:latin typeface="Trebuchet MS"/>
                <a:cs typeface="Trebuchet MS"/>
              </a:rPr>
              <a:t>РК6-41М, Боженко Д.В.</a:t>
            </a:r>
          </a:p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sz="800" spc="-50" dirty="0">
                <a:latin typeface="Trebuchet MS"/>
                <a:cs typeface="Trebuchet MS"/>
              </a:rPr>
              <a:t>Научный</a:t>
            </a:r>
            <a:r>
              <a:rPr sz="800" spc="20" dirty="0">
                <a:latin typeface="Trebuchet MS"/>
                <a:cs typeface="Trebuchet MS"/>
              </a:rPr>
              <a:t> </a:t>
            </a:r>
            <a:r>
              <a:rPr sz="800" spc="-60" dirty="0">
                <a:latin typeface="Trebuchet MS"/>
                <a:cs typeface="Trebuchet MS"/>
              </a:rPr>
              <a:t>руководитель:</a:t>
            </a:r>
            <a:r>
              <a:rPr sz="800" spc="20" dirty="0">
                <a:latin typeface="Trebuchet MS"/>
                <a:cs typeface="Trebuchet MS"/>
              </a:rPr>
              <a:t> </a:t>
            </a:r>
            <a:r>
              <a:rPr lang="ru-RU" sz="800" spc="-40" dirty="0">
                <a:latin typeface="Trebuchet MS"/>
                <a:cs typeface="Trebuchet MS"/>
              </a:rPr>
              <a:t>старший преподаватель, Витюков Ф.А.</a:t>
            </a:r>
            <a:endParaRPr sz="8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31367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65" dirty="0"/>
              <a:t>Программная реализация </a:t>
            </a:r>
            <a:r>
              <a:rPr lang="ru-RU" spc="-40" dirty="0"/>
              <a:t>механизма мониторинга</a:t>
            </a:r>
            <a:r>
              <a:rPr lang="en-US" spc="-40" dirty="0"/>
              <a:t> </a:t>
            </a:r>
            <a:endParaRPr spc="-40" dirty="0"/>
          </a:p>
          <a:p>
            <a:pPr marL="154305">
              <a:lnSpc>
                <a:spcPts val="1065"/>
              </a:lnSpc>
            </a:pPr>
            <a:r>
              <a:rPr sz="900" spc="-10" dirty="0"/>
              <a:t>Описание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10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1EB2A-B8F8-4E58-A82D-3AB828DD92AA}"/>
              </a:ext>
            </a:extLst>
          </p:cNvPr>
          <p:cNvSpPr txBox="1"/>
          <p:nvPr/>
        </p:nvSpPr>
        <p:spPr>
          <a:xfrm>
            <a:off x="1784498" y="572143"/>
            <a:ext cx="19992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50" dirty="0"/>
              <a:t>Интерфейс взаимодействия </a:t>
            </a:r>
          </a:p>
          <a:p>
            <a:pPr algn="ctr"/>
            <a:r>
              <a:rPr lang="ru-RU" sz="1050" dirty="0"/>
              <a:t>пользователя с ПО</a:t>
            </a: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0689A311-C7DD-4E24-97B3-F328EEF5DA2D}"/>
              </a:ext>
            </a:extLst>
          </p:cNvPr>
          <p:cNvSpPr/>
          <p:nvPr/>
        </p:nvSpPr>
        <p:spPr>
          <a:xfrm rot="3345577">
            <a:off x="1702516" y="818371"/>
            <a:ext cx="152400" cy="643886"/>
          </a:xfrm>
          <a:prstGeom prst="downArrow">
            <a:avLst/>
          </a:prstGeom>
          <a:solidFill>
            <a:srgbClr val="006CDC"/>
          </a:solidFill>
          <a:ln>
            <a:solidFill>
              <a:srgbClr val="006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3CA5B-3A95-4021-B4BF-3BA8A8E444CA}"/>
              </a:ext>
            </a:extLst>
          </p:cNvPr>
          <p:cNvSpPr txBox="1"/>
          <p:nvPr/>
        </p:nvSpPr>
        <p:spPr>
          <a:xfrm>
            <a:off x="776751" y="1334521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/>
              <a:t>Консольный</a:t>
            </a:r>
            <a:r>
              <a:rPr lang="en-US" sz="1050" i="1" dirty="0"/>
              <a:t> (CLI)</a:t>
            </a:r>
            <a:endParaRPr lang="ru-RU" sz="105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9D01A-691D-42F5-8630-6EBCBF8E88EC}"/>
              </a:ext>
            </a:extLst>
          </p:cNvPr>
          <p:cNvSpPr txBox="1"/>
          <p:nvPr/>
        </p:nvSpPr>
        <p:spPr>
          <a:xfrm>
            <a:off x="3552944" y="1324128"/>
            <a:ext cx="1388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/>
              <a:t>Графический</a:t>
            </a:r>
            <a:r>
              <a:rPr lang="en-US" sz="1050" i="1" dirty="0"/>
              <a:t> (GUI)</a:t>
            </a:r>
            <a:endParaRPr lang="ru-RU" sz="1050" i="1" dirty="0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FC36146-AB4B-4B62-BB74-B2C76BE673B6}"/>
              </a:ext>
            </a:extLst>
          </p:cNvPr>
          <p:cNvSpPr/>
          <p:nvPr/>
        </p:nvSpPr>
        <p:spPr>
          <a:xfrm rot="18443305">
            <a:off x="3707563" y="801202"/>
            <a:ext cx="152400" cy="656891"/>
          </a:xfrm>
          <a:prstGeom prst="downArrow">
            <a:avLst/>
          </a:prstGeom>
          <a:solidFill>
            <a:srgbClr val="006CDC"/>
          </a:solidFill>
          <a:ln>
            <a:solidFill>
              <a:srgbClr val="006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3A5B54-A274-41CB-B2DD-C05BBD338634}"/>
              </a:ext>
            </a:extLst>
          </p:cNvPr>
          <p:cNvSpPr txBox="1"/>
          <p:nvPr/>
        </p:nvSpPr>
        <p:spPr>
          <a:xfrm>
            <a:off x="373492" y="1734759"/>
            <a:ext cx="2110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700" dirty="0"/>
              <a:t>Необходимы минимальные системные требования</a:t>
            </a:r>
            <a:r>
              <a:rPr lang="en-US" sz="700" dirty="0"/>
              <a:t>;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700" dirty="0"/>
              <a:t>Не требует графической подсистемы или оконного окружения.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76840B-8B64-43F2-8A8E-BDFD673F1B80}"/>
              </a:ext>
            </a:extLst>
          </p:cNvPr>
          <p:cNvSpPr txBox="1"/>
          <p:nvPr/>
        </p:nvSpPr>
        <p:spPr>
          <a:xfrm>
            <a:off x="301278" y="1548378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Преимущества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F94AE-F269-45EC-AF87-9B575704DABD}"/>
              </a:ext>
            </a:extLst>
          </p:cNvPr>
          <p:cNvSpPr txBox="1"/>
          <p:nvPr/>
        </p:nvSpPr>
        <p:spPr>
          <a:xfrm>
            <a:off x="2969766" y="1755919"/>
            <a:ext cx="2627642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Визуальная наглядность, удобство взаимодействия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Широкие возможности отображения сложных данных</a:t>
            </a:r>
            <a:r>
              <a:rPr lang="en-US" sz="700" dirty="0"/>
              <a:t>.</a:t>
            </a:r>
            <a:endParaRPr lang="ru-RU" sz="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08BBB5-7EB5-477F-BC38-B5F93EA4C55B}"/>
              </a:ext>
            </a:extLst>
          </p:cNvPr>
          <p:cNvSpPr txBox="1"/>
          <p:nvPr/>
        </p:nvSpPr>
        <p:spPr>
          <a:xfrm>
            <a:off x="2983240" y="2375682"/>
            <a:ext cx="2193229" cy="557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Большие накладные расходы по памяти</a:t>
            </a:r>
            <a:br>
              <a:rPr lang="ru-RU" sz="700" dirty="0"/>
            </a:br>
            <a:r>
              <a:rPr lang="ru-RU" sz="700" dirty="0"/>
              <a:t>(до нескольких сотен Мбайт)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Требует наличие графической подсистемы.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F21988-C558-416A-8B9C-19EBF231A0C9}"/>
              </a:ext>
            </a:extLst>
          </p:cNvPr>
          <p:cNvSpPr txBox="1"/>
          <p:nvPr/>
        </p:nvSpPr>
        <p:spPr>
          <a:xfrm>
            <a:off x="2883203" y="15483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Преимущества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255000-F000-485E-A3DE-5D2D9D728DE1}"/>
              </a:ext>
            </a:extLst>
          </p:cNvPr>
          <p:cNvSpPr txBox="1"/>
          <p:nvPr/>
        </p:nvSpPr>
        <p:spPr>
          <a:xfrm>
            <a:off x="2878041" y="2204935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Недостатки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E78EC2-4E9C-4D7F-879A-5E76A43B9DE8}"/>
              </a:ext>
            </a:extLst>
          </p:cNvPr>
          <p:cNvSpPr txBox="1"/>
          <p:nvPr/>
        </p:nvSpPr>
        <p:spPr>
          <a:xfrm>
            <a:off x="291679" y="2199043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Недостатки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430468-8A9F-4955-BB3B-F010A8DF7982}"/>
              </a:ext>
            </a:extLst>
          </p:cNvPr>
          <p:cNvSpPr txBox="1"/>
          <p:nvPr/>
        </p:nvSpPr>
        <p:spPr>
          <a:xfrm>
            <a:off x="368079" y="2398713"/>
            <a:ext cx="2170787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700" dirty="0"/>
              <a:t>Ограниченные возможности визуализации </a:t>
            </a:r>
            <a:br>
              <a:rPr lang="ru-RU" sz="700" dirty="0"/>
            </a:br>
            <a:r>
              <a:rPr lang="ru-RU" sz="700" dirty="0"/>
              <a:t>и интерактивности.</a:t>
            </a:r>
          </a:p>
        </p:txBody>
      </p:sp>
      <p:pic>
        <p:nvPicPr>
          <p:cNvPr id="32" name="Рисунок 31" descr="Веб-дизайн">
            <a:extLst>
              <a:ext uri="{FF2B5EF4-FFF2-40B4-BE49-F238E27FC236}">
                <a16:creationId xmlns:a16="http://schemas.microsoft.com/office/drawing/2014/main" id="{D02B200C-D5EB-4220-A1BC-90486265A9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992" y="1304281"/>
            <a:ext cx="293610" cy="293610"/>
          </a:xfrm>
          <a:prstGeom prst="rect">
            <a:avLst/>
          </a:prstGeom>
        </p:spPr>
      </p:pic>
      <p:pic>
        <p:nvPicPr>
          <p:cNvPr id="34" name="Рисунок 33" descr="Окно браузера">
            <a:extLst>
              <a:ext uri="{FF2B5EF4-FFF2-40B4-BE49-F238E27FC236}">
                <a16:creationId xmlns:a16="http://schemas.microsoft.com/office/drawing/2014/main" id="{18399624-6902-4CFC-A4B2-BDC992C030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2952" y="1299788"/>
            <a:ext cx="307155" cy="30715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32892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65" dirty="0"/>
              <a:t>Программная</a:t>
            </a:r>
            <a:r>
              <a:rPr lang="ru-RU" spc="15" dirty="0"/>
              <a:t> </a:t>
            </a:r>
            <a:r>
              <a:rPr lang="ru-RU" spc="-10" dirty="0"/>
              <a:t>реализация механизма мониторинга</a:t>
            </a:r>
          </a:p>
          <a:p>
            <a:pPr marL="154305">
              <a:lnSpc>
                <a:spcPts val="1065"/>
              </a:lnSpc>
            </a:pPr>
            <a:r>
              <a:rPr lang="ru-RU" sz="900" spc="-50" dirty="0"/>
              <a:t>Примеры использования через </a:t>
            </a:r>
            <a:r>
              <a:rPr lang="en-US" sz="900" spc="-50" dirty="0"/>
              <a:t>CLI</a:t>
            </a:r>
            <a:endParaRPr lang="ru-RU"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11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CDFE308-E356-4F78-B937-14C1A0873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64" y="631825"/>
            <a:ext cx="2912936" cy="153395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643A256-EEF6-4674-A4B6-36A8C77D0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821" y="1154150"/>
            <a:ext cx="2895053" cy="15231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94155-9D71-402E-A177-3354FDBEA42F}"/>
                  </a:ext>
                </a:extLst>
              </p:cNvPr>
              <p:cNvSpPr txBox="1"/>
              <p:nvPr/>
            </p:nvSpPr>
            <p:spPr>
              <a:xfrm>
                <a:off x="596900" y="2165779"/>
                <a:ext cx="2037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Рисунок 11 </a:t>
                </a:r>
                <a14:m>
                  <m:oMath xmlns:m="http://schemas.openxmlformats.org/officeDocument/2006/math">
                    <m:r>
                      <a:rPr lang="ru-RU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800" dirty="0"/>
                  <a:t> Сортировка серверов по</a:t>
                </a:r>
              </a:p>
              <a:p>
                <a:r>
                  <a:rPr lang="ru-RU" sz="800" dirty="0"/>
                  <a:t>текущему количеству пользователей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94155-9D71-402E-A177-3354FDB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2165779"/>
                <a:ext cx="2037737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750279-080F-45DD-BAB5-B41C1F7E8C99}"/>
                  </a:ext>
                </a:extLst>
              </p:cNvPr>
              <p:cNvSpPr txBox="1"/>
              <p:nvPr/>
            </p:nvSpPr>
            <p:spPr>
              <a:xfrm>
                <a:off x="3118478" y="2672900"/>
                <a:ext cx="2037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800" dirty="0"/>
                  <a:t>Рисунок 12 </a:t>
                </a:r>
                <a14:m>
                  <m:oMath xmlns:m="http://schemas.openxmlformats.org/officeDocument/2006/math">
                    <m:r>
                      <a:rPr lang="ru-RU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800" dirty="0"/>
                  <a:t> Фильтрация серверов по</a:t>
                </a:r>
              </a:p>
              <a:p>
                <a:pPr algn="ctr"/>
                <a:r>
                  <a:rPr lang="ru-RU" sz="800" dirty="0"/>
                  <a:t>введенной строке</a:t>
                </a: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750279-080F-45DD-BAB5-B41C1F7E8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478" y="2672900"/>
                <a:ext cx="2037737" cy="33855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178045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6356"/>
            <a:ext cx="4208145" cy="4641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Тестирование</a:t>
            </a:r>
            <a:r>
              <a:rPr spc="-25" dirty="0"/>
              <a:t> </a:t>
            </a:r>
            <a:r>
              <a:rPr spc="-65" dirty="0"/>
              <a:t>ПО</a:t>
            </a:r>
            <a:r>
              <a:rPr spc="-20" dirty="0"/>
              <a:t> </a:t>
            </a:r>
            <a:r>
              <a:rPr spc="-75" dirty="0"/>
              <a:t>/</a:t>
            </a:r>
            <a:r>
              <a:rPr spc="-20" dirty="0"/>
              <a:t> </a:t>
            </a:r>
            <a:r>
              <a:rPr spc="-70" dirty="0"/>
              <a:t>Вычислительный</a:t>
            </a:r>
            <a:r>
              <a:rPr spc="-25" dirty="0"/>
              <a:t> </a:t>
            </a:r>
            <a:r>
              <a:rPr spc="-75" dirty="0"/>
              <a:t>эксперимент</a:t>
            </a:r>
            <a:r>
              <a:rPr spc="-25" dirty="0"/>
              <a:t> </a:t>
            </a:r>
            <a:r>
              <a:rPr spc="-75" dirty="0"/>
              <a:t>/</a:t>
            </a:r>
            <a:r>
              <a:rPr spc="-20" dirty="0"/>
              <a:t> </a:t>
            </a:r>
            <a:r>
              <a:rPr spc="-55" dirty="0"/>
              <a:t>Анализ</a:t>
            </a:r>
            <a:r>
              <a:rPr spc="-20" dirty="0"/>
              <a:t> </a:t>
            </a:r>
            <a:r>
              <a:rPr spc="-55" dirty="0"/>
              <a:t>результатов</a:t>
            </a:r>
          </a:p>
          <a:p>
            <a:pPr marL="12700" marR="758190" indent="141605">
              <a:lnSpc>
                <a:spcPts val="1090"/>
              </a:lnSpc>
              <a:spcBef>
                <a:spcPts val="15"/>
              </a:spcBef>
            </a:pPr>
            <a:r>
              <a:rPr sz="900" spc="-50" dirty="0"/>
              <a:t>Постановка</a:t>
            </a:r>
            <a:r>
              <a:rPr sz="900" spc="-25" dirty="0"/>
              <a:t> </a:t>
            </a:r>
            <a:r>
              <a:rPr sz="900" spc="-45" dirty="0"/>
              <a:t>задачи</a:t>
            </a:r>
            <a:r>
              <a:rPr sz="900" spc="-25" dirty="0"/>
              <a:t> </a:t>
            </a:r>
            <a:r>
              <a:rPr sz="900" spc="-60" dirty="0"/>
              <a:t>для</a:t>
            </a:r>
            <a:r>
              <a:rPr sz="900" spc="-25" dirty="0"/>
              <a:t> </a:t>
            </a:r>
            <a:r>
              <a:rPr sz="900" spc="-45" dirty="0"/>
              <a:t>проведения</a:t>
            </a:r>
            <a:r>
              <a:rPr sz="900" spc="-25" dirty="0"/>
              <a:t> </a:t>
            </a:r>
            <a:r>
              <a:rPr sz="900" spc="-50" dirty="0"/>
              <a:t>тестирования/вычислительного </a:t>
            </a:r>
            <a:r>
              <a:rPr sz="900" spc="-10" dirty="0"/>
              <a:t>экперимента/испытания)</a:t>
            </a:r>
            <a:endParaRPr sz="90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7073" y="1109250"/>
            <a:ext cx="4676775" cy="11455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6055" marR="5080" indent="-115570">
              <a:lnSpc>
                <a:spcPct val="101000"/>
              </a:lnSpc>
              <a:spcBef>
                <a:spcPts val="85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Следует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представить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описания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тестовых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примеров,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включая: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входные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данные,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принципы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проведения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тестирования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(расчёта,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испытания)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и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указать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ожидаемый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результат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и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фактически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полученный.</a:t>
            </a:r>
            <a:endParaRPr sz="900">
              <a:latin typeface="Trebuchet MS"/>
              <a:cs typeface="Trebuchet MS"/>
            </a:endParaRPr>
          </a:p>
          <a:p>
            <a:pPr marL="186690" indent="-115570">
              <a:lnSpc>
                <a:spcPct val="100000"/>
              </a:lnSpc>
              <a:spcBef>
                <a:spcPts val="310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Обязательно</a:t>
            </a:r>
            <a:r>
              <a:rPr sz="900" i="1" spc="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включение</a:t>
            </a:r>
            <a:r>
              <a:rPr sz="900" i="1" spc="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иллюстраций,</a:t>
            </a:r>
            <a:r>
              <a:rPr sz="900" i="1" spc="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графических</a:t>
            </a:r>
            <a:r>
              <a:rPr sz="900" i="1" spc="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результатов.</a:t>
            </a:r>
            <a:endParaRPr sz="900">
              <a:latin typeface="Trebuchet MS"/>
              <a:cs typeface="Trebuchet MS"/>
            </a:endParaRPr>
          </a:p>
          <a:p>
            <a:pPr marL="186690" indent="-115570">
              <a:lnSpc>
                <a:spcPct val="100000"/>
              </a:lnSpc>
              <a:spcBef>
                <a:spcPts val="310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Допускается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включение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“скриншотов”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с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кратким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описанием.</a:t>
            </a:r>
            <a:endParaRPr sz="900">
              <a:latin typeface="Trebuchet MS"/>
              <a:cs typeface="Trebuchet MS"/>
            </a:endParaRPr>
          </a:p>
          <a:p>
            <a:pPr marL="186690" indent="-115570">
              <a:lnSpc>
                <a:spcPct val="100000"/>
              </a:lnSpc>
              <a:spcBef>
                <a:spcPts val="310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z="900" spc="-25" dirty="0">
                <a:latin typeface="Trebuchet MS"/>
                <a:cs typeface="Trebuchet MS"/>
              </a:rPr>
              <a:t>...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165" dirty="0">
                <a:solidFill>
                  <a:srgbClr val="006CDC"/>
                </a:solidFill>
                <a:latin typeface="Cambria"/>
                <a:cs typeface="Cambria"/>
              </a:rPr>
              <a:t>→</a:t>
            </a:r>
            <a:r>
              <a:rPr sz="900" spc="315" dirty="0">
                <a:solidFill>
                  <a:srgbClr val="006CDC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latin typeface="Trebuchet MS"/>
                <a:cs typeface="Trebuchet MS"/>
              </a:rPr>
              <a:t>Рекомендуемый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85" dirty="0">
                <a:latin typeface="Trebuchet MS"/>
                <a:cs typeface="Trebuchet MS"/>
              </a:rPr>
              <a:t>объём: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75" dirty="0">
                <a:latin typeface="Trebuchet MS"/>
                <a:cs typeface="Trebuchet MS"/>
              </a:rPr>
              <a:t>2-</a:t>
            </a:r>
            <a:r>
              <a:rPr sz="900" spc="-65" dirty="0">
                <a:latin typeface="Trebuchet MS"/>
                <a:cs typeface="Trebuchet MS"/>
              </a:rPr>
              <a:t>4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cлайда.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12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" dirty="0"/>
              <a:t>Выводы</a:t>
            </a:r>
            <a:r>
              <a:rPr spc="-50" dirty="0"/>
              <a:t> и</a:t>
            </a:r>
            <a:r>
              <a:rPr spc="-45" dirty="0"/>
              <a:t> </a:t>
            </a:r>
            <a:r>
              <a:rPr spc="-55" dirty="0"/>
              <a:t>заключение</a:t>
            </a:r>
          </a:p>
        </p:txBody>
      </p:sp>
      <p:sp>
        <p:nvSpPr>
          <p:cNvPr id="3" name="object 3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6055" marR="5080" indent="-115570">
              <a:lnSpc>
                <a:spcPct val="101000"/>
              </a:lnSpc>
              <a:spcBef>
                <a:spcPts val="85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spc="-70" dirty="0"/>
              <a:t>Выводы</a:t>
            </a:r>
            <a:r>
              <a:rPr spc="-15" dirty="0"/>
              <a:t> </a:t>
            </a:r>
            <a:r>
              <a:rPr spc="-35" dirty="0"/>
              <a:t>о</a:t>
            </a:r>
            <a:r>
              <a:rPr spc="-15" dirty="0"/>
              <a:t> </a:t>
            </a:r>
            <a:r>
              <a:rPr spc="-60" dirty="0"/>
              <a:t>проведённых</a:t>
            </a:r>
            <a:r>
              <a:rPr spc="-10" dirty="0"/>
              <a:t> </a:t>
            </a:r>
            <a:r>
              <a:rPr spc="-60" dirty="0"/>
              <a:t>работах/исследованиях</a:t>
            </a:r>
            <a:r>
              <a:rPr spc="-15" dirty="0"/>
              <a:t> </a:t>
            </a:r>
            <a:r>
              <a:rPr spc="-60" dirty="0"/>
              <a:t>представляются</a:t>
            </a:r>
            <a:r>
              <a:rPr spc="-10" dirty="0"/>
              <a:t> </a:t>
            </a:r>
            <a:r>
              <a:rPr spc="-50" dirty="0"/>
              <a:t>строго</a:t>
            </a:r>
            <a:r>
              <a:rPr spc="-15" dirty="0"/>
              <a:t> </a:t>
            </a:r>
            <a:r>
              <a:rPr spc="-30" dirty="0"/>
              <a:t>по</a:t>
            </a:r>
            <a:r>
              <a:rPr spc="-10" dirty="0"/>
              <a:t> </a:t>
            </a:r>
            <a:r>
              <a:rPr spc="-65" dirty="0"/>
              <a:t>пунктам</a:t>
            </a:r>
            <a:r>
              <a:rPr spc="-15" dirty="0"/>
              <a:t> </a:t>
            </a:r>
            <a:r>
              <a:rPr spc="-75" dirty="0"/>
              <a:t>в</a:t>
            </a:r>
            <a:r>
              <a:rPr spc="-15" dirty="0"/>
              <a:t> </a:t>
            </a:r>
            <a:r>
              <a:rPr spc="-25" dirty="0"/>
              <a:t>форме </a:t>
            </a:r>
            <a:r>
              <a:rPr spc="-50" dirty="0"/>
              <a:t>обоснованного</a:t>
            </a:r>
            <a:r>
              <a:rPr spc="-20" dirty="0"/>
              <a:t> </a:t>
            </a:r>
            <a:r>
              <a:rPr spc="-75" dirty="0"/>
              <a:t>результата,</a:t>
            </a:r>
            <a:r>
              <a:rPr spc="-20" dirty="0"/>
              <a:t> </a:t>
            </a:r>
            <a:r>
              <a:rPr spc="-40" dirty="0"/>
              <a:t>а</a:t>
            </a:r>
            <a:r>
              <a:rPr spc="-20" dirty="0"/>
              <a:t> </a:t>
            </a:r>
            <a:r>
              <a:rPr spc="-45" dirty="0"/>
              <a:t>не</a:t>
            </a:r>
            <a:r>
              <a:rPr spc="-20" dirty="0"/>
              <a:t> </a:t>
            </a:r>
            <a:r>
              <a:rPr spc="-75" dirty="0"/>
              <a:t>в</a:t>
            </a:r>
            <a:r>
              <a:rPr spc="-15" dirty="0"/>
              <a:t> </a:t>
            </a:r>
            <a:r>
              <a:rPr spc="-60" dirty="0"/>
              <a:t>форме</a:t>
            </a:r>
            <a:r>
              <a:rPr spc="-20" dirty="0"/>
              <a:t> </a:t>
            </a:r>
            <a:r>
              <a:rPr spc="-10" dirty="0"/>
              <a:t>констатации.</a:t>
            </a:r>
          </a:p>
          <a:p>
            <a:pPr marL="186690" indent="-115570">
              <a:lnSpc>
                <a:spcPct val="100000"/>
              </a:lnSpc>
              <a:spcBef>
                <a:spcPts val="310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pc="-50" dirty="0"/>
              <a:t>Не</a:t>
            </a:r>
            <a:r>
              <a:rPr spc="-25" dirty="0"/>
              <a:t> </a:t>
            </a:r>
            <a:r>
              <a:rPr spc="-60" dirty="0"/>
              <a:t>«Получены</a:t>
            </a:r>
            <a:r>
              <a:rPr spc="-20" dirty="0"/>
              <a:t> </a:t>
            </a:r>
            <a:r>
              <a:rPr spc="-70" dirty="0"/>
              <a:t>результаты</a:t>
            </a:r>
            <a:r>
              <a:rPr spc="-20" dirty="0"/>
              <a:t> </a:t>
            </a:r>
            <a:r>
              <a:rPr spc="-140" dirty="0"/>
              <a:t>...»,</a:t>
            </a:r>
            <a:r>
              <a:rPr spc="-20" dirty="0"/>
              <a:t> </a:t>
            </a:r>
            <a:r>
              <a:rPr spc="-40" dirty="0"/>
              <a:t>а</a:t>
            </a:r>
            <a:r>
              <a:rPr spc="-20" dirty="0"/>
              <a:t> </a:t>
            </a:r>
            <a:r>
              <a:rPr spc="-55" dirty="0"/>
              <a:t>«Полученные</a:t>
            </a:r>
            <a:r>
              <a:rPr spc="-20" dirty="0"/>
              <a:t> </a:t>
            </a:r>
            <a:r>
              <a:rPr spc="-70" dirty="0"/>
              <a:t>результаты</a:t>
            </a:r>
            <a:r>
              <a:rPr spc="-20" dirty="0"/>
              <a:t> </a:t>
            </a:r>
            <a:r>
              <a:rPr spc="-60" dirty="0"/>
              <a:t>показали,</a:t>
            </a:r>
            <a:r>
              <a:rPr spc="-20" dirty="0"/>
              <a:t> </a:t>
            </a:r>
            <a:r>
              <a:rPr spc="-55" dirty="0"/>
              <a:t>что</a:t>
            </a:r>
            <a:r>
              <a:rPr spc="-20" dirty="0"/>
              <a:t> ...»</a:t>
            </a:r>
          </a:p>
          <a:p>
            <a:pPr marL="186690" indent="-115570">
              <a:lnSpc>
                <a:spcPct val="100000"/>
              </a:lnSpc>
              <a:spcBef>
                <a:spcPts val="310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pc="-50" dirty="0"/>
              <a:t>Не</a:t>
            </a:r>
            <a:r>
              <a:rPr spc="-20" dirty="0"/>
              <a:t> </a:t>
            </a:r>
            <a:r>
              <a:rPr spc="-50" dirty="0"/>
              <a:t>«Разработана</a:t>
            </a:r>
            <a:r>
              <a:rPr spc="-15" dirty="0"/>
              <a:t> </a:t>
            </a:r>
            <a:r>
              <a:rPr spc="-45" dirty="0"/>
              <a:t>база</a:t>
            </a:r>
            <a:r>
              <a:rPr spc="-20" dirty="0"/>
              <a:t> </a:t>
            </a:r>
            <a:r>
              <a:rPr spc="-70" dirty="0"/>
              <a:t>данных</a:t>
            </a:r>
            <a:r>
              <a:rPr spc="-15" dirty="0"/>
              <a:t> </a:t>
            </a:r>
            <a:r>
              <a:rPr spc="-140" dirty="0"/>
              <a:t>...»,</a:t>
            </a:r>
            <a:r>
              <a:rPr spc="-15" dirty="0"/>
              <a:t> </a:t>
            </a:r>
            <a:r>
              <a:rPr spc="-40" dirty="0"/>
              <a:t>а</a:t>
            </a:r>
            <a:r>
              <a:rPr spc="-20" dirty="0"/>
              <a:t> </a:t>
            </a:r>
            <a:r>
              <a:rPr spc="-50" dirty="0"/>
              <a:t>«Разработанная</a:t>
            </a:r>
            <a:r>
              <a:rPr spc="-15" dirty="0"/>
              <a:t> </a:t>
            </a:r>
            <a:r>
              <a:rPr spc="-45" dirty="0"/>
              <a:t>база</a:t>
            </a:r>
            <a:r>
              <a:rPr spc="-15" dirty="0"/>
              <a:t> </a:t>
            </a:r>
            <a:r>
              <a:rPr spc="-70" dirty="0"/>
              <a:t>данных</a:t>
            </a:r>
            <a:r>
              <a:rPr spc="-20" dirty="0"/>
              <a:t> </a:t>
            </a:r>
            <a:r>
              <a:rPr spc="-55" dirty="0"/>
              <a:t>позволила</a:t>
            </a:r>
            <a:r>
              <a:rPr spc="-15" dirty="0"/>
              <a:t> </a:t>
            </a:r>
            <a:r>
              <a:rPr spc="-155" dirty="0"/>
              <a:t>...</a:t>
            </a:r>
            <a:r>
              <a:rPr spc="-15" dirty="0"/>
              <a:t> </a:t>
            </a:r>
            <a:r>
              <a:rPr spc="-50" dirty="0"/>
              <a:t>»</a:t>
            </a:r>
          </a:p>
          <a:p>
            <a:pPr marL="186690" indent="-115570">
              <a:lnSpc>
                <a:spcPct val="100000"/>
              </a:lnSpc>
              <a:spcBef>
                <a:spcPts val="310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pc="-60" dirty="0"/>
              <a:t>Проведённые</a:t>
            </a:r>
            <a:r>
              <a:rPr spc="20" dirty="0"/>
              <a:t> </a:t>
            </a:r>
            <a:r>
              <a:rPr spc="-70" dirty="0"/>
              <a:t>вычислительные</a:t>
            </a:r>
            <a:r>
              <a:rPr spc="20" dirty="0"/>
              <a:t> </a:t>
            </a:r>
            <a:r>
              <a:rPr spc="-65" dirty="0"/>
              <a:t>эксперименты</a:t>
            </a:r>
            <a:r>
              <a:rPr spc="25" dirty="0"/>
              <a:t> </a:t>
            </a:r>
            <a:r>
              <a:rPr spc="-55" dirty="0"/>
              <a:t>доказали</a:t>
            </a:r>
            <a:r>
              <a:rPr spc="20" dirty="0"/>
              <a:t> </a:t>
            </a:r>
            <a:r>
              <a:rPr spc="-55" dirty="0"/>
              <a:t>эффективность</a:t>
            </a:r>
            <a:r>
              <a:rPr spc="25" dirty="0"/>
              <a:t> </a:t>
            </a:r>
            <a:r>
              <a:rPr spc="-25" dirty="0"/>
              <a:t>...</a:t>
            </a:r>
          </a:p>
          <a:p>
            <a:pPr marL="186690" indent="-115570">
              <a:lnSpc>
                <a:spcPct val="100000"/>
              </a:lnSpc>
              <a:spcBef>
                <a:spcPts val="309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pc="-45" dirty="0"/>
              <a:t>Показано</a:t>
            </a:r>
            <a:r>
              <a:rPr spc="-30" dirty="0"/>
              <a:t> </a:t>
            </a:r>
            <a:r>
              <a:rPr spc="-155" dirty="0"/>
              <a:t>...,</a:t>
            </a:r>
            <a:r>
              <a:rPr spc="-30" dirty="0"/>
              <a:t> </a:t>
            </a:r>
            <a:r>
              <a:rPr spc="-55" dirty="0"/>
              <a:t>что</a:t>
            </a:r>
            <a:r>
              <a:rPr spc="-25" dirty="0"/>
              <a:t> ...</a:t>
            </a:r>
          </a:p>
          <a:p>
            <a:pPr marL="186690" indent="-115570">
              <a:lnSpc>
                <a:spcPct val="100000"/>
              </a:lnSpc>
              <a:spcBef>
                <a:spcPts val="309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pc="-60" dirty="0"/>
              <a:t>Проведены</a:t>
            </a:r>
            <a:r>
              <a:rPr spc="-35" dirty="0"/>
              <a:t> </a:t>
            </a:r>
            <a:r>
              <a:rPr spc="-155" dirty="0"/>
              <a:t>...,</a:t>
            </a:r>
            <a:r>
              <a:rPr spc="-30" dirty="0"/>
              <a:t> </a:t>
            </a:r>
            <a:r>
              <a:rPr spc="-55" dirty="0"/>
              <a:t>что</a:t>
            </a:r>
            <a:r>
              <a:rPr spc="-30" dirty="0"/>
              <a:t> </a:t>
            </a:r>
            <a:r>
              <a:rPr spc="-45" dirty="0"/>
              <a:t>показало</a:t>
            </a:r>
            <a:r>
              <a:rPr spc="-30" dirty="0"/>
              <a:t> </a:t>
            </a:r>
            <a:r>
              <a:rPr spc="-25" dirty="0"/>
              <a:t>...</a:t>
            </a: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i="0" spc="165" dirty="0">
                <a:solidFill>
                  <a:srgbClr val="006CDC"/>
                </a:solidFill>
                <a:latin typeface="Cambria"/>
                <a:cs typeface="Cambria"/>
              </a:rPr>
              <a:t>→</a:t>
            </a:r>
            <a:r>
              <a:rPr i="0" spc="310" dirty="0">
                <a:solidFill>
                  <a:srgbClr val="006CDC"/>
                </a:solidFill>
                <a:latin typeface="Cambria"/>
                <a:cs typeface="Cambria"/>
              </a:rPr>
              <a:t> </a:t>
            </a:r>
            <a:r>
              <a:rPr i="0" spc="-65" dirty="0">
                <a:solidFill>
                  <a:srgbClr val="000000"/>
                </a:solidFill>
                <a:latin typeface="Trebuchet MS"/>
                <a:cs typeface="Trebuchet MS"/>
              </a:rPr>
              <a:t>Рекомендуемый</a:t>
            </a:r>
            <a:r>
              <a:rPr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i="0" spc="-85" dirty="0">
                <a:solidFill>
                  <a:srgbClr val="000000"/>
                </a:solidFill>
                <a:latin typeface="Trebuchet MS"/>
                <a:cs typeface="Trebuchet MS"/>
              </a:rPr>
              <a:t>объём:</a:t>
            </a:r>
            <a:r>
              <a:rPr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i="0" spc="-55" dirty="0">
                <a:solidFill>
                  <a:srgbClr val="000000"/>
                </a:solidFill>
                <a:latin typeface="Trebuchet MS"/>
                <a:cs typeface="Trebuchet MS"/>
              </a:rPr>
              <a:t>строго</a:t>
            </a:r>
            <a:r>
              <a:rPr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i="0" spc="-150" dirty="0">
                <a:solidFill>
                  <a:srgbClr val="000000"/>
                </a:solidFill>
                <a:latin typeface="Trebuchet MS"/>
                <a:cs typeface="Trebuchet MS"/>
              </a:rPr>
              <a:t>1</a:t>
            </a:r>
            <a:r>
              <a:rPr i="0" spc="-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i="0" spc="-10" dirty="0">
                <a:solidFill>
                  <a:srgbClr val="000000"/>
                </a:solidFill>
                <a:latin typeface="Trebuchet MS"/>
                <a:cs typeface="Trebuchet MS"/>
              </a:rPr>
              <a:t>cлайд.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13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006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4359" y="366682"/>
            <a:ext cx="2225598" cy="287334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567" y="935299"/>
            <a:ext cx="24130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1700" b="1" spc="-25" dirty="0">
                <a:solidFill>
                  <a:srgbClr val="FFFFFF"/>
                </a:solidFill>
                <a:latin typeface="Arial"/>
                <a:cs typeface="Arial"/>
              </a:rPr>
              <a:t>Спасибо </a:t>
            </a:r>
            <a:r>
              <a:rPr lang="ru-RU" sz="1700" b="1" dirty="0">
                <a:solidFill>
                  <a:srgbClr val="FFFFFF"/>
                </a:solidFill>
                <a:latin typeface="Arial"/>
                <a:cs typeface="Arial"/>
              </a:rPr>
              <a:t>за</a:t>
            </a:r>
            <a:r>
              <a:rPr sz="17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ru-RU" sz="1700" b="1" spc="-10" dirty="0">
                <a:solidFill>
                  <a:srgbClr val="FFFFFF"/>
                </a:solidFill>
                <a:latin typeface="Arial"/>
                <a:cs typeface="Arial"/>
              </a:rPr>
              <a:t>внимание</a:t>
            </a:r>
            <a:r>
              <a:rPr sz="1700" b="1" spc="-10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3326765" cy="325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10" dirty="0"/>
              <a:t>Введение</a:t>
            </a:r>
          </a:p>
          <a:p>
            <a:pPr marL="154305">
              <a:lnSpc>
                <a:spcPts val="1065"/>
              </a:lnSpc>
            </a:pPr>
            <a:r>
              <a:rPr sz="900" spc="-50" dirty="0"/>
              <a:t>Описание</a:t>
            </a:r>
            <a:r>
              <a:rPr sz="900" spc="-10" dirty="0"/>
              <a:t> </a:t>
            </a:r>
            <a:r>
              <a:rPr sz="900" spc="-55" dirty="0"/>
              <a:t>предметной</a:t>
            </a:r>
            <a:r>
              <a:rPr sz="900" spc="-10" dirty="0"/>
              <a:t> </a:t>
            </a:r>
            <a:r>
              <a:rPr sz="900" spc="-65" dirty="0"/>
              <a:t>области,</a:t>
            </a:r>
            <a:r>
              <a:rPr sz="900" spc="-10" dirty="0"/>
              <a:t> </a:t>
            </a:r>
            <a:r>
              <a:rPr sz="900" spc="-40" dirty="0"/>
              <a:t>анализ</a:t>
            </a:r>
            <a:r>
              <a:rPr sz="900" spc="-10" dirty="0"/>
              <a:t> </a:t>
            </a:r>
            <a:r>
              <a:rPr sz="900" spc="-60" dirty="0"/>
              <a:t>её</a:t>
            </a:r>
            <a:r>
              <a:rPr sz="900" spc="-10" dirty="0"/>
              <a:t> </a:t>
            </a:r>
            <a:r>
              <a:rPr sz="900" spc="-55" dirty="0"/>
              <a:t>развития,</a:t>
            </a:r>
            <a:r>
              <a:rPr sz="900" spc="-10" dirty="0"/>
              <a:t> </a:t>
            </a:r>
            <a:r>
              <a:rPr sz="900" spc="-45" dirty="0"/>
              <a:t>актуальность</a:t>
            </a:r>
            <a:endParaRPr sz="90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16001" y="2329370"/>
            <a:ext cx="2030730" cy="0"/>
          </a:xfrm>
          <a:custGeom>
            <a:avLst/>
            <a:gdLst/>
            <a:ahLst/>
            <a:cxnLst/>
            <a:rect l="l" t="t" r="r" b="b"/>
            <a:pathLst>
              <a:path w="2030730">
                <a:moveTo>
                  <a:pt x="0" y="0"/>
                </a:moveTo>
                <a:lnTo>
                  <a:pt x="203037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201" y="856000"/>
            <a:ext cx="5121275" cy="19335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78130" marR="43180" indent="-115570">
              <a:lnSpc>
                <a:spcPct val="101000"/>
              </a:lnSpc>
              <a:spcBef>
                <a:spcPts val="85"/>
              </a:spcBef>
              <a:buClr>
                <a:srgbClr val="006CDC"/>
              </a:buClr>
              <a:buFont typeface="Cambria"/>
              <a:buChar char="•"/>
              <a:tabLst>
                <a:tab pos="278130" algn="l"/>
              </a:tabLst>
            </a:pP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Во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введении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должны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5" dirty="0">
                <a:solidFill>
                  <a:srgbClr val="7F7F7F"/>
                </a:solidFill>
                <a:latin typeface="Trebuchet MS"/>
                <a:cs typeface="Trebuchet MS"/>
              </a:rPr>
              <a:t>быть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представлены: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введение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в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0" dirty="0">
                <a:solidFill>
                  <a:srgbClr val="7F7F7F"/>
                </a:solidFill>
                <a:latin typeface="Trebuchet MS"/>
                <a:cs typeface="Trebuchet MS"/>
              </a:rPr>
              <a:t>проблему,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описание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объекта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исследований, обзор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научно-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технических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источников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(статей,</a:t>
            </a:r>
            <a:r>
              <a:rPr sz="900" i="1" spc="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патентов,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книг,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электронных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источников)</a:t>
            </a:r>
            <a:r>
              <a:rPr sz="900" i="1" spc="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по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направлению</a:t>
            </a:r>
            <a:r>
              <a:rPr sz="900" i="1" spc="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поставленной</a:t>
            </a:r>
            <a:r>
              <a:rPr sz="900" i="1" spc="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задачи,</a:t>
            </a:r>
            <a:r>
              <a:rPr sz="900" i="1" spc="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примеры</a:t>
            </a:r>
            <a:r>
              <a:rPr sz="900" i="1" spc="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существующих</a:t>
            </a:r>
            <a:r>
              <a:rPr sz="900" i="1" spc="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аналогичных</a:t>
            </a:r>
            <a:r>
              <a:rPr sz="900" i="1" spc="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научно-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технических решений.</a:t>
            </a:r>
            <a:endParaRPr sz="900">
              <a:latin typeface="Trebuchet MS"/>
              <a:cs typeface="Trebuchet MS"/>
            </a:endParaRPr>
          </a:p>
          <a:p>
            <a:pPr marL="278130" indent="-115570">
              <a:lnSpc>
                <a:spcPct val="100000"/>
              </a:lnSpc>
              <a:spcBef>
                <a:spcPts val="310"/>
              </a:spcBef>
              <a:buClr>
                <a:srgbClr val="006CDC"/>
              </a:buClr>
              <a:buFont typeface="Cambria"/>
              <a:buChar char="•"/>
              <a:tabLst>
                <a:tab pos="278130" algn="l"/>
              </a:tabLst>
            </a:pP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Целью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введения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является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обоснование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актуальности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работ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в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рамках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поставленной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задачи</a:t>
            </a:r>
            <a:r>
              <a:rPr sz="900" spc="-15" baseline="37037" dirty="0">
                <a:latin typeface="Trebuchet MS"/>
                <a:cs typeface="Trebuchet MS"/>
              </a:rPr>
              <a:t>1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 marL="278130" marR="55880" indent="-115570">
              <a:lnSpc>
                <a:spcPct val="101000"/>
              </a:lnSpc>
              <a:spcBef>
                <a:spcPts val="300"/>
              </a:spcBef>
              <a:buClr>
                <a:srgbClr val="006CDC"/>
              </a:buClr>
              <a:buFont typeface="Cambria"/>
              <a:buChar char="•"/>
              <a:tabLst>
                <a:tab pos="278130" algn="l"/>
              </a:tabLst>
            </a:pP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В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результате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анализа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каждого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источника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следует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делать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на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него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90" dirty="0">
                <a:solidFill>
                  <a:srgbClr val="7F7F7F"/>
                </a:solidFill>
                <a:latin typeface="Trebuchet MS"/>
                <a:cs typeface="Trebuchet MS"/>
              </a:rPr>
              <a:t>ссылку.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При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90" dirty="0">
                <a:solidFill>
                  <a:srgbClr val="7F7F7F"/>
                </a:solidFill>
                <a:latin typeface="Trebuchet MS"/>
                <a:cs typeface="Trebuchet MS"/>
              </a:rPr>
              <a:t>этом,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в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отличие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от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статей,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ссылки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на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источники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в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презентациях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делают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в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форме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0" dirty="0">
                <a:solidFill>
                  <a:srgbClr val="7F7F7F"/>
                </a:solidFill>
                <a:latin typeface="Trebuchet MS"/>
                <a:cs typeface="Trebuchet MS"/>
              </a:rPr>
              <a:t>сносок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на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5" dirty="0">
                <a:solidFill>
                  <a:srgbClr val="7F7F7F"/>
                </a:solidFill>
                <a:latin typeface="Trebuchet MS"/>
                <a:cs typeface="Trebuchet MS"/>
              </a:rPr>
              <a:t>том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слайде,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на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котором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эта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ссылка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необходима,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например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так</a:t>
            </a:r>
            <a:r>
              <a:rPr sz="900" spc="-30" baseline="37037" dirty="0">
                <a:latin typeface="Trebuchet MS"/>
                <a:cs typeface="Trebuchet MS"/>
              </a:rPr>
              <a:t>2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.</a:t>
            </a:r>
            <a:endParaRPr sz="900">
              <a:latin typeface="Trebuchet MS"/>
              <a:cs typeface="Trebuchet MS"/>
            </a:endParaRPr>
          </a:p>
          <a:p>
            <a:pPr marL="104139">
              <a:lnSpc>
                <a:spcPct val="100000"/>
              </a:lnSpc>
              <a:spcBef>
                <a:spcPts val="309"/>
              </a:spcBef>
            </a:pPr>
            <a:r>
              <a:rPr sz="900" spc="165" dirty="0">
                <a:solidFill>
                  <a:srgbClr val="006CDC"/>
                </a:solidFill>
                <a:latin typeface="Cambria"/>
                <a:cs typeface="Cambria"/>
              </a:rPr>
              <a:t>→</a:t>
            </a:r>
            <a:r>
              <a:rPr sz="900" spc="310" dirty="0">
                <a:solidFill>
                  <a:srgbClr val="006CDC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latin typeface="Trebuchet MS"/>
                <a:cs typeface="Trebuchet MS"/>
              </a:rPr>
              <a:t>Рекомендуемый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85" dirty="0">
                <a:latin typeface="Trebuchet MS"/>
                <a:cs typeface="Trebuchet MS"/>
              </a:rPr>
              <a:t>объём: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10" dirty="0">
                <a:latin typeface="Trebuchet MS"/>
                <a:cs typeface="Trebuchet MS"/>
              </a:rPr>
              <a:t>1-</a:t>
            </a:r>
            <a:r>
              <a:rPr sz="900" spc="-95" dirty="0">
                <a:latin typeface="Trebuchet MS"/>
                <a:cs typeface="Trebuchet MS"/>
              </a:rPr>
              <a:t>2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cлайда.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rebuchet MS"/>
              <a:cs typeface="Trebuchet MS"/>
            </a:endParaRPr>
          </a:p>
          <a:p>
            <a:pPr marL="50800" marR="354330" indent="128905">
              <a:lnSpc>
                <a:spcPts val="800"/>
              </a:lnSpc>
            </a:pPr>
            <a:r>
              <a:rPr sz="750" spc="-127" baseline="33333" dirty="0">
                <a:latin typeface="Trebuchet MS"/>
                <a:cs typeface="Trebuchet MS"/>
              </a:rPr>
              <a:t>1</a:t>
            </a:r>
            <a:r>
              <a:rPr sz="750" spc="-142" baseline="33333" dirty="0">
                <a:latin typeface="Trebuchet MS"/>
                <a:cs typeface="Trebuchet MS"/>
              </a:rPr>
              <a:t> </a:t>
            </a:r>
            <a:r>
              <a:rPr sz="700" spc="-70" dirty="0">
                <a:latin typeface="Trebuchet MS"/>
                <a:cs typeface="Trebuchet MS"/>
              </a:rPr>
              <a:t>Тогда</a:t>
            </a:r>
            <a:r>
              <a:rPr sz="700" spc="5" dirty="0">
                <a:latin typeface="Trebuchet MS"/>
                <a:cs typeface="Trebuchet MS"/>
              </a:rPr>
              <a:t> </a:t>
            </a:r>
            <a:r>
              <a:rPr sz="700" spc="-50" dirty="0">
                <a:latin typeface="Trebuchet MS"/>
                <a:cs typeface="Trebuchet MS"/>
              </a:rPr>
              <a:t>как</a:t>
            </a:r>
            <a:r>
              <a:rPr sz="700" spc="5" dirty="0">
                <a:latin typeface="Trebuchet MS"/>
                <a:cs typeface="Trebuchet MS"/>
              </a:rPr>
              <a:t> </a:t>
            </a:r>
            <a:r>
              <a:rPr sz="700" spc="-40" dirty="0">
                <a:latin typeface="Trebuchet MS"/>
                <a:cs typeface="Trebuchet MS"/>
              </a:rPr>
              <a:t>обоснованием</a:t>
            </a:r>
            <a:r>
              <a:rPr sz="700" spc="10" dirty="0">
                <a:latin typeface="Trebuchet MS"/>
                <a:cs typeface="Trebuchet MS"/>
              </a:rPr>
              <a:t> </a:t>
            </a:r>
            <a:r>
              <a:rPr sz="700" spc="-45" dirty="0">
                <a:latin typeface="Trebuchet MS"/>
                <a:cs typeface="Trebuchet MS"/>
              </a:rPr>
              <a:t>актуальности</a:t>
            </a:r>
            <a:r>
              <a:rPr sz="700" spc="5" dirty="0">
                <a:latin typeface="Trebuchet MS"/>
                <a:cs typeface="Trebuchet MS"/>
              </a:rPr>
              <a:t> </a:t>
            </a:r>
            <a:r>
              <a:rPr sz="700" spc="-45" dirty="0">
                <a:latin typeface="Trebuchet MS"/>
                <a:cs typeface="Trebuchet MS"/>
              </a:rPr>
              <a:t>является</a:t>
            </a:r>
            <a:r>
              <a:rPr sz="700" spc="5" dirty="0">
                <a:latin typeface="Trebuchet MS"/>
                <a:cs typeface="Trebuchet MS"/>
              </a:rPr>
              <a:t> </a:t>
            </a:r>
            <a:r>
              <a:rPr sz="700" spc="-55" dirty="0">
                <a:latin typeface="Trebuchet MS"/>
                <a:cs typeface="Trebuchet MS"/>
              </a:rPr>
              <a:t>результат</a:t>
            </a:r>
            <a:r>
              <a:rPr sz="700" spc="10" dirty="0">
                <a:latin typeface="Trebuchet MS"/>
                <a:cs typeface="Trebuchet MS"/>
              </a:rPr>
              <a:t> </a:t>
            </a:r>
            <a:r>
              <a:rPr sz="700" spc="-40" dirty="0">
                <a:latin typeface="Trebuchet MS"/>
                <a:cs typeface="Trebuchet MS"/>
              </a:rPr>
              <a:t>проведённого</a:t>
            </a:r>
            <a:r>
              <a:rPr sz="700" spc="5" dirty="0">
                <a:latin typeface="Trebuchet MS"/>
                <a:cs typeface="Trebuchet MS"/>
              </a:rPr>
              <a:t> </a:t>
            </a:r>
            <a:r>
              <a:rPr sz="700" spc="-35" dirty="0">
                <a:latin typeface="Trebuchet MS"/>
                <a:cs typeface="Trebuchet MS"/>
              </a:rPr>
              <a:t>обзора</a:t>
            </a:r>
            <a:r>
              <a:rPr sz="700" spc="5" dirty="0">
                <a:latin typeface="Trebuchet MS"/>
                <a:cs typeface="Trebuchet MS"/>
              </a:rPr>
              <a:t> </a:t>
            </a:r>
            <a:r>
              <a:rPr sz="700" spc="-45" dirty="0">
                <a:latin typeface="Trebuchet MS"/>
                <a:cs typeface="Trebuchet MS"/>
              </a:rPr>
              <a:t>литературы</a:t>
            </a:r>
            <a:r>
              <a:rPr sz="700" spc="5" dirty="0">
                <a:latin typeface="Trebuchet MS"/>
                <a:cs typeface="Trebuchet MS"/>
              </a:rPr>
              <a:t> </a:t>
            </a:r>
            <a:r>
              <a:rPr sz="700" spc="65" dirty="0">
                <a:latin typeface="Trebuchet MS"/>
                <a:cs typeface="Trebuchet MS"/>
              </a:rPr>
              <a:t>–</a:t>
            </a:r>
            <a:r>
              <a:rPr sz="700" spc="10" dirty="0">
                <a:latin typeface="Trebuchet MS"/>
                <a:cs typeface="Trebuchet MS"/>
              </a:rPr>
              <a:t> </a:t>
            </a:r>
            <a:r>
              <a:rPr sz="700" spc="-30" dirty="0">
                <a:latin typeface="Trebuchet MS"/>
                <a:cs typeface="Trebuchet MS"/>
              </a:rPr>
              <a:t>анализ</a:t>
            </a:r>
            <a:r>
              <a:rPr sz="700" spc="5" dirty="0">
                <a:latin typeface="Trebuchet MS"/>
                <a:cs typeface="Trebuchet MS"/>
              </a:rPr>
              <a:t> </a:t>
            </a:r>
            <a:r>
              <a:rPr sz="700" spc="-30" dirty="0">
                <a:latin typeface="Trebuchet MS"/>
                <a:cs typeface="Trebuchet MS"/>
              </a:rPr>
              <a:t>научно-</a:t>
            </a:r>
            <a:r>
              <a:rPr sz="700" spc="-35" dirty="0">
                <a:latin typeface="Trebuchet MS"/>
                <a:cs typeface="Trebuchet MS"/>
              </a:rPr>
              <a:t>технических</a:t>
            </a:r>
            <a:r>
              <a:rPr sz="700" spc="-10" dirty="0">
                <a:latin typeface="Trebuchet MS"/>
                <a:cs typeface="Trebuchet MS"/>
              </a:rPr>
              <a:t> источников.</a:t>
            </a:r>
            <a:endParaRPr sz="700">
              <a:latin typeface="Trebuchet MS"/>
              <a:cs typeface="Trebuchet MS"/>
            </a:endParaRPr>
          </a:p>
          <a:p>
            <a:pPr marL="50800" marR="161290" indent="125730">
              <a:lnSpc>
                <a:spcPts val="800"/>
              </a:lnSpc>
              <a:spcBef>
                <a:spcPts val="75"/>
              </a:spcBef>
            </a:pPr>
            <a:r>
              <a:rPr sz="750" baseline="33333" dirty="0">
                <a:latin typeface="Trebuchet MS"/>
                <a:cs typeface="Trebuchet MS"/>
              </a:rPr>
              <a:t>2</a:t>
            </a:r>
            <a:r>
              <a:rPr sz="750" spc="157" baseline="33333" dirty="0">
                <a:latin typeface="Trebuchet MS"/>
                <a:cs typeface="Trebuchet MS"/>
              </a:rPr>
              <a:t> </a:t>
            </a:r>
            <a:r>
              <a:rPr sz="700" spc="-55" dirty="0">
                <a:latin typeface="Trebuchet MS"/>
                <a:cs typeface="Trebuchet MS"/>
              </a:rPr>
              <a:t>Frank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60" dirty="0">
                <a:latin typeface="Trebuchet MS"/>
                <a:cs typeface="Trebuchet MS"/>
              </a:rPr>
              <a:t>Eichinger,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40" dirty="0">
                <a:latin typeface="Trebuchet MS"/>
                <a:cs typeface="Trebuchet MS"/>
              </a:rPr>
              <a:t>Klemens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55" dirty="0">
                <a:latin typeface="Trebuchet MS"/>
                <a:cs typeface="Trebuchet MS"/>
              </a:rPr>
              <a:t>Bohm,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25" dirty="0">
                <a:latin typeface="Trebuchet MS"/>
                <a:cs typeface="Trebuchet MS"/>
              </a:rPr>
              <a:t>and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35" dirty="0">
                <a:latin typeface="Trebuchet MS"/>
                <a:cs typeface="Trebuchet MS"/>
              </a:rPr>
              <a:t>Matthias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70" dirty="0">
                <a:latin typeface="Trebuchet MS"/>
                <a:cs typeface="Trebuchet MS"/>
              </a:rPr>
              <a:t>Huber.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30" dirty="0">
                <a:latin typeface="Trebuchet MS"/>
                <a:cs typeface="Trebuchet MS"/>
              </a:rPr>
              <a:t>Mining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50" dirty="0">
                <a:latin typeface="Trebuchet MS"/>
                <a:cs typeface="Trebuchet MS"/>
              </a:rPr>
              <a:t>Edge-Weighted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50" dirty="0">
                <a:latin typeface="Trebuchet MS"/>
                <a:cs typeface="Trebuchet MS"/>
              </a:rPr>
              <a:t>Call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45" dirty="0">
                <a:latin typeface="Trebuchet MS"/>
                <a:cs typeface="Trebuchet MS"/>
              </a:rPr>
              <a:t>Graphs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45" dirty="0">
                <a:latin typeface="Trebuchet MS"/>
                <a:cs typeface="Trebuchet MS"/>
              </a:rPr>
              <a:t>to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45" dirty="0">
                <a:latin typeface="Trebuchet MS"/>
                <a:cs typeface="Trebuchet MS"/>
              </a:rPr>
              <a:t>Localise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50" dirty="0">
                <a:latin typeface="Trebuchet MS"/>
                <a:cs typeface="Trebuchet MS"/>
              </a:rPr>
              <a:t>Software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30" dirty="0">
                <a:latin typeface="Trebuchet MS"/>
                <a:cs typeface="Trebuchet MS"/>
              </a:rPr>
              <a:t>Bugs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80" dirty="0">
                <a:latin typeface="Trebuchet MS"/>
                <a:cs typeface="Trebuchet MS"/>
              </a:rPr>
              <a:t>//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60" dirty="0">
                <a:latin typeface="Trebuchet MS"/>
                <a:cs typeface="Trebuchet MS"/>
              </a:rPr>
              <a:t>Lecture</a:t>
            </a:r>
            <a:r>
              <a:rPr sz="700" spc="-15" dirty="0">
                <a:latin typeface="Trebuchet MS"/>
                <a:cs typeface="Trebuchet MS"/>
              </a:rPr>
              <a:t> </a:t>
            </a:r>
            <a:r>
              <a:rPr sz="700" spc="-40" dirty="0">
                <a:latin typeface="Trebuchet MS"/>
                <a:cs typeface="Trebuchet MS"/>
              </a:rPr>
              <a:t>Notes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25" dirty="0">
                <a:latin typeface="Trebuchet MS"/>
                <a:cs typeface="Trebuchet MS"/>
              </a:rPr>
              <a:t>in</a:t>
            </a:r>
            <a:r>
              <a:rPr sz="700" spc="500" dirty="0">
                <a:latin typeface="Trebuchet MS"/>
                <a:cs typeface="Trebuchet MS"/>
              </a:rPr>
              <a:t> </a:t>
            </a:r>
            <a:r>
              <a:rPr sz="700" spc="-50" dirty="0">
                <a:latin typeface="Trebuchet MS"/>
                <a:cs typeface="Trebuchet MS"/>
              </a:rPr>
              <a:t>Computer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60" dirty="0">
                <a:latin typeface="Trebuchet MS"/>
                <a:cs typeface="Trebuchet MS"/>
              </a:rPr>
              <a:t>Science.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-55" dirty="0">
                <a:latin typeface="Trebuchet MS"/>
                <a:cs typeface="Trebuchet MS"/>
              </a:rPr>
              <a:t>2008.</a:t>
            </a:r>
            <a:r>
              <a:rPr sz="700" spc="-10" dirty="0">
                <a:latin typeface="Trebuchet MS"/>
                <a:cs typeface="Trebuchet MS"/>
              </a:rPr>
              <a:t> </a:t>
            </a:r>
            <a:r>
              <a:rPr sz="700" spc="-125" dirty="0">
                <a:latin typeface="Trebuchet MS"/>
                <a:cs typeface="Trebuchet MS"/>
              </a:rPr>
              <a:t>P.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-10" dirty="0">
                <a:latin typeface="Trebuchet MS"/>
                <a:cs typeface="Trebuchet MS"/>
              </a:rPr>
              <a:t>333–348.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8173" y="2800171"/>
            <a:ext cx="222250" cy="1168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600" spc="-60" dirty="0">
                <a:solidFill>
                  <a:srgbClr val="006CDC"/>
                </a:solidFill>
                <a:latin typeface="Trebuchet MS"/>
                <a:cs typeface="Trebuchet MS"/>
              </a:rPr>
              <a:t>2</a:t>
            </a:fld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16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1797050" cy="325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10" dirty="0"/>
              <a:t>Введение</a:t>
            </a:r>
          </a:p>
          <a:p>
            <a:pPr marL="154305">
              <a:lnSpc>
                <a:spcPts val="1065"/>
              </a:lnSpc>
            </a:pPr>
            <a:r>
              <a:rPr sz="900" spc="-50" dirty="0"/>
              <a:t>Пример</a:t>
            </a:r>
            <a:r>
              <a:rPr sz="900" spc="-30" dirty="0"/>
              <a:t> </a:t>
            </a:r>
            <a:r>
              <a:rPr sz="900" spc="-70" dirty="0"/>
              <a:t>слайда.</a:t>
            </a:r>
            <a:r>
              <a:rPr sz="900" spc="-25" dirty="0"/>
              <a:t> </a:t>
            </a:r>
            <a:r>
              <a:rPr sz="900" spc="-45" dirty="0"/>
              <a:t>Матрица</a:t>
            </a:r>
            <a:r>
              <a:rPr sz="900" spc="-25" dirty="0"/>
              <a:t> </a:t>
            </a:r>
            <a:r>
              <a:rPr sz="900" spc="-40" dirty="0"/>
              <a:t>трафика</a:t>
            </a:r>
            <a:endParaRPr sz="90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9903" y="814928"/>
            <a:ext cx="3105785" cy="1332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Рассмотрим</a:t>
            </a:r>
            <a:r>
              <a:rPr sz="900" i="1" spc="-4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ориентированный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 граф </a:t>
            </a:r>
            <a:r>
              <a:rPr sz="900" i="1" spc="-125" dirty="0">
                <a:solidFill>
                  <a:srgbClr val="7F7F7F"/>
                </a:solidFill>
                <a:latin typeface="Trebuchet MS"/>
                <a:cs typeface="Trebuchet MS"/>
              </a:rPr>
              <a:t>G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spc="265" dirty="0">
                <a:solidFill>
                  <a:srgbClr val="7F7F7F"/>
                </a:solidFill>
                <a:latin typeface="Calibri"/>
                <a:cs typeface="Calibri"/>
              </a:rPr>
              <a:t>=</a:t>
            </a:r>
            <a:r>
              <a:rPr sz="900" spc="7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7F7F7F"/>
                </a:solidFill>
                <a:latin typeface="Calibri"/>
                <a:cs typeface="Calibri"/>
              </a:rPr>
              <a:t>(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V</a:t>
            </a:r>
            <a:r>
              <a:rPr sz="900" i="1" dirty="0">
                <a:solidFill>
                  <a:srgbClr val="7F7F7F"/>
                </a:solidFill>
                <a:latin typeface="Calibri"/>
                <a:cs typeface="Calibri"/>
              </a:rPr>
              <a:t>,</a:t>
            </a:r>
            <a:r>
              <a:rPr sz="900" i="1" spc="-3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E</a:t>
            </a:r>
            <a:r>
              <a:rPr sz="900" spc="-50" dirty="0">
                <a:solidFill>
                  <a:srgbClr val="7F7F7F"/>
                </a:solidFill>
                <a:latin typeface="Calibri"/>
                <a:cs typeface="Calibri"/>
              </a:rPr>
              <a:t>)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,</a:t>
            </a:r>
            <a:r>
              <a:rPr sz="900" i="1" spc="-4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где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spc="-30" dirty="0">
                <a:solidFill>
                  <a:srgbClr val="7F7F7F"/>
                </a:solidFill>
                <a:latin typeface="Cambria"/>
                <a:cs typeface="Cambria"/>
              </a:rPr>
              <a:t>|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V</a:t>
            </a:r>
            <a:r>
              <a:rPr sz="900" spc="-30" dirty="0">
                <a:solidFill>
                  <a:srgbClr val="7F7F7F"/>
                </a:solidFill>
                <a:latin typeface="Cambria"/>
                <a:cs typeface="Cambria"/>
              </a:rPr>
              <a:t>|</a:t>
            </a:r>
            <a:r>
              <a:rPr sz="900" spc="75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900" spc="265" dirty="0">
                <a:solidFill>
                  <a:srgbClr val="7F7F7F"/>
                </a:solidFill>
                <a:latin typeface="Calibri"/>
                <a:cs typeface="Calibri"/>
              </a:rPr>
              <a:t>=</a:t>
            </a:r>
            <a:r>
              <a:rPr sz="900" spc="75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n,</a:t>
            </a:r>
            <a:endParaRPr sz="9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z="900" spc="-30" dirty="0">
                <a:solidFill>
                  <a:srgbClr val="7F7F7F"/>
                </a:solidFill>
                <a:latin typeface="Cambria"/>
                <a:cs typeface="Cambria"/>
              </a:rPr>
              <a:t>|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E</a:t>
            </a:r>
            <a:r>
              <a:rPr sz="900" spc="-30" dirty="0">
                <a:solidFill>
                  <a:srgbClr val="7F7F7F"/>
                </a:solidFill>
                <a:latin typeface="Cambria"/>
                <a:cs typeface="Cambria"/>
              </a:rPr>
              <a:t>|</a:t>
            </a:r>
            <a:r>
              <a:rPr sz="900" spc="20" dirty="0">
                <a:solidFill>
                  <a:srgbClr val="7F7F7F"/>
                </a:solidFill>
                <a:latin typeface="Cambria"/>
                <a:cs typeface="Cambria"/>
              </a:rPr>
              <a:t> </a:t>
            </a:r>
            <a:r>
              <a:rPr sz="900" spc="265" dirty="0">
                <a:solidFill>
                  <a:srgbClr val="7F7F7F"/>
                </a:solidFill>
                <a:latin typeface="Calibri"/>
                <a:cs typeface="Calibri"/>
              </a:rPr>
              <a:t>=</a:t>
            </a:r>
            <a:r>
              <a:rPr sz="900" spc="20" dirty="0">
                <a:solidFill>
                  <a:srgbClr val="7F7F7F"/>
                </a:solidFill>
                <a:latin typeface="Calibri"/>
                <a:cs typeface="Calibri"/>
              </a:rPr>
              <a:t> 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n.</a:t>
            </a:r>
            <a:endParaRPr sz="900">
              <a:latin typeface="Trebuchet MS"/>
              <a:cs typeface="Trebuchet MS"/>
            </a:endParaRPr>
          </a:p>
          <a:p>
            <a:pPr marL="265430" marR="30480" indent="-173990">
              <a:lnSpc>
                <a:spcPct val="101000"/>
              </a:lnSpc>
              <a:spcBef>
                <a:spcPts val="300"/>
              </a:spcBef>
            </a:pPr>
            <a:r>
              <a:rPr sz="900" spc="165" dirty="0">
                <a:solidFill>
                  <a:srgbClr val="006CDC"/>
                </a:solidFill>
                <a:latin typeface="Cambria"/>
                <a:cs typeface="Cambria"/>
              </a:rPr>
              <a:t>→</a:t>
            </a:r>
            <a:r>
              <a:rPr sz="900" spc="320" dirty="0">
                <a:solidFill>
                  <a:srgbClr val="006CDC"/>
                </a:solidFill>
                <a:latin typeface="Cambria"/>
                <a:cs typeface="Cambria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Течение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трафика: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поток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байтов,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отправленных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0" dirty="0">
                <a:solidFill>
                  <a:srgbClr val="7F7F7F"/>
                </a:solidFill>
                <a:latin typeface="Trebuchet MS"/>
                <a:cs typeface="Trebuchet MS"/>
              </a:rPr>
              <a:t>из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узла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i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в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узел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14" dirty="0">
                <a:solidFill>
                  <a:srgbClr val="7F7F7F"/>
                </a:solidFill>
                <a:latin typeface="Trebuchet MS"/>
                <a:cs typeface="Trebuchet MS"/>
              </a:rPr>
              <a:t>j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за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фиксированное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время.</a:t>
            </a:r>
            <a:endParaRPr sz="900">
              <a:latin typeface="Trebuchet MS"/>
              <a:cs typeface="Trebuchet MS"/>
            </a:endParaRPr>
          </a:p>
          <a:p>
            <a:pPr marL="265430" marR="89535" indent="-173990">
              <a:lnSpc>
                <a:spcPts val="900"/>
              </a:lnSpc>
              <a:spcBef>
                <a:spcPts val="295"/>
              </a:spcBef>
            </a:pPr>
            <a:r>
              <a:rPr sz="900" spc="165" dirty="0">
                <a:solidFill>
                  <a:srgbClr val="006CDC"/>
                </a:solidFill>
                <a:latin typeface="Cambria"/>
                <a:cs typeface="Cambria"/>
              </a:rPr>
              <a:t>→</a:t>
            </a:r>
            <a:r>
              <a:rPr sz="900" spc="275" dirty="0">
                <a:solidFill>
                  <a:srgbClr val="006CDC"/>
                </a:solidFill>
                <a:latin typeface="Cambria"/>
                <a:cs typeface="Cambria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Матрица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трафика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X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определяет</a:t>
            </a:r>
            <a:r>
              <a:rPr sz="900" i="1" spc="-4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0" dirty="0">
                <a:solidFill>
                  <a:srgbClr val="7F7F7F"/>
                </a:solidFill>
                <a:latin typeface="Trebuchet MS"/>
                <a:cs typeface="Trebuchet MS"/>
              </a:rPr>
              <a:t>#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байт</a:t>
            </a:r>
            <a:r>
              <a:rPr sz="900" i="1" spc="-4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X</a:t>
            </a:r>
            <a:r>
              <a:rPr sz="900" i="1" spc="-75" baseline="-13888" dirty="0">
                <a:solidFill>
                  <a:srgbClr val="7F7F7F"/>
                </a:solidFill>
                <a:latin typeface="Trebuchet MS"/>
                <a:cs typeface="Trebuchet MS"/>
              </a:rPr>
              <a:t>ij</a:t>
            </a:r>
            <a:r>
              <a:rPr sz="900" i="1" spc="150" baseline="-13888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для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 каждой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пары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узлов.</a:t>
            </a:r>
            <a:endParaRPr sz="900">
              <a:latin typeface="Trebuchet MS"/>
              <a:cs typeface="Trebuchet MS"/>
            </a:endParaRPr>
          </a:p>
          <a:p>
            <a:pPr marL="357505">
              <a:lnSpc>
                <a:spcPts val="819"/>
              </a:lnSpc>
              <a:spcBef>
                <a:spcPts val="115"/>
              </a:spcBef>
            </a:pPr>
            <a:r>
              <a:rPr sz="700" dirty="0">
                <a:solidFill>
                  <a:srgbClr val="006CDC"/>
                </a:solidFill>
                <a:latin typeface="Cambria"/>
                <a:cs typeface="Cambria"/>
              </a:rPr>
              <a:t>▶</a:t>
            </a:r>
            <a:r>
              <a:rPr sz="700" spc="360" dirty="0">
                <a:solidFill>
                  <a:srgbClr val="006CDC"/>
                </a:solidFill>
                <a:latin typeface="Cambria"/>
                <a:cs typeface="Cambria"/>
              </a:rPr>
              <a:t> </a:t>
            </a:r>
            <a:r>
              <a:rPr sz="700" i="1" spc="-45" dirty="0">
                <a:solidFill>
                  <a:srgbClr val="7F7F7F"/>
                </a:solidFill>
                <a:latin typeface="Trebuchet MS"/>
                <a:cs typeface="Trebuchet MS"/>
              </a:rPr>
              <a:t>Вложенный</a:t>
            </a:r>
            <a:r>
              <a:rPr sz="7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700" i="1" spc="-50" dirty="0">
                <a:solidFill>
                  <a:srgbClr val="7F7F7F"/>
                </a:solidFill>
                <a:latin typeface="Trebuchet MS"/>
                <a:cs typeface="Trebuchet MS"/>
              </a:rPr>
              <a:t>список.</a:t>
            </a:r>
            <a:r>
              <a:rPr sz="7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700" i="1" spc="-55" dirty="0">
                <a:solidFill>
                  <a:srgbClr val="7F7F7F"/>
                </a:solidFill>
                <a:latin typeface="Trebuchet MS"/>
                <a:cs typeface="Trebuchet MS"/>
              </a:rPr>
              <a:t>Дополнительный</a:t>
            </a:r>
            <a:r>
              <a:rPr sz="700" i="1" spc="-10" dirty="0">
                <a:solidFill>
                  <a:srgbClr val="7F7F7F"/>
                </a:solidFill>
                <a:latin typeface="Trebuchet MS"/>
                <a:cs typeface="Trebuchet MS"/>
              </a:rPr>
              <a:t> элемент</a:t>
            </a:r>
            <a:endParaRPr sz="700">
              <a:latin typeface="Trebuchet MS"/>
              <a:cs typeface="Trebuchet MS"/>
            </a:endParaRPr>
          </a:p>
          <a:p>
            <a:pPr marL="357505">
              <a:lnSpc>
                <a:spcPts val="819"/>
              </a:lnSpc>
            </a:pPr>
            <a:r>
              <a:rPr sz="700" dirty="0">
                <a:solidFill>
                  <a:srgbClr val="006CDC"/>
                </a:solidFill>
                <a:latin typeface="Cambria"/>
                <a:cs typeface="Cambria"/>
              </a:rPr>
              <a:t>▶</a:t>
            </a:r>
            <a:r>
              <a:rPr sz="700" spc="315" dirty="0">
                <a:solidFill>
                  <a:srgbClr val="006CDC"/>
                </a:solidFill>
                <a:latin typeface="Cambria"/>
                <a:cs typeface="Cambria"/>
              </a:rPr>
              <a:t> </a:t>
            </a:r>
            <a:r>
              <a:rPr sz="700" i="1" spc="-50" dirty="0">
                <a:solidFill>
                  <a:srgbClr val="7F7F7F"/>
                </a:solidFill>
                <a:latin typeface="Trebuchet MS"/>
                <a:cs typeface="Trebuchet MS"/>
              </a:rPr>
              <a:t>Другой</a:t>
            </a:r>
            <a:r>
              <a:rPr sz="7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700" i="1" spc="-10" dirty="0">
                <a:solidFill>
                  <a:srgbClr val="7F7F7F"/>
                </a:solidFill>
                <a:latin typeface="Trebuchet MS"/>
                <a:cs typeface="Trebuchet MS"/>
              </a:rPr>
              <a:t>элемент</a:t>
            </a:r>
            <a:endParaRPr sz="700">
              <a:latin typeface="Trebuchet MS"/>
              <a:cs typeface="Trebuchet MS"/>
            </a:endParaRPr>
          </a:p>
          <a:p>
            <a:pPr marL="721360" indent="-107314">
              <a:lnSpc>
                <a:spcPts val="819"/>
              </a:lnSpc>
              <a:spcBef>
                <a:spcPts val="155"/>
              </a:spcBef>
              <a:buClr>
                <a:srgbClr val="3333B2"/>
              </a:buClr>
              <a:buFont typeface="Trebuchet MS"/>
              <a:buAutoNum type="arabicPeriod"/>
              <a:tabLst>
                <a:tab pos="721360" algn="l"/>
              </a:tabLst>
            </a:pPr>
            <a:r>
              <a:rPr sz="700" i="1" spc="-10" dirty="0">
                <a:solidFill>
                  <a:srgbClr val="7F7F7F"/>
                </a:solidFill>
                <a:latin typeface="Trebuchet MS"/>
                <a:cs typeface="Trebuchet MS"/>
              </a:rPr>
              <a:t>Перечисление</a:t>
            </a:r>
            <a:endParaRPr sz="700">
              <a:latin typeface="Trebuchet MS"/>
              <a:cs typeface="Trebuchet MS"/>
            </a:endParaRPr>
          </a:p>
          <a:p>
            <a:pPr marL="720725" indent="-111760">
              <a:lnSpc>
                <a:spcPts val="819"/>
              </a:lnSpc>
              <a:buClr>
                <a:srgbClr val="3333B2"/>
              </a:buClr>
              <a:buFont typeface="Trebuchet MS"/>
              <a:buAutoNum type="arabicPeriod"/>
              <a:tabLst>
                <a:tab pos="720725" algn="l"/>
              </a:tabLst>
            </a:pPr>
            <a:r>
              <a:rPr sz="700" i="1" spc="-25" dirty="0">
                <a:solidFill>
                  <a:srgbClr val="7F7F7F"/>
                </a:solidFill>
                <a:latin typeface="Trebuchet MS"/>
                <a:cs typeface="Trebuchet MS"/>
              </a:rPr>
              <a:t>...</a:t>
            </a:r>
            <a:endParaRPr sz="7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9175" y="843826"/>
            <a:ext cx="1187636" cy="118763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7495" y="2076409"/>
            <a:ext cx="4862195" cy="47688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R="184785" algn="r">
              <a:lnSpc>
                <a:spcPct val="100000"/>
              </a:lnSpc>
              <a:spcBef>
                <a:spcPts val="335"/>
              </a:spcBef>
            </a:pPr>
            <a:r>
              <a:rPr sz="700" spc="-70" dirty="0">
                <a:latin typeface="Trebuchet MS"/>
                <a:cs typeface="Trebuchet MS"/>
              </a:rPr>
              <a:t>Рис.</a:t>
            </a:r>
            <a:r>
              <a:rPr sz="700" spc="-20" dirty="0">
                <a:latin typeface="Trebuchet MS"/>
                <a:cs typeface="Trebuchet MS"/>
              </a:rPr>
              <a:t> </a:t>
            </a:r>
            <a:r>
              <a:rPr sz="700" spc="-125" dirty="0">
                <a:latin typeface="Trebuchet MS"/>
                <a:cs typeface="Trebuchet MS"/>
              </a:rPr>
              <a:t>1.</a:t>
            </a:r>
            <a:r>
              <a:rPr sz="700" spc="-20" dirty="0">
                <a:latin typeface="Trebuchet MS"/>
                <a:cs typeface="Trebuchet MS"/>
              </a:rPr>
              <a:t> </a:t>
            </a:r>
            <a:r>
              <a:rPr sz="700" i="1" spc="-50" dirty="0">
                <a:solidFill>
                  <a:srgbClr val="7F7F7F"/>
                </a:solidFill>
                <a:latin typeface="Trebuchet MS"/>
                <a:cs typeface="Trebuchet MS"/>
              </a:rPr>
              <a:t>Пример</a:t>
            </a:r>
            <a:r>
              <a:rPr sz="7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700" i="1" spc="-10" dirty="0">
                <a:solidFill>
                  <a:srgbClr val="7F7F7F"/>
                </a:solidFill>
                <a:latin typeface="Trebuchet MS"/>
                <a:cs typeface="Trebuchet MS"/>
              </a:rPr>
              <a:t>подписи</a:t>
            </a:r>
            <a:endParaRPr sz="700">
              <a:latin typeface="Trebuchet MS"/>
              <a:cs typeface="Trebuchet MS"/>
            </a:endParaRPr>
          </a:p>
          <a:p>
            <a:pPr marL="165735" marR="43180" indent="-115570">
              <a:lnSpc>
                <a:spcPct val="101000"/>
              </a:lnSpc>
              <a:spcBef>
                <a:spcPts val="295"/>
              </a:spcBef>
              <a:buClr>
                <a:srgbClr val="006CDC"/>
              </a:buClr>
              <a:buFont typeface="Cambria"/>
              <a:buChar char="•"/>
              <a:tabLst>
                <a:tab pos="165735" algn="l"/>
              </a:tabLst>
            </a:pP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Счётчик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связей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Y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определяет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0" dirty="0">
                <a:solidFill>
                  <a:srgbClr val="7F7F7F"/>
                </a:solidFill>
                <a:latin typeface="Trebuchet MS"/>
                <a:cs typeface="Trebuchet MS"/>
              </a:rPr>
              <a:t>#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байт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5" dirty="0">
                <a:solidFill>
                  <a:srgbClr val="7F7F7F"/>
                </a:solidFill>
                <a:latin typeface="Trebuchet MS"/>
                <a:cs typeface="Trebuchet MS"/>
              </a:rPr>
              <a:t>Y</a:t>
            </a:r>
            <a:r>
              <a:rPr sz="900" i="1" spc="-127" baseline="-13888" dirty="0">
                <a:solidFill>
                  <a:srgbClr val="7F7F7F"/>
                </a:solidFill>
                <a:latin typeface="Trebuchet MS"/>
                <a:cs typeface="Trebuchet MS"/>
              </a:rPr>
              <a:t>ij</a:t>
            </a:r>
            <a:r>
              <a:rPr sz="900" i="1" spc="-85" dirty="0">
                <a:solidFill>
                  <a:srgbClr val="7F7F7F"/>
                </a:solidFill>
                <a:latin typeface="Trebuchet MS"/>
                <a:cs typeface="Trebuchet MS"/>
              </a:rPr>
              <a:t>,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прошедших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через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ребро,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соединяющее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узел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i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с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узлом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j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(матрица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смежности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с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весами).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8173" y="2800171"/>
            <a:ext cx="222250" cy="1168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600" spc="-60" dirty="0">
                <a:solidFill>
                  <a:srgbClr val="006CDC"/>
                </a:solidFill>
                <a:latin typeface="Trebuchet MS"/>
                <a:cs typeface="Trebuchet MS"/>
              </a:rPr>
              <a:t>3</a:t>
            </a:fld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16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5200" y="816165"/>
            <a:ext cx="5177790" cy="1445260"/>
            <a:chOff x="165200" y="816165"/>
            <a:chExt cx="5177790" cy="1445260"/>
          </a:xfrm>
        </p:grpSpPr>
        <p:sp>
          <p:nvSpPr>
            <p:cNvPr id="3" name="object 3"/>
            <p:cNvSpPr/>
            <p:nvPr/>
          </p:nvSpPr>
          <p:spPr>
            <a:xfrm>
              <a:off x="165200" y="816165"/>
              <a:ext cx="5177790" cy="177800"/>
            </a:xfrm>
            <a:custGeom>
              <a:avLst/>
              <a:gdLst/>
              <a:ahLst/>
              <a:cxnLst/>
              <a:rect l="l" t="t" r="r" b="b"/>
              <a:pathLst>
                <a:path w="5177790" h="177800">
                  <a:moveTo>
                    <a:pt x="512686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7659"/>
                  </a:lnTo>
                  <a:lnTo>
                    <a:pt x="5177663" y="177659"/>
                  </a:lnTo>
                  <a:lnTo>
                    <a:pt x="5177663" y="50800"/>
                  </a:lnTo>
                  <a:lnTo>
                    <a:pt x="5173654" y="31075"/>
                  </a:lnTo>
                  <a:lnTo>
                    <a:pt x="5162740" y="14922"/>
                  </a:lnTo>
                  <a:lnTo>
                    <a:pt x="5146587" y="4008"/>
                  </a:lnTo>
                  <a:lnTo>
                    <a:pt x="51268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200" y="981163"/>
              <a:ext cx="5177663" cy="506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5188" y="1025461"/>
              <a:ext cx="5177790" cy="575945"/>
            </a:xfrm>
            <a:custGeom>
              <a:avLst/>
              <a:gdLst/>
              <a:ahLst/>
              <a:cxnLst/>
              <a:rect l="l" t="t" r="r" b="b"/>
              <a:pathLst>
                <a:path w="5177790" h="575944">
                  <a:moveTo>
                    <a:pt x="5177663" y="457060"/>
                  </a:moveTo>
                  <a:lnTo>
                    <a:pt x="5173662" y="437337"/>
                  </a:lnTo>
                  <a:lnTo>
                    <a:pt x="5162740" y="421182"/>
                  </a:lnTo>
                  <a:lnTo>
                    <a:pt x="5146599" y="410273"/>
                  </a:lnTo>
                  <a:lnTo>
                    <a:pt x="5126863" y="406260"/>
                  </a:lnTo>
                  <a:lnTo>
                    <a:pt x="50800" y="406260"/>
                  </a:lnTo>
                  <a:lnTo>
                    <a:pt x="31076" y="410273"/>
                  </a:lnTo>
                  <a:lnTo>
                    <a:pt x="14922" y="421182"/>
                  </a:lnTo>
                  <a:lnTo>
                    <a:pt x="4013" y="437337"/>
                  </a:lnTo>
                  <a:lnTo>
                    <a:pt x="0" y="457060"/>
                  </a:lnTo>
                  <a:lnTo>
                    <a:pt x="0" y="575322"/>
                  </a:lnTo>
                  <a:lnTo>
                    <a:pt x="5177663" y="575322"/>
                  </a:lnTo>
                  <a:lnTo>
                    <a:pt x="5177663" y="457060"/>
                  </a:lnTo>
                  <a:close/>
                </a:path>
                <a:path w="5177790" h="575944">
                  <a:moveTo>
                    <a:pt x="5177663" y="0"/>
                  </a:moveTo>
                  <a:lnTo>
                    <a:pt x="0" y="0"/>
                  </a:lnTo>
                  <a:lnTo>
                    <a:pt x="0" y="266903"/>
                  </a:lnTo>
                  <a:lnTo>
                    <a:pt x="4013" y="286639"/>
                  </a:lnTo>
                  <a:lnTo>
                    <a:pt x="14922" y="302793"/>
                  </a:lnTo>
                  <a:lnTo>
                    <a:pt x="31076" y="313702"/>
                  </a:lnTo>
                  <a:lnTo>
                    <a:pt x="50800" y="317715"/>
                  </a:lnTo>
                  <a:lnTo>
                    <a:pt x="5126863" y="317715"/>
                  </a:lnTo>
                  <a:lnTo>
                    <a:pt x="5146599" y="313702"/>
                  </a:lnTo>
                  <a:lnTo>
                    <a:pt x="5162740" y="302793"/>
                  </a:lnTo>
                  <a:lnTo>
                    <a:pt x="5173662" y="286639"/>
                  </a:lnTo>
                  <a:lnTo>
                    <a:pt x="5177663" y="266903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00" y="1588134"/>
              <a:ext cx="5177663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5188" y="1632407"/>
              <a:ext cx="5177790" cy="600710"/>
            </a:xfrm>
            <a:custGeom>
              <a:avLst/>
              <a:gdLst/>
              <a:ahLst/>
              <a:cxnLst/>
              <a:rect l="l" t="t" r="r" b="b"/>
              <a:pathLst>
                <a:path w="5177790" h="600710">
                  <a:moveTo>
                    <a:pt x="5177663" y="455714"/>
                  </a:moveTo>
                  <a:lnTo>
                    <a:pt x="5173662" y="435991"/>
                  </a:lnTo>
                  <a:lnTo>
                    <a:pt x="5162740" y="419836"/>
                  </a:lnTo>
                  <a:lnTo>
                    <a:pt x="5146599" y="408927"/>
                  </a:lnTo>
                  <a:lnTo>
                    <a:pt x="5126863" y="404914"/>
                  </a:lnTo>
                  <a:lnTo>
                    <a:pt x="50800" y="404914"/>
                  </a:lnTo>
                  <a:lnTo>
                    <a:pt x="31076" y="408927"/>
                  </a:lnTo>
                  <a:lnTo>
                    <a:pt x="14922" y="419836"/>
                  </a:lnTo>
                  <a:lnTo>
                    <a:pt x="4013" y="435991"/>
                  </a:lnTo>
                  <a:lnTo>
                    <a:pt x="0" y="455714"/>
                  </a:lnTo>
                  <a:lnTo>
                    <a:pt x="0" y="600163"/>
                  </a:lnTo>
                  <a:lnTo>
                    <a:pt x="5177663" y="600163"/>
                  </a:lnTo>
                  <a:lnTo>
                    <a:pt x="5177663" y="455714"/>
                  </a:lnTo>
                  <a:close/>
                </a:path>
                <a:path w="5177790" h="600710">
                  <a:moveTo>
                    <a:pt x="5177663" y="0"/>
                  </a:moveTo>
                  <a:lnTo>
                    <a:pt x="0" y="0"/>
                  </a:lnTo>
                  <a:lnTo>
                    <a:pt x="0" y="265544"/>
                  </a:lnTo>
                  <a:lnTo>
                    <a:pt x="4013" y="285280"/>
                  </a:lnTo>
                  <a:lnTo>
                    <a:pt x="14922" y="301434"/>
                  </a:lnTo>
                  <a:lnTo>
                    <a:pt x="31076" y="312343"/>
                  </a:lnTo>
                  <a:lnTo>
                    <a:pt x="50800" y="316357"/>
                  </a:lnTo>
                  <a:lnTo>
                    <a:pt x="5126863" y="316357"/>
                  </a:lnTo>
                  <a:lnTo>
                    <a:pt x="5146599" y="312343"/>
                  </a:lnTo>
                  <a:lnTo>
                    <a:pt x="5162740" y="301434"/>
                  </a:lnTo>
                  <a:lnTo>
                    <a:pt x="5173662" y="285280"/>
                  </a:lnTo>
                  <a:lnTo>
                    <a:pt x="5177663" y="26554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1876425" cy="325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60" dirty="0"/>
              <a:t>Постановка</a:t>
            </a:r>
            <a:r>
              <a:rPr spc="-30" dirty="0"/>
              <a:t> </a:t>
            </a:r>
            <a:r>
              <a:rPr spc="-10" dirty="0"/>
              <a:t>задачи</a:t>
            </a:r>
          </a:p>
          <a:p>
            <a:pPr marL="154305">
              <a:lnSpc>
                <a:spcPts val="1065"/>
              </a:lnSpc>
            </a:pPr>
            <a:r>
              <a:rPr sz="900" spc="-55" dirty="0"/>
              <a:t>Концептуальная</a:t>
            </a:r>
            <a:r>
              <a:rPr sz="900" spc="40" dirty="0"/>
              <a:t> </a:t>
            </a:r>
            <a:r>
              <a:rPr sz="900" spc="-50" dirty="0"/>
              <a:t>постановка</a:t>
            </a:r>
            <a:r>
              <a:rPr sz="900" spc="45" dirty="0"/>
              <a:t> </a:t>
            </a:r>
            <a:r>
              <a:rPr sz="900" spc="-30" dirty="0"/>
              <a:t>задачи</a:t>
            </a:r>
            <a:endParaRPr sz="900"/>
          </a:p>
        </p:txBody>
      </p:sp>
      <p:sp>
        <p:nvSpPr>
          <p:cNvPr id="10" name="object 10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03301" y="756975"/>
            <a:ext cx="4887595" cy="146240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00" spc="-75" dirty="0">
                <a:solidFill>
                  <a:srgbClr val="3333B2"/>
                </a:solidFill>
                <a:latin typeface="Trebuchet MS"/>
                <a:cs typeface="Trebuchet MS"/>
              </a:rPr>
              <a:t>Объект</a:t>
            </a:r>
            <a:r>
              <a:rPr sz="1000" spc="-30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rebuchet MS"/>
                <a:cs typeface="Trebuchet MS"/>
              </a:rPr>
              <a:t>исследований</a:t>
            </a:r>
            <a:endParaRPr sz="1000">
              <a:latin typeface="Trebuchet MS"/>
              <a:cs typeface="Trebuchet MS"/>
            </a:endParaRPr>
          </a:p>
          <a:p>
            <a:pPr marL="12700" marR="637540">
              <a:lnSpc>
                <a:spcPct val="101000"/>
              </a:lnSpc>
              <a:spcBef>
                <a:spcPts val="365"/>
              </a:spcBef>
            </a:pP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@Объект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0" dirty="0">
                <a:solidFill>
                  <a:srgbClr val="7F7F7F"/>
                </a:solidFill>
                <a:latin typeface="Trebuchet MS"/>
                <a:cs typeface="Trebuchet MS"/>
              </a:rPr>
              <a:t>исследований@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Например: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«численность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населения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0" dirty="0">
                <a:solidFill>
                  <a:srgbClr val="7F7F7F"/>
                </a:solidFill>
                <a:latin typeface="Trebuchet MS"/>
                <a:cs typeface="Trebuchet MS"/>
              </a:rPr>
              <a:t>Земли»,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«механические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характеристики</a:t>
            </a:r>
            <a:r>
              <a:rPr sz="900" i="1" spc="4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стеклопластика».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000" spc="-65" dirty="0">
                <a:solidFill>
                  <a:srgbClr val="3333B2"/>
                </a:solidFill>
                <a:latin typeface="Trebuchet MS"/>
                <a:cs typeface="Trebuchet MS"/>
              </a:rPr>
              <a:t>Цель</a:t>
            </a:r>
            <a:r>
              <a:rPr sz="1000" spc="-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rebuchet MS"/>
                <a:cs typeface="Trebuchet MS"/>
              </a:rPr>
              <a:t>исследования</a:t>
            </a:r>
            <a:endParaRPr sz="1000">
              <a:latin typeface="Trebuchet MS"/>
              <a:cs typeface="Trebuchet MS"/>
            </a:endParaRPr>
          </a:p>
          <a:p>
            <a:pPr marL="12700" marR="5080">
              <a:lnSpc>
                <a:spcPct val="101000"/>
              </a:lnSpc>
              <a:spcBef>
                <a:spcPts val="355"/>
              </a:spcBef>
            </a:pP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@Цель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выполнения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работы@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0" dirty="0">
                <a:solidFill>
                  <a:srgbClr val="7F7F7F"/>
                </a:solidFill>
                <a:latin typeface="Trebuchet MS"/>
                <a:cs typeface="Trebuchet MS"/>
              </a:rPr>
              <a:t>Примеры.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«Повысить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эффективность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численного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метода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решения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задачи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40" dirty="0">
                <a:solidFill>
                  <a:srgbClr val="7F7F7F"/>
                </a:solidFill>
                <a:latin typeface="Trebuchet MS"/>
                <a:cs typeface="Trebuchet MS"/>
              </a:rPr>
              <a:t>...».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«Разработать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web-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приложение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для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...».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000" spc="-55" dirty="0">
                <a:solidFill>
                  <a:srgbClr val="3333B2"/>
                </a:solidFill>
                <a:latin typeface="Trebuchet MS"/>
                <a:cs typeface="Trebuchet MS"/>
              </a:rPr>
              <a:t>Задачи</a:t>
            </a:r>
            <a:r>
              <a:rPr sz="1000" spc="-1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000" spc="-60" dirty="0">
                <a:solidFill>
                  <a:srgbClr val="3333B2"/>
                </a:solidFill>
                <a:latin typeface="Trebuchet MS"/>
                <a:cs typeface="Trebuchet MS"/>
              </a:rPr>
              <a:t>исследования</a:t>
            </a:r>
            <a:r>
              <a:rPr sz="1000" spc="-10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000" spc="-60" dirty="0">
                <a:solidFill>
                  <a:srgbClr val="3333B2"/>
                </a:solidFill>
                <a:latin typeface="Trebuchet MS"/>
                <a:cs typeface="Trebuchet MS"/>
              </a:rPr>
              <a:t>(примеры</a:t>
            </a:r>
            <a:r>
              <a:rPr sz="1000" spc="-1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rebuchet MS"/>
                <a:cs typeface="Trebuchet MS"/>
              </a:rPr>
              <a:t>формулировок)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00" y="2219909"/>
            <a:ext cx="5177663" cy="5060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01917" y="2209041"/>
            <a:ext cx="4920615" cy="69405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41605" indent="-121920">
              <a:lnSpc>
                <a:spcPct val="100000"/>
              </a:lnSpc>
              <a:spcBef>
                <a:spcPts val="409"/>
              </a:spcBef>
              <a:buClr>
                <a:srgbClr val="3333B2"/>
              </a:buClr>
              <a:buFont typeface="Trebuchet MS"/>
              <a:buAutoNum type="arabicPeriod"/>
              <a:tabLst>
                <a:tab pos="141605" algn="l"/>
              </a:tabLst>
            </a:pP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Провести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аналитический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обзор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литературы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на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90" dirty="0">
                <a:solidFill>
                  <a:srgbClr val="7F7F7F"/>
                </a:solidFill>
                <a:latin typeface="Trebuchet MS"/>
                <a:cs typeface="Trebuchet MS"/>
              </a:rPr>
              <a:t>тему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методов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&lt;анализа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численности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Земли&gt;.</a:t>
            </a:r>
            <a:endParaRPr sz="900">
              <a:latin typeface="Trebuchet MS"/>
              <a:cs typeface="Trebuchet MS"/>
            </a:endParaRP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Представить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математическую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формулировку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задачи</a:t>
            </a:r>
            <a:r>
              <a:rPr sz="900" i="1" spc="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&lt;анализа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численности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населения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Земли&gt;.</a:t>
            </a:r>
            <a:endParaRPr sz="900">
              <a:latin typeface="Trebuchet MS"/>
              <a:cs typeface="Trebuchet MS"/>
            </a:endParaRPr>
          </a:p>
          <a:p>
            <a:pPr marL="141605" marR="94615" indent="-129539">
              <a:lnSpc>
                <a:spcPct val="101000"/>
              </a:lnSpc>
              <a:spcBef>
                <a:spcPts val="300"/>
              </a:spcBef>
              <a:buClr>
                <a:srgbClr val="3333B2"/>
              </a:buClr>
              <a:buFont typeface="Trebuchet MS"/>
              <a:buAutoNum type="arabicPeriod"/>
              <a:tabLst>
                <a:tab pos="141605" algn="l"/>
              </a:tabLst>
            </a:pP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Разработать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программную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реализацию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численного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метода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&lt;анализа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численности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населения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Земли&gt;.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2023" y="2795236"/>
            <a:ext cx="2000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6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16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1872614" cy="325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60" dirty="0"/>
              <a:t>Постановка</a:t>
            </a:r>
            <a:r>
              <a:rPr spc="-30" dirty="0"/>
              <a:t> </a:t>
            </a:r>
            <a:r>
              <a:rPr spc="-10" dirty="0"/>
              <a:t>задачи</a:t>
            </a:r>
          </a:p>
          <a:p>
            <a:pPr marL="154305">
              <a:lnSpc>
                <a:spcPts val="1065"/>
              </a:lnSpc>
            </a:pPr>
            <a:r>
              <a:rPr sz="900" spc="-65" dirty="0"/>
              <a:t>Математическая</a:t>
            </a:r>
            <a:r>
              <a:rPr sz="900" spc="35" dirty="0"/>
              <a:t> </a:t>
            </a:r>
            <a:r>
              <a:rPr sz="900" spc="-50" dirty="0"/>
              <a:t>постановка</a:t>
            </a:r>
            <a:r>
              <a:rPr sz="900" spc="40" dirty="0"/>
              <a:t> </a:t>
            </a:r>
            <a:r>
              <a:rPr sz="900" spc="-25" dirty="0"/>
              <a:t>задачи</a:t>
            </a:r>
            <a:endParaRPr sz="90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7073" y="998418"/>
            <a:ext cx="4957445" cy="142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86055" marR="5080" indent="-115570">
              <a:lnSpc>
                <a:spcPct val="101000"/>
              </a:lnSpc>
              <a:spcBef>
                <a:spcPts val="85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Математическая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постановка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задачи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обязательна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для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проектов,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предполагающих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применение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методов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математического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моделирования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для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проведения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исследования.</a:t>
            </a:r>
            <a:endParaRPr sz="900">
              <a:latin typeface="Trebuchet MS"/>
              <a:cs typeface="Trebuchet MS"/>
            </a:endParaRPr>
          </a:p>
          <a:p>
            <a:pPr marL="186055" marR="73025" indent="-115570">
              <a:lnSpc>
                <a:spcPct val="101000"/>
              </a:lnSpc>
              <a:spcBef>
                <a:spcPts val="300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Следует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описывать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используемые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математические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5" dirty="0">
                <a:solidFill>
                  <a:srgbClr val="7F7F7F"/>
                </a:solidFill>
                <a:latin typeface="Trebuchet MS"/>
                <a:cs typeface="Trebuchet MS"/>
              </a:rPr>
              <a:t>модели,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вычислительные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0" dirty="0">
                <a:solidFill>
                  <a:srgbClr val="7F7F7F"/>
                </a:solidFill>
                <a:latin typeface="Trebuchet MS"/>
                <a:cs typeface="Trebuchet MS"/>
              </a:rPr>
              <a:t>методы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(особые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условия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их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применения).</a:t>
            </a:r>
            <a:endParaRPr sz="900">
              <a:latin typeface="Trebuchet MS"/>
              <a:cs typeface="Trebuchet MS"/>
            </a:endParaRPr>
          </a:p>
          <a:p>
            <a:pPr marL="186055" marR="313690" indent="-115570">
              <a:lnSpc>
                <a:spcPct val="101000"/>
              </a:lnSpc>
              <a:spcBef>
                <a:spcPts val="295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Модели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следует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описывать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с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использованием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математически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строгих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формулировок,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не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допускающих</a:t>
            </a:r>
            <a:r>
              <a:rPr sz="900" i="1" spc="4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неоднозначности</a:t>
            </a:r>
            <a:r>
              <a:rPr sz="900" i="1" spc="5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прочтения.</a:t>
            </a:r>
            <a:endParaRPr sz="900">
              <a:latin typeface="Trebuchet MS"/>
              <a:cs typeface="Trebuchet MS"/>
            </a:endParaRPr>
          </a:p>
          <a:p>
            <a:pPr marL="186055" marR="287655" indent="-115570">
              <a:lnSpc>
                <a:spcPct val="101000"/>
              </a:lnSpc>
              <a:spcBef>
                <a:spcPts val="300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Представлять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не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следует,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если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проект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предполагает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разработку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FF0000"/>
                </a:solidFill>
                <a:latin typeface="Trebuchet MS"/>
                <a:cs typeface="Trebuchet MS"/>
                <a:hlinkClick r:id="rId3" action="ppaction://hlinksldjump"/>
              </a:rPr>
              <a:t>ПО</a:t>
            </a:r>
            <a:r>
              <a:rPr sz="900" i="1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и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не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0" dirty="0">
                <a:solidFill>
                  <a:srgbClr val="7F7F7F"/>
                </a:solidFill>
                <a:latin typeface="Trebuchet MS"/>
                <a:cs typeface="Trebuchet MS"/>
              </a:rPr>
              <a:t>предполагает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проведение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вычислений.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165" dirty="0">
                <a:solidFill>
                  <a:srgbClr val="006CDC"/>
                </a:solidFill>
                <a:latin typeface="Cambria"/>
                <a:cs typeface="Cambria"/>
              </a:rPr>
              <a:t>→</a:t>
            </a:r>
            <a:r>
              <a:rPr sz="900" spc="310" dirty="0">
                <a:solidFill>
                  <a:srgbClr val="006CDC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latin typeface="Trebuchet MS"/>
                <a:cs typeface="Trebuchet MS"/>
              </a:rPr>
              <a:t>Рекомендуемый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85" dirty="0">
                <a:latin typeface="Trebuchet MS"/>
                <a:cs typeface="Trebuchet MS"/>
              </a:rPr>
              <a:t>объём: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90" dirty="0">
                <a:latin typeface="Trebuchet MS"/>
                <a:cs typeface="Trebuchet MS"/>
              </a:rPr>
              <a:t>2-</a:t>
            </a:r>
            <a:r>
              <a:rPr sz="900" spc="-95" dirty="0">
                <a:latin typeface="Trebuchet MS"/>
                <a:cs typeface="Trebuchet MS"/>
              </a:rPr>
              <a:t>3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cлайда.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5249" y="2795236"/>
            <a:ext cx="19367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85" dirty="0">
                <a:solidFill>
                  <a:srgbClr val="006CDC"/>
                </a:solidFill>
                <a:latin typeface="Trebuchet MS"/>
                <a:cs typeface="Trebuchet MS"/>
              </a:rPr>
              <a:t>7</a:t>
            </a:r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16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3492500" cy="325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60" dirty="0"/>
              <a:t>Постановка</a:t>
            </a:r>
            <a:r>
              <a:rPr spc="-30" dirty="0"/>
              <a:t> </a:t>
            </a:r>
            <a:r>
              <a:rPr spc="-10" dirty="0"/>
              <a:t>задачи</a:t>
            </a:r>
          </a:p>
          <a:p>
            <a:pPr marL="154305">
              <a:lnSpc>
                <a:spcPts val="1065"/>
              </a:lnSpc>
            </a:pPr>
            <a:r>
              <a:rPr sz="900" spc="-65" dirty="0"/>
              <a:t>Математическая</a:t>
            </a:r>
            <a:r>
              <a:rPr sz="900" spc="15" dirty="0"/>
              <a:t> </a:t>
            </a:r>
            <a:r>
              <a:rPr sz="900" spc="-50" dirty="0"/>
              <a:t>постановка</a:t>
            </a:r>
            <a:r>
              <a:rPr sz="900" spc="15" dirty="0"/>
              <a:t> </a:t>
            </a:r>
            <a:r>
              <a:rPr sz="900" spc="-45" dirty="0"/>
              <a:t>задачи</a:t>
            </a:r>
            <a:r>
              <a:rPr sz="900" spc="15" dirty="0"/>
              <a:t> </a:t>
            </a:r>
            <a:r>
              <a:rPr sz="900" spc="-55" dirty="0"/>
              <a:t>(многочлены</a:t>
            </a:r>
            <a:r>
              <a:rPr sz="900" spc="15" dirty="0"/>
              <a:t> </a:t>
            </a:r>
            <a:r>
              <a:rPr sz="900" spc="-65" dirty="0"/>
              <a:t>Чебышёва,</a:t>
            </a:r>
            <a:r>
              <a:rPr sz="900" spc="15" dirty="0"/>
              <a:t> </a:t>
            </a:r>
            <a:r>
              <a:rPr sz="900" spc="-20" dirty="0"/>
              <a:t>пример)</a:t>
            </a:r>
            <a:endParaRPr sz="90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5595" y="758502"/>
            <a:ext cx="4954270" cy="8553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270" indent="-115570">
              <a:lnSpc>
                <a:spcPct val="100000"/>
              </a:lnSpc>
              <a:spcBef>
                <a:spcPts val="95"/>
              </a:spcBef>
              <a:buClr>
                <a:srgbClr val="006CDC"/>
              </a:buClr>
              <a:buFont typeface="Cambria"/>
              <a:buChar char="•"/>
              <a:tabLst>
                <a:tab pos="128270" algn="l"/>
              </a:tabLst>
            </a:pP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На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одном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слайде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не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следует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представлять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многочисленные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формулы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5" dirty="0">
                <a:solidFill>
                  <a:srgbClr val="7F7F7F"/>
                </a:solidFill>
                <a:latin typeface="Trebuchet MS"/>
                <a:cs typeface="Trebuchet MS"/>
              </a:rPr>
              <a:t>(1-</a:t>
            </a:r>
            <a:r>
              <a:rPr sz="900" i="1" spc="-100" dirty="0">
                <a:solidFill>
                  <a:srgbClr val="7F7F7F"/>
                </a:solidFill>
                <a:latin typeface="Trebuchet MS"/>
                <a:cs typeface="Trebuchet MS"/>
              </a:rPr>
              <a:t>2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с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описанием).</a:t>
            </a:r>
            <a:endParaRPr sz="900">
              <a:latin typeface="Trebuchet MS"/>
              <a:cs typeface="Trebuchet MS"/>
            </a:endParaRPr>
          </a:p>
          <a:p>
            <a:pPr marL="127635" marR="5080" indent="-115570">
              <a:lnSpc>
                <a:spcPct val="101000"/>
              </a:lnSpc>
              <a:buClr>
                <a:srgbClr val="006CDC"/>
              </a:buClr>
              <a:buFont typeface="Cambria"/>
              <a:buChar char="•"/>
              <a:tabLst>
                <a:tab pos="127635" algn="l"/>
              </a:tabLst>
            </a:pP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Нумерация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формул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рекомендуется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0" dirty="0">
                <a:solidFill>
                  <a:srgbClr val="7F7F7F"/>
                </a:solidFill>
                <a:latin typeface="Trebuchet MS"/>
                <a:cs typeface="Trebuchet MS"/>
              </a:rPr>
              <a:t>с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целью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ссылки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на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других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слайдах,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однако,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число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таких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ссылок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не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должно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5" dirty="0">
                <a:solidFill>
                  <a:srgbClr val="7F7F7F"/>
                </a:solidFill>
                <a:latin typeface="Trebuchet MS"/>
                <a:cs typeface="Trebuchet MS"/>
              </a:rPr>
              <a:t>быть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90" dirty="0">
                <a:solidFill>
                  <a:srgbClr val="7F7F7F"/>
                </a:solidFill>
                <a:latin typeface="Trebuchet MS"/>
                <a:cs typeface="Trebuchet MS"/>
              </a:rPr>
              <a:t>большим,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14" dirty="0">
                <a:solidFill>
                  <a:srgbClr val="7F7F7F"/>
                </a:solidFill>
                <a:latin typeface="Trebuchet MS"/>
                <a:cs typeface="Trebuchet MS"/>
              </a:rPr>
              <a:t>т.к.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затрудняет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восприятие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материала.</a:t>
            </a:r>
            <a:endParaRPr sz="900">
              <a:latin typeface="Trebuchet MS"/>
              <a:cs typeface="Trebuchet MS"/>
            </a:endParaRPr>
          </a:p>
          <a:p>
            <a:pPr marL="128270" indent="-115570">
              <a:lnSpc>
                <a:spcPct val="100000"/>
              </a:lnSpc>
              <a:spcBef>
                <a:spcPts val="10"/>
              </a:spcBef>
              <a:buClr>
                <a:srgbClr val="006CDC"/>
              </a:buClr>
              <a:buFont typeface="Cambria"/>
              <a:buChar char="•"/>
              <a:tabLst>
                <a:tab pos="128270" algn="l"/>
              </a:tabLst>
            </a:pP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Верстать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следует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в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две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колонки.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Представленные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формулы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рекомендуется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сопровождать</a:t>
            </a:r>
            <a:endParaRPr sz="900">
              <a:latin typeface="Trebuchet MS"/>
              <a:cs typeface="Trebuchet MS"/>
            </a:endParaRPr>
          </a:p>
          <a:p>
            <a:pPr marL="127635">
              <a:lnSpc>
                <a:spcPct val="100000"/>
              </a:lnSpc>
              <a:spcBef>
                <a:spcPts val="10"/>
              </a:spcBef>
            </a:pP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поясняющей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иллюстрацией.</a:t>
            </a:r>
            <a:endParaRPr sz="900">
              <a:latin typeface="Trebuchet MS"/>
              <a:cs typeface="Trebuchet MS"/>
            </a:endParaRPr>
          </a:p>
          <a:p>
            <a:pPr marL="128270" indent="-115570">
              <a:lnSpc>
                <a:spcPct val="100000"/>
              </a:lnSpc>
              <a:spcBef>
                <a:spcPts val="15"/>
              </a:spcBef>
              <a:buClr>
                <a:srgbClr val="006CDC"/>
              </a:buClr>
              <a:buFont typeface="Cambria"/>
              <a:buChar char="•"/>
              <a:tabLst>
                <a:tab pos="128270" algn="l"/>
              </a:tabLst>
            </a:pP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Могут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вводиться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понятия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или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обозначения.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096" y="1988764"/>
            <a:ext cx="3048000" cy="401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015">
              <a:lnSpc>
                <a:spcPct val="100000"/>
              </a:lnSpc>
              <a:spcBef>
                <a:spcPts val="95"/>
              </a:spcBef>
              <a:tabLst>
                <a:tab pos="1717039" algn="l"/>
                <a:tab pos="2151380" algn="l"/>
                <a:tab pos="2902585" algn="l"/>
              </a:tabLst>
            </a:pPr>
            <a:r>
              <a:rPr sz="900" i="1" dirty="0">
                <a:latin typeface="Trebuchet MS"/>
                <a:cs typeface="Trebuchet MS"/>
              </a:rPr>
              <a:t>T</a:t>
            </a:r>
            <a:r>
              <a:rPr sz="900" i="1" baseline="-13888" dirty="0">
                <a:latin typeface="Trebuchet MS"/>
                <a:cs typeface="Trebuchet MS"/>
              </a:rPr>
              <a:t>k</a:t>
            </a:r>
            <a:r>
              <a:rPr sz="900" dirty="0">
                <a:latin typeface="Calibri"/>
                <a:cs typeface="Calibri"/>
              </a:rPr>
              <a:t>(</a:t>
            </a:r>
            <a:r>
              <a:rPr sz="900" i="1" dirty="0">
                <a:latin typeface="Trebuchet MS"/>
                <a:cs typeface="Trebuchet MS"/>
              </a:rPr>
              <a:t>x</a:t>
            </a:r>
            <a:r>
              <a:rPr sz="900" dirty="0">
                <a:latin typeface="Calibri"/>
                <a:cs typeface="Calibri"/>
              </a:rPr>
              <a:t>)</a:t>
            </a:r>
            <a:r>
              <a:rPr sz="900" spc="85" dirty="0">
                <a:latin typeface="Calibri"/>
                <a:cs typeface="Calibri"/>
              </a:rPr>
              <a:t> </a:t>
            </a:r>
            <a:r>
              <a:rPr sz="900" spc="265" dirty="0">
                <a:latin typeface="Calibri"/>
                <a:cs typeface="Calibri"/>
              </a:rPr>
              <a:t>=</a:t>
            </a:r>
            <a:r>
              <a:rPr sz="900" spc="85" dirty="0">
                <a:latin typeface="Calibri"/>
                <a:cs typeface="Calibri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cos</a:t>
            </a:r>
            <a:r>
              <a:rPr sz="900" spc="-20" dirty="0">
                <a:latin typeface="Calibri"/>
                <a:cs typeface="Calibri"/>
              </a:rPr>
              <a:t>[</a:t>
            </a:r>
            <a:r>
              <a:rPr sz="900" i="1" spc="-20" dirty="0">
                <a:latin typeface="Trebuchet MS"/>
                <a:cs typeface="Trebuchet MS"/>
              </a:rPr>
              <a:t>k</a:t>
            </a:r>
            <a:r>
              <a:rPr sz="900" i="1" spc="-100" dirty="0">
                <a:latin typeface="Trebuchet MS"/>
                <a:cs typeface="Trebuchet MS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arccos</a:t>
            </a:r>
            <a:r>
              <a:rPr sz="900" spc="-50" dirty="0">
                <a:latin typeface="Times New Roman"/>
                <a:cs typeface="Times New Roman"/>
              </a:rPr>
              <a:t> </a:t>
            </a:r>
            <a:r>
              <a:rPr sz="900" i="1" spc="-25" dirty="0">
                <a:latin typeface="Trebuchet MS"/>
                <a:cs typeface="Trebuchet MS"/>
              </a:rPr>
              <a:t>x</a:t>
            </a:r>
            <a:r>
              <a:rPr sz="900" spc="-25" dirty="0">
                <a:latin typeface="Calibri"/>
                <a:cs typeface="Calibri"/>
              </a:rPr>
              <a:t>]</a:t>
            </a:r>
            <a:r>
              <a:rPr sz="900" i="1" spc="-25" dirty="0">
                <a:latin typeface="Calibri"/>
                <a:cs typeface="Calibri"/>
              </a:rPr>
              <a:t>,</a:t>
            </a:r>
            <a:r>
              <a:rPr sz="900" i="1" dirty="0">
                <a:latin typeface="Calibri"/>
                <a:cs typeface="Calibri"/>
              </a:rPr>
              <a:t>	</a:t>
            </a:r>
            <a:r>
              <a:rPr sz="900" i="1" dirty="0">
                <a:latin typeface="Trebuchet MS"/>
                <a:cs typeface="Trebuchet MS"/>
              </a:rPr>
              <a:t>k</a:t>
            </a:r>
            <a:r>
              <a:rPr sz="900" i="1" spc="-35" dirty="0">
                <a:latin typeface="Trebuchet MS"/>
                <a:cs typeface="Trebuchet MS"/>
              </a:rPr>
              <a:t> </a:t>
            </a:r>
            <a:r>
              <a:rPr sz="900" spc="215" dirty="0">
                <a:latin typeface="Cambria"/>
                <a:cs typeface="Cambria"/>
              </a:rPr>
              <a:t>≥</a:t>
            </a:r>
            <a:r>
              <a:rPr sz="900" spc="40" dirty="0">
                <a:latin typeface="Cambria"/>
                <a:cs typeface="Cambria"/>
              </a:rPr>
              <a:t> </a:t>
            </a:r>
            <a:r>
              <a:rPr sz="900" spc="-25" dirty="0">
                <a:latin typeface="Calibri"/>
                <a:cs typeface="Calibri"/>
              </a:rPr>
              <a:t>0</a:t>
            </a:r>
            <a:r>
              <a:rPr sz="900" i="1" spc="-25" dirty="0">
                <a:latin typeface="Calibri"/>
                <a:cs typeface="Calibri"/>
              </a:rPr>
              <a:t>,</a:t>
            </a:r>
            <a:r>
              <a:rPr sz="900" i="1" dirty="0">
                <a:latin typeface="Calibri"/>
                <a:cs typeface="Calibri"/>
              </a:rPr>
              <a:t>	</a:t>
            </a:r>
            <a:r>
              <a:rPr sz="900" i="1" spc="-85" dirty="0">
                <a:latin typeface="Trebuchet MS"/>
                <a:cs typeface="Trebuchet MS"/>
              </a:rPr>
              <a:t>x</a:t>
            </a:r>
            <a:r>
              <a:rPr sz="900" i="1" spc="-20" dirty="0">
                <a:latin typeface="Trebuchet MS"/>
                <a:cs typeface="Trebuchet MS"/>
              </a:rPr>
              <a:t> </a:t>
            </a:r>
            <a:r>
              <a:rPr sz="900" spc="50" dirty="0">
                <a:latin typeface="Cambria"/>
                <a:cs typeface="Cambria"/>
              </a:rPr>
              <a:t>∈</a:t>
            </a:r>
            <a:r>
              <a:rPr sz="900" spc="60" dirty="0">
                <a:latin typeface="Cambria"/>
                <a:cs typeface="Cambria"/>
              </a:rPr>
              <a:t> </a:t>
            </a:r>
            <a:r>
              <a:rPr sz="900" spc="55" dirty="0">
                <a:latin typeface="Calibri"/>
                <a:cs typeface="Calibri"/>
              </a:rPr>
              <a:t>[</a:t>
            </a:r>
            <a:r>
              <a:rPr sz="900" spc="55" dirty="0">
                <a:latin typeface="Cambria"/>
                <a:cs typeface="Cambria"/>
              </a:rPr>
              <a:t>−</a:t>
            </a:r>
            <a:r>
              <a:rPr sz="900" spc="55" dirty="0">
                <a:latin typeface="Calibri"/>
                <a:cs typeface="Calibri"/>
              </a:rPr>
              <a:t>1;</a:t>
            </a:r>
            <a:r>
              <a:rPr sz="900" spc="-55" dirty="0">
                <a:latin typeface="Calibri"/>
                <a:cs typeface="Calibri"/>
              </a:rPr>
              <a:t> </a:t>
            </a:r>
            <a:r>
              <a:rPr sz="900" spc="-25" dirty="0">
                <a:latin typeface="Calibri"/>
                <a:cs typeface="Calibri"/>
              </a:rPr>
              <a:t>1]</a:t>
            </a:r>
            <a:r>
              <a:rPr sz="900" i="1" spc="-25" dirty="0">
                <a:latin typeface="Calibri"/>
                <a:cs typeface="Calibri"/>
              </a:rPr>
              <a:t>.</a:t>
            </a:r>
            <a:r>
              <a:rPr sz="900" i="1" dirty="0">
                <a:latin typeface="Calibri"/>
                <a:cs typeface="Calibri"/>
              </a:rPr>
              <a:t>	</a:t>
            </a:r>
            <a:r>
              <a:rPr sz="900" spc="-25" dirty="0">
                <a:latin typeface="Trebuchet MS"/>
                <a:cs typeface="Trebuchet MS"/>
              </a:rPr>
              <a:t>(1)</a:t>
            </a:r>
            <a:endParaRPr sz="900">
              <a:latin typeface="Trebuchet MS"/>
              <a:cs typeface="Trebuchet MS"/>
            </a:endParaRPr>
          </a:p>
          <a:p>
            <a:pPr marL="191770" indent="-115570">
              <a:lnSpc>
                <a:spcPct val="100000"/>
              </a:lnSpc>
              <a:spcBef>
                <a:spcPts val="810"/>
              </a:spcBef>
              <a:buClr>
                <a:srgbClr val="006CDC"/>
              </a:buClr>
              <a:buFont typeface="Cambria"/>
              <a:buChar char="•"/>
              <a:tabLst>
                <a:tab pos="191770" algn="l"/>
              </a:tabLst>
            </a:pPr>
            <a:r>
              <a:rPr sz="900" spc="-80" dirty="0">
                <a:latin typeface="Trebuchet MS"/>
                <a:cs typeface="Trebuchet MS"/>
              </a:rPr>
              <a:t>Заметим,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что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2038" y="2441108"/>
            <a:ext cx="565785" cy="3784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1350" i="1" baseline="6172" dirty="0">
                <a:latin typeface="Trebuchet MS"/>
                <a:cs typeface="Trebuchet MS"/>
              </a:rPr>
              <a:t>T</a:t>
            </a:r>
            <a:r>
              <a:rPr sz="600" dirty="0">
                <a:latin typeface="Lucida Console"/>
                <a:cs typeface="Lucida Console"/>
              </a:rPr>
              <a:t>0</a:t>
            </a:r>
            <a:r>
              <a:rPr sz="1350" baseline="6172" dirty="0">
                <a:latin typeface="Calibri"/>
                <a:cs typeface="Calibri"/>
              </a:rPr>
              <a:t>(</a:t>
            </a:r>
            <a:r>
              <a:rPr sz="1350" i="1" baseline="6172" dirty="0">
                <a:latin typeface="Trebuchet MS"/>
                <a:cs typeface="Trebuchet MS"/>
              </a:rPr>
              <a:t>x</a:t>
            </a:r>
            <a:r>
              <a:rPr sz="1350" baseline="6172" dirty="0">
                <a:latin typeface="Calibri"/>
                <a:cs typeface="Calibri"/>
              </a:rPr>
              <a:t>)</a:t>
            </a:r>
            <a:r>
              <a:rPr sz="1350" spc="75" baseline="6172" dirty="0">
                <a:latin typeface="Calibri"/>
                <a:cs typeface="Calibri"/>
              </a:rPr>
              <a:t> </a:t>
            </a:r>
            <a:r>
              <a:rPr sz="1350" spc="397" baseline="6172" dirty="0">
                <a:latin typeface="Calibri"/>
                <a:cs typeface="Calibri"/>
              </a:rPr>
              <a:t>=</a:t>
            </a:r>
            <a:r>
              <a:rPr sz="1350" spc="82" baseline="6172" dirty="0">
                <a:latin typeface="Calibri"/>
                <a:cs typeface="Calibri"/>
              </a:rPr>
              <a:t> </a:t>
            </a:r>
            <a:r>
              <a:rPr sz="1350" spc="-37" baseline="6172" dirty="0">
                <a:latin typeface="Calibri"/>
                <a:cs typeface="Calibri"/>
              </a:rPr>
              <a:t>1</a:t>
            </a:r>
            <a:r>
              <a:rPr sz="1350" i="1" spc="-37" baseline="6172" dirty="0">
                <a:latin typeface="Calibri"/>
                <a:cs typeface="Calibri"/>
              </a:rPr>
              <a:t>,</a:t>
            </a:r>
            <a:endParaRPr sz="1350" baseline="6172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sz="1350" i="1" baseline="6172" dirty="0">
                <a:latin typeface="Trebuchet MS"/>
                <a:cs typeface="Trebuchet MS"/>
              </a:rPr>
              <a:t>T</a:t>
            </a:r>
            <a:r>
              <a:rPr sz="600" dirty="0">
                <a:latin typeface="Lucida Console"/>
                <a:cs typeface="Lucida Console"/>
              </a:rPr>
              <a:t>1</a:t>
            </a:r>
            <a:r>
              <a:rPr sz="1350" baseline="6172" dirty="0">
                <a:latin typeface="Calibri"/>
                <a:cs typeface="Calibri"/>
              </a:rPr>
              <a:t>(</a:t>
            </a:r>
            <a:r>
              <a:rPr sz="1350" i="1" baseline="6172" dirty="0">
                <a:latin typeface="Trebuchet MS"/>
                <a:cs typeface="Trebuchet MS"/>
              </a:rPr>
              <a:t>x</a:t>
            </a:r>
            <a:r>
              <a:rPr sz="1350" baseline="6172" dirty="0">
                <a:latin typeface="Calibri"/>
                <a:cs typeface="Calibri"/>
              </a:rPr>
              <a:t>)</a:t>
            </a:r>
            <a:r>
              <a:rPr sz="1350" spc="75" baseline="6172" dirty="0">
                <a:latin typeface="Calibri"/>
                <a:cs typeface="Calibri"/>
              </a:rPr>
              <a:t> </a:t>
            </a:r>
            <a:r>
              <a:rPr sz="1350" spc="397" baseline="6172" dirty="0">
                <a:latin typeface="Calibri"/>
                <a:cs typeface="Calibri"/>
              </a:rPr>
              <a:t>=</a:t>
            </a:r>
            <a:r>
              <a:rPr sz="1350" spc="82" baseline="6172" dirty="0">
                <a:latin typeface="Calibri"/>
                <a:cs typeface="Calibri"/>
              </a:rPr>
              <a:t> </a:t>
            </a:r>
            <a:r>
              <a:rPr sz="1350" i="1" spc="-37" baseline="6172" dirty="0">
                <a:latin typeface="Trebuchet MS"/>
                <a:cs typeface="Trebuchet MS"/>
              </a:rPr>
              <a:t>x</a:t>
            </a:r>
            <a:r>
              <a:rPr sz="1350" i="1" spc="-37" baseline="6172" dirty="0">
                <a:latin typeface="Calibri"/>
                <a:cs typeface="Calibri"/>
              </a:rPr>
              <a:t>.</a:t>
            </a:r>
            <a:endParaRPr sz="1350" baseline="6172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003" y="2878721"/>
            <a:ext cx="1218565" cy="0"/>
          </a:xfrm>
          <a:custGeom>
            <a:avLst/>
            <a:gdLst/>
            <a:ahLst/>
            <a:cxnLst/>
            <a:rect l="l" t="t" r="r" b="b"/>
            <a:pathLst>
              <a:path w="1218565">
                <a:moveTo>
                  <a:pt x="0" y="0"/>
                </a:moveTo>
                <a:lnTo>
                  <a:pt x="1218234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0667" y="2892592"/>
            <a:ext cx="15316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50" i="1" spc="-30" baseline="33333" dirty="0">
                <a:latin typeface="Trebuchet MS"/>
                <a:cs typeface="Trebuchet MS"/>
              </a:rPr>
              <a:t>a</a:t>
            </a:r>
            <a:r>
              <a:rPr sz="750" i="1" spc="-142" baseline="33333" dirty="0">
                <a:latin typeface="Trebuchet MS"/>
                <a:cs typeface="Trebuchet MS"/>
              </a:rPr>
              <a:t> </a:t>
            </a:r>
            <a:r>
              <a:rPr sz="700" spc="-40" dirty="0">
                <a:latin typeface="Trebuchet MS"/>
                <a:cs typeface="Trebuchet MS"/>
              </a:rPr>
              <a:t>Многочлены</a:t>
            </a:r>
            <a:r>
              <a:rPr sz="700" spc="15" dirty="0">
                <a:latin typeface="Trebuchet MS"/>
                <a:cs typeface="Trebuchet MS"/>
              </a:rPr>
              <a:t> </a:t>
            </a:r>
            <a:r>
              <a:rPr sz="700" spc="-45" dirty="0">
                <a:latin typeface="Trebuchet MS"/>
                <a:cs typeface="Trebuchet MS"/>
              </a:rPr>
              <a:t>Чебышёва</a:t>
            </a:r>
            <a:r>
              <a:rPr sz="700" spc="10" dirty="0">
                <a:latin typeface="Trebuchet MS"/>
                <a:cs typeface="Trebuchet MS"/>
              </a:rPr>
              <a:t> </a:t>
            </a:r>
            <a:r>
              <a:rPr sz="700" spc="-35" dirty="0">
                <a:latin typeface="Trebuchet MS"/>
                <a:cs typeface="Trebuchet MS"/>
              </a:rPr>
              <a:t>первого</a:t>
            </a:r>
            <a:r>
              <a:rPr sz="700" spc="15" dirty="0">
                <a:latin typeface="Trebuchet MS"/>
                <a:cs typeface="Trebuchet MS"/>
              </a:rPr>
              <a:t> </a:t>
            </a:r>
            <a:r>
              <a:rPr sz="700" spc="-20" dirty="0">
                <a:latin typeface="Trebuchet MS"/>
                <a:cs typeface="Trebuchet MS"/>
              </a:rPr>
              <a:t>рода.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56189" y="1708550"/>
            <a:ext cx="1485900" cy="1235075"/>
            <a:chOff x="3856189" y="1708550"/>
            <a:chExt cx="1485900" cy="1235075"/>
          </a:xfrm>
        </p:grpSpPr>
        <p:sp>
          <p:nvSpPr>
            <p:cNvPr id="12" name="object 12"/>
            <p:cNvSpPr/>
            <p:nvPr/>
          </p:nvSpPr>
          <p:spPr>
            <a:xfrm>
              <a:off x="3879293" y="1711090"/>
              <a:ext cx="1233805" cy="1229995"/>
            </a:xfrm>
            <a:custGeom>
              <a:avLst/>
              <a:gdLst/>
              <a:ahLst/>
              <a:cxnLst/>
              <a:rect l="l" t="t" r="r" b="b"/>
              <a:pathLst>
                <a:path w="1233804" h="1229995">
                  <a:moveTo>
                    <a:pt x="0" y="1229837"/>
                  </a:moveTo>
                  <a:lnTo>
                    <a:pt x="0" y="1193833"/>
                  </a:lnTo>
                </a:path>
                <a:path w="1233804" h="1229995">
                  <a:moveTo>
                    <a:pt x="205607" y="1229837"/>
                  </a:moveTo>
                  <a:lnTo>
                    <a:pt x="205607" y="1193833"/>
                  </a:lnTo>
                </a:path>
                <a:path w="1233804" h="1229995">
                  <a:moveTo>
                    <a:pt x="308411" y="1229837"/>
                  </a:moveTo>
                  <a:lnTo>
                    <a:pt x="308411" y="1193833"/>
                  </a:lnTo>
                </a:path>
                <a:path w="1233804" h="1229995">
                  <a:moveTo>
                    <a:pt x="411215" y="1229837"/>
                  </a:moveTo>
                  <a:lnTo>
                    <a:pt x="411215" y="1193833"/>
                  </a:lnTo>
                </a:path>
                <a:path w="1233804" h="1229995">
                  <a:moveTo>
                    <a:pt x="514019" y="1229837"/>
                  </a:moveTo>
                  <a:lnTo>
                    <a:pt x="514019" y="1193833"/>
                  </a:lnTo>
                </a:path>
                <a:path w="1233804" h="1229995">
                  <a:moveTo>
                    <a:pt x="616823" y="1229837"/>
                  </a:moveTo>
                  <a:lnTo>
                    <a:pt x="616823" y="1193833"/>
                  </a:lnTo>
                </a:path>
                <a:path w="1233804" h="1229995">
                  <a:moveTo>
                    <a:pt x="822431" y="1229837"/>
                  </a:moveTo>
                  <a:lnTo>
                    <a:pt x="822431" y="1193833"/>
                  </a:lnTo>
                </a:path>
                <a:path w="1233804" h="1229995">
                  <a:moveTo>
                    <a:pt x="925235" y="1229837"/>
                  </a:moveTo>
                  <a:lnTo>
                    <a:pt x="925235" y="1193833"/>
                  </a:lnTo>
                </a:path>
                <a:path w="1233804" h="1229995">
                  <a:moveTo>
                    <a:pt x="1028039" y="1229837"/>
                  </a:moveTo>
                  <a:lnTo>
                    <a:pt x="1028039" y="1193833"/>
                  </a:lnTo>
                </a:path>
                <a:path w="1233804" h="1229995">
                  <a:moveTo>
                    <a:pt x="1130843" y="1229837"/>
                  </a:moveTo>
                  <a:lnTo>
                    <a:pt x="1130843" y="1193833"/>
                  </a:lnTo>
                </a:path>
                <a:path w="1233804" h="1229995">
                  <a:moveTo>
                    <a:pt x="1233647" y="1229837"/>
                  </a:moveTo>
                  <a:lnTo>
                    <a:pt x="1233647" y="1193833"/>
                  </a:lnTo>
                </a:path>
                <a:path w="1233804" h="1229995">
                  <a:moveTo>
                    <a:pt x="0" y="0"/>
                  </a:moveTo>
                  <a:lnTo>
                    <a:pt x="0" y="36004"/>
                  </a:lnTo>
                </a:path>
                <a:path w="1233804" h="1229995">
                  <a:moveTo>
                    <a:pt x="205607" y="0"/>
                  </a:moveTo>
                  <a:lnTo>
                    <a:pt x="205607" y="36004"/>
                  </a:lnTo>
                </a:path>
                <a:path w="1233804" h="1229995">
                  <a:moveTo>
                    <a:pt x="308411" y="0"/>
                  </a:moveTo>
                  <a:lnTo>
                    <a:pt x="308411" y="36004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0509" y="1711090"/>
              <a:ext cx="822960" cy="27305"/>
            </a:xfrm>
            <a:custGeom>
              <a:avLst/>
              <a:gdLst/>
              <a:ahLst/>
              <a:cxnLst/>
              <a:rect l="l" t="t" r="r" b="b"/>
              <a:pathLst>
                <a:path w="822960" h="27305">
                  <a:moveTo>
                    <a:pt x="0" y="0"/>
                  </a:moveTo>
                  <a:lnTo>
                    <a:pt x="0" y="27132"/>
                  </a:lnTo>
                </a:path>
                <a:path w="822960" h="27305">
                  <a:moveTo>
                    <a:pt x="102803" y="0"/>
                  </a:moveTo>
                  <a:lnTo>
                    <a:pt x="102803" y="27132"/>
                  </a:lnTo>
                </a:path>
                <a:path w="822960" h="27305">
                  <a:moveTo>
                    <a:pt x="205607" y="0"/>
                  </a:moveTo>
                  <a:lnTo>
                    <a:pt x="205607" y="27132"/>
                  </a:lnTo>
                </a:path>
                <a:path w="822960" h="27305">
                  <a:moveTo>
                    <a:pt x="411215" y="0"/>
                  </a:moveTo>
                  <a:lnTo>
                    <a:pt x="411215" y="27132"/>
                  </a:lnTo>
                </a:path>
                <a:path w="822960" h="27305">
                  <a:moveTo>
                    <a:pt x="514019" y="0"/>
                  </a:moveTo>
                  <a:lnTo>
                    <a:pt x="514019" y="27132"/>
                  </a:lnTo>
                </a:path>
                <a:path w="822960" h="27305">
                  <a:moveTo>
                    <a:pt x="616823" y="0"/>
                  </a:moveTo>
                  <a:lnTo>
                    <a:pt x="616823" y="27132"/>
                  </a:lnTo>
                </a:path>
                <a:path w="822960" h="27305">
                  <a:moveTo>
                    <a:pt x="719627" y="0"/>
                  </a:moveTo>
                  <a:lnTo>
                    <a:pt x="719627" y="27132"/>
                  </a:lnTo>
                </a:path>
                <a:path w="822960" h="27305">
                  <a:moveTo>
                    <a:pt x="822431" y="0"/>
                  </a:moveTo>
                  <a:lnTo>
                    <a:pt x="822431" y="27132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82097" y="1711090"/>
              <a:ext cx="1233805" cy="1229995"/>
            </a:xfrm>
            <a:custGeom>
              <a:avLst/>
              <a:gdLst/>
              <a:ahLst/>
              <a:cxnLst/>
              <a:rect l="l" t="t" r="r" b="b"/>
              <a:pathLst>
                <a:path w="1233804" h="1229995">
                  <a:moveTo>
                    <a:pt x="0" y="1229837"/>
                  </a:moveTo>
                  <a:lnTo>
                    <a:pt x="0" y="1175836"/>
                  </a:lnTo>
                </a:path>
                <a:path w="1233804" h="1229995">
                  <a:moveTo>
                    <a:pt x="616823" y="1229837"/>
                  </a:moveTo>
                  <a:lnTo>
                    <a:pt x="616823" y="1175836"/>
                  </a:lnTo>
                </a:path>
                <a:path w="1233804" h="1229995">
                  <a:moveTo>
                    <a:pt x="1233647" y="1229837"/>
                  </a:moveTo>
                  <a:lnTo>
                    <a:pt x="1233647" y="1175836"/>
                  </a:lnTo>
                </a:path>
                <a:path w="1233804" h="1229995">
                  <a:moveTo>
                    <a:pt x="0" y="0"/>
                  </a:moveTo>
                  <a:lnTo>
                    <a:pt x="0" y="54001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98921" y="1711090"/>
              <a:ext cx="617220" cy="27305"/>
            </a:xfrm>
            <a:custGeom>
              <a:avLst/>
              <a:gdLst/>
              <a:ahLst/>
              <a:cxnLst/>
              <a:rect l="l" t="t" r="r" b="b"/>
              <a:pathLst>
                <a:path w="617220" h="27305">
                  <a:moveTo>
                    <a:pt x="0" y="0"/>
                  </a:moveTo>
                  <a:lnTo>
                    <a:pt x="0" y="27132"/>
                  </a:lnTo>
                </a:path>
                <a:path w="617220" h="27305">
                  <a:moveTo>
                    <a:pt x="616823" y="0"/>
                  </a:moveTo>
                  <a:lnTo>
                    <a:pt x="616823" y="27132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58729" y="1899048"/>
              <a:ext cx="1480820" cy="854710"/>
            </a:xfrm>
            <a:custGeom>
              <a:avLst/>
              <a:gdLst/>
              <a:ahLst/>
              <a:cxnLst/>
              <a:rect l="l" t="t" r="r" b="b"/>
              <a:pathLst>
                <a:path w="1480820" h="854710">
                  <a:moveTo>
                    <a:pt x="0" y="854654"/>
                  </a:moveTo>
                  <a:lnTo>
                    <a:pt x="36001" y="854654"/>
                  </a:lnTo>
                </a:path>
                <a:path w="1480820" h="854710">
                  <a:moveTo>
                    <a:pt x="0" y="769188"/>
                  </a:moveTo>
                  <a:lnTo>
                    <a:pt x="36001" y="769188"/>
                  </a:lnTo>
                </a:path>
                <a:path w="1480820" h="854710">
                  <a:moveTo>
                    <a:pt x="0" y="683723"/>
                  </a:moveTo>
                  <a:lnTo>
                    <a:pt x="36001" y="683723"/>
                  </a:lnTo>
                </a:path>
                <a:path w="1480820" h="854710">
                  <a:moveTo>
                    <a:pt x="0" y="598257"/>
                  </a:moveTo>
                  <a:lnTo>
                    <a:pt x="36001" y="598257"/>
                  </a:lnTo>
                </a:path>
                <a:path w="1480820" h="854710">
                  <a:moveTo>
                    <a:pt x="0" y="512792"/>
                  </a:moveTo>
                  <a:lnTo>
                    <a:pt x="36001" y="512792"/>
                  </a:lnTo>
                </a:path>
                <a:path w="1480820" h="854710">
                  <a:moveTo>
                    <a:pt x="0" y="341861"/>
                  </a:moveTo>
                  <a:lnTo>
                    <a:pt x="36001" y="341861"/>
                  </a:lnTo>
                </a:path>
                <a:path w="1480820" h="854710">
                  <a:moveTo>
                    <a:pt x="0" y="256396"/>
                  </a:moveTo>
                  <a:lnTo>
                    <a:pt x="36001" y="256396"/>
                  </a:lnTo>
                </a:path>
                <a:path w="1480820" h="854710">
                  <a:moveTo>
                    <a:pt x="0" y="170930"/>
                  </a:moveTo>
                  <a:lnTo>
                    <a:pt x="36001" y="170930"/>
                  </a:lnTo>
                </a:path>
                <a:path w="1480820" h="854710">
                  <a:moveTo>
                    <a:pt x="0" y="85465"/>
                  </a:moveTo>
                  <a:lnTo>
                    <a:pt x="36001" y="85465"/>
                  </a:lnTo>
                </a:path>
                <a:path w="1480820" h="854710">
                  <a:moveTo>
                    <a:pt x="0" y="0"/>
                  </a:moveTo>
                  <a:lnTo>
                    <a:pt x="36001" y="0"/>
                  </a:lnTo>
                </a:path>
                <a:path w="1480820" h="854710">
                  <a:moveTo>
                    <a:pt x="1480352" y="854654"/>
                  </a:moveTo>
                  <a:lnTo>
                    <a:pt x="1444351" y="854654"/>
                  </a:lnTo>
                </a:path>
                <a:path w="1480820" h="854710">
                  <a:moveTo>
                    <a:pt x="1480352" y="769188"/>
                  </a:moveTo>
                  <a:lnTo>
                    <a:pt x="1444351" y="769188"/>
                  </a:lnTo>
                </a:path>
                <a:path w="1480820" h="854710">
                  <a:moveTo>
                    <a:pt x="1480352" y="683723"/>
                  </a:moveTo>
                  <a:lnTo>
                    <a:pt x="1444351" y="683723"/>
                  </a:lnTo>
                </a:path>
                <a:path w="1480820" h="854710">
                  <a:moveTo>
                    <a:pt x="1480352" y="598257"/>
                  </a:moveTo>
                  <a:lnTo>
                    <a:pt x="1444351" y="598257"/>
                  </a:lnTo>
                </a:path>
                <a:path w="1480820" h="854710">
                  <a:moveTo>
                    <a:pt x="1480352" y="512792"/>
                  </a:moveTo>
                  <a:lnTo>
                    <a:pt x="1444351" y="512792"/>
                  </a:lnTo>
                </a:path>
                <a:path w="1480820" h="854710">
                  <a:moveTo>
                    <a:pt x="1480352" y="341861"/>
                  </a:moveTo>
                  <a:lnTo>
                    <a:pt x="1444351" y="341861"/>
                  </a:lnTo>
                </a:path>
                <a:path w="1480820" h="854710">
                  <a:moveTo>
                    <a:pt x="1480352" y="256396"/>
                  </a:moveTo>
                  <a:lnTo>
                    <a:pt x="1444351" y="256396"/>
                  </a:lnTo>
                </a:path>
                <a:path w="1480820" h="854710">
                  <a:moveTo>
                    <a:pt x="1480352" y="170930"/>
                  </a:moveTo>
                  <a:lnTo>
                    <a:pt x="1444351" y="170930"/>
                  </a:lnTo>
                </a:path>
                <a:path w="1480820" h="854710">
                  <a:moveTo>
                    <a:pt x="1480352" y="85465"/>
                  </a:moveTo>
                  <a:lnTo>
                    <a:pt x="1444351" y="85465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06937" y="1899048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2144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58729" y="1813582"/>
              <a:ext cx="1480820" cy="1026160"/>
            </a:xfrm>
            <a:custGeom>
              <a:avLst/>
              <a:gdLst/>
              <a:ahLst/>
              <a:cxnLst/>
              <a:rect l="l" t="t" r="r" b="b"/>
              <a:pathLst>
                <a:path w="1480820" h="1026160">
                  <a:moveTo>
                    <a:pt x="0" y="1025584"/>
                  </a:moveTo>
                  <a:lnTo>
                    <a:pt x="53996" y="1025584"/>
                  </a:lnTo>
                </a:path>
                <a:path w="1480820" h="1026160">
                  <a:moveTo>
                    <a:pt x="0" y="512792"/>
                  </a:moveTo>
                  <a:lnTo>
                    <a:pt x="53996" y="512792"/>
                  </a:lnTo>
                </a:path>
                <a:path w="1480820" h="1026160">
                  <a:moveTo>
                    <a:pt x="0" y="0"/>
                  </a:moveTo>
                  <a:lnTo>
                    <a:pt x="53996" y="0"/>
                  </a:lnTo>
                </a:path>
                <a:path w="1480820" h="1026160">
                  <a:moveTo>
                    <a:pt x="1480352" y="1025584"/>
                  </a:moveTo>
                  <a:lnTo>
                    <a:pt x="1426356" y="1025584"/>
                  </a:lnTo>
                </a:path>
                <a:path w="1480820" h="1026160">
                  <a:moveTo>
                    <a:pt x="1480352" y="512792"/>
                  </a:moveTo>
                  <a:lnTo>
                    <a:pt x="1426356" y="512792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06937" y="1813582"/>
              <a:ext cx="32384" cy="0"/>
            </a:xfrm>
            <a:custGeom>
              <a:avLst/>
              <a:gdLst/>
              <a:ahLst/>
              <a:cxnLst/>
              <a:rect l="l" t="t" r="r" b="b"/>
              <a:pathLst>
                <a:path w="32385">
                  <a:moveTo>
                    <a:pt x="0" y="0"/>
                  </a:moveTo>
                  <a:lnTo>
                    <a:pt x="32144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58729" y="1711090"/>
              <a:ext cx="1480820" cy="1229995"/>
            </a:xfrm>
            <a:custGeom>
              <a:avLst/>
              <a:gdLst/>
              <a:ahLst/>
              <a:cxnLst/>
              <a:rect l="l" t="t" r="r" b="b"/>
              <a:pathLst>
                <a:path w="1480820" h="1229995">
                  <a:moveTo>
                    <a:pt x="0" y="1229837"/>
                  </a:moveTo>
                  <a:lnTo>
                    <a:pt x="0" y="0"/>
                  </a:lnTo>
                  <a:lnTo>
                    <a:pt x="1480352" y="0"/>
                  </a:lnTo>
                  <a:lnTo>
                    <a:pt x="1480352" y="1229837"/>
                  </a:lnTo>
                  <a:lnTo>
                    <a:pt x="0" y="1229837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894620" y="2928221"/>
            <a:ext cx="1752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85" dirty="0">
                <a:latin typeface="Cambria"/>
                <a:cs typeface="Cambria"/>
              </a:rPr>
              <a:t>−</a:t>
            </a:r>
            <a:r>
              <a:rPr sz="900" spc="85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56963" y="2928221"/>
            <a:ext cx="838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73789" y="2928221"/>
            <a:ext cx="838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47020" y="2749290"/>
            <a:ext cx="838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0" dirty="0"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32453" y="2211456"/>
            <a:ext cx="80645" cy="201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695"/>
              </a:lnSpc>
              <a:spcBef>
                <a:spcPts val="95"/>
              </a:spcBef>
            </a:pPr>
            <a:r>
              <a:rPr sz="600" i="1" u="sng" spc="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π</a:t>
            </a:r>
            <a:endParaRPr sz="600">
              <a:latin typeface="Calibri"/>
              <a:cs typeface="Calibri"/>
            </a:endParaRPr>
          </a:p>
          <a:p>
            <a:pPr marL="18415">
              <a:lnSpc>
                <a:spcPts val="695"/>
              </a:lnSpc>
            </a:pPr>
            <a:r>
              <a:rPr sz="600" spc="-50" dirty="0">
                <a:latin typeface="Lucida Console"/>
                <a:cs typeface="Lucida Console"/>
              </a:rPr>
              <a:t>2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34473" y="1711523"/>
            <a:ext cx="927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50" dirty="0">
                <a:latin typeface="Calibri"/>
                <a:cs typeface="Calibri"/>
              </a:rPr>
              <a:t>π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979567" y="1735693"/>
            <a:ext cx="1330325" cy="1105535"/>
            <a:chOff x="3979567" y="1735693"/>
            <a:chExt cx="1330325" cy="1105535"/>
          </a:xfrm>
        </p:grpSpPr>
        <p:sp>
          <p:nvSpPr>
            <p:cNvPr id="28" name="object 28"/>
            <p:cNvSpPr/>
            <p:nvPr/>
          </p:nvSpPr>
          <p:spPr>
            <a:xfrm>
              <a:off x="3982097" y="1813582"/>
              <a:ext cx="1233805" cy="1024890"/>
            </a:xfrm>
            <a:custGeom>
              <a:avLst/>
              <a:gdLst/>
              <a:ahLst/>
              <a:cxnLst/>
              <a:rect l="l" t="t" r="r" b="b"/>
              <a:pathLst>
                <a:path w="1233804" h="1024889">
                  <a:moveTo>
                    <a:pt x="0" y="0"/>
                  </a:moveTo>
                  <a:lnTo>
                    <a:pt x="6198" y="46341"/>
                  </a:lnTo>
                  <a:lnTo>
                    <a:pt x="24795" y="92877"/>
                  </a:lnTo>
                  <a:lnTo>
                    <a:pt x="49592" y="131800"/>
                  </a:lnTo>
                  <a:lnTo>
                    <a:pt x="74388" y="161984"/>
                  </a:lnTo>
                  <a:lnTo>
                    <a:pt x="105383" y="193656"/>
                  </a:lnTo>
                  <a:lnTo>
                    <a:pt x="136379" y="221298"/>
                  </a:lnTo>
                  <a:lnTo>
                    <a:pt x="167374" y="246292"/>
                  </a:lnTo>
                  <a:lnTo>
                    <a:pt x="198370" y="269393"/>
                  </a:lnTo>
                  <a:lnTo>
                    <a:pt x="235564" y="295268"/>
                  </a:lnTo>
                  <a:lnTo>
                    <a:pt x="272758" y="319619"/>
                  </a:lnTo>
                  <a:lnTo>
                    <a:pt x="309953" y="342803"/>
                  </a:lnTo>
                  <a:lnTo>
                    <a:pt x="347147" y="365077"/>
                  </a:lnTo>
                  <a:lnTo>
                    <a:pt x="384342" y="386635"/>
                  </a:lnTo>
                  <a:lnTo>
                    <a:pt x="421536" y="407627"/>
                  </a:lnTo>
                  <a:lnTo>
                    <a:pt x="458731" y="428178"/>
                  </a:lnTo>
                  <a:lnTo>
                    <a:pt x="495925" y="448390"/>
                  </a:lnTo>
                  <a:lnTo>
                    <a:pt x="533119" y="468355"/>
                  </a:lnTo>
                  <a:lnTo>
                    <a:pt x="539318" y="471661"/>
                  </a:lnTo>
                  <a:lnTo>
                    <a:pt x="545518" y="474970"/>
                  </a:lnTo>
                  <a:lnTo>
                    <a:pt x="582712" y="494730"/>
                  </a:lnTo>
                  <a:lnTo>
                    <a:pt x="588911" y="498012"/>
                  </a:lnTo>
                  <a:lnTo>
                    <a:pt x="595110" y="501299"/>
                  </a:lnTo>
                  <a:lnTo>
                    <a:pt x="601309" y="504581"/>
                  </a:lnTo>
                  <a:lnTo>
                    <a:pt x="607508" y="507862"/>
                  </a:lnTo>
                  <a:lnTo>
                    <a:pt x="613708" y="511144"/>
                  </a:lnTo>
                  <a:lnTo>
                    <a:pt x="619906" y="514424"/>
                  </a:lnTo>
                  <a:lnTo>
                    <a:pt x="626105" y="517705"/>
                  </a:lnTo>
                  <a:lnTo>
                    <a:pt x="632305" y="520987"/>
                  </a:lnTo>
                  <a:lnTo>
                    <a:pt x="638504" y="524273"/>
                  </a:lnTo>
                  <a:lnTo>
                    <a:pt x="644703" y="527553"/>
                  </a:lnTo>
                  <a:lnTo>
                    <a:pt x="650902" y="530838"/>
                  </a:lnTo>
                  <a:lnTo>
                    <a:pt x="657101" y="534121"/>
                  </a:lnTo>
                  <a:lnTo>
                    <a:pt x="663300" y="537414"/>
                  </a:lnTo>
                  <a:lnTo>
                    <a:pt x="669499" y="540705"/>
                  </a:lnTo>
                  <a:lnTo>
                    <a:pt x="675698" y="543996"/>
                  </a:lnTo>
                  <a:lnTo>
                    <a:pt x="681897" y="547297"/>
                  </a:lnTo>
                  <a:lnTo>
                    <a:pt x="719092" y="567169"/>
                  </a:lnTo>
                  <a:lnTo>
                    <a:pt x="756286" y="587247"/>
                  </a:lnTo>
                  <a:lnTo>
                    <a:pt x="793481" y="607613"/>
                  </a:lnTo>
                  <a:lnTo>
                    <a:pt x="830675" y="628373"/>
                  </a:lnTo>
                  <a:lnTo>
                    <a:pt x="867869" y="649631"/>
                  </a:lnTo>
                  <a:lnTo>
                    <a:pt x="905064" y="671525"/>
                  </a:lnTo>
                  <a:lnTo>
                    <a:pt x="942258" y="694226"/>
                  </a:lnTo>
                  <a:lnTo>
                    <a:pt x="979453" y="717951"/>
                  </a:lnTo>
                  <a:lnTo>
                    <a:pt x="1016647" y="743013"/>
                  </a:lnTo>
                  <a:lnTo>
                    <a:pt x="1047642" y="765211"/>
                  </a:lnTo>
                  <a:lnTo>
                    <a:pt x="1078638" y="789004"/>
                  </a:lnTo>
                  <a:lnTo>
                    <a:pt x="1109633" y="814941"/>
                  </a:lnTo>
                  <a:lnTo>
                    <a:pt x="1140629" y="843969"/>
                  </a:lnTo>
                  <a:lnTo>
                    <a:pt x="1171624" y="877927"/>
                  </a:lnTo>
                  <a:lnTo>
                    <a:pt x="1196420" y="911591"/>
                  </a:lnTo>
                  <a:lnTo>
                    <a:pt x="1215018" y="945152"/>
                  </a:lnTo>
                  <a:lnTo>
                    <a:pt x="1227416" y="979152"/>
                  </a:lnTo>
                  <a:lnTo>
                    <a:pt x="1233615" y="1024854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35495" y="1738223"/>
              <a:ext cx="1071880" cy="203835"/>
            </a:xfrm>
            <a:custGeom>
              <a:avLst/>
              <a:gdLst/>
              <a:ahLst/>
              <a:cxnLst/>
              <a:rect l="l" t="t" r="r" b="b"/>
              <a:pathLst>
                <a:path w="1071879" h="203835">
                  <a:moveTo>
                    <a:pt x="1071441" y="0"/>
                  </a:moveTo>
                  <a:lnTo>
                    <a:pt x="0" y="0"/>
                  </a:lnTo>
                  <a:lnTo>
                    <a:pt x="0" y="203708"/>
                  </a:lnTo>
                  <a:lnTo>
                    <a:pt x="1071441" y="203708"/>
                  </a:lnTo>
                  <a:lnTo>
                    <a:pt x="1071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35495" y="1738223"/>
              <a:ext cx="1071880" cy="203835"/>
            </a:xfrm>
            <a:custGeom>
              <a:avLst/>
              <a:gdLst/>
              <a:ahLst/>
              <a:cxnLst/>
              <a:rect l="l" t="t" r="r" b="b"/>
              <a:pathLst>
                <a:path w="1071879" h="203835">
                  <a:moveTo>
                    <a:pt x="0" y="203708"/>
                  </a:moveTo>
                  <a:lnTo>
                    <a:pt x="1071441" y="203708"/>
                  </a:lnTo>
                  <a:lnTo>
                    <a:pt x="1071441" y="0"/>
                  </a:lnTo>
                  <a:lnTo>
                    <a:pt x="0" y="0"/>
                  </a:lnTo>
                  <a:lnTo>
                    <a:pt x="0" y="203708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75975" y="1840077"/>
              <a:ext cx="216535" cy="0"/>
            </a:xfrm>
            <a:custGeom>
              <a:avLst/>
              <a:gdLst/>
              <a:ahLst/>
              <a:cxnLst/>
              <a:rect l="l" t="t" r="r" b="b"/>
              <a:pathLst>
                <a:path w="216535">
                  <a:moveTo>
                    <a:pt x="0" y="0"/>
                  </a:moveTo>
                  <a:lnTo>
                    <a:pt x="108002" y="0"/>
                  </a:lnTo>
                  <a:lnTo>
                    <a:pt x="216004" y="0"/>
                  </a:lnTo>
                </a:path>
              </a:pathLst>
            </a:custGeom>
            <a:ln w="506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89496" y="1749000"/>
            <a:ext cx="499237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6370" indent="-115570">
              <a:lnSpc>
                <a:spcPct val="100000"/>
              </a:lnSpc>
              <a:spcBef>
                <a:spcPts val="95"/>
              </a:spcBef>
              <a:buClr>
                <a:srgbClr val="006CDC"/>
              </a:buClr>
              <a:buFont typeface="Cambria"/>
              <a:buChar char="•"/>
              <a:tabLst>
                <a:tab pos="166370" algn="l"/>
                <a:tab pos="4229735" algn="l"/>
              </a:tabLst>
            </a:pPr>
            <a:r>
              <a:rPr sz="900" spc="-45" dirty="0">
                <a:latin typeface="Trebuchet MS"/>
                <a:cs typeface="Trebuchet MS"/>
              </a:rPr>
              <a:t>Многочлены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Чебышева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dirty="0">
                <a:latin typeface="Trebuchet MS"/>
                <a:cs typeface="Trebuchet MS"/>
              </a:rPr>
              <a:t>в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тригонометрической</a:t>
            </a:r>
            <a:r>
              <a:rPr sz="900" spc="-10" dirty="0">
                <a:latin typeface="Trebuchet MS"/>
                <a:cs typeface="Trebuchet MS"/>
              </a:rPr>
              <a:t> форме</a:t>
            </a:r>
            <a:r>
              <a:rPr sz="900" i="1" spc="-15" baseline="37037" dirty="0">
                <a:latin typeface="Trebuchet MS"/>
                <a:cs typeface="Trebuchet MS"/>
              </a:rPr>
              <a:t>a</a:t>
            </a:r>
            <a:r>
              <a:rPr sz="900" spc="-10" dirty="0">
                <a:latin typeface="Trebuchet MS"/>
                <a:cs typeface="Trebuchet MS"/>
              </a:rPr>
              <a:t>:</a:t>
            </a:r>
            <a:r>
              <a:rPr sz="900" dirty="0">
                <a:latin typeface="Trebuchet MS"/>
                <a:cs typeface="Trebuchet MS"/>
              </a:rPr>
              <a:t>	</a:t>
            </a:r>
            <a:r>
              <a:rPr sz="900" i="1" dirty="0">
                <a:latin typeface="Calibri"/>
                <a:cs typeface="Calibri"/>
              </a:rPr>
              <a:t>θ</a:t>
            </a:r>
            <a:r>
              <a:rPr sz="900" dirty="0">
                <a:latin typeface="Calibri"/>
                <a:cs typeface="Calibri"/>
              </a:rPr>
              <a:t>(</a:t>
            </a:r>
            <a:r>
              <a:rPr sz="900" i="1" dirty="0">
                <a:latin typeface="Trebuchet MS"/>
                <a:cs typeface="Trebuchet MS"/>
              </a:rPr>
              <a:t>x</a:t>
            </a:r>
            <a:r>
              <a:rPr sz="900" dirty="0">
                <a:latin typeface="Calibri"/>
                <a:cs typeface="Calibri"/>
              </a:rPr>
              <a:t>)</a:t>
            </a:r>
            <a:r>
              <a:rPr sz="900" spc="100" dirty="0">
                <a:latin typeface="Calibri"/>
                <a:cs typeface="Calibri"/>
              </a:rPr>
              <a:t> </a:t>
            </a:r>
            <a:r>
              <a:rPr sz="900" spc="265" dirty="0">
                <a:latin typeface="Calibri"/>
                <a:cs typeface="Calibri"/>
              </a:rPr>
              <a:t>=</a:t>
            </a:r>
            <a:r>
              <a:rPr sz="900" spc="100" dirty="0">
                <a:latin typeface="Calibri"/>
                <a:cs typeface="Calibri"/>
              </a:rPr>
              <a:t> </a:t>
            </a:r>
            <a:r>
              <a:rPr sz="900" dirty="0">
                <a:latin typeface="Times New Roman"/>
                <a:cs typeface="Times New Roman"/>
              </a:rPr>
              <a:t>arccos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i="1" spc="-50" dirty="0">
                <a:latin typeface="Trebuchet MS"/>
                <a:cs typeface="Trebuchet MS"/>
              </a:rPr>
              <a:t>x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371756" y="2795236"/>
            <a:ext cx="2006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8</a:t>
            </a:r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16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4433570" cy="325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60" dirty="0"/>
              <a:t>Постановка</a:t>
            </a:r>
            <a:r>
              <a:rPr spc="-30" dirty="0"/>
              <a:t> </a:t>
            </a:r>
            <a:r>
              <a:rPr spc="-10" dirty="0"/>
              <a:t>задачи</a:t>
            </a:r>
          </a:p>
          <a:p>
            <a:pPr marL="154305">
              <a:lnSpc>
                <a:spcPts val="1065"/>
              </a:lnSpc>
            </a:pPr>
            <a:r>
              <a:rPr sz="900" spc="-65" dirty="0"/>
              <a:t>Математическая</a:t>
            </a:r>
            <a:r>
              <a:rPr sz="900" spc="15" dirty="0"/>
              <a:t> </a:t>
            </a:r>
            <a:r>
              <a:rPr sz="900" spc="-50" dirty="0"/>
              <a:t>постановка</a:t>
            </a:r>
            <a:r>
              <a:rPr sz="900" spc="15" dirty="0"/>
              <a:t> </a:t>
            </a:r>
            <a:r>
              <a:rPr sz="900" spc="-45" dirty="0"/>
              <a:t>задачи</a:t>
            </a:r>
            <a:r>
              <a:rPr sz="900" spc="20" dirty="0"/>
              <a:t> </a:t>
            </a:r>
            <a:r>
              <a:rPr sz="900" spc="-55" dirty="0"/>
              <a:t>(коэффициентная</a:t>
            </a:r>
            <a:r>
              <a:rPr sz="900" spc="15" dirty="0"/>
              <a:t> </a:t>
            </a:r>
            <a:r>
              <a:rPr sz="900" spc="-45" dirty="0"/>
              <a:t>обратная</a:t>
            </a:r>
            <a:r>
              <a:rPr sz="900" spc="20" dirty="0"/>
              <a:t> </a:t>
            </a:r>
            <a:r>
              <a:rPr sz="900" spc="-60" dirty="0"/>
              <a:t>гомогенизация,</a:t>
            </a:r>
            <a:r>
              <a:rPr sz="900" spc="15" dirty="0"/>
              <a:t> </a:t>
            </a:r>
            <a:r>
              <a:rPr sz="900" spc="-10" dirty="0"/>
              <a:t>пример)</a:t>
            </a:r>
            <a:endParaRPr sz="90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0195" y="691954"/>
            <a:ext cx="4912360" cy="4394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53035" marR="30480" indent="-115570">
              <a:lnSpc>
                <a:spcPct val="101000"/>
              </a:lnSpc>
              <a:spcBef>
                <a:spcPts val="85"/>
              </a:spcBef>
              <a:buClr>
                <a:srgbClr val="006CDC"/>
              </a:buClr>
              <a:buFont typeface="Cambria"/>
              <a:buChar char="•"/>
              <a:tabLst>
                <a:tab pos="153035" algn="l"/>
              </a:tabLst>
            </a:pPr>
            <a:r>
              <a:rPr sz="900" spc="-60" dirty="0">
                <a:latin typeface="Trebuchet MS"/>
                <a:cs typeface="Trebuchet MS"/>
              </a:rPr>
              <a:t>Определить</a:t>
            </a:r>
            <a:r>
              <a:rPr sz="900" spc="-10" dirty="0">
                <a:latin typeface="Trebuchet MS"/>
                <a:cs typeface="Trebuchet MS"/>
              </a:rPr>
              <a:t> </a:t>
            </a:r>
            <a:r>
              <a:rPr sz="900" spc="-60" dirty="0">
                <a:latin typeface="Trebuchet MS"/>
                <a:cs typeface="Trebuchet MS"/>
              </a:rPr>
              <a:t>характеристики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b="1" i="1" spc="75" dirty="0">
                <a:latin typeface="Calibri"/>
                <a:cs typeface="Calibri"/>
              </a:rPr>
              <a:t>ω</a:t>
            </a:r>
            <a:r>
              <a:rPr sz="900" spc="112" baseline="37037" dirty="0">
                <a:latin typeface="Cambria"/>
                <a:cs typeface="Cambria"/>
              </a:rPr>
              <a:t>∗</a:t>
            </a:r>
            <a:r>
              <a:rPr sz="900" i="1" spc="112" baseline="37037" dirty="0">
                <a:latin typeface="Calibri"/>
                <a:cs typeface="Calibri"/>
              </a:rPr>
              <a:t>β</a:t>
            </a:r>
            <a:r>
              <a:rPr sz="900" i="1" spc="352" baseline="37037" dirty="0">
                <a:latin typeface="Calibri"/>
                <a:cs typeface="Calibri"/>
              </a:rPr>
              <a:t> </a:t>
            </a:r>
            <a:r>
              <a:rPr sz="900" spc="-65" dirty="0">
                <a:latin typeface="Trebuchet MS"/>
                <a:cs typeface="Trebuchet MS"/>
              </a:rPr>
              <a:t>(возможно,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неединственные)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некоторого</a:t>
            </a:r>
            <a:r>
              <a:rPr sz="900" spc="5" dirty="0">
                <a:latin typeface="Trebuchet MS"/>
                <a:cs typeface="Trebuchet MS"/>
              </a:rPr>
              <a:t> </a:t>
            </a:r>
            <a:r>
              <a:rPr sz="900" spc="-50" dirty="0">
                <a:latin typeface="Trebuchet MS"/>
                <a:cs typeface="Trebuchet MS"/>
              </a:rPr>
              <a:t>компонента</a:t>
            </a:r>
            <a:r>
              <a:rPr sz="900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Calibri"/>
                <a:cs typeface="Calibri"/>
              </a:rPr>
              <a:t>β</a:t>
            </a:r>
            <a:r>
              <a:rPr sz="900" i="1" spc="130" dirty="0">
                <a:latin typeface="Calibri"/>
                <a:cs typeface="Calibri"/>
              </a:rPr>
              <a:t> </a:t>
            </a:r>
            <a:r>
              <a:rPr sz="900" spc="-25" dirty="0">
                <a:latin typeface="Trebuchet MS"/>
                <a:cs typeface="Trebuchet MS"/>
              </a:rPr>
              <a:t>при </a:t>
            </a:r>
            <a:r>
              <a:rPr sz="900" spc="-55" dirty="0">
                <a:latin typeface="Trebuchet MS"/>
                <a:cs typeface="Trebuchet MS"/>
              </a:rPr>
              <a:t>известных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65" dirty="0">
                <a:latin typeface="Trebuchet MS"/>
                <a:cs typeface="Trebuchet MS"/>
              </a:rPr>
              <a:t>(требуемых)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60" dirty="0">
                <a:latin typeface="Trebuchet MS"/>
                <a:cs typeface="Trebuchet MS"/>
              </a:rPr>
              <a:t>эффективных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60" dirty="0">
                <a:latin typeface="Trebuchet MS"/>
                <a:cs typeface="Trebuchet MS"/>
              </a:rPr>
              <a:t>характеристик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80" dirty="0">
                <a:solidFill>
                  <a:srgbClr val="FF0000"/>
                </a:solidFill>
                <a:latin typeface="Trebuchet MS"/>
                <a:cs typeface="Trebuchet MS"/>
                <a:hlinkClick r:id="rId3" action="ppaction://hlinksldjump"/>
              </a:rPr>
              <a:t>КМ</a:t>
            </a:r>
            <a:r>
              <a:rPr sz="9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900" b="1" i="1" spc="-484" dirty="0">
                <a:latin typeface="Calibri"/>
                <a:cs typeface="Calibri"/>
              </a:rPr>
              <a:t>ω</a:t>
            </a:r>
            <a:r>
              <a:rPr sz="900" spc="55" dirty="0">
                <a:latin typeface="Calibri"/>
                <a:cs typeface="Calibri"/>
              </a:rPr>
              <a:t>¯</a:t>
            </a:r>
            <a:r>
              <a:rPr sz="900" spc="-75" dirty="0">
                <a:latin typeface="Calibri"/>
                <a:cs typeface="Calibri"/>
              </a:rPr>
              <a:t> </a:t>
            </a:r>
            <a:r>
              <a:rPr sz="900" baseline="37037" dirty="0">
                <a:latin typeface="Lucida Console"/>
                <a:cs typeface="Lucida Console"/>
              </a:rPr>
              <a:t>0</a:t>
            </a:r>
            <a:r>
              <a:rPr sz="900" spc="-22" baseline="37037" dirty="0">
                <a:latin typeface="Lucida Console"/>
                <a:cs typeface="Lucida Console"/>
              </a:rPr>
              <a:t> </a:t>
            </a:r>
            <a:r>
              <a:rPr sz="900" spc="50" dirty="0">
                <a:latin typeface="Cambria"/>
                <a:cs typeface="Cambria"/>
              </a:rPr>
              <a:t>∈</a:t>
            </a:r>
            <a:r>
              <a:rPr sz="900" spc="90" dirty="0">
                <a:latin typeface="Cambria"/>
                <a:cs typeface="Cambria"/>
              </a:rPr>
              <a:t> </a:t>
            </a:r>
            <a:r>
              <a:rPr sz="900" dirty="0">
                <a:latin typeface="Arial MT"/>
                <a:cs typeface="Arial MT"/>
              </a:rPr>
              <a:t>R</a:t>
            </a:r>
            <a:r>
              <a:rPr sz="900" i="1" baseline="37037" dirty="0">
                <a:latin typeface="Trebuchet MS"/>
                <a:cs typeface="Trebuchet MS"/>
              </a:rPr>
              <a:t>n</a:t>
            </a:r>
            <a:r>
              <a:rPr sz="900" i="1" spc="187" baseline="37037" dirty="0">
                <a:latin typeface="Trebuchet MS"/>
                <a:cs typeface="Trebuchet MS"/>
              </a:rPr>
              <a:t> </a:t>
            </a:r>
            <a:r>
              <a:rPr sz="900" spc="-40" dirty="0">
                <a:latin typeface="Trebuchet MS"/>
                <a:cs typeface="Trebuchet MS"/>
              </a:rPr>
              <a:t>и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известных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65" dirty="0">
                <a:latin typeface="Trebuchet MS"/>
                <a:cs typeface="Trebuchet MS"/>
              </a:rPr>
              <a:t>характеристиках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b="1" i="1" spc="60" dirty="0">
                <a:latin typeface="Calibri"/>
                <a:cs typeface="Calibri"/>
              </a:rPr>
              <a:t>ω</a:t>
            </a:r>
            <a:r>
              <a:rPr sz="900" i="1" spc="89" baseline="37037" dirty="0">
                <a:latin typeface="Calibri"/>
                <a:cs typeface="Calibri"/>
              </a:rPr>
              <a:t>α</a:t>
            </a:r>
            <a:r>
              <a:rPr sz="900" i="1" spc="750" baseline="37037" dirty="0">
                <a:latin typeface="Calibri"/>
                <a:cs typeface="Calibri"/>
              </a:rPr>
              <a:t> </a:t>
            </a:r>
            <a:r>
              <a:rPr sz="900" spc="-70" dirty="0">
                <a:latin typeface="Trebuchet MS"/>
                <a:cs typeface="Trebuchet MS"/>
              </a:rPr>
              <a:t>всех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60" dirty="0">
                <a:latin typeface="Trebuchet MS"/>
                <a:cs typeface="Trebuchet MS"/>
              </a:rPr>
              <a:t>остальных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55" dirty="0">
                <a:latin typeface="Trebuchet MS"/>
                <a:cs typeface="Trebuchet MS"/>
              </a:rPr>
              <a:t>компонентов,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spc="-130" dirty="0">
                <a:latin typeface="Trebuchet MS"/>
                <a:cs typeface="Trebuchet MS"/>
              </a:rPr>
              <a:t>т.е.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i="1" spc="75" dirty="0">
                <a:latin typeface="Calibri"/>
                <a:cs typeface="Calibri"/>
              </a:rPr>
              <a:t>α</a:t>
            </a:r>
            <a:r>
              <a:rPr sz="900" i="1" spc="70" dirty="0">
                <a:latin typeface="Calibri"/>
                <a:cs typeface="Calibri"/>
              </a:rPr>
              <a:t> </a:t>
            </a:r>
            <a:r>
              <a:rPr sz="900" spc="50" dirty="0">
                <a:latin typeface="Cambria"/>
                <a:cs typeface="Cambria"/>
              </a:rPr>
              <a:t>∈</a:t>
            </a:r>
            <a:r>
              <a:rPr sz="900" spc="70" dirty="0">
                <a:latin typeface="Cambria"/>
                <a:cs typeface="Cambria"/>
              </a:rPr>
              <a:t> </a:t>
            </a:r>
            <a:r>
              <a:rPr sz="900" dirty="0">
                <a:latin typeface="Calibri"/>
                <a:cs typeface="Calibri"/>
              </a:rPr>
              <a:t>[1</a:t>
            </a:r>
            <a:r>
              <a:rPr sz="900" i="1" dirty="0">
                <a:latin typeface="Calibri"/>
                <a:cs typeface="Calibri"/>
              </a:rPr>
              <a:t>.</a:t>
            </a:r>
            <a:r>
              <a:rPr sz="900" i="1" spc="-45" dirty="0">
                <a:latin typeface="Calibri"/>
                <a:cs typeface="Calibri"/>
              </a:rPr>
              <a:t> </a:t>
            </a:r>
            <a:r>
              <a:rPr sz="900" i="1" dirty="0">
                <a:latin typeface="Calibri"/>
                <a:cs typeface="Calibri"/>
              </a:rPr>
              <a:t>.</a:t>
            </a:r>
            <a:r>
              <a:rPr sz="900" i="1" spc="-40" dirty="0">
                <a:latin typeface="Calibri"/>
                <a:cs typeface="Calibri"/>
              </a:rPr>
              <a:t> </a:t>
            </a:r>
            <a:r>
              <a:rPr sz="900" i="1" spc="-80" dirty="0">
                <a:latin typeface="Trebuchet MS"/>
                <a:cs typeface="Trebuchet MS"/>
              </a:rPr>
              <a:t>m</a:t>
            </a:r>
            <a:r>
              <a:rPr sz="900" spc="-80" dirty="0">
                <a:latin typeface="Calibri"/>
                <a:cs typeface="Calibri"/>
              </a:rPr>
              <a:t>]</a:t>
            </a:r>
            <a:r>
              <a:rPr sz="900" spc="-80" dirty="0">
                <a:latin typeface="Trebuchet MS"/>
                <a:cs typeface="Trebuchet MS"/>
              </a:rPr>
              <a:t>,</a:t>
            </a:r>
            <a:r>
              <a:rPr sz="900" spc="-35" dirty="0">
                <a:latin typeface="Trebuchet MS"/>
                <a:cs typeface="Trebuchet MS"/>
              </a:rPr>
              <a:t> </a:t>
            </a:r>
            <a:r>
              <a:rPr sz="900" i="1" spc="75" dirty="0">
                <a:latin typeface="Calibri"/>
                <a:cs typeface="Calibri"/>
              </a:rPr>
              <a:t>α</a:t>
            </a:r>
            <a:r>
              <a:rPr sz="900" i="1" spc="70" dirty="0">
                <a:latin typeface="Calibri"/>
                <a:cs typeface="Calibri"/>
              </a:rPr>
              <a:t> </a:t>
            </a:r>
            <a:r>
              <a:rPr sz="900" spc="130" dirty="0">
                <a:latin typeface="Cambria"/>
                <a:cs typeface="Cambria"/>
              </a:rPr>
              <a:t≯</a:t>
            </a:r>
            <a:r>
              <a:rPr sz="900" spc="130" dirty="0">
                <a:latin typeface="Calibri"/>
                <a:cs typeface="Calibri"/>
              </a:rPr>
              <a:t>=</a:t>
            </a:r>
            <a:r>
              <a:rPr sz="900" spc="65" dirty="0">
                <a:latin typeface="Calibri"/>
                <a:cs typeface="Calibri"/>
              </a:rPr>
              <a:t> </a:t>
            </a:r>
            <a:r>
              <a:rPr sz="900" i="1" spc="-25" dirty="0">
                <a:latin typeface="Calibri"/>
                <a:cs typeface="Calibri"/>
              </a:rPr>
              <a:t>β</a:t>
            </a:r>
            <a:r>
              <a:rPr sz="900" spc="-25" dirty="0">
                <a:latin typeface="Trebuchet MS"/>
                <a:cs typeface="Trebuchet MS"/>
              </a:rPr>
              <a:t>: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5173" y="1223954"/>
            <a:ext cx="78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50" dirty="0">
                <a:latin typeface="Calibri"/>
                <a:cs typeface="Calibri"/>
              </a:rPr>
              <a:t>β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3100" y="1216182"/>
            <a:ext cx="85026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90575" algn="l"/>
              </a:tabLst>
            </a:pPr>
            <a:r>
              <a:rPr sz="900" spc="-75" baseline="4629" dirty="0">
                <a:latin typeface="Lucida Console"/>
                <a:cs typeface="Lucida Console"/>
              </a:rPr>
              <a:t>1</a:t>
            </a:r>
            <a:r>
              <a:rPr sz="900" baseline="4629" dirty="0">
                <a:latin typeface="Lucida Console"/>
                <a:cs typeface="Lucida Console"/>
              </a:rPr>
              <a:t>	</a:t>
            </a:r>
            <a:r>
              <a:rPr sz="600" spc="-50" dirty="0">
                <a:latin typeface="Lucida Console"/>
                <a:cs typeface="Lucida Console"/>
              </a:rPr>
              <a:t>1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12837" y="1141455"/>
            <a:ext cx="163512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4490" algn="l"/>
                <a:tab pos="843915" algn="l"/>
                <a:tab pos="1370330" algn="l"/>
                <a:tab pos="1575435" algn="l"/>
              </a:tabLst>
            </a:pPr>
            <a:r>
              <a:rPr sz="600" spc="70" dirty="0">
                <a:latin typeface="Cambria"/>
                <a:cs typeface="Cambria"/>
              </a:rPr>
              <a:t>∗</a:t>
            </a:r>
            <a:r>
              <a:rPr sz="600" i="1" spc="70" dirty="0">
                <a:latin typeface="Calibri"/>
                <a:cs typeface="Calibri"/>
              </a:rPr>
              <a:t>β</a:t>
            </a:r>
            <a:r>
              <a:rPr sz="600" i="1" dirty="0">
                <a:latin typeface="Calibri"/>
                <a:cs typeface="Calibri"/>
              </a:rPr>
              <a:t>	</a:t>
            </a:r>
            <a:r>
              <a:rPr sz="600" spc="90" dirty="0">
                <a:latin typeface="Cambria"/>
                <a:cs typeface="Cambria"/>
              </a:rPr>
              <a:t>−</a:t>
            </a:r>
            <a:r>
              <a:rPr sz="600" spc="90" dirty="0">
                <a:latin typeface="Lucida Console"/>
                <a:cs typeface="Lucida Console"/>
              </a:rPr>
              <a:t>1</a:t>
            </a:r>
            <a:r>
              <a:rPr sz="600" dirty="0">
                <a:latin typeface="Lucida Console"/>
                <a:cs typeface="Lucida Console"/>
              </a:rPr>
              <a:t>	</a:t>
            </a:r>
            <a:r>
              <a:rPr sz="600" i="1" spc="80" dirty="0">
                <a:latin typeface="Calibri"/>
                <a:cs typeface="Calibri"/>
              </a:rPr>
              <a:t>α</a:t>
            </a:r>
            <a:r>
              <a:rPr sz="600" i="1" dirty="0">
                <a:latin typeface="Calibri"/>
                <a:cs typeface="Calibri"/>
              </a:rPr>
              <a:t>	</a:t>
            </a:r>
            <a:r>
              <a:rPr sz="600" i="1" spc="-50" dirty="0">
                <a:latin typeface="Trebuchet MS"/>
                <a:cs typeface="Trebuchet MS"/>
              </a:rPr>
              <a:t>m</a:t>
            </a:r>
            <a:r>
              <a:rPr sz="600" i="1" dirty="0">
                <a:latin typeface="Trebuchet MS"/>
                <a:cs typeface="Trebuchet MS"/>
              </a:rPr>
              <a:t>	</a:t>
            </a:r>
            <a:r>
              <a:rPr sz="600" spc="-50" dirty="0">
                <a:latin typeface="Lucida Console"/>
                <a:cs typeface="Lucida Console"/>
              </a:rPr>
              <a:t>0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9108" y="1158196"/>
            <a:ext cx="290449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70510" algn="l"/>
              </a:tabLst>
            </a:pPr>
            <a:r>
              <a:rPr sz="900" b="1" i="1" spc="-50" dirty="0">
                <a:latin typeface="Calibri"/>
                <a:cs typeface="Calibri"/>
              </a:rPr>
              <a:t>ω</a:t>
            </a:r>
            <a:r>
              <a:rPr sz="900" b="1" i="1" dirty="0">
                <a:latin typeface="Calibri"/>
                <a:cs typeface="Calibri"/>
              </a:rPr>
              <a:t>	</a:t>
            </a:r>
            <a:r>
              <a:rPr sz="900" spc="265" dirty="0">
                <a:latin typeface="Calibri"/>
                <a:cs typeface="Calibri"/>
              </a:rPr>
              <a:t>=</a:t>
            </a:r>
            <a:r>
              <a:rPr sz="900" spc="50" dirty="0">
                <a:latin typeface="Calibri"/>
                <a:cs typeface="Calibri"/>
              </a:rPr>
              <a:t> </a:t>
            </a:r>
            <a:r>
              <a:rPr sz="900" i="1" dirty="0">
                <a:latin typeface="Verdana"/>
                <a:cs typeface="Verdana"/>
              </a:rPr>
              <a:t>H</a:t>
            </a:r>
            <a:r>
              <a:rPr sz="900" i="1" spc="185" dirty="0">
                <a:latin typeface="Verdana"/>
                <a:cs typeface="Verdana"/>
              </a:rPr>
              <a:t>  </a:t>
            </a:r>
            <a:r>
              <a:rPr sz="900" dirty="0">
                <a:latin typeface="Calibri"/>
                <a:cs typeface="Calibri"/>
              </a:rPr>
              <a:t>(</a:t>
            </a:r>
            <a:r>
              <a:rPr sz="900" i="1" dirty="0">
                <a:latin typeface="Trebuchet MS"/>
                <a:cs typeface="Trebuchet MS"/>
              </a:rPr>
              <a:t>V</a:t>
            </a:r>
            <a:r>
              <a:rPr sz="900" i="1" spc="150" dirty="0">
                <a:latin typeface="Trebuchet MS"/>
                <a:cs typeface="Trebuchet MS"/>
              </a:rPr>
              <a:t> </a:t>
            </a:r>
            <a:r>
              <a:rPr sz="900" i="1" dirty="0">
                <a:latin typeface="Calibri"/>
                <a:cs typeface="Calibri"/>
              </a:rPr>
              <a:t>,</a:t>
            </a:r>
            <a:r>
              <a:rPr sz="900" i="1" spc="-50" dirty="0">
                <a:latin typeface="Calibri"/>
                <a:cs typeface="Calibri"/>
              </a:rPr>
              <a:t> </a:t>
            </a:r>
            <a:r>
              <a:rPr sz="900" spc="55" dirty="0">
                <a:latin typeface="Cambria"/>
                <a:cs typeface="Cambria"/>
              </a:rPr>
              <a:t>{</a:t>
            </a:r>
            <a:r>
              <a:rPr sz="900" b="1" i="1" spc="55" dirty="0">
                <a:latin typeface="Calibri"/>
                <a:cs typeface="Calibri"/>
              </a:rPr>
              <a:t>ω</a:t>
            </a:r>
            <a:r>
              <a:rPr sz="900" b="1" i="1" spc="210" dirty="0">
                <a:latin typeface="Calibri"/>
                <a:cs typeface="Calibri"/>
              </a:rPr>
              <a:t>  </a:t>
            </a:r>
            <a:r>
              <a:rPr sz="900" dirty="0">
                <a:latin typeface="Calibri"/>
                <a:cs typeface="Calibri"/>
              </a:rPr>
              <a:t>:</a:t>
            </a:r>
            <a:r>
              <a:rPr sz="900" spc="55" dirty="0">
                <a:latin typeface="Calibri"/>
                <a:cs typeface="Calibri"/>
              </a:rPr>
              <a:t> </a:t>
            </a:r>
            <a:r>
              <a:rPr sz="900" i="1" spc="75" dirty="0">
                <a:latin typeface="Calibri"/>
                <a:cs typeface="Calibri"/>
              </a:rPr>
              <a:t>α</a:t>
            </a:r>
            <a:r>
              <a:rPr sz="900" i="1" spc="50" dirty="0">
                <a:latin typeface="Calibri"/>
                <a:cs typeface="Calibri"/>
              </a:rPr>
              <a:t> </a:t>
            </a:r>
            <a:r>
              <a:rPr sz="900" spc="130" dirty="0">
                <a:latin typeface="Cambria"/>
                <a:cs typeface="Cambria"/>
              </a:rPr>
              <a:t≯</a:t>
            </a:r>
            <a:r>
              <a:rPr sz="900" spc="130" dirty="0">
                <a:latin typeface="Calibri"/>
                <a:cs typeface="Calibri"/>
              </a:rPr>
              <a:t>=</a:t>
            </a:r>
            <a:r>
              <a:rPr sz="900" spc="55" dirty="0">
                <a:latin typeface="Calibri"/>
                <a:cs typeface="Calibri"/>
              </a:rPr>
              <a:t> </a:t>
            </a:r>
            <a:r>
              <a:rPr sz="900" i="1" spc="95" dirty="0">
                <a:latin typeface="Calibri"/>
                <a:cs typeface="Calibri"/>
              </a:rPr>
              <a:t>β</a:t>
            </a:r>
            <a:r>
              <a:rPr sz="900" spc="95" dirty="0">
                <a:latin typeface="Cambria"/>
                <a:cs typeface="Cambria"/>
              </a:rPr>
              <a:t>}</a:t>
            </a:r>
            <a:r>
              <a:rPr sz="900" spc="320" dirty="0">
                <a:latin typeface="Cambria"/>
                <a:cs typeface="Cambria"/>
              </a:rPr>
              <a:t> </a:t>
            </a:r>
            <a:r>
              <a:rPr sz="900" i="1" dirty="0">
                <a:latin typeface="Calibri"/>
                <a:cs typeface="Calibri"/>
              </a:rPr>
              <a:t>,</a:t>
            </a:r>
            <a:r>
              <a:rPr sz="900" i="1" spc="-50" dirty="0">
                <a:latin typeface="Calibri"/>
                <a:cs typeface="Calibri"/>
              </a:rPr>
              <a:t> </a:t>
            </a:r>
            <a:r>
              <a:rPr sz="900" b="1" i="1" spc="-400" dirty="0">
                <a:latin typeface="Calibri"/>
                <a:cs typeface="Calibri"/>
              </a:rPr>
              <a:t>ω</a:t>
            </a:r>
            <a:r>
              <a:rPr sz="900" spc="140" dirty="0">
                <a:latin typeface="Calibri"/>
                <a:cs typeface="Calibri"/>
              </a:rPr>
              <a:t>¯</a:t>
            </a:r>
            <a:r>
              <a:rPr sz="900" spc="330" dirty="0">
                <a:latin typeface="Calibri"/>
                <a:cs typeface="Calibri"/>
              </a:rPr>
              <a:t> </a:t>
            </a:r>
            <a:r>
              <a:rPr sz="900" spc="80" dirty="0">
                <a:latin typeface="Calibri"/>
                <a:cs typeface="Calibri"/>
              </a:rPr>
              <a:t>)</a:t>
            </a:r>
            <a:r>
              <a:rPr sz="900" spc="55" dirty="0">
                <a:latin typeface="Calibri"/>
                <a:cs typeface="Calibri"/>
              </a:rPr>
              <a:t> </a:t>
            </a:r>
            <a:r>
              <a:rPr sz="900" spc="265" dirty="0">
                <a:latin typeface="Calibri"/>
                <a:cs typeface="Calibri"/>
              </a:rPr>
              <a:t>=</a:t>
            </a:r>
            <a:r>
              <a:rPr sz="900" spc="195" dirty="0">
                <a:latin typeface="Calibri"/>
                <a:cs typeface="Calibri"/>
              </a:rPr>
              <a:t>  </a:t>
            </a:r>
            <a:r>
              <a:rPr sz="900" dirty="0">
                <a:latin typeface="Times New Roman"/>
                <a:cs typeface="Times New Roman"/>
              </a:rPr>
              <a:t>argmin</a:t>
            </a:r>
            <a:r>
              <a:rPr sz="900" spc="484" dirty="0">
                <a:latin typeface="Times New Roman"/>
                <a:cs typeface="Times New Roman"/>
              </a:rPr>
              <a:t> </a:t>
            </a:r>
            <a:r>
              <a:rPr sz="900" i="1" spc="70" dirty="0">
                <a:latin typeface="Trebuchet MS"/>
                <a:cs typeface="Trebuchet MS"/>
              </a:rPr>
              <a:t>M</a:t>
            </a:r>
            <a:r>
              <a:rPr sz="900" i="1" spc="104" baseline="41666" dirty="0">
                <a:latin typeface="Calibri"/>
                <a:cs typeface="Calibri"/>
              </a:rPr>
              <a:t>λ</a:t>
            </a:r>
            <a:r>
              <a:rPr sz="900" spc="70" dirty="0">
                <a:latin typeface="Calibri"/>
                <a:cs typeface="Calibri"/>
              </a:rPr>
              <a:t>(</a:t>
            </a:r>
            <a:r>
              <a:rPr sz="900" b="1" i="1" spc="70" dirty="0">
                <a:latin typeface="Calibri"/>
                <a:cs typeface="Calibri"/>
              </a:rPr>
              <a:t>ω</a:t>
            </a:r>
            <a:r>
              <a:rPr sz="900" i="1" spc="104" baseline="41666" dirty="0">
                <a:latin typeface="Calibri"/>
                <a:cs typeface="Calibri"/>
              </a:rPr>
              <a:t>β</a:t>
            </a:r>
            <a:r>
              <a:rPr sz="900" i="1" spc="-89" baseline="41666" dirty="0">
                <a:latin typeface="Calibri"/>
                <a:cs typeface="Calibri"/>
              </a:rPr>
              <a:t> </a:t>
            </a:r>
            <a:r>
              <a:rPr sz="900" spc="30" dirty="0">
                <a:latin typeface="Calibri"/>
                <a:cs typeface="Calibri"/>
              </a:rPr>
              <a:t>)</a:t>
            </a:r>
            <a:r>
              <a:rPr sz="900" i="1" spc="30" dirty="0">
                <a:latin typeface="Calibri"/>
                <a:cs typeface="Calibri"/>
              </a:rPr>
              <a:t>,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4404" y="1158196"/>
            <a:ext cx="1403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65" dirty="0">
                <a:latin typeface="Trebuchet MS"/>
                <a:cs typeface="Trebuchet MS"/>
              </a:rPr>
              <a:t>(2)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3883" y="1415280"/>
            <a:ext cx="27495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8279" algn="l"/>
              </a:tabLst>
            </a:pPr>
            <a:r>
              <a:rPr sz="600" i="1" spc="100" dirty="0">
                <a:latin typeface="Calibri"/>
                <a:cs typeface="Calibri"/>
              </a:rPr>
              <a:t>λ</a:t>
            </a:r>
            <a:r>
              <a:rPr sz="600" i="1" dirty="0">
                <a:latin typeface="Calibri"/>
                <a:cs typeface="Calibri"/>
              </a:rPr>
              <a:t>	</a:t>
            </a:r>
            <a:r>
              <a:rPr sz="600" i="1" spc="50" dirty="0">
                <a:latin typeface="Calibri"/>
                <a:cs typeface="Calibri"/>
              </a:rPr>
              <a:t>β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4703" y="1301071"/>
            <a:ext cx="908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5" dirty="0">
                <a:latin typeface="Georgia"/>
                <a:cs typeface="Georgia"/>
              </a:rPr>
              <a:t>¨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4703" y="1369397"/>
            <a:ext cx="908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5" dirty="0">
                <a:latin typeface="Georgia"/>
                <a:cs typeface="Georgia"/>
              </a:rPr>
              <a:t>¨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24508" y="1437723"/>
            <a:ext cx="7156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i="1" baseline="3086" dirty="0">
                <a:latin typeface="Trebuchet MS"/>
                <a:cs typeface="Trebuchet MS"/>
              </a:rPr>
              <a:t>M</a:t>
            </a:r>
            <a:r>
              <a:rPr sz="1350" i="1" spc="337" baseline="3086" dirty="0">
                <a:latin typeface="Trebuchet MS"/>
                <a:cs typeface="Trebuchet MS"/>
              </a:rPr>
              <a:t> </a:t>
            </a:r>
            <a:r>
              <a:rPr sz="1350" baseline="3086" dirty="0">
                <a:latin typeface="Calibri"/>
                <a:cs typeface="Calibri"/>
              </a:rPr>
              <a:t>(</a:t>
            </a:r>
            <a:r>
              <a:rPr sz="1350" b="1" i="1" baseline="3086" dirty="0">
                <a:latin typeface="Calibri"/>
                <a:cs typeface="Calibri"/>
              </a:rPr>
              <a:t>ω</a:t>
            </a:r>
            <a:r>
              <a:rPr sz="1350" b="1" i="1" spc="494" baseline="3086" dirty="0">
                <a:latin typeface="Calibri"/>
                <a:cs typeface="Calibri"/>
              </a:rPr>
              <a:t> </a:t>
            </a:r>
            <a:r>
              <a:rPr sz="1350" spc="120" baseline="3086" dirty="0">
                <a:latin typeface="Calibri"/>
                <a:cs typeface="Calibri"/>
              </a:rPr>
              <a:t>)</a:t>
            </a:r>
            <a:r>
              <a:rPr sz="1350" spc="75" baseline="3086" dirty="0">
                <a:latin typeface="Calibri"/>
                <a:cs typeface="Calibri"/>
              </a:rPr>
              <a:t> </a:t>
            </a:r>
            <a:r>
              <a:rPr sz="1350" spc="397" baseline="3086" dirty="0">
                <a:latin typeface="Calibri"/>
                <a:cs typeface="Calibri"/>
              </a:rPr>
              <a:t>=</a:t>
            </a:r>
            <a:r>
              <a:rPr sz="1350" spc="82" baseline="3086" dirty="0">
                <a:latin typeface="Calibri"/>
                <a:cs typeface="Calibri"/>
              </a:rPr>
              <a:t> </a:t>
            </a:r>
            <a:r>
              <a:rPr sz="900" spc="-25" dirty="0">
                <a:latin typeface="Georgia"/>
                <a:cs typeface="Georgia"/>
              </a:rPr>
              <a:t>¨</a:t>
            </a:r>
            <a:r>
              <a:rPr sz="1350" i="1" spc="-37" baseline="3086" dirty="0">
                <a:latin typeface="Verdana"/>
                <a:cs typeface="Verdana"/>
              </a:rPr>
              <a:t>H</a:t>
            </a:r>
            <a:endParaRPr sz="1350" baseline="3086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09457" y="1415280"/>
            <a:ext cx="12261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3384" algn="l"/>
                <a:tab pos="824865" algn="l"/>
                <a:tab pos="1166495" algn="l"/>
              </a:tabLst>
            </a:pPr>
            <a:r>
              <a:rPr sz="600" spc="-50" dirty="0">
                <a:latin typeface="Lucida Console"/>
                <a:cs typeface="Lucida Console"/>
              </a:rPr>
              <a:t>1</a:t>
            </a:r>
            <a:r>
              <a:rPr sz="600" dirty="0">
                <a:latin typeface="Lucida Console"/>
                <a:cs typeface="Lucida Console"/>
              </a:rPr>
              <a:t>	</a:t>
            </a:r>
            <a:r>
              <a:rPr sz="600" i="1" spc="50" dirty="0">
                <a:latin typeface="Calibri"/>
                <a:cs typeface="Calibri"/>
              </a:rPr>
              <a:t>β</a:t>
            </a:r>
            <a:r>
              <a:rPr sz="600" i="1" dirty="0">
                <a:latin typeface="Calibri"/>
                <a:cs typeface="Calibri"/>
              </a:rPr>
              <a:t>	</a:t>
            </a:r>
            <a:r>
              <a:rPr sz="600" i="1" spc="-50" dirty="0">
                <a:latin typeface="Trebuchet MS"/>
                <a:cs typeface="Trebuchet MS"/>
              </a:rPr>
              <a:t>m</a:t>
            </a:r>
            <a:r>
              <a:rPr sz="600" i="1" dirty="0">
                <a:latin typeface="Trebuchet MS"/>
                <a:cs typeface="Trebuchet MS"/>
              </a:rPr>
              <a:t>	</a:t>
            </a:r>
            <a:r>
              <a:rPr sz="600" spc="-50" dirty="0">
                <a:latin typeface="Lucida Console"/>
                <a:cs typeface="Lucida Console"/>
              </a:rPr>
              <a:t>0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4692" y="1266362"/>
            <a:ext cx="55626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600" b="1" i="1" spc="120" dirty="0">
                <a:latin typeface="Calibri"/>
                <a:cs typeface="Calibri"/>
              </a:rPr>
              <a:t>ω</a:t>
            </a:r>
            <a:r>
              <a:rPr sz="750" i="1" spc="179" baseline="16666" dirty="0">
                <a:latin typeface="Calibri"/>
                <a:cs typeface="Calibri"/>
              </a:rPr>
              <a:t>β</a:t>
            </a:r>
            <a:r>
              <a:rPr sz="750" i="1" spc="-52" baseline="16666" dirty="0">
                <a:latin typeface="Calibri"/>
                <a:cs typeface="Calibri"/>
              </a:rPr>
              <a:t> </a:t>
            </a:r>
            <a:r>
              <a:rPr sz="600" spc="-10" dirty="0">
                <a:latin typeface="Cambria"/>
                <a:cs typeface="Cambria"/>
              </a:rPr>
              <a:t>∈D</a:t>
            </a:r>
            <a:r>
              <a:rPr sz="750" i="1" spc="-15" baseline="-16666" dirty="0">
                <a:latin typeface="Verdana"/>
                <a:cs typeface="Verdana"/>
              </a:rPr>
              <a:t>H</a:t>
            </a:r>
            <a:r>
              <a:rPr sz="1350" spc="-15" baseline="-15432" dirty="0">
                <a:latin typeface="Georgia"/>
                <a:cs typeface="Georgia"/>
              </a:rPr>
              <a:t>¨</a:t>
            </a:r>
            <a:r>
              <a:rPr sz="600" spc="-10" dirty="0">
                <a:latin typeface="Cambria"/>
                <a:cs typeface="Cambria"/>
              </a:rPr>
              <a:t>⊂</a:t>
            </a:r>
            <a:r>
              <a:rPr sz="600" spc="-10" dirty="0">
                <a:latin typeface="Arial MT"/>
                <a:cs typeface="Arial MT"/>
              </a:rPr>
              <a:t>R</a:t>
            </a:r>
            <a:r>
              <a:rPr sz="750" i="1" spc="-15" baseline="16666" dirty="0">
                <a:latin typeface="Trebuchet MS"/>
                <a:cs typeface="Trebuchet MS"/>
              </a:rPr>
              <a:t>n</a:t>
            </a:r>
            <a:endParaRPr sz="750" baseline="16666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81133" y="1370309"/>
            <a:ext cx="723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Lucida Console"/>
                <a:cs typeface="Lucida Console"/>
              </a:rPr>
              <a:t>2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8013" y="1415280"/>
            <a:ext cx="787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50" dirty="0">
                <a:latin typeface="Calibri"/>
                <a:cs typeface="Calibri"/>
              </a:rPr>
              <a:t>β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64673" y="1301071"/>
            <a:ext cx="30734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8600" algn="l"/>
              </a:tabLst>
            </a:pPr>
            <a:r>
              <a:rPr sz="900" spc="5" dirty="0">
                <a:latin typeface="Georgia"/>
                <a:cs typeface="Georgia"/>
              </a:rPr>
              <a:t>¨</a:t>
            </a:r>
            <a:r>
              <a:rPr sz="900" dirty="0">
                <a:latin typeface="Georgia"/>
                <a:cs typeface="Georgia"/>
              </a:rPr>
              <a:t>	</a:t>
            </a:r>
            <a:r>
              <a:rPr sz="900" spc="-5" dirty="0">
                <a:latin typeface="Georgia"/>
                <a:cs typeface="Georgia"/>
              </a:rPr>
              <a:t>¨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16109" y="1369397"/>
            <a:ext cx="65595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0680" algn="l"/>
                <a:tab pos="577215" algn="l"/>
              </a:tabLst>
            </a:pPr>
            <a:r>
              <a:rPr sz="900" spc="5" dirty="0">
                <a:latin typeface="Georgia"/>
                <a:cs typeface="Georgia"/>
              </a:rPr>
              <a:t>¨</a:t>
            </a:r>
            <a:r>
              <a:rPr sz="900" dirty="0">
                <a:latin typeface="Georgia"/>
                <a:cs typeface="Georgia"/>
              </a:rPr>
              <a:t>	</a:t>
            </a:r>
            <a:r>
              <a:rPr sz="900" spc="-5" dirty="0">
                <a:latin typeface="Georgia"/>
                <a:cs typeface="Georgia"/>
              </a:rPr>
              <a:t>¨</a:t>
            </a:r>
            <a:r>
              <a:rPr sz="900" dirty="0">
                <a:latin typeface="Georgia"/>
                <a:cs typeface="Georgia"/>
              </a:rPr>
              <a:t>	</a:t>
            </a:r>
            <a:r>
              <a:rPr sz="900" spc="5" dirty="0">
                <a:latin typeface="Georgia"/>
                <a:cs typeface="Georgia"/>
              </a:rPr>
              <a:t>¨</a:t>
            </a:r>
            <a:endParaRPr sz="9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46245" y="1370309"/>
            <a:ext cx="723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Lucida Console"/>
                <a:cs typeface="Lucida Console"/>
              </a:rPr>
              <a:t>2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88896" y="1444683"/>
            <a:ext cx="2647950" cy="222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955"/>
              </a:lnSpc>
              <a:spcBef>
                <a:spcPts val="95"/>
              </a:spcBef>
            </a:pPr>
            <a:r>
              <a:rPr sz="1350" baseline="6172" dirty="0">
                <a:latin typeface="Calibri"/>
                <a:cs typeface="Calibri"/>
              </a:rPr>
              <a:t>(</a:t>
            </a:r>
            <a:r>
              <a:rPr sz="1350" i="1" baseline="6172" dirty="0">
                <a:latin typeface="Trebuchet MS"/>
                <a:cs typeface="Trebuchet MS"/>
              </a:rPr>
              <a:t>V</a:t>
            </a:r>
            <a:r>
              <a:rPr sz="600" dirty="0">
                <a:latin typeface="Lucida Console"/>
                <a:cs typeface="Lucida Console"/>
              </a:rPr>
              <a:t>1</a:t>
            </a:r>
            <a:r>
              <a:rPr sz="1350" i="1" baseline="6172" dirty="0">
                <a:latin typeface="Calibri"/>
                <a:cs typeface="Calibri"/>
              </a:rPr>
              <a:t>,</a:t>
            </a:r>
            <a:r>
              <a:rPr sz="1350" i="1" spc="-67" baseline="6172" dirty="0">
                <a:latin typeface="Calibri"/>
                <a:cs typeface="Calibri"/>
              </a:rPr>
              <a:t> </a:t>
            </a:r>
            <a:r>
              <a:rPr sz="1350" b="1" i="1" baseline="6172" dirty="0">
                <a:latin typeface="Calibri"/>
                <a:cs typeface="Calibri"/>
              </a:rPr>
              <a:t>ω</a:t>
            </a:r>
            <a:r>
              <a:rPr sz="1350" b="1" i="1" spc="390" baseline="6172" dirty="0">
                <a:latin typeface="Calibri"/>
                <a:cs typeface="Calibri"/>
              </a:rPr>
              <a:t> </a:t>
            </a:r>
            <a:r>
              <a:rPr sz="1350" i="1" baseline="6172" dirty="0">
                <a:latin typeface="Calibri"/>
                <a:cs typeface="Calibri"/>
              </a:rPr>
              <a:t>,</a:t>
            </a:r>
            <a:r>
              <a:rPr sz="1350" i="1" spc="-67" baseline="6172" dirty="0">
                <a:latin typeface="Calibri"/>
                <a:cs typeface="Calibri"/>
              </a:rPr>
              <a:t> </a:t>
            </a:r>
            <a:r>
              <a:rPr sz="1350" i="1" baseline="6172" dirty="0">
                <a:latin typeface="Calibri"/>
                <a:cs typeface="Calibri"/>
              </a:rPr>
              <a:t>.</a:t>
            </a:r>
            <a:r>
              <a:rPr sz="1350" i="1" spc="-75" baseline="6172" dirty="0">
                <a:latin typeface="Calibri"/>
                <a:cs typeface="Calibri"/>
              </a:rPr>
              <a:t> </a:t>
            </a:r>
            <a:r>
              <a:rPr sz="1350" i="1" baseline="6172" dirty="0">
                <a:latin typeface="Calibri"/>
                <a:cs typeface="Calibri"/>
              </a:rPr>
              <a:t>.</a:t>
            </a:r>
            <a:r>
              <a:rPr sz="1350" i="1" spc="-67" baseline="6172" dirty="0">
                <a:latin typeface="Calibri"/>
                <a:cs typeface="Calibri"/>
              </a:rPr>
              <a:t> </a:t>
            </a:r>
            <a:r>
              <a:rPr sz="1350" i="1" baseline="6172" dirty="0">
                <a:latin typeface="Calibri"/>
                <a:cs typeface="Calibri"/>
              </a:rPr>
              <a:t>.</a:t>
            </a:r>
            <a:r>
              <a:rPr sz="1350" i="1" spc="-67" baseline="6172" dirty="0">
                <a:latin typeface="Calibri"/>
                <a:cs typeface="Calibri"/>
              </a:rPr>
              <a:t> </a:t>
            </a:r>
            <a:r>
              <a:rPr sz="1350" i="1" baseline="6172" dirty="0">
                <a:latin typeface="Calibri"/>
                <a:cs typeface="Calibri"/>
              </a:rPr>
              <a:t>,</a:t>
            </a:r>
            <a:r>
              <a:rPr sz="1350" i="1" spc="-67" baseline="6172" dirty="0">
                <a:latin typeface="Calibri"/>
                <a:cs typeface="Calibri"/>
              </a:rPr>
              <a:t> </a:t>
            </a:r>
            <a:r>
              <a:rPr sz="1350" b="1" i="1" baseline="6172" dirty="0">
                <a:latin typeface="Calibri"/>
                <a:cs typeface="Calibri"/>
              </a:rPr>
              <a:t>ω</a:t>
            </a:r>
            <a:r>
              <a:rPr sz="1350" b="1" i="1" spc="525" baseline="6172" dirty="0">
                <a:latin typeface="Calibri"/>
                <a:cs typeface="Calibri"/>
              </a:rPr>
              <a:t> </a:t>
            </a:r>
            <a:r>
              <a:rPr sz="1350" i="1" baseline="6172" dirty="0">
                <a:latin typeface="Calibri"/>
                <a:cs typeface="Calibri"/>
              </a:rPr>
              <a:t>,</a:t>
            </a:r>
            <a:r>
              <a:rPr sz="1350" i="1" spc="-75" baseline="6172" dirty="0">
                <a:latin typeface="Calibri"/>
                <a:cs typeface="Calibri"/>
              </a:rPr>
              <a:t> </a:t>
            </a:r>
            <a:r>
              <a:rPr sz="1350" i="1" baseline="6172" dirty="0">
                <a:latin typeface="Calibri"/>
                <a:cs typeface="Calibri"/>
              </a:rPr>
              <a:t>.</a:t>
            </a:r>
            <a:r>
              <a:rPr sz="1350" i="1" spc="-75" baseline="6172" dirty="0">
                <a:latin typeface="Calibri"/>
                <a:cs typeface="Calibri"/>
              </a:rPr>
              <a:t> </a:t>
            </a:r>
            <a:r>
              <a:rPr sz="1350" i="1" baseline="6172" dirty="0">
                <a:latin typeface="Calibri"/>
                <a:cs typeface="Calibri"/>
              </a:rPr>
              <a:t>.</a:t>
            </a:r>
            <a:r>
              <a:rPr sz="1350" i="1" spc="-67" baseline="6172" dirty="0">
                <a:latin typeface="Calibri"/>
                <a:cs typeface="Calibri"/>
              </a:rPr>
              <a:t> </a:t>
            </a:r>
            <a:r>
              <a:rPr sz="1350" i="1" baseline="6172" dirty="0">
                <a:latin typeface="Calibri"/>
                <a:cs typeface="Calibri"/>
              </a:rPr>
              <a:t>.</a:t>
            </a:r>
            <a:r>
              <a:rPr sz="1350" i="1" spc="-67" baseline="6172" dirty="0">
                <a:latin typeface="Calibri"/>
                <a:cs typeface="Calibri"/>
              </a:rPr>
              <a:t> </a:t>
            </a:r>
            <a:r>
              <a:rPr sz="1350" i="1" baseline="6172" dirty="0">
                <a:latin typeface="Calibri"/>
                <a:cs typeface="Calibri"/>
              </a:rPr>
              <a:t>,</a:t>
            </a:r>
            <a:r>
              <a:rPr sz="1350" i="1" spc="-60" baseline="6172" dirty="0">
                <a:latin typeface="Calibri"/>
                <a:cs typeface="Calibri"/>
              </a:rPr>
              <a:t> </a:t>
            </a:r>
            <a:r>
              <a:rPr sz="1350" b="1" i="1" baseline="6172" dirty="0">
                <a:latin typeface="Calibri"/>
                <a:cs typeface="Calibri"/>
              </a:rPr>
              <a:t>ω</a:t>
            </a:r>
            <a:r>
              <a:rPr sz="1350" b="1" i="1" spc="525" baseline="6172" dirty="0">
                <a:latin typeface="Calibri"/>
                <a:cs typeface="Calibri"/>
              </a:rPr>
              <a:t> </a:t>
            </a:r>
            <a:r>
              <a:rPr sz="1350" spc="120" baseline="6172" dirty="0">
                <a:latin typeface="Calibri"/>
                <a:cs typeface="Calibri"/>
              </a:rPr>
              <a:t>)</a:t>
            </a:r>
            <a:r>
              <a:rPr sz="1350" spc="15" baseline="6172" dirty="0">
                <a:latin typeface="Calibri"/>
                <a:cs typeface="Calibri"/>
              </a:rPr>
              <a:t> </a:t>
            </a:r>
            <a:r>
              <a:rPr sz="1350" spc="322" baseline="6172" dirty="0">
                <a:latin typeface="Cambria"/>
                <a:cs typeface="Cambria"/>
              </a:rPr>
              <a:t>−</a:t>
            </a:r>
            <a:r>
              <a:rPr sz="1350" spc="22" baseline="6172" dirty="0">
                <a:latin typeface="Cambria"/>
                <a:cs typeface="Cambria"/>
              </a:rPr>
              <a:t> </a:t>
            </a:r>
            <a:r>
              <a:rPr sz="1350" b="1" i="1" spc="-600" baseline="6172" dirty="0">
                <a:latin typeface="Calibri"/>
                <a:cs typeface="Calibri"/>
              </a:rPr>
              <a:t>ω</a:t>
            </a:r>
            <a:r>
              <a:rPr sz="1350" spc="209" baseline="6172" dirty="0">
                <a:latin typeface="Calibri"/>
                <a:cs typeface="Calibri"/>
              </a:rPr>
              <a:t>¯</a:t>
            </a:r>
            <a:r>
              <a:rPr sz="1350" spc="517" baseline="6172" dirty="0">
                <a:latin typeface="Calibri"/>
                <a:cs typeface="Calibri"/>
              </a:rPr>
              <a:t> </a:t>
            </a:r>
            <a:r>
              <a:rPr sz="1350" spc="82" baseline="3086" dirty="0">
                <a:latin typeface="Georgia"/>
                <a:cs typeface="Georgia"/>
              </a:rPr>
              <a:t>¨</a:t>
            </a:r>
            <a:r>
              <a:rPr sz="1350" spc="630" baseline="3086" dirty="0">
                <a:latin typeface="Georgia"/>
                <a:cs typeface="Georgia"/>
              </a:rPr>
              <a:t> </a:t>
            </a:r>
            <a:r>
              <a:rPr sz="1350" spc="397" baseline="6172" dirty="0">
                <a:latin typeface="Calibri"/>
                <a:cs typeface="Calibri"/>
              </a:rPr>
              <a:t>+</a:t>
            </a:r>
            <a:r>
              <a:rPr sz="1350" spc="15" baseline="6172" dirty="0">
                <a:latin typeface="Calibri"/>
                <a:cs typeface="Calibri"/>
              </a:rPr>
              <a:t> </a:t>
            </a:r>
            <a:r>
              <a:rPr sz="1350" i="1" spc="179" baseline="6172" dirty="0">
                <a:latin typeface="Calibri"/>
                <a:cs typeface="Calibri"/>
              </a:rPr>
              <a:t>λ</a:t>
            </a:r>
            <a:r>
              <a:rPr sz="1350" i="1" spc="-67" baseline="6172" dirty="0">
                <a:latin typeface="Calibri"/>
                <a:cs typeface="Calibri"/>
              </a:rPr>
              <a:t> </a:t>
            </a:r>
            <a:r>
              <a:rPr sz="1350" baseline="3086" dirty="0">
                <a:latin typeface="Georgia"/>
                <a:cs typeface="Georgia"/>
              </a:rPr>
              <a:t>¨</a:t>
            </a:r>
            <a:r>
              <a:rPr sz="1350" b="1" i="1" baseline="6172" dirty="0">
                <a:latin typeface="Calibri"/>
                <a:cs typeface="Calibri"/>
              </a:rPr>
              <a:t>ω</a:t>
            </a:r>
            <a:r>
              <a:rPr sz="1350" b="1" i="1" spc="517" baseline="6172" dirty="0">
                <a:latin typeface="Calibri"/>
                <a:cs typeface="Calibri"/>
              </a:rPr>
              <a:t> </a:t>
            </a:r>
            <a:r>
              <a:rPr sz="1350" spc="82" baseline="3086" dirty="0">
                <a:latin typeface="Georgia"/>
                <a:cs typeface="Georgia"/>
              </a:rPr>
              <a:t>¨</a:t>
            </a:r>
            <a:r>
              <a:rPr sz="1350" spc="555" baseline="3086" dirty="0">
                <a:latin typeface="Georgia"/>
                <a:cs typeface="Georgia"/>
              </a:rPr>
              <a:t> </a:t>
            </a:r>
            <a:r>
              <a:rPr sz="1350" i="1" baseline="6172" dirty="0">
                <a:latin typeface="Calibri"/>
                <a:cs typeface="Calibri"/>
              </a:rPr>
              <a:t>,</a:t>
            </a:r>
            <a:r>
              <a:rPr sz="1350" i="1" spc="-75" baseline="6172" dirty="0">
                <a:latin typeface="Calibri"/>
                <a:cs typeface="Calibri"/>
              </a:rPr>
              <a:t> </a:t>
            </a:r>
            <a:r>
              <a:rPr sz="1350" i="1" spc="179" baseline="6172" dirty="0">
                <a:latin typeface="Calibri"/>
                <a:cs typeface="Calibri"/>
              </a:rPr>
              <a:t>λ</a:t>
            </a:r>
            <a:r>
              <a:rPr sz="1350" i="1" spc="89" baseline="6172" dirty="0">
                <a:latin typeface="Calibri"/>
                <a:cs typeface="Calibri"/>
              </a:rPr>
              <a:t> </a:t>
            </a:r>
            <a:r>
              <a:rPr sz="1350" i="1" spc="397" baseline="6172" dirty="0">
                <a:latin typeface="Calibri"/>
                <a:cs typeface="Calibri"/>
              </a:rPr>
              <a:t>&gt;</a:t>
            </a:r>
            <a:r>
              <a:rPr sz="1350" i="1" spc="97" baseline="6172" dirty="0">
                <a:latin typeface="Calibri"/>
                <a:cs typeface="Calibri"/>
              </a:rPr>
              <a:t> </a:t>
            </a:r>
            <a:r>
              <a:rPr sz="1350" spc="-37" baseline="6172" dirty="0">
                <a:latin typeface="Calibri"/>
                <a:cs typeface="Calibri"/>
              </a:rPr>
              <a:t>0</a:t>
            </a:r>
            <a:r>
              <a:rPr sz="1350" i="1" spc="-37" baseline="6172" dirty="0">
                <a:latin typeface="Calibri"/>
                <a:cs typeface="Calibri"/>
              </a:rPr>
              <a:t>,</a:t>
            </a:r>
            <a:endParaRPr sz="1350" baseline="6172">
              <a:latin typeface="Calibri"/>
              <a:cs typeface="Calibri"/>
            </a:endParaRPr>
          </a:p>
          <a:p>
            <a:pPr marL="1604645">
              <a:lnSpc>
                <a:spcPts val="595"/>
              </a:lnSpc>
              <a:tabLst>
                <a:tab pos="2169795" algn="l"/>
              </a:tabLst>
            </a:pPr>
            <a:r>
              <a:rPr sz="600" spc="-50" dirty="0">
                <a:latin typeface="Lucida Console"/>
                <a:cs typeface="Lucida Console"/>
              </a:rPr>
              <a:t>2</a:t>
            </a:r>
            <a:r>
              <a:rPr sz="600" dirty="0">
                <a:latin typeface="Lucida Console"/>
                <a:cs typeface="Lucida Console"/>
              </a:rPr>
              <a:t>	</a:t>
            </a:r>
            <a:r>
              <a:rPr sz="600" spc="-50" dirty="0">
                <a:latin typeface="Lucida Console"/>
                <a:cs typeface="Lucida Console"/>
              </a:rPr>
              <a:t>2</a:t>
            </a:r>
            <a:endParaRPr sz="600">
              <a:latin typeface="Lucida Console"/>
              <a:cs typeface="Lucida Consol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5650" y="1689386"/>
            <a:ext cx="4587875" cy="2882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marR="30480">
              <a:lnSpc>
                <a:spcPts val="990"/>
              </a:lnSpc>
              <a:spcBef>
                <a:spcPts val="204"/>
              </a:spcBef>
            </a:pPr>
            <a:r>
              <a:rPr sz="1350" spc="-120" baseline="6172" dirty="0">
                <a:latin typeface="Trebuchet MS"/>
                <a:cs typeface="Trebuchet MS"/>
              </a:rPr>
              <a:t>где</a:t>
            </a:r>
            <a:r>
              <a:rPr sz="1350" spc="-22" baseline="6172" dirty="0">
                <a:latin typeface="Trebuchet MS"/>
                <a:cs typeface="Trebuchet MS"/>
              </a:rPr>
              <a:t> </a:t>
            </a:r>
            <a:r>
              <a:rPr sz="1350" baseline="6172" dirty="0">
                <a:latin typeface="Cambria"/>
                <a:cs typeface="Cambria"/>
              </a:rPr>
              <a:t>D</a:t>
            </a:r>
            <a:r>
              <a:rPr sz="600" i="1" dirty="0">
                <a:latin typeface="Verdana"/>
                <a:cs typeface="Verdana"/>
              </a:rPr>
              <a:t>H</a:t>
            </a:r>
            <a:r>
              <a:rPr sz="600" i="1" spc="110" dirty="0">
                <a:latin typeface="Verdana"/>
                <a:cs typeface="Verdana"/>
              </a:rPr>
              <a:t> </a:t>
            </a:r>
            <a:r>
              <a:rPr sz="1350" spc="135" baseline="6172" dirty="0">
                <a:latin typeface="Trebuchet MS"/>
                <a:cs typeface="Trebuchet MS"/>
              </a:rPr>
              <a:t>–</a:t>
            </a:r>
            <a:r>
              <a:rPr sz="1350" spc="-22" baseline="6172" dirty="0">
                <a:latin typeface="Trebuchet MS"/>
                <a:cs typeface="Trebuchet MS"/>
              </a:rPr>
              <a:t> </a:t>
            </a:r>
            <a:r>
              <a:rPr sz="1350" spc="-82" baseline="6172" dirty="0">
                <a:latin typeface="Trebuchet MS"/>
                <a:cs typeface="Trebuchet MS"/>
              </a:rPr>
              <a:t>область</a:t>
            </a:r>
            <a:r>
              <a:rPr sz="1350" spc="-15" baseline="6172" dirty="0">
                <a:latin typeface="Trebuchet MS"/>
                <a:cs typeface="Trebuchet MS"/>
              </a:rPr>
              <a:t> </a:t>
            </a:r>
            <a:r>
              <a:rPr sz="1350" spc="-82" baseline="6172" dirty="0">
                <a:latin typeface="Trebuchet MS"/>
                <a:cs typeface="Trebuchet MS"/>
              </a:rPr>
              <a:t>определения</a:t>
            </a:r>
            <a:r>
              <a:rPr sz="1350" spc="-15" baseline="6172" dirty="0">
                <a:latin typeface="Trebuchet MS"/>
                <a:cs typeface="Trebuchet MS"/>
              </a:rPr>
              <a:t> </a:t>
            </a:r>
            <a:r>
              <a:rPr sz="1350" i="1" spc="-135" baseline="6172" dirty="0">
                <a:latin typeface="Verdana"/>
                <a:cs typeface="Verdana"/>
              </a:rPr>
              <a:t>H</a:t>
            </a:r>
            <a:r>
              <a:rPr sz="1350" spc="-135" baseline="6172" dirty="0">
                <a:latin typeface="Trebuchet MS"/>
                <a:cs typeface="Trebuchet MS"/>
              </a:rPr>
              <a:t>;</a:t>
            </a:r>
            <a:r>
              <a:rPr sz="1350" spc="-22" baseline="6172" dirty="0">
                <a:latin typeface="Trebuchet MS"/>
                <a:cs typeface="Trebuchet MS"/>
              </a:rPr>
              <a:t> </a:t>
            </a:r>
            <a:r>
              <a:rPr sz="1350" i="1" spc="104" baseline="6172" dirty="0">
                <a:latin typeface="Trebuchet MS"/>
                <a:cs typeface="Trebuchet MS"/>
              </a:rPr>
              <a:t>M</a:t>
            </a:r>
            <a:r>
              <a:rPr sz="900" i="1" spc="104" baseline="46296" dirty="0">
                <a:latin typeface="Calibri"/>
                <a:cs typeface="Calibri"/>
              </a:rPr>
              <a:t>λ</a:t>
            </a:r>
            <a:r>
              <a:rPr sz="1350" spc="104" baseline="6172" dirty="0">
                <a:latin typeface="Calibri"/>
                <a:cs typeface="Calibri"/>
              </a:rPr>
              <a:t>(</a:t>
            </a:r>
            <a:r>
              <a:rPr sz="1350" b="1" i="1" spc="104" baseline="6172" dirty="0">
                <a:latin typeface="Calibri"/>
                <a:cs typeface="Calibri"/>
              </a:rPr>
              <a:t>ω</a:t>
            </a:r>
            <a:r>
              <a:rPr sz="900" i="1" spc="104" baseline="46296" dirty="0">
                <a:latin typeface="Calibri"/>
                <a:cs typeface="Calibri"/>
              </a:rPr>
              <a:t>β</a:t>
            </a:r>
            <a:r>
              <a:rPr sz="900" i="1" spc="-67" baseline="46296" dirty="0">
                <a:latin typeface="Calibri"/>
                <a:cs typeface="Calibri"/>
              </a:rPr>
              <a:t> </a:t>
            </a:r>
            <a:r>
              <a:rPr sz="1350" spc="120" baseline="6172" dirty="0">
                <a:latin typeface="Calibri"/>
                <a:cs typeface="Calibri"/>
              </a:rPr>
              <a:t>)</a:t>
            </a:r>
            <a:r>
              <a:rPr sz="1350" spc="89" baseline="6172" dirty="0">
                <a:latin typeface="Calibri"/>
                <a:cs typeface="Calibri"/>
              </a:rPr>
              <a:t> </a:t>
            </a:r>
            <a:r>
              <a:rPr sz="1350" spc="135" baseline="6172" dirty="0">
                <a:latin typeface="Trebuchet MS"/>
                <a:cs typeface="Trebuchet MS"/>
              </a:rPr>
              <a:t>–</a:t>
            </a:r>
            <a:r>
              <a:rPr sz="1350" spc="-22" baseline="6172" dirty="0">
                <a:latin typeface="Trebuchet MS"/>
                <a:cs typeface="Trebuchet MS"/>
              </a:rPr>
              <a:t> </a:t>
            </a:r>
            <a:r>
              <a:rPr sz="1350" spc="-82" baseline="6172" dirty="0">
                <a:latin typeface="Trebuchet MS"/>
                <a:cs typeface="Trebuchet MS"/>
              </a:rPr>
              <a:t>стабилизирующий</a:t>
            </a:r>
            <a:r>
              <a:rPr sz="1350" spc="-15" baseline="6172" dirty="0">
                <a:latin typeface="Trebuchet MS"/>
                <a:cs typeface="Trebuchet MS"/>
              </a:rPr>
              <a:t> </a:t>
            </a:r>
            <a:r>
              <a:rPr sz="1350" spc="-75" baseline="6172" dirty="0">
                <a:latin typeface="Trebuchet MS"/>
                <a:cs typeface="Trebuchet MS"/>
              </a:rPr>
              <a:t>функционал</a:t>
            </a:r>
            <a:r>
              <a:rPr sz="1350" spc="-15" baseline="6172" dirty="0">
                <a:latin typeface="Trebuchet MS"/>
                <a:cs typeface="Trebuchet MS"/>
              </a:rPr>
              <a:t> </a:t>
            </a:r>
            <a:r>
              <a:rPr sz="1350" spc="-165" baseline="6172" dirty="0">
                <a:latin typeface="Trebuchet MS"/>
                <a:cs typeface="Trebuchet MS"/>
              </a:rPr>
              <a:t>А.Н.</a:t>
            </a:r>
            <a:r>
              <a:rPr sz="1350" spc="-22" baseline="6172" dirty="0">
                <a:latin typeface="Trebuchet MS"/>
                <a:cs typeface="Trebuchet MS"/>
              </a:rPr>
              <a:t> </a:t>
            </a:r>
            <a:r>
              <a:rPr sz="1350" spc="-112" baseline="6172" dirty="0">
                <a:latin typeface="Trebuchet MS"/>
                <a:cs typeface="Trebuchet MS"/>
              </a:rPr>
              <a:t>Тихонова;</a:t>
            </a:r>
            <a:r>
              <a:rPr sz="1350" spc="-15" baseline="6172" dirty="0">
                <a:latin typeface="Trebuchet MS"/>
                <a:cs typeface="Trebuchet MS"/>
              </a:rPr>
              <a:t> </a:t>
            </a:r>
            <a:r>
              <a:rPr sz="1350" i="1" spc="179" baseline="6172" dirty="0">
                <a:latin typeface="Calibri"/>
                <a:cs typeface="Calibri"/>
              </a:rPr>
              <a:t>λ</a:t>
            </a:r>
            <a:r>
              <a:rPr sz="1350" i="1" spc="89" baseline="6172" dirty="0">
                <a:latin typeface="Calibri"/>
                <a:cs typeface="Calibri"/>
              </a:rPr>
              <a:t> </a:t>
            </a:r>
            <a:r>
              <a:rPr sz="1350" spc="60" baseline="6172" dirty="0">
                <a:latin typeface="Trebuchet MS"/>
                <a:cs typeface="Trebuchet MS"/>
              </a:rPr>
              <a:t>– </a:t>
            </a:r>
            <a:r>
              <a:rPr sz="900" spc="-55" dirty="0">
                <a:latin typeface="Trebuchet MS"/>
                <a:cs typeface="Trebuchet MS"/>
              </a:rPr>
              <a:t>параметр</a:t>
            </a:r>
            <a:r>
              <a:rPr sz="900" spc="-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регуляризации.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600324" y="1983427"/>
            <a:ext cx="2538095" cy="984885"/>
            <a:chOff x="1600324" y="1983427"/>
            <a:chExt cx="2538095" cy="984885"/>
          </a:xfrm>
        </p:grpSpPr>
        <p:sp>
          <p:nvSpPr>
            <p:cNvPr id="26" name="object 26"/>
            <p:cNvSpPr/>
            <p:nvPr/>
          </p:nvSpPr>
          <p:spPr>
            <a:xfrm>
              <a:off x="1600324" y="1983427"/>
              <a:ext cx="2538095" cy="984885"/>
            </a:xfrm>
            <a:custGeom>
              <a:avLst/>
              <a:gdLst/>
              <a:ahLst/>
              <a:cxnLst/>
              <a:rect l="l" t="t" r="r" b="b"/>
              <a:pathLst>
                <a:path w="2538095" h="984885">
                  <a:moveTo>
                    <a:pt x="2538046" y="984508"/>
                  </a:moveTo>
                  <a:lnTo>
                    <a:pt x="0" y="984508"/>
                  </a:lnTo>
                  <a:lnTo>
                    <a:pt x="0" y="0"/>
                  </a:lnTo>
                  <a:lnTo>
                    <a:pt x="2538046" y="0"/>
                  </a:lnTo>
                  <a:lnTo>
                    <a:pt x="2538046" y="984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2273" y="1998405"/>
              <a:ext cx="1050193" cy="95993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7832" y="1985690"/>
              <a:ext cx="1384417" cy="972646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836572" y="3027237"/>
            <a:ext cx="22860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70" dirty="0">
                <a:latin typeface="Trebuchet MS"/>
                <a:cs typeface="Trebuchet MS"/>
              </a:rPr>
              <a:t>Рис.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-100" dirty="0">
                <a:latin typeface="Trebuchet MS"/>
                <a:cs typeface="Trebuchet MS"/>
              </a:rPr>
              <a:t>2.</a:t>
            </a:r>
            <a:r>
              <a:rPr sz="700" dirty="0">
                <a:latin typeface="Trebuchet MS"/>
                <a:cs typeface="Trebuchet MS"/>
              </a:rPr>
              <a:t> </a:t>
            </a:r>
            <a:r>
              <a:rPr sz="700" spc="-50" dirty="0">
                <a:latin typeface="Trebuchet MS"/>
                <a:cs typeface="Trebuchet MS"/>
              </a:rPr>
              <a:t>Определение</a:t>
            </a:r>
            <a:r>
              <a:rPr sz="700" dirty="0">
                <a:latin typeface="Trebuchet MS"/>
                <a:cs typeface="Trebuchet MS"/>
              </a:rPr>
              <a:t> </a:t>
            </a:r>
            <a:r>
              <a:rPr sz="700" spc="-50" dirty="0">
                <a:latin typeface="Trebuchet MS"/>
                <a:cs typeface="Trebuchet MS"/>
              </a:rPr>
              <a:t>характеристик</a:t>
            </a:r>
            <a:r>
              <a:rPr sz="700" dirty="0">
                <a:latin typeface="Trebuchet MS"/>
                <a:cs typeface="Trebuchet MS"/>
              </a:rPr>
              <a:t> </a:t>
            </a:r>
            <a:r>
              <a:rPr sz="700" spc="-40" dirty="0">
                <a:latin typeface="Trebuchet MS"/>
                <a:cs typeface="Trebuchet MS"/>
              </a:rPr>
              <a:t>компонента</a:t>
            </a:r>
            <a:r>
              <a:rPr sz="700" dirty="0">
                <a:latin typeface="Trebuchet MS"/>
                <a:cs typeface="Trebuchet MS"/>
              </a:rPr>
              <a:t> </a:t>
            </a:r>
            <a:r>
              <a:rPr sz="700" spc="-65" dirty="0">
                <a:latin typeface="Trebuchet MS"/>
                <a:cs typeface="Trebuchet MS"/>
              </a:rPr>
              <a:t>с</a:t>
            </a:r>
            <a:r>
              <a:rPr sz="700" spc="-5" dirty="0">
                <a:latin typeface="Trebuchet MS"/>
                <a:cs typeface="Trebuchet MS"/>
              </a:rPr>
              <a:t> </a:t>
            </a:r>
            <a:r>
              <a:rPr sz="700" spc="-40" dirty="0">
                <a:latin typeface="Trebuchet MS"/>
                <a:cs typeface="Trebuchet MS"/>
              </a:rPr>
              <a:t>номером</a:t>
            </a:r>
            <a:r>
              <a:rPr sz="700" dirty="0">
                <a:latin typeface="Trebuchet MS"/>
                <a:cs typeface="Trebuchet MS"/>
              </a:rPr>
              <a:t> </a:t>
            </a:r>
            <a:r>
              <a:rPr sz="700" i="1" spc="25" dirty="0">
                <a:latin typeface="Calibri"/>
                <a:cs typeface="Calibri"/>
              </a:rPr>
              <a:t>β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72392" y="2795236"/>
            <a:ext cx="1993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9 /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16</a:t>
            </a:r>
            <a:endParaRPr sz="6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1391920" cy="325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70" dirty="0"/>
              <a:t>Вычислительный</a:t>
            </a:r>
            <a:r>
              <a:rPr spc="20" dirty="0"/>
              <a:t> </a:t>
            </a:r>
            <a:r>
              <a:rPr spc="-70" dirty="0"/>
              <a:t>метод</a:t>
            </a:r>
          </a:p>
          <a:p>
            <a:pPr marL="154305">
              <a:lnSpc>
                <a:spcPts val="1065"/>
              </a:lnSpc>
            </a:pPr>
            <a:r>
              <a:rPr sz="900" spc="-10" dirty="0"/>
              <a:t>Описание</a:t>
            </a:r>
            <a:endParaRPr sz="90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7073" y="1069394"/>
            <a:ext cx="4955540" cy="11855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86690" indent="-115570">
              <a:lnSpc>
                <a:spcPct val="100000"/>
              </a:lnSpc>
              <a:spcBef>
                <a:spcPts val="409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Вёрстку</a:t>
            </a:r>
            <a:r>
              <a:rPr sz="900" i="1" spc="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следует</a:t>
            </a:r>
            <a:r>
              <a:rPr sz="900" i="1" spc="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осуществлять</a:t>
            </a:r>
            <a:r>
              <a:rPr sz="900" i="1" spc="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аналогично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математической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постановке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задачи.</a:t>
            </a:r>
            <a:endParaRPr sz="900">
              <a:latin typeface="Trebuchet MS"/>
              <a:cs typeface="Trebuchet MS"/>
            </a:endParaRPr>
          </a:p>
          <a:p>
            <a:pPr marL="186055" marR="340360" indent="-115570">
              <a:lnSpc>
                <a:spcPct val="101000"/>
              </a:lnSpc>
              <a:spcBef>
                <a:spcPts val="300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Метод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следует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описывать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с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использованием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математически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строгих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формулировок,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не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допускающих</a:t>
            </a:r>
            <a:r>
              <a:rPr sz="900" i="1" spc="4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неоднозначности</a:t>
            </a:r>
            <a:r>
              <a:rPr sz="900" i="1" spc="5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прочтения.</a:t>
            </a:r>
            <a:endParaRPr sz="900">
              <a:latin typeface="Trebuchet MS"/>
              <a:cs typeface="Trebuchet MS"/>
            </a:endParaRPr>
          </a:p>
          <a:p>
            <a:pPr marL="186055" marR="5080" indent="-115570">
              <a:lnSpc>
                <a:spcPct val="101000"/>
              </a:lnSpc>
              <a:spcBef>
                <a:spcPts val="295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Например,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если</a:t>
            </a:r>
            <a:r>
              <a:rPr sz="900" i="1" spc="-1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метод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предполагает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итерационную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процедуру,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то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должно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5" dirty="0">
                <a:solidFill>
                  <a:srgbClr val="7F7F7F"/>
                </a:solidFill>
                <a:latin typeface="Trebuchet MS"/>
                <a:cs typeface="Trebuchet MS"/>
              </a:rPr>
              <a:t>быть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представлено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соответствующее</a:t>
            </a:r>
            <a:r>
              <a:rPr sz="900" i="1" spc="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рекуррентное</a:t>
            </a:r>
            <a:r>
              <a:rPr sz="900" i="1" spc="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математическое</a:t>
            </a:r>
            <a:r>
              <a:rPr sz="900" i="1" spc="2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выражение.</a:t>
            </a:r>
            <a:endParaRPr sz="900">
              <a:latin typeface="Trebuchet MS"/>
              <a:cs typeface="Trebuchet MS"/>
            </a:endParaRPr>
          </a:p>
          <a:p>
            <a:pPr marL="186690" indent="-115570">
              <a:lnSpc>
                <a:spcPct val="100000"/>
              </a:lnSpc>
              <a:spcBef>
                <a:spcPts val="310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Реализацию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метода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описывают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5" dirty="0">
                <a:solidFill>
                  <a:srgbClr val="7F7F7F"/>
                </a:solidFill>
                <a:latin typeface="Trebuchet MS"/>
                <a:cs typeface="Trebuchet MS"/>
              </a:rPr>
              <a:t>в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форме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алгоритма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с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применением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блок-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схем.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165" dirty="0">
                <a:solidFill>
                  <a:srgbClr val="006CDC"/>
                </a:solidFill>
                <a:latin typeface="Cambria"/>
                <a:cs typeface="Cambria"/>
              </a:rPr>
              <a:t>→</a:t>
            </a:r>
            <a:r>
              <a:rPr sz="900" spc="310" dirty="0">
                <a:solidFill>
                  <a:srgbClr val="006CDC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latin typeface="Trebuchet MS"/>
                <a:cs typeface="Trebuchet MS"/>
              </a:rPr>
              <a:t>Рекомендуемый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85" dirty="0">
                <a:latin typeface="Trebuchet MS"/>
                <a:cs typeface="Trebuchet MS"/>
              </a:rPr>
              <a:t>объём: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90" dirty="0">
                <a:latin typeface="Trebuchet MS"/>
                <a:cs typeface="Trebuchet MS"/>
              </a:rPr>
              <a:t>2-</a:t>
            </a:r>
            <a:r>
              <a:rPr sz="900" spc="-95" dirty="0">
                <a:latin typeface="Trebuchet MS"/>
                <a:cs typeface="Trebuchet MS"/>
              </a:rPr>
              <a:t>3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cлайда.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8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935990" cy="3257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sz="900" spc="-10" dirty="0"/>
              <a:t>Описание</a:t>
            </a:r>
            <a:endParaRPr sz="90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7073" y="1139993"/>
            <a:ext cx="4946650" cy="100901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86690" indent="-115570">
              <a:lnSpc>
                <a:spcPct val="100000"/>
              </a:lnSpc>
              <a:spcBef>
                <a:spcPts val="409"/>
              </a:spcBef>
              <a:buClr>
                <a:srgbClr val="006CDC"/>
              </a:buClr>
              <a:buFont typeface="Cambria"/>
              <a:buChar char="•"/>
              <a:tabLst>
                <a:tab pos="186690" algn="l"/>
              </a:tabLst>
            </a:pP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Ключевые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5" dirty="0">
                <a:solidFill>
                  <a:srgbClr val="7F7F7F"/>
                </a:solidFill>
                <a:latin typeface="Trebuchet MS"/>
                <a:cs typeface="Trebuchet MS"/>
              </a:rPr>
              <a:t>элементы,</a:t>
            </a:r>
            <a:r>
              <a:rPr sz="900" i="1" spc="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составные</a:t>
            </a:r>
            <a:r>
              <a:rPr sz="900" i="1" spc="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части</a:t>
            </a:r>
            <a:r>
              <a:rPr sz="900" i="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разрабатываемого</a:t>
            </a:r>
            <a:r>
              <a:rPr sz="900" i="1" spc="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25" dirty="0">
                <a:solidFill>
                  <a:srgbClr val="7F7F7F"/>
                </a:solidFill>
                <a:latin typeface="Trebuchet MS"/>
                <a:cs typeface="Trebuchet MS"/>
              </a:rPr>
              <a:t>ПО.</a:t>
            </a:r>
            <a:endParaRPr sz="900">
              <a:latin typeface="Trebuchet MS"/>
              <a:cs typeface="Trebuchet MS"/>
            </a:endParaRPr>
          </a:p>
          <a:p>
            <a:pPr marL="186055" marR="5080" indent="-115570">
              <a:lnSpc>
                <a:spcPct val="101000"/>
              </a:lnSpc>
              <a:spcBef>
                <a:spcPts val="300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Представляются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100" dirty="0">
                <a:solidFill>
                  <a:srgbClr val="7F7F7F"/>
                </a:solidFill>
                <a:latin typeface="Trebuchet MS"/>
                <a:cs typeface="Trebuchet MS"/>
              </a:rPr>
              <a:t>схемы,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описывающие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ПО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35" dirty="0">
                <a:solidFill>
                  <a:srgbClr val="7F7F7F"/>
                </a:solidFill>
                <a:latin typeface="Trebuchet MS"/>
                <a:cs typeface="Trebuchet MS"/>
              </a:rPr>
              <a:t>на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различных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уровнях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5" dirty="0">
                <a:solidFill>
                  <a:srgbClr val="7F7F7F"/>
                </a:solidFill>
                <a:latin typeface="Trebuchet MS"/>
                <a:cs typeface="Trebuchet MS"/>
              </a:rPr>
              <a:t>абстракции:</a:t>
            </a:r>
            <a:r>
              <a:rPr sz="900" i="1" spc="-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иерархии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0" dirty="0">
                <a:solidFill>
                  <a:srgbClr val="7F7F7F"/>
                </a:solidFill>
                <a:latin typeface="Trebuchet MS"/>
                <a:cs typeface="Trebuchet MS"/>
              </a:rPr>
              <a:t>классов,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UML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85" dirty="0">
                <a:solidFill>
                  <a:srgbClr val="7F7F7F"/>
                </a:solidFill>
                <a:latin typeface="Trebuchet MS"/>
                <a:cs typeface="Trebuchet MS"/>
              </a:rPr>
              <a:t>диаграммы,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60" dirty="0">
                <a:solidFill>
                  <a:srgbClr val="7F7F7F"/>
                </a:solidFill>
                <a:latin typeface="Trebuchet MS"/>
                <a:cs typeface="Trebuchet MS"/>
              </a:rPr>
              <a:t>и</a:t>
            </a:r>
            <a:r>
              <a:rPr sz="900" i="1" spc="-3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20" dirty="0">
                <a:solidFill>
                  <a:srgbClr val="7F7F7F"/>
                </a:solidFill>
                <a:latin typeface="Trebuchet MS"/>
                <a:cs typeface="Trebuchet MS"/>
              </a:rPr>
              <a:t>т.п.</a:t>
            </a:r>
            <a:endParaRPr sz="900">
              <a:latin typeface="Trebuchet MS"/>
              <a:cs typeface="Trebuchet MS"/>
            </a:endParaRPr>
          </a:p>
          <a:p>
            <a:pPr marL="186055" marR="147320" indent="-115570">
              <a:lnSpc>
                <a:spcPct val="101000"/>
              </a:lnSpc>
              <a:spcBef>
                <a:spcPts val="295"/>
              </a:spcBef>
              <a:buClr>
                <a:srgbClr val="006CDC"/>
              </a:buClr>
              <a:buFont typeface="Cambria"/>
              <a:buChar char="•"/>
              <a:tabLst>
                <a:tab pos="186055" algn="l"/>
              </a:tabLst>
            </a:pP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Следует</a:t>
            </a:r>
            <a:r>
              <a:rPr sz="900" i="1" spc="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минимизировать</a:t>
            </a:r>
            <a:r>
              <a:rPr sz="900" i="1" spc="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70" dirty="0">
                <a:solidFill>
                  <a:srgbClr val="7F7F7F"/>
                </a:solidFill>
                <a:latin typeface="Trebuchet MS"/>
                <a:cs typeface="Trebuchet MS"/>
              </a:rPr>
              <a:t>текстовые</a:t>
            </a:r>
            <a:r>
              <a:rPr sz="900" i="1" spc="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нерепрезентативные</a:t>
            </a:r>
            <a:r>
              <a:rPr sz="900" i="1" spc="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способы</a:t>
            </a:r>
            <a:r>
              <a:rPr sz="900" i="1" spc="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45" dirty="0">
                <a:solidFill>
                  <a:srgbClr val="7F7F7F"/>
                </a:solidFill>
                <a:latin typeface="Trebuchet MS"/>
                <a:cs typeface="Trebuchet MS"/>
              </a:rPr>
              <a:t>описания</a:t>
            </a:r>
            <a:r>
              <a:rPr sz="900" i="1" spc="1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900" i="1" spc="-55" dirty="0">
                <a:solidFill>
                  <a:srgbClr val="7F7F7F"/>
                </a:solidFill>
                <a:latin typeface="Trebuchet MS"/>
                <a:cs typeface="Trebuchet MS"/>
              </a:rPr>
              <a:t>программных </a:t>
            </a:r>
            <a:r>
              <a:rPr sz="900" i="1" spc="-10" dirty="0">
                <a:solidFill>
                  <a:srgbClr val="7F7F7F"/>
                </a:solidFill>
                <a:latin typeface="Trebuchet MS"/>
                <a:cs typeface="Trebuchet MS"/>
              </a:rPr>
              <a:t>объектов.</a:t>
            </a:r>
            <a:endParaRPr sz="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165" dirty="0">
                <a:solidFill>
                  <a:srgbClr val="006CDC"/>
                </a:solidFill>
                <a:latin typeface="Cambria"/>
                <a:cs typeface="Cambria"/>
              </a:rPr>
              <a:t>→</a:t>
            </a:r>
            <a:r>
              <a:rPr sz="900" spc="305" dirty="0">
                <a:solidFill>
                  <a:srgbClr val="006CDC"/>
                </a:solidFill>
                <a:latin typeface="Cambria"/>
                <a:cs typeface="Cambria"/>
              </a:rPr>
              <a:t> </a:t>
            </a:r>
            <a:r>
              <a:rPr sz="900" spc="-65" dirty="0">
                <a:latin typeface="Trebuchet MS"/>
                <a:cs typeface="Trebuchet MS"/>
              </a:rPr>
              <a:t>Рекомендуемый</a:t>
            </a:r>
            <a:r>
              <a:rPr sz="900" spc="-20" dirty="0">
                <a:latin typeface="Trebuchet MS"/>
                <a:cs typeface="Trebuchet MS"/>
              </a:rPr>
              <a:t> </a:t>
            </a:r>
            <a:r>
              <a:rPr sz="900" spc="-85" dirty="0">
                <a:latin typeface="Trebuchet MS"/>
                <a:cs typeface="Trebuchet MS"/>
              </a:rPr>
              <a:t>объём: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5" dirty="0">
                <a:latin typeface="Trebuchet MS"/>
                <a:cs typeface="Trebuchet MS"/>
              </a:rPr>
              <a:t>1-</a:t>
            </a:r>
            <a:r>
              <a:rPr sz="900" spc="-95" dirty="0">
                <a:latin typeface="Trebuchet MS"/>
                <a:cs typeface="Trebuchet MS"/>
              </a:rPr>
              <a:t>3</a:t>
            </a:r>
            <a:r>
              <a:rPr sz="900" spc="-15" dirty="0">
                <a:latin typeface="Trebuchet MS"/>
                <a:cs typeface="Trebuchet MS"/>
              </a:rPr>
              <a:t> </a:t>
            </a:r>
            <a:r>
              <a:rPr sz="900" spc="-10" dirty="0">
                <a:latin typeface="Trebuchet MS"/>
                <a:cs typeface="Trebuchet MS"/>
              </a:rPr>
              <a:t>cлайда.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9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1336</Words>
  <Application>Microsoft Office PowerPoint</Application>
  <PresentationFormat>Произвольный</PresentationFormat>
  <Paragraphs>165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6" baseType="lpstr">
      <vt:lpstr>Arial</vt:lpstr>
      <vt:lpstr>Arial MT</vt:lpstr>
      <vt:lpstr>Calibri</vt:lpstr>
      <vt:lpstr>Cambria</vt:lpstr>
      <vt:lpstr>Cambria Math</vt:lpstr>
      <vt:lpstr>Georgia</vt:lpstr>
      <vt:lpstr>Lucida Console</vt:lpstr>
      <vt:lpstr>Times New Roman</vt:lpstr>
      <vt:lpstr>Trebuchet MS</vt:lpstr>
      <vt:lpstr>Verdana</vt:lpstr>
      <vt:lpstr>Wingdings</vt:lpstr>
      <vt:lpstr>Office Theme</vt:lpstr>
      <vt:lpstr>Московский государственный технический университет имени Н.Э. Баумана</vt:lpstr>
      <vt:lpstr>Введение Описание предметной области, анализ её развития, актуальность</vt:lpstr>
      <vt:lpstr>Введение Пример слайда. Матрица трафика</vt:lpstr>
      <vt:lpstr>Постановка задачи Концептуальная постановка задачи</vt:lpstr>
      <vt:lpstr>Постановка задачи Математическая постановка задачи</vt:lpstr>
      <vt:lpstr>Постановка задачи Математическая постановка задачи (многочлены Чебышёва, пример)</vt:lpstr>
      <vt:lpstr>Постановка задачи Математическая постановка задачи (коэффициентная обратная гомогенизация, пример)</vt:lpstr>
      <vt:lpstr>Вычислительный метод Описание</vt:lpstr>
      <vt:lpstr>Архитектура ПО Описание</vt:lpstr>
      <vt:lpstr>Программная реализация механизма мониторинга  Описание</vt:lpstr>
      <vt:lpstr>Программная реализация механизма мониторинга Примеры использования через CLI</vt:lpstr>
      <vt:lpstr>Тестирование ПО / Вычислительный эксперимент / Анализ результатов Постановка задачи для проведения тестирования/вычислительного экперимента/испытания)</vt:lpstr>
      <vt:lpstr>Выводы и 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государственный технический университет имени Н.Э. Баумана</dc:title>
  <dc:subject>@Название темы, в полной мере раскрывающее раскрывающее раскрывающее раскрывающее замысел@</dc:subject>
  <dc:creator>= =</dc:creator>
  <cp:keywords>@keywordsru@, @keywordsen@</cp:keywords>
  <cp:lastModifiedBy>Dmitriy Bozhenko</cp:lastModifiedBy>
  <cp:revision>6</cp:revision>
  <dcterms:created xsi:type="dcterms:W3CDTF">2025-03-20T11:50:55Z</dcterms:created>
  <dcterms:modified xsi:type="dcterms:W3CDTF">2025-03-20T14:08:58Z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2024-11-16T00:00:00Z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@уч.ст.@, @Фамилия И.О.@, 2022.02.15– 2024, МГТУ им. Н.Э. Баумана</vt:lpwstr>
  </property>
  <property fmtid="{D5CDD505-2E9C-101B-9397-08002B2CF9AE}" pid="5" name="LastSaved">
    <vt:filetime>2024-11-16T00:00:00Z</vt:filetime>
  </property>
</Properties>
</file>